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7"/>
  </p:notesMasterIdLst>
  <p:sldIdLst>
    <p:sldId id="770" r:id="rId3"/>
    <p:sldId id="853" r:id="rId4"/>
    <p:sldId id="1006" r:id="rId5"/>
    <p:sldId id="1007" r:id="rId6"/>
    <p:sldId id="969" r:id="rId7"/>
    <p:sldId id="970" r:id="rId8"/>
    <p:sldId id="971" r:id="rId9"/>
    <p:sldId id="972" r:id="rId10"/>
    <p:sldId id="973" r:id="rId11"/>
    <p:sldId id="974" r:id="rId12"/>
    <p:sldId id="975" r:id="rId13"/>
    <p:sldId id="976" r:id="rId14"/>
    <p:sldId id="854" r:id="rId15"/>
    <p:sldId id="977" r:id="rId16"/>
    <p:sldId id="978" r:id="rId17"/>
    <p:sldId id="979" r:id="rId18"/>
    <p:sldId id="980" r:id="rId19"/>
    <p:sldId id="1008" r:id="rId20"/>
    <p:sldId id="1009" r:id="rId21"/>
    <p:sldId id="1010" r:id="rId22"/>
    <p:sldId id="981" r:id="rId23"/>
    <p:sldId id="982" r:id="rId24"/>
    <p:sldId id="983" r:id="rId25"/>
    <p:sldId id="984" r:id="rId26"/>
    <p:sldId id="985" r:id="rId27"/>
    <p:sldId id="986" r:id="rId28"/>
    <p:sldId id="987" r:id="rId29"/>
    <p:sldId id="989" r:id="rId30"/>
    <p:sldId id="990" r:id="rId31"/>
    <p:sldId id="991" r:id="rId32"/>
    <p:sldId id="992" r:id="rId33"/>
    <p:sldId id="994" r:id="rId34"/>
    <p:sldId id="995" r:id="rId35"/>
    <p:sldId id="996" r:id="rId36"/>
    <p:sldId id="997" r:id="rId37"/>
    <p:sldId id="998" r:id="rId38"/>
    <p:sldId id="999" r:id="rId39"/>
    <p:sldId id="1000" r:id="rId40"/>
    <p:sldId id="1001" r:id="rId41"/>
    <p:sldId id="1002" r:id="rId42"/>
    <p:sldId id="1003" r:id="rId43"/>
    <p:sldId id="1004" r:id="rId44"/>
    <p:sldId id="1005" r:id="rId45"/>
    <p:sldId id="540" r:id="rId46"/>
  </p:sldIdLst>
  <p:sldSz cx="9144000" cy="6858000" type="screen4x3"/>
  <p:notesSz cx="6858000" cy="9144000"/>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A955A3"/>
    <a:srgbClr val="D3CBD2"/>
    <a:srgbClr val="8A6E90"/>
    <a:srgbClr val="FF3300"/>
    <a:srgbClr val="0DF1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88"/>
    <p:restoredTop sz="94620"/>
  </p:normalViewPr>
  <p:slideViewPr>
    <p:cSldViewPr showGuides="1">
      <p:cViewPr>
        <p:scale>
          <a:sx n="100" d="100"/>
          <a:sy n="100" d="100"/>
        </p:scale>
        <p:origin x="-498" y="6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0" Type="http://schemas.openxmlformats.org/officeDocument/2006/relationships/tableStyles" Target="tableStyles.xml"/><Relationship Id="rId5" Type="http://schemas.openxmlformats.org/officeDocument/2006/relationships/slide" Target="slides/slide3.xml"/><Relationship Id="rId49" Type="http://schemas.openxmlformats.org/officeDocument/2006/relationships/viewProps" Target="viewProps.xml"/><Relationship Id="rId48" Type="http://schemas.openxmlformats.org/officeDocument/2006/relationships/presProps" Target="presProps.xml"/><Relationship Id="rId47" Type="http://schemas.openxmlformats.org/officeDocument/2006/relationships/notesMaster" Target="notesMasters/notesMaster1.xml"/><Relationship Id="rId46" Type="http://schemas.openxmlformats.org/officeDocument/2006/relationships/slide" Target="slides/slide44.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050" name="Rectangle 2"/>
          <p:cNvSpPr>
            <a:spLocks noGrp="1" noChangeArrowheads="1"/>
          </p:cNvSpPr>
          <p:nvPr>
            <p:ph type="hdr" sz="quarter"/>
          </p:nvPr>
        </p:nvSpPr>
        <p:spPr bwMode="auto">
          <a:xfrm>
            <a:off x="0" y="0"/>
            <a:ext cx="2971800" cy="457200"/>
          </a:xfrm>
          <a:prstGeom prst="rect">
            <a:avLst/>
          </a:prstGeom>
          <a:noFill/>
          <a:ln w="9525">
            <a:noFill/>
            <a:miter lim="800000"/>
          </a:ln>
        </p:spPr>
        <p:txBody>
          <a:bodyPr vert="horz" wrap="square" lIns="91440" tIns="45720" rIns="91440" bIns="45720" numCol="1" anchor="t" anchorCtr="0" compatLnSpc="1"/>
          <a:lstStyle>
            <a:lvl1pPr>
              <a:buFont typeface="Arial" panose="020B0604020202020204" pitchFamily="34" charset="0"/>
              <a:buNone/>
              <a:defRPr sz="1200">
                <a:latin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051" name="Rectangle 3"/>
          <p:cNvSpPr>
            <a:spLocks noGrp="1" noChangeArrowheads="1"/>
          </p:cNvSpPr>
          <p:nvPr>
            <p:ph type="dt" idx="1"/>
          </p:nvPr>
        </p:nvSpPr>
        <p:spPr bwMode="auto">
          <a:xfrm>
            <a:off x="3884613" y="0"/>
            <a:ext cx="2971800" cy="457200"/>
          </a:xfrm>
          <a:prstGeom prst="rect">
            <a:avLst/>
          </a:prstGeom>
          <a:noFill/>
          <a:ln w="9525">
            <a:noFill/>
            <a:miter lim="800000"/>
          </a:ln>
        </p:spPr>
        <p:txBody>
          <a:bodyPr vert="horz" wrap="square" lIns="91440" tIns="45720" rIns="91440" bIns="45720" numCol="1" anchor="t" anchorCtr="0" compatLnSpc="1"/>
          <a:lstStyle>
            <a:lvl1pPr algn="r">
              <a:buFont typeface="Arial" panose="020B0604020202020204" pitchFamily="34" charset="0"/>
              <a:buNone/>
              <a:defRPr sz="1200">
                <a:latin typeface="Arial" panose="020B0604020202020204" pitchFamily="34" charset="0"/>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7348" name="Rectangle 4"/>
          <p:cNvSpPr>
            <a:spLocks noGrp="1" noRot="1" noChangeAspect="1"/>
          </p:cNvSpPr>
          <p:nvPr>
            <p:ph type="sldImg" idx="2"/>
          </p:nvPr>
        </p:nvSpPr>
        <p:spPr>
          <a:xfrm>
            <a:off x="1143000" y="685800"/>
            <a:ext cx="4572000" cy="3429000"/>
          </a:xfrm>
          <a:prstGeom prst="rect">
            <a:avLst/>
          </a:prstGeom>
          <a:noFill/>
          <a:ln w="9525">
            <a:noFill/>
          </a:ln>
        </p:spPr>
      </p:sp>
      <p:sp>
        <p:nvSpPr>
          <p:cNvPr id="2053" name="Rectangle 5"/>
          <p:cNvSpPr>
            <a:spLocks noGrp="1" noChangeArrowheads="1"/>
          </p:cNvSpPr>
          <p:nvPr>
            <p:ph type="body" sz="quarter" idx="3"/>
          </p:nvPr>
        </p:nvSpPr>
        <p:spPr bwMode="auto">
          <a:xfrm>
            <a:off x="685800" y="4343400"/>
            <a:ext cx="5486400" cy="4114800"/>
          </a:xfrm>
          <a:prstGeom prst="rect">
            <a:avLst/>
          </a:prstGeom>
          <a:noFill/>
          <a:ln w="9525">
            <a:noFill/>
            <a:miter lim="800000"/>
          </a:ln>
        </p:spPr>
        <p:txBody>
          <a:bodyPr vert="horz" wrap="square" lIns="91440" tIns="45720" rIns="91440" bIns="45720" numCol="1" anchor="ctr" anchorCtr="0" compatLnSpc="1"/>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单击此处编辑母版文本样式</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第二级</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第三级</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第四级</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第五级</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054" name="Rectangle 6"/>
          <p:cNvSpPr>
            <a:spLocks noGrp="1" noChangeArrowheads="1"/>
          </p:cNvSpPr>
          <p:nvPr>
            <p:ph type="ftr" sz="quarter" idx="4"/>
          </p:nvPr>
        </p:nvSpPr>
        <p:spPr bwMode="auto">
          <a:xfrm>
            <a:off x="0" y="8685213"/>
            <a:ext cx="2971800" cy="457200"/>
          </a:xfrm>
          <a:prstGeom prst="rect">
            <a:avLst/>
          </a:prstGeom>
          <a:noFill/>
          <a:ln w="9525">
            <a:noFill/>
            <a:miter lim="800000"/>
          </a:ln>
        </p:spPr>
        <p:txBody>
          <a:bodyPr vert="horz" wrap="square" lIns="91440" tIns="45720" rIns="91440" bIns="45720" numCol="1" anchor="b" anchorCtr="0" compatLnSpc="1"/>
          <a:lstStyle>
            <a:lvl1pPr>
              <a:buFont typeface="Arial" panose="020B0604020202020204" pitchFamily="34" charset="0"/>
              <a:buNone/>
              <a:defRPr sz="1200">
                <a:latin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055" name="Rectangle 7"/>
          <p:cNvSpPr>
            <a:spLocks noGrp="1" noChangeArrowheads="1"/>
          </p:cNvSpPr>
          <p:nvPr>
            <p:ph type="sldNum" sz="quarter" idx="5"/>
          </p:nvPr>
        </p:nvSpPr>
        <p:spPr bwMode="auto">
          <a:xfrm>
            <a:off x="3884613" y="8685213"/>
            <a:ext cx="2971800" cy="457200"/>
          </a:xfrm>
          <a:prstGeom prst="rect">
            <a:avLst/>
          </a:prstGeom>
          <a:noFill/>
          <a:ln w="9525">
            <a:noFill/>
            <a:miter lim="800000"/>
          </a:ln>
        </p:spPr>
        <p:txBody>
          <a:bodyPr vert="horz" wrap="square" lIns="91440" tIns="45720" rIns="91440" bIns="45720" numCol="1" anchor="b" anchorCtr="0" compatLnSpc="1"/>
          <a:p>
            <a:pPr lvl="0" algn="r" eaLnBrk="1" hangingPunct="1"/>
            <a:fld id="{9A0DB2DC-4C9A-4742-B13C-FB6460FD3503}" type="slidenum">
              <a:rPr lang="zh-CN" altLang="en-US" sz="1200" dirty="0"/>
            </a:fld>
            <a:endParaRPr lang="zh-CN" altLang="en-US" sz="1200" dirty="0"/>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1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1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1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p>
            <a:pPr algn="r"/>
            <a:fld id="{9A0DB2DC-4C9A-4742-B13C-FB6460FD3503}" type="slidenum">
              <a:rPr lang="zh-CN" altLang="en-US" dirty="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1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1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p>
            <a:pPr algn="r"/>
            <a:fld id="{9A0DB2DC-4C9A-4742-B13C-FB6460FD3503}" type="slidenum">
              <a:rPr lang="zh-CN" altLang="en-US" dirty="0"/>
            </a:fld>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endParaRPr lang="zh-CN" altLang="en-US" smtClean="0"/>
          </a:p>
        </p:txBody>
      </p:sp>
      <p:sp>
        <p:nvSpPr>
          <p:cNvPr id="1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1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1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p>
            <a:pPr algn="r"/>
            <a:fld id="{9A0DB2DC-4C9A-4742-B13C-FB6460FD3503}" type="slidenum">
              <a:rPr lang="zh-CN" altLang="en-US" dirty="0"/>
            </a:fld>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4" name="日期占位符 4"/>
          <p:cNvSpPr>
            <a:spLocks noGrp="1"/>
          </p:cNvSpPr>
          <p:nvPr>
            <p:ph type="dt" sz="half" idx="1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15" name="页脚占位符 5"/>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16" name="灯片编号占位符 6"/>
          <p:cNvSpPr>
            <a:spLocks noGrp="1"/>
          </p:cNvSpPr>
          <p:nvPr>
            <p:ph type="sldNum" sz="quarter" idx="4"/>
          </p:nvPr>
        </p:nvSpPr>
        <p:spPr>
          <a:xfrm>
            <a:off x="6553200" y="6356350"/>
            <a:ext cx="2133600" cy="365125"/>
          </a:xfrm>
          <a:prstGeom prst="rect">
            <a:avLst/>
          </a:prstGeom>
        </p:spPr>
        <p:txBody>
          <a:bodyPr vert="horz" lIns="91440" tIns="45720" rIns="91440" bIns="45720" rtlCol="0" anchor="ctr"/>
          <a:p>
            <a:pPr algn="r"/>
            <a:fld id="{9A0DB2DC-4C9A-4742-B13C-FB6460FD3503}" type="slidenum">
              <a:rPr lang="zh-CN" altLang="en-US" dirty="0"/>
            </a:fld>
            <a:endParaRPr lang="zh-CN"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4" name="日期占位符 6"/>
          <p:cNvSpPr>
            <a:spLocks noGrp="1"/>
          </p:cNvSpPr>
          <p:nvPr>
            <p:ph type="dt" sz="half" idx="1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15" name="页脚占位符 7"/>
          <p:cNvSpPr>
            <a:spLocks noGrp="1"/>
          </p:cNvSpPr>
          <p:nvPr>
            <p:ph type="ftr" sz="quarter" idx="1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16" name="灯片编号占位符 8"/>
          <p:cNvSpPr>
            <a:spLocks noGrp="1"/>
          </p:cNvSpPr>
          <p:nvPr>
            <p:ph type="sldNum" sz="quarter" idx="14"/>
          </p:nvPr>
        </p:nvSpPr>
        <p:spPr>
          <a:xfrm>
            <a:off x="6553200" y="6356350"/>
            <a:ext cx="2133600" cy="365125"/>
          </a:xfrm>
          <a:prstGeom prst="rect">
            <a:avLst/>
          </a:prstGeom>
        </p:spPr>
        <p:txBody>
          <a:bodyPr vert="horz" lIns="91440" tIns="45720" rIns="91440" bIns="45720" rtlCol="0" anchor="ctr"/>
          <a:p>
            <a:pPr algn="r"/>
            <a:fld id="{9A0DB2DC-4C9A-4742-B13C-FB6460FD3503}" type="slidenum">
              <a:rPr lang="zh-CN" altLang="en-US" dirty="0"/>
            </a:fld>
            <a:endParaRPr lang="zh-CN"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14" name="日期占位符 2"/>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15" name="页脚占位符 3"/>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16" name="灯片编号占位符 4"/>
          <p:cNvSpPr>
            <a:spLocks noGrp="1"/>
          </p:cNvSpPr>
          <p:nvPr>
            <p:ph type="sldNum" sz="quarter" idx="4"/>
          </p:nvPr>
        </p:nvSpPr>
        <p:spPr>
          <a:xfrm>
            <a:off x="6553200" y="6356350"/>
            <a:ext cx="2133600" cy="365125"/>
          </a:xfrm>
          <a:prstGeom prst="rect">
            <a:avLst/>
          </a:prstGeom>
        </p:spPr>
        <p:txBody>
          <a:bodyPr vert="horz" lIns="91440" tIns="45720" rIns="91440" bIns="45720" rtlCol="0" anchor="ctr"/>
          <a:p>
            <a:pPr algn="r"/>
            <a:fld id="{9A0DB2DC-4C9A-4742-B13C-FB6460FD3503}" type="slidenum">
              <a:rPr lang="zh-CN" altLang="en-US" dirty="0"/>
            </a:fld>
            <a:endParaRPr lang="zh-CN"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showMasterSp="0">
  <p:cSld name="空白">
    <p:spTree>
      <p:nvGrpSpPr>
        <p:cNvPr id="1" name=""/>
        <p:cNvGrpSpPr/>
        <p:nvPr/>
      </p:nvGrpSpPr>
      <p:grpSpPr>
        <a:xfrm>
          <a:off x="0" y="0"/>
          <a:ext cx="0" cy="0"/>
          <a:chOff x="0" y="0"/>
          <a:chExt cx="0" cy="0"/>
        </a:xfrm>
      </p:grpSpPr>
      <p:sp>
        <p:nvSpPr>
          <p:cNvPr id="15" name="矩形 14"/>
          <p:cNvSpPr/>
          <p:nvPr/>
        </p:nvSpPr>
        <p:spPr bwMode="auto">
          <a:xfrm>
            <a:off x="179388" y="692150"/>
            <a:ext cx="5184775" cy="73025"/>
          </a:xfrm>
          <a:prstGeom prst="rect">
            <a:avLst/>
          </a:prstGeom>
          <a:solidFill>
            <a:srgbClr val="0000CC"/>
          </a:solidFill>
          <a:ln w="9525" cap="flat" cmpd="sng" algn="ctr">
            <a:solidFill>
              <a:schemeClr val="bg1"/>
            </a:soli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6" name="矩形 15"/>
          <p:cNvSpPr/>
          <p:nvPr/>
        </p:nvSpPr>
        <p:spPr bwMode="auto">
          <a:xfrm flipV="1">
            <a:off x="5364163" y="692150"/>
            <a:ext cx="1439863" cy="73025"/>
          </a:xfrm>
          <a:prstGeom prst="rect">
            <a:avLst/>
          </a:prstGeom>
          <a:solidFill>
            <a:srgbClr val="FF0000"/>
          </a:solidFill>
          <a:ln w="9525" cap="flat" cmpd="sng" algn="ctr">
            <a:solidFill>
              <a:schemeClr val="bg1"/>
            </a:soli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7" name="矩形 16"/>
          <p:cNvSpPr/>
          <p:nvPr/>
        </p:nvSpPr>
        <p:spPr bwMode="auto">
          <a:xfrm flipV="1">
            <a:off x="8172450" y="692150"/>
            <a:ext cx="792163" cy="73025"/>
          </a:xfrm>
          <a:prstGeom prst="rect">
            <a:avLst/>
          </a:prstGeom>
          <a:solidFill>
            <a:srgbClr val="0000CC"/>
          </a:solidFill>
          <a:ln w="9525" cap="flat" cmpd="sng" algn="ctr">
            <a:solidFill>
              <a:schemeClr val="bg1"/>
            </a:soli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endParaRPr>
          </a:p>
        </p:txBody>
      </p:sp>
      <p:pic>
        <p:nvPicPr>
          <p:cNvPr id="7174" name="Picture 2"/>
          <p:cNvPicPr>
            <a:picLocks noChangeAspect="1"/>
          </p:cNvPicPr>
          <p:nvPr userDrawn="1"/>
        </p:nvPicPr>
        <p:blipFill>
          <a:blip r:embed="rId2"/>
          <a:stretch>
            <a:fillRect/>
          </a:stretch>
        </p:blipFill>
        <p:spPr>
          <a:xfrm>
            <a:off x="5751513" y="1052513"/>
            <a:ext cx="3392487" cy="5805487"/>
          </a:xfrm>
          <a:prstGeom prst="rect">
            <a:avLst/>
          </a:prstGeom>
          <a:noFill/>
          <a:ln w="9525">
            <a:noFill/>
          </a:ln>
        </p:spPr>
      </p:pic>
      <p:sp>
        <p:nvSpPr>
          <p:cNvPr id="20" name="日期占位符 1"/>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57AFC480-1A78-452E-9B68-78D8B7AAA9B9}" type="datetimeFigureOut">
              <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21" name="页脚占位符 2"/>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22" name="灯片编号占位符 3"/>
          <p:cNvSpPr>
            <a:spLocks noGrp="1"/>
          </p:cNvSpPr>
          <p:nvPr>
            <p:ph type="sldNum" sz="quarter" idx="4"/>
          </p:nvPr>
        </p:nvSpPr>
        <p:spPr>
          <a:xfrm>
            <a:off x="6553200" y="6356350"/>
            <a:ext cx="2133600" cy="365125"/>
          </a:xfrm>
          <a:prstGeom prst="rect">
            <a:avLst/>
          </a:prstGeom>
        </p:spPr>
        <p:txBody>
          <a:bodyPr vert="horz" lIns="91440" tIns="45720" rIns="91440" bIns="45720" rtlCol="0" anchor="ctr"/>
          <a:p>
            <a:pPr algn="r"/>
            <a:fld id="{9A0DB2DC-4C9A-4742-B13C-FB6460FD3503}" type="slidenum">
              <a:rPr lang="zh-CN" altLang="en-US" dirty="0"/>
            </a:fld>
            <a:endParaRPr lang="zh-CN"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14" name="日期占位符 4"/>
          <p:cNvSpPr>
            <a:spLocks noGrp="1"/>
          </p:cNvSpPr>
          <p:nvPr>
            <p:ph type="dt" sz="half" idx="1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15" name="页脚占位符 5"/>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16" name="灯片编号占位符 6"/>
          <p:cNvSpPr>
            <a:spLocks noGrp="1"/>
          </p:cNvSpPr>
          <p:nvPr>
            <p:ph type="sldNum" sz="quarter" idx="4"/>
          </p:nvPr>
        </p:nvSpPr>
        <p:spPr>
          <a:xfrm>
            <a:off x="6553200" y="6356350"/>
            <a:ext cx="2133600" cy="365125"/>
          </a:xfrm>
          <a:prstGeom prst="rect">
            <a:avLst/>
          </a:prstGeom>
        </p:spPr>
        <p:txBody>
          <a:bodyPr vert="horz" lIns="91440" tIns="45720" rIns="91440" bIns="45720" rtlCol="0" anchor="ctr"/>
          <a:p>
            <a:pPr algn="r"/>
            <a:fld id="{9A0DB2DC-4C9A-4742-B13C-FB6460FD3503}" type="slidenum">
              <a:rPr lang="zh-CN" altLang="en-US" dirty="0"/>
            </a:fld>
            <a:endParaRPr lang="zh-CN"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vert="horz" wrap="square" lIns="91440" tIns="45720" rIns="91440" bIns="45720" numCol="1" rtlCol="0" anchor="t" anchorCtr="0" compatLnSpc="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zh-CN" altLang="en-US" sz="32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14" name="日期占位符 4"/>
          <p:cNvSpPr>
            <a:spLocks noGrp="1"/>
          </p:cNvSpPr>
          <p:nvPr>
            <p:ph type="dt" sz="half" idx="1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15" name="页脚占位符 5"/>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16" name="灯片编号占位符 6"/>
          <p:cNvSpPr>
            <a:spLocks noGrp="1"/>
          </p:cNvSpPr>
          <p:nvPr>
            <p:ph type="sldNum" sz="quarter" idx="4"/>
          </p:nvPr>
        </p:nvSpPr>
        <p:spPr>
          <a:xfrm>
            <a:off x="6553200" y="6356350"/>
            <a:ext cx="2133600" cy="365125"/>
          </a:xfrm>
          <a:prstGeom prst="rect">
            <a:avLst/>
          </a:prstGeom>
        </p:spPr>
        <p:txBody>
          <a:bodyPr vert="horz" lIns="91440" tIns="45720" rIns="91440" bIns="45720" rtlCol="0" anchor="ctr"/>
          <a:p>
            <a:pPr algn="r"/>
            <a:fld id="{9A0DB2DC-4C9A-4742-B13C-FB6460FD3503}" type="slidenum">
              <a:rPr lang="zh-CN" altLang="en-US" dirty="0"/>
            </a:fld>
            <a:endParaRPr lang="zh-CN"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1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1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p>
            <a:pPr algn="r"/>
            <a:fld id="{9A0DB2DC-4C9A-4742-B13C-FB6460FD3503}" type="slidenum">
              <a:rPr lang="zh-CN" altLang="en-US" dirty="0"/>
            </a:fld>
            <a:endParaRPr lang="zh-CN"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png"/><Relationship Id="rId11" Type="http://schemas.openxmlformats.org/officeDocument/2006/relationships/image" Target="../media/image2.jpeg"/><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white">
      <p:bgRef idx="1001">
        <a:schemeClr val="bg1"/>
      </p:bgRef>
    </p:bg>
    <p:spTree>
      <p:nvGrpSpPr>
        <p:cNvPr id="1" name=""/>
        <p:cNvGrpSpPr/>
        <p:nvPr/>
      </p:nvGrpSpPr>
      <p:grpSpPr/>
      <p:sp>
        <p:nvSpPr>
          <p:cNvPr id="1026" name="标题占位符 1"/>
          <p:cNvSpPr>
            <a:spLocks noGrp="1"/>
          </p:cNvSpPr>
          <p:nvPr>
            <p:ph type="title"/>
          </p:nvPr>
        </p:nvSpPr>
        <p:spPr>
          <a:xfrm>
            <a:off x="457200" y="274638"/>
            <a:ext cx="8229600" cy="1143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027" name="文本占位符 2"/>
          <p:cNvSpPr>
            <a:spLocks noGrp="1"/>
          </p:cNvSpPr>
          <p:nvPr>
            <p:ph type="body" idx="1"/>
          </p:nvPr>
        </p:nvSpPr>
        <p:spPr>
          <a:xfrm>
            <a:off x="457200" y="1600200"/>
            <a:ext cx="8229600" cy="4525963"/>
          </a:xfrm>
          <a:prstGeom prst="rect">
            <a:avLst/>
          </a:prstGeom>
          <a:noFill/>
          <a:ln w="9525">
            <a:noFill/>
          </a:ln>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buFont typeface="Arial" panose="020B0604020202020204" pitchFamily="34" charset="0"/>
              <a:buNone/>
              <a:defRPr sz="1200">
                <a:solidFill>
                  <a:schemeClr val="tx1">
                    <a:tint val="75000"/>
                  </a:schemeClr>
                </a:solidFill>
                <a:latin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707CF53E-01E7-445A-B5CC-603B096690C3}" type="datetimeFigureOut">
              <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rPr>
            </a:fld>
            <a:endParaRPr kumimoji="0" lang="en-US" sz="1200" b="0" i="0" u="none" strike="noStrike" kern="1200" cap="none" spc="0" normalizeH="0" baseline="0" noProof="0" dirty="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buFont typeface="Arial" panose="020B0604020202020204" pitchFamily="34" charset="0"/>
              <a:buNone/>
              <a:defRPr sz="1200">
                <a:solidFill>
                  <a:schemeClr val="tx1">
                    <a:tint val="75000"/>
                  </a:schemeClr>
                </a:solidFill>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rgbClr val="898989"/>
                </a:solidFill>
              </a:defRPr>
            </a:lvl1pPr>
          </a:lstStyle>
          <a:p>
            <a:pPr lvl="0" eaLnBrk="1" hangingPunct="1"/>
            <a:fld id="{9A0DB2DC-4C9A-4742-B13C-FB6460FD3503}" type="slidenum">
              <a:rPr lang="en-US" altLang="zh-CN">
                <a:latin typeface="Arial" panose="020B0604020202020204" pitchFamily="34" charset="0"/>
              </a:rPr>
            </a:fld>
            <a:endParaRPr lang="en-US" altLang="zh-CN">
              <a:latin typeface="Arial" panose="020B0604020202020204" pitchFamily="34" charset="0"/>
            </a:endParaRPr>
          </a:p>
        </p:txBody>
      </p:sp>
      <p:pic>
        <p:nvPicPr>
          <p:cNvPr id="1031" name="Picture 7" descr="两网划转企业网站标识模板副本"/>
          <p:cNvPicPr>
            <a:picLocks noChangeAspect="1"/>
          </p:cNvPicPr>
          <p:nvPr userDrawn="1"/>
        </p:nvPicPr>
        <p:blipFill>
          <a:blip r:embed="rId11"/>
          <a:srcRect r="76750"/>
          <a:stretch>
            <a:fillRect/>
          </a:stretch>
        </p:blipFill>
        <p:spPr>
          <a:xfrm>
            <a:off x="6875463" y="188913"/>
            <a:ext cx="1444625" cy="752475"/>
          </a:xfrm>
          <a:prstGeom prst="rect">
            <a:avLst/>
          </a:prstGeom>
          <a:solidFill>
            <a:srgbClr val="00B050">
              <a:alpha val="9019"/>
            </a:srgbClr>
          </a:solidFill>
          <a:ln w="9525">
            <a:noFill/>
          </a:ln>
        </p:spPr>
      </p:pic>
      <p:sp>
        <p:nvSpPr>
          <p:cNvPr id="8" name="矩形 7"/>
          <p:cNvSpPr/>
          <p:nvPr/>
        </p:nvSpPr>
        <p:spPr bwMode="auto">
          <a:xfrm>
            <a:off x="179388" y="692150"/>
            <a:ext cx="5184775" cy="73025"/>
          </a:xfrm>
          <a:prstGeom prst="rect">
            <a:avLst/>
          </a:prstGeom>
          <a:solidFill>
            <a:srgbClr val="0000CC"/>
          </a:solidFill>
          <a:ln w="9525" cap="flat" cmpd="sng" algn="ctr">
            <a:solidFill>
              <a:schemeClr val="bg1"/>
            </a:soli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9" name="矩形 8"/>
          <p:cNvSpPr/>
          <p:nvPr/>
        </p:nvSpPr>
        <p:spPr bwMode="auto">
          <a:xfrm flipV="1">
            <a:off x="5364163" y="692150"/>
            <a:ext cx="1439863" cy="73025"/>
          </a:xfrm>
          <a:prstGeom prst="rect">
            <a:avLst/>
          </a:prstGeom>
          <a:solidFill>
            <a:srgbClr val="FF0000"/>
          </a:solidFill>
          <a:ln w="9525" cap="flat" cmpd="sng" algn="ctr">
            <a:solidFill>
              <a:schemeClr val="bg1"/>
            </a:soli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 name="矩形 9"/>
          <p:cNvSpPr/>
          <p:nvPr/>
        </p:nvSpPr>
        <p:spPr bwMode="auto">
          <a:xfrm flipV="1">
            <a:off x="8172450" y="692150"/>
            <a:ext cx="792163" cy="73025"/>
          </a:xfrm>
          <a:prstGeom prst="rect">
            <a:avLst/>
          </a:prstGeom>
          <a:solidFill>
            <a:srgbClr val="0000CC"/>
          </a:solidFill>
          <a:ln w="9525" cap="flat" cmpd="sng" algn="ctr">
            <a:solidFill>
              <a:schemeClr val="bg1"/>
            </a:soli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endParaRPr>
          </a:p>
        </p:txBody>
      </p:sp>
      <p:pic>
        <p:nvPicPr>
          <p:cNvPr id="1035" name="Picture 2"/>
          <p:cNvPicPr>
            <a:picLocks noChangeAspect="1"/>
          </p:cNvPicPr>
          <p:nvPr userDrawn="1"/>
        </p:nvPicPr>
        <p:blipFill>
          <a:blip r:embed="rId12"/>
          <a:stretch>
            <a:fillRect/>
          </a:stretch>
        </p:blipFill>
        <p:spPr>
          <a:xfrm>
            <a:off x="5751513" y="1052513"/>
            <a:ext cx="3392487" cy="5805487"/>
          </a:xfrm>
          <a:prstGeom prst="rect">
            <a:avLst/>
          </a:prstGeom>
          <a:noFill/>
          <a:ln w="9525">
            <a:noFill/>
          </a:ln>
        </p:spPr>
      </p:pic>
      <p:sp>
        <p:nvSpPr>
          <p:cNvPr id="13" name="矩形 12"/>
          <p:cNvSpPr/>
          <p:nvPr/>
        </p:nvSpPr>
        <p:spPr>
          <a:xfrm>
            <a:off x="142844" y="214290"/>
            <a:ext cx="2500330" cy="461665"/>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400" b="1" i="0" u="none" strike="noStrike" kern="1200" cap="all" spc="0" normalizeH="0" baseline="0" noProof="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uLnTx/>
                <a:uFillTx/>
                <a:latin typeface="Arial" panose="020B0604020202020204" pitchFamily="34" charset="0"/>
                <a:ea typeface="宋体" panose="02010600030101010101" pitchFamily="2" charset="-122"/>
                <a:cs typeface="+mn-cs"/>
              </a:rPr>
              <a:t>班组长</a:t>
            </a:r>
            <a:r>
              <a:rPr kumimoji="0" lang="zh-CN" altLang="en-US" sz="2400" b="1" i="0" u="none" strike="noStrike" kern="1200" cap="all" spc="0" normalizeH="0" baseline="0" noProof="0" dirty="0">
                <a:ln w="0"/>
                <a:solidFill>
                  <a:srgbClr val="FF0000"/>
                </a:solidFill>
                <a:effectLst>
                  <a:reflection blurRad="12700" stA="50000" endPos="50000" dist="5000" dir="5400000" sy="-100000" rotWithShape="0"/>
                </a:effectLst>
                <a:uLnTx/>
                <a:uFillTx/>
                <a:latin typeface="Arial" panose="020B0604020202020204" pitchFamily="34" charset="0"/>
                <a:ea typeface="宋体" panose="02010600030101010101" pitchFamily="2" charset="-122"/>
                <a:cs typeface="+mn-cs"/>
              </a:rPr>
              <a:t>安全</a:t>
            </a:r>
            <a:r>
              <a:rPr kumimoji="0" lang="zh-CN" altLang="en-US" sz="2400" b="1" i="0" u="none" strike="noStrike" kern="1200" cap="all" spc="0" normalizeH="0" baseline="0" noProof="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uLnTx/>
                <a:uFillTx/>
                <a:latin typeface="Arial" panose="020B0604020202020204" pitchFamily="34" charset="0"/>
                <a:ea typeface="宋体" panose="02010600030101010101" pitchFamily="2" charset="-122"/>
                <a:cs typeface="+mn-cs"/>
              </a:rPr>
              <a:t>培训</a:t>
            </a:r>
            <a:endParaRPr kumimoji="0" lang="zh-CN" altLang="en-US" sz="2400" b="1" i="0" u="none" strike="noStrike" kern="1200" cap="all" spc="0" normalizeH="0" baseline="0" noProof="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uLnTx/>
              <a:uFillTx/>
              <a:latin typeface="Arial" panose="020B0604020202020204" pitchFamily="34" charset="0"/>
              <a:ea typeface="宋体" panose="02010600030101010101" pitchFamily="2" charset="-122"/>
              <a:cs typeface="+mn-cs"/>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290" name="Rectangle 3"/>
          <p:cNvSpPr>
            <a:spLocks noGrp="1"/>
          </p:cNvSpPr>
          <p:nvPr>
            <p:ph type="subTitle" idx="4294967295"/>
          </p:nvPr>
        </p:nvSpPr>
        <p:spPr>
          <a:xfrm>
            <a:off x="2143125" y="4714875"/>
            <a:ext cx="5445125" cy="792163"/>
          </a:xfrm>
          <a:ln/>
        </p:spPr>
        <p:txBody>
          <a:bodyPr vert="horz" wrap="square" lIns="91440" tIns="45720" rIns="91440" bIns="45720" anchor="t" anchorCtr="0"/>
          <a:lstStyle>
            <a:lvl1pPr marL="0" lvl="0" indent="0" algn="ctr">
              <a:buClrTx/>
              <a:buSzTx/>
              <a:buFont typeface="Arial" panose="020B0604020202020204" pitchFamily="34" charset="0"/>
              <a:buNone/>
              <a:defRPr/>
            </a:lvl1pPr>
            <a:lvl2pPr marL="457200" lvl="1" indent="0" algn="ctr">
              <a:buClrTx/>
              <a:buSzTx/>
              <a:buFont typeface="Arial" panose="020B0604020202020204" pitchFamily="34" charset="0"/>
              <a:buNone/>
              <a:defRPr/>
            </a:lvl2pPr>
            <a:lvl3pPr marL="914400" lvl="2" indent="0" algn="ctr">
              <a:buClrTx/>
              <a:buSzTx/>
              <a:buFont typeface="Arial" panose="020B0604020202020204" pitchFamily="34" charset="0"/>
              <a:buNone/>
              <a:defRPr/>
            </a:lvl3pPr>
            <a:lvl4pPr marL="1371600" lvl="3" indent="0" algn="ctr">
              <a:buClrTx/>
              <a:buSzTx/>
              <a:buFont typeface="Arial" panose="020B0604020202020204" pitchFamily="34" charset="0"/>
              <a:buNone/>
              <a:defRPr/>
            </a:lvl4pPr>
            <a:lvl5pPr marL="1828800" lvl="4" indent="0" algn="ctr">
              <a:buClrTx/>
              <a:buSzTx/>
              <a:buFont typeface="Arial" panose="020B0604020202020204" pitchFamily="34" charset="0"/>
              <a:buNone/>
              <a:defRPr/>
            </a:lvl5pPr>
          </a:lstStyle>
          <a:p>
            <a:pPr lvl="0" eaLnBrk="1" hangingPunct="1">
              <a:lnSpc>
                <a:spcPct val="80000"/>
              </a:lnSpc>
              <a:buFontTx/>
              <a:buNone/>
            </a:pPr>
            <a:endParaRPr lang="zh-CN" altLang="en-US" sz="3600" dirty="0"/>
          </a:p>
          <a:p>
            <a:pPr lvl="0" algn="l" eaLnBrk="1" hangingPunct="1">
              <a:lnSpc>
                <a:spcPct val="80000"/>
              </a:lnSpc>
              <a:buFontTx/>
              <a:buNone/>
            </a:pPr>
            <a:endParaRPr lang="zh-CN" altLang="en-US" sz="4100" b="1" dirty="0"/>
          </a:p>
        </p:txBody>
      </p:sp>
      <p:sp>
        <p:nvSpPr>
          <p:cNvPr id="12291" name="Text Box 3"/>
          <p:cNvSpPr txBox="1"/>
          <p:nvPr/>
        </p:nvSpPr>
        <p:spPr>
          <a:xfrm>
            <a:off x="611188" y="1773238"/>
            <a:ext cx="7993062" cy="4061460"/>
          </a:xfrm>
          <a:prstGeom prst="rect">
            <a:avLst/>
          </a:prstGeom>
          <a:noFill/>
          <a:ln w="9525">
            <a:noFill/>
          </a:ln>
        </p:spPr>
        <p:txBody>
          <a:bodyPr>
            <a:spAutoFit/>
          </a:bodyPr>
          <a:p>
            <a:pPr algn="ctr">
              <a:spcBef>
                <a:spcPct val="50000"/>
              </a:spcBef>
            </a:pPr>
            <a:r>
              <a:rPr lang="zh-CN" altLang="en-US" sz="4800" b="1" dirty="0">
                <a:solidFill>
                  <a:srgbClr val="FF3300"/>
                </a:solidFill>
                <a:latin typeface="Arial" panose="020B0604020202020204" pitchFamily="34" charset="0"/>
              </a:rPr>
              <a:t>专项应急预案桌面演练探讨</a:t>
            </a:r>
            <a:endParaRPr lang="en-US" altLang="zh-CN" sz="4800" b="1">
              <a:solidFill>
                <a:srgbClr val="FF3300"/>
              </a:solidFill>
              <a:latin typeface="Arial" panose="020B0604020202020204" pitchFamily="34" charset="0"/>
            </a:endParaRPr>
          </a:p>
          <a:p>
            <a:pPr algn="ctr">
              <a:spcBef>
                <a:spcPct val="50000"/>
              </a:spcBef>
            </a:pPr>
            <a:endParaRPr lang="en-US" altLang="zh-CN" sz="2800" b="1">
              <a:solidFill>
                <a:srgbClr val="0000CC"/>
              </a:solidFill>
              <a:latin typeface="Arial" panose="020B0604020202020204" pitchFamily="34" charset="0"/>
            </a:endParaRPr>
          </a:p>
          <a:p>
            <a:pPr algn="ctr">
              <a:spcBef>
                <a:spcPct val="50000"/>
              </a:spcBef>
            </a:pPr>
            <a:r>
              <a:rPr lang="zh-CN" altLang="en-US" sz="2800" b="1" dirty="0">
                <a:solidFill>
                  <a:srgbClr val="0000CC"/>
                </a:solidFill>
                <a:latin typeface="Arial" panose="020B0604020202020204" pitchFamily="34" charset="0"/>
              </a:rPr>
              <a:t>（建安工程施工坍塌突发事件桌面应急演练）</a:t>
            </a:r>
            <a:endParaRPr lang="zh-CN" altLang="en-US" sz="2800" b="1" dirty="0">
              <a:solidFill>
                <a:srgbClr val="0000CC"/>
              </a:solidFill>
              <a:latin typeface="Arial" panose="020B0604020202020204" pitchFamily="34" charset="0"/>
            </a:endParaRPr>
          </a:p>
          <a:p>
            <a:pPr algn="ctr">
              <a:spcBef>
                <a:spcPct val="50000"/>
              </a:spcBef>
            </a:pPr>
            <a:endParaRPr lang="zh-CN" altLang="en-US" sz="2800" b="1" dirty="0">
              <a:solidFill>
                <a:srgbClr val="0000CC"/>
              </a:solidFill>
              <a:latin typeface="Arial" panose="020B0604020202020204" pitchFamily="34" charset="0"/>
            </a:endParaRPr>
          </a:p>
          <a:p>
            <a:pPr algn="ctr">
              <a:spcBef>
                <a:spcPct val="50000"/>
              </a:spcBef>
            </a:pPr>
            <a:endParaRPr lang="zh-CN" altLang="en-US" sz="2800" b="1" dirty="0">
              <a:solidFill>
                <a:srgbClr val="0000CC"/>
              </a:solidFill>
              <a:latin typeface="Arial" panose="020B0604020202020204" pitchFamily="34" charset="0"/>
            </a:endParaRPr>
          </a:p>
          <a:p>
            <a:pPr algn="ctr">
              <a:spcBef>
                <a:spcPct val="50000"/>
              </a:spcBef>
            </a:pPr>
            <a:endParaRPr lang="zh-CN" altLang="en-US" sz="2800" b="1" dirty="0">
              <a:solidFill>
                <a:srgbClr val="0000CC"/>
              </a:solidFill>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506" name="Rectangle 3"/>
          <p:cNvSpPr>
            <a:spLocks noGrp="1"/>
          </p:cNvSpPr>
          <p:nvPr>
            <p:ph type="body" idx="4294967295"/>
          </p:nvPr>
        </p:nvSpPr>
        <p:spPr>
          <a:xfrm>
            <a:off x="539750" y="981075"/>
            <a:ext cx="8229600" cy="5448300"/>
          </a:xfrm>
          <a:ln/>
        </p:spPr>
        <p:txBody>
          <a:bodyPr vert="horz" wrap="square" lIns="91440" tIns="45720" rIns="91440" bIns="45720" anchor="t" anchorCtr="0"/>
          <a:p>
            <a:pPr>
              <a:lnSpc>
                <a:spcPts val="2400"/>
              </a:lnSpc>
            </a:pPr>
            <a:r>
              <a:rPr lang="en-US" altLang="zh-CN" sz="2000">
                <a:latin typeface="楷体_GB2312" pitchFamily="49" charset="-122"/>
                <a:ea typeface="楷体_GB2312" pitchFamily="49" charset="-122"/>
              </a:rPr>
              <a:t>5.1 </a:t>
            </a:r>
            <a:r>
              <a:rPr lang="zh-CN" altLang="en-US" sz="2000" dirty="0">
                <a:latin typeface="楷体_GB2312" pitchFamily="49" charset="-122"/>
                <a:ea typeface="楷体_GB2312" pitchFamily="49" charset="-122"/>
              </a:rPr>
              <a:t>响应分级</a:t>
            </a:r>
            <a:endParaRPr lang="zh-CN" altLang="en-US" sz="2000" dirty="0">
              <a:latin typeface="楷体_GB2312" pitchFamily="49" charset="-122"/>
              <a:ea typeface="楷体_GB2312" pitchFamily="49" charset="-122"/>
            </a:endParaRPr>
          </a:p>
          <a:p>
            <a:pPr>
              <a:lnSpc>
                <a:spcPts val="2400"/>
              </a:lnSpc>
            </a:pPr>
            <a:r>
              <a:rPr lang="zh-CN" altLang="en-US" sz="2000" dirty="0">
                <a:latin typeface="楷体_GB2312" pitchFamily="49" charset="-122"/>
                <a:ea typeface="楷体_GB2312" pitchFamily="49" charset="-122"/>
              </a:rPr>
              <a:t>集团公司针对建安工程坍塌突发事件的危害程度</a:t>
            </a:r>
            <a:r>
              <a:rPr lang="en-US" altLang="zh-CN" sz="2000">
                <a:latin typeface="楷体_GB2312" pitchFamily="49" charset="-122"/>
                <a:ea typeface="楷体_GB2312" pitchFamily="49" charset="-122"/>
              </a:rPr>
              <a:t>,</a:t>
            </a:r>
            <a:r>
              <a:rPr lang="zh-CN" altLang="en-US" sz="2000" dirty="0">
                <a:latin typeface="楷体_GB2312" pitchFamily="49" charset="-122"/>
                <a:ea typeface="楷体_GB2312" pitchFamily="49" charset="-122"/>
              </a:rPr>
              <a:t>影响范围和单位控制事态的能力</a:t>
            </a:r>
            <a:r>
              <a:rPr lang="en-US" altLang="zh-CN" sz="2000">
                <a:latin typeface="楷体_GB2312" pitchFamily="49" charset="-122"/>
                <a:ea typeface="楷体_GB2312" pitchFamily="49" charset="-122"/>
              </a:rPr>
              <a:t>,</a:t>
            </a:r>
            <a:r>
              <a:rPr lang="zh-CN" altLang="en-US" sz="2000" dirty="0">
                <a:latin typeface="楷体_GB2312" pitchFamily="49" charset="-122"/>
                <a:ea typeface="楷体_GB2312" pitchFamily="49" charset="-122"/>
              </a:rPr>
              <a:t>将事件分为四级应急响应</a:t>
            </a:r>
            <a:r>
              <a:rPr lang="en-US" altLang="zh-CN" sz="2000">
                <a:latin typeface="楷体_GB2312" pitchFamily="49" charset="-122"/>
                <a:ea typeface="楷体_GB2312" pitchFamily="49" charset="-122"/>
              </a:rPr>
              <a:t>,</a:t>
            </a:r>
            <a:r>
              <a:rPr lang="zh-CN" altLang="en-US" sz="2000" dirty="0">
                <a:latin typeface="楷体_GB2312" pitchFamily="49" charset="-122"/>
                <a:ea typeface="楷体_GB2312" pitchFamily="49" charset="-122"/>
              </a:rPr>
              <a:t>分级负责。</a:t>
            </a:r>
            <a:endParaRPr lang="zh-CN" altLang="en-US" sz="2000" dirty="0">
              <a:latin typeface="楷体_GB2312" pitchFamily="49" charset="-122"/>
              <a:ea typeface="楷体_GB2312" pitchFamily="49" charset="-122"/>
            </a:endParaRPr>
          </a:p>
          <a:p>
            <a:pPr>
              <a:lnSpc>
                <a:spcPts val="2400"/>
              </a:lnSpc>
            </a:pPr>
            <a:r>
              <a:rPr lang="en-US" altLang="zh-CN" sz="2000">
                <a:latin typeface="楷体_GB2312" pitchFamily="49" charset="-122"/>
                <a:ea typeface="楷体_GB2312" pitchFamily="49" charset="-122"/>
              </a:rPr>
              <a:t>5.1.1 Ⅰ</a:t>
            </a:r>
            <a:r>
              <a:rPr lang="zh-CN" altLang="en-US" sz="2000" dirty="0">
                <a:latin typeface="楷体_GB2312" pitchFamily="49" charset="-122"/>
                <a:ea typeface="楷体_GB2312" pitchFamily="49" charset="-122"/>
              </a:rPr>
              <a:t>级应急响应 适用于可能导致重大及以上级别的事故</a:t>
            </a:r>
            <a:r>
              <a:rPr lang="en-US" altLang="zh-CN" sz="2000">
                <a:latin typeface="楷体_GB2312" pitchFamily="49" charset="-122"/>
                <a:ea typeface="楷体_GB2312" pitchFamily="49" charset="-122"/>
              </a:rPr>
              <a:t>,</a:t>
            </a:r>
            <a:r>
              <a:rPr lang="zh-CN" altLang="en-US" sz="2000" dirty="0">
                <a:latin typeface="楷体_GB2312" pitchFamily="49" charset="-122"/>
                <a:ea typeface="楷体_GB2312" pitchFamily="49" charset="-122"/>
              </a:rPr>
              <a:t>由国家</a:t>
            </a:r>
            <a:r>
              <a:rPr lang="en-US" altLang="zh-CN" sz="2000">
                <a:latin typeface="楷体_GB2312" pitchFamily="49" charset="-122"/>
                <a:ea typeface="楷体_GB2312" pitchFamily="49" charset="-122"/>
              </a:rPr>
              <a:t>,</a:t>
            </a:r>
            <a:r>
              <a:rPr lang="zh-CN" altLang="en-US" sz="2000" dirty="0">
                <a:latin typeface="楷体_GB2312" pitchFamily="49" charset="-122"/>
                <a:ea typeface="楷体_GB2312" pitchFamily="49" charset="-122"/>
              </a:rPr>
              <a:t>省或市应急管理机构统一指挥</a:t>
            </a:r>
            <a:r>
              <a:rPr lang="en-US" altLang="zh-CN" sz="2000">
                <a:latin typeface="楷体_GB2312" pitchFamily="49" charset="-122"/>
                <a:ea typeface="楷体_GB2312" pitchFamily="49" charset="-122"/>
              </a:rPr>
              <a:t>,</a:t>
            </a:r>
            <a:r>
              <a:rPr lang="zh-CN" altLang="en-US" sz="2000" dirty="0">
                <a:latin typeface="楷体_GB2312" pitchFamily="49" charset="-122"/>
                <a:ea typeface="楷体_GB2312" pitchFamily="49" charset="-122"/>
              </a:rPr>
              <a:t>集团公司突发事件应急领导小组配合政府应急管理机构开展应急救援工。</a:t>
            </a:r>
            <a:endParaRPr lang="zh-CN" altLang="en-US" sz="2000" dirty="0">
              <a:latin typeface="楷体_GB2312" pitchFamily="49" charset="-122"/>
              <a:ea typeface="楷体_GB2312" pitchFamily="49" charset="-122"/>
            </a:endParaRPr>
          </a:p>
          <a:p>
            <a:pPr>
              <a:lnSpc>
                <a:spcPts val="2400"/>
              </a:lnSpc>
            </a:pPr>
            <a:r>
              <a:rPr lang="en-US" altLang="zh-CN" sz="2000">
                <a:latin typeface="楷体_GB2312" pitchFamily="49" charset="-122"/>
                <a:ea typeface="楷体_GB2312" pitchFamily="49" charset="-122"/>
              </a:rPr>
              <a:t>5.1.2 Ⅱ</a:t>
            </a:r>
            <a:r>
              <a:rPr lang="zh-CN" altLang="en-US" sz="2000" dirty="0">
                <a:latin typeface="楷体_GB2312" pitchFamily="49" charset="-122"/>
                <a:ea typeface="楷体_GB2312" pitchFamily="49" charset="-122"/>
              </a:rPr>
              <a:t>级应急响应 适用于可能导致较大及以上级别事故</a:t>
            </a:r>
            <a:r>
              <a:rPr lang="en-US" altLang="zh-CN" sz="2000">
                <a:latin typeface="楷体_GB2312" pitchFamily="49" charset="-122"/>
                <a:ea typeface="楷体_GB2312" pitchFamily="49" charset="-122"/>
              </a:rPr>
              <a:t>,</a:t>
            </a:r>
            <a:r>
              <a:rPr lang="zh-CN" altLang="en-US" sz="2000" dirty="0">
                <a:latin typeface="楷体_GB2312" pitchFamily="49" charset="-122"/>
                <a:ea typeface="楷体_GB2312" pitchFamily="49" charset="-122"/>
              </a:rPr>
              <a:t>且必须利用集团公司所有相关部门、所属单位相关资源的紧急情况</a:t>
            </a:r>
            <a:r>
              <a:rPr lang="en-US" altLang="zh-CN" sz="2000">
                <a:latin typeface="楷体_GB2312" pitchFamily="49" charset="-122"/>
                <a:ea typeface="楷体_GB2312" pitchFamily="49" charset="-122"/>
              </a:rPr>
              <a:t>,</a:t>
            </a:r>
            <a:r>
              <a:rPr lang="zh-CN" altLang="en-US" sz="2000" dirty="0">
                <a:latin typeface="楷体_GB2312" pitchFamily="49" charset="-122"/>
                <a:ea typeface="楷体_GB2312" pitchFamily="49" charset="-122"/>
              </a:rPr>
              <a:t>由集团公司突发事件应急领导小组配合政府应急管理机构指挥组织开展应急救援工作。 </a:t>
            </a:r>
            <a:endParaRPr lang="zh-CN" altLang="en-US" sz="2000" dirty="0">
              <a:latin typeface="楷体_GB2312" pitchFamily="49" charset="-122"/>
              <a:ea typeface="楷体_GB2312" pitchFamily="49" charset="-122"/>
            </a:endParaRPr>
          </a:p>
          <a:p>
            <a:pPr>
              <a:lnSpc>
                <a:spcPts val="2400"/>
              </a:lnSpc>
            </a:pPr>
            <a:r>
              <a:rPr lang="en-US" altLang="zh-CN" sz="2000">
                <a:latin typeface="楷体_GB2312" pitchFamily="49" charset="-122"/>
                <a:ea typeface="楷体_GB2312" pitchFamily="49" charset="-122"/>
              </a:rPr>
              <a:t>5.1.3 Ⅲ</a:t>
            </a:r>
            <a:r>
              <a:rPr lang="zh-CN" altLang="en-US" sz="2000" dirty="0">
                <a:latin typeface="楷体_GB2312" pitchFamily="49" charset="-122"/>
                <a:ea typeface="楷体_GB2312" pitchFamily="49" charset="-122"/>
              </a:rPr>
              <a:t>级应急响应适用于可能导致较大事故等级以下死亡事故</a:t>
            </a:r>
            <a:r>
              <a:rPr lang="en-US" altLang="zh-CN" sz="2000">
                <a:latin typeface="楷体_GB2312" pitchFamily="49" charset="-122"/>
                <a:ea typeface="楷体_GB2312" pitchFamily="49" charset="-122"/>
              </a:rPr>
              <a:t>,</a:t>
            </a:r>
            <a:r>
              <a:rPr lang="zh-CN" altLang="en-US" sz="2000" dirty="0">
                <a:latin typeface="楷体_GB2312" pitchFamily="49" charset="-122"/>
                <a:ea typeface="楷体_GB2312" pitchFamily="49" charset="-122"/>
              </a:rPr>
              <a:t>由公司下属企业应急领导小组配合所在地政府应急管理机构组织开展应急救援工作。 </a:t>
            </a:r>
            <a:endParaRPr lang="zh-CN" altLang="en-US" sz="2000" dirty="0">
              <a:latin typeface="楷体_GB2312" pitchFamily="49" charset="-122"/>
              <a:ea typeface="楷体_GB2312" pitchFamily="49" charset="-122"/>
            </a:endParaRPr>
          </a:p>
          <a:p>
            <a:pPr>
              <a:lnSpc>
                <a:spcPts val="2400"/>
              </a:lnSpc>
            </a:pPr>
            <a:r>
              <a:rPr lang="en-US" altLang="zh-CN" sz="2000">
                <a:latin typeface="楷体_GB2312" pitchFamily="49" charset="-122"/>
                <a:ea typeface="楷体_GB2312" pitchFamily="49" charset="-122"/>
              </a:rPr>
              <a:t>5.1.4 Ⅳ</a:t>
            </a:r>
            <a:r>
              <a:rPr lang="zh-CN" altLang="en-US" sz="2000" dirty="0">
                <a:latin typeface="楷体_GB2312" pitchFamily="49" charset="-122"/>
                <a:ea typeface="楷体_GB2312" pitchFamily="49" charset="-122"/>
              </a:rPr>
              <a:t>级应急响应适用一般事故</a:t>
            </a:r>
            <a:r>
              <a:rPr lang="en-US" altLang="zh-CN" sz="2000">
                <a:latin typeface="楷体_GB2312" pitchFamily="49" charset="-122"/>
                <a:ea typeface="楷体_GB2312" pitchFamily="49" charset="-122"/>
              </a:rPr>
              <a:t>,</a:t>
            </a:r>
            <a:r>
              <a:rPr lang="zh-CN" altLang="en-US" sz="2000" dirty="0">
                <a:latin typeface="楷体_GB2312" pitchFamily="49" charset="-122"/>
                <a:ea typeface="楷体_GB2312" pitchFamily="49" charset="-122"/>
              </a:rPr>
              <a:t>用所属企业正常可以利用的资源即可处理的紧急情况</a:t>
            </a:r>
            <a:r>
              <a:rPr lang="en-US" altLang="zh-CN" sz="2000">
                <a:latin typeface="楷体_GB2312" pitchFamily="49" charset="-122"/>
                <a:ea typeface="楷体_GB2312" pitchFamily="49" charset="-122"/>
              </a:rPr>
              <a:t>,</a:t>
            </a:r>
            <a:r>
              <a:rPr lang="zh-CN" altLang="en-US" sz="2000" dirty="0">
                <a:latin typeface="楷体_GB2312" pitchFamily="49" charset="-122"/>
                <a:ea typeface="楷体_GB2312" pitchFamily="49" charset="-122"/>
              </a:rPr>
              <a:t>由发生事故工程项目领导组织开展应急救援工作</a:t>
            </a:r>
            <a:r>
              <a:rPr lang="en-US" altLang="zh-CN" sz="2000">
                <a:latin typeface="楷体_GB2312" pitchFamily="49" charset="-122"/>
                <a:ea typeface="楷体_GB2312" pitchFamily="49" charset="-122"/>
              </a:rPr>
              <a:t>,</a:t>
            </a:r>
            <a:r>
              <a:rPr lang="zh-CN" altLang="en-US" sz="2000" dirty="0">
                <a:latin typeface="楷体_GB2312" pitchFamily="49" charset="-122"/>
                <a:ea typeface="楷体_GB2312" pitchFamily="49" charset="-122"/>
              </a:rPr>
              <a:t>进行处置。</a:t>
            </a:r>
            <a:endParaRPr lang="zh-CN" altLang="en-US" sz="2000" dirty="0">
              <a:latin typeface="楷体_GB2312" pitchFamily="49" charset="-122"/>
              <a:ea typeface="楷体_GB2312" pitchFamily="49"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530" name="Rectangle 3"/>
          <p:cNvSpPr>
            <a:spLocks noGrp="1"/>
          </p:cNvSpPr>
          <p:nvPr>
            <p:ph type="body" idx="4294967295"/>
          </p:nvPr>
        </p:nvSpPr>
        <p:spPr>
          <a:ln/>
        </p:spPr>
        <p:txBody>
          <a:bodyPr vert="horz" wrap="square" lIns="91440" tIns="45720" rIns="91440" bIns="45720" anchor="t" anchorCtr="0"/>
          <a:p>
            <a:r>
              <a:rPr lang="zh-CN" altLang="en-US" sz="2400" b="1" dirty="0">
                <a:latin typeface="楷体_GB2312" pitchFamily="49" charset="-122"/>
                <a:ea typeface="楷体_GB2312" pitchFamily="49" charset="-122"/>
              </a:rPr>
              <a:t>四、预案选择</a:t>
            </a:r>
            <a:r>
              <a:rPr lang="zh-CN" altLang="en-US" sz="2400" dirty="0">
                <a:latin typeface="楷体_GB2312" pitchFamily="49" charset="-122"/>
                <a:ea typeface="楷体_GB2312" pitchFamily="49" charset="-122"/>
              </a:rPr>
              <a:t> </a:t>
            </a:r>
            <a:endParaRPr lang="zh-CN" altLang="en-US" sz="2400" dirty="0">
              <a:latin typeface="楷体_GB2312" pitchFamily="49" charset="-122"/>
              <a:ea typeface="楷体_GB2312" pitchFamily="49" charset="-122"/>
            </a:endParaRPr>
          </a:p>
          <a:p>
            <a:r>
              <a:rPr lang="zh-CN" altLang="en-US" sz="2400" dirty="0">
                <a:latin typeface="楷体_GB2312" pitchFamily="49" charset="-122"/>
                <a:ea typeface="楷体_GB2312" pitchFamily="49" charset="-122"/>
              </a:rPr>
              <a:t>本次演练预案为集团公司生产安全事故应急预案体系中的专项应急预案之一</a:t>
            </a:r>
            <a:r>
              <a:rPr lang="en-US" altLang="zh-CN" sz="2400">
                <a:latin typeface="楷体_GB2312" pitchFamily="49" charset="-122"/>
                <a:ea typeface="楷体_GB2312" pitchFamily="49" charset="-122"/>
              </a:rPr>
              <a:t>《</a:t>
            </a:r>
            <a:r>
              <a:rPr lang="zh-CN" altLang="en-US" sz="2400" dirty="0">
                <a:latin typeface="楷体_GB2312" pitchFamily="49" charset="-122"/>
                <a:ea typeface="楷体_GB2312" pitchFamily="49" charset="-122"/>
              </a:rPr>
              <a:t>建安工程施工坍塌突发事件应急预案</a:t>
            </a:r>
            <a:r>
              <a:rPr lang="en-US" altLang="zh-CN" sz="2400">
                <a:latin typeface="楷体_GB2312" pitchFamily="49" charset="-122"/>
                <a:ea typeface="楷体_GB2312" pitchFamily="49" charset="-122"/>
              </a:rPr>
              <a:t>》</a:t>
            </a:r>
            <a:r>
              <a:rPr lang="zh-CN" altLang="en-US" sz="2400" dirty="0">
                <a:latin typeface="楷体_GB2312" pitchFamily="49" charset="-122"/>
                <a:ea typeface="楷体_GB2312" pitchFamily="49" charset="-122"/>
              </a:rPr>
              <a:t>。</a:t>
            </a:r>
            <a:endParaRPr lang="zh-CN" altLang="en-US" sz="2400" dirty="0">
              <a:latin typeface="楷体_GB2312" pitchFamily="49" charset="-122"/>
              <a:ea typeface="楷体_GB2312" pitchFamily="49" charset="-122"/>
            </a:endParaRPr>
          </a:p>
          <a:p>
            <a:r>
              <a:rPr lang="zh-CN" altLang="en-US" sz="2400" dirty="0">
                <a:latin typeface="楷体_GB2312" pitchFamily="49" charset="-122"/>
                <a:ea typeface="楷体_GB2312" pitchFamily="49" charset="-122"/>
              </a:rPr>
              <a:t>演练过程中涉及到集团公司专项应急指挥小组</a:t>
            </a:r>
            <a:r>
              <a:rPr lang="en-US" altLang="zh-CN" sz="2400">
                <a:latin typeface="楷体_GB2312" pitchFamily="49" charset="-122"/>
                <a:ea typeface="楷体_GB2312" pitchFamily="49" charset="-122"/>
              </a:rPr>
              <a:t>,</a:t>
            </a:r>
            <a:r>
              <a:rPr lang="zh-CN" altLang="en-US" sz="2400" dirty="0">
                <a:latin typeface="楷体_GB2312" pitchFamily="49" charset="-122"/>
                <a:ea typeface="楷体_GB2312" pitchFamily="49" charset="-122"/>
              </a:rPr>
              <a:t>集团公司应急办公室</a:t>
            </a:r>
            <a:r>
              <a:rPr lang="en-US" altLang="zh-CN" sz="2400">
                <a:latin typeface="楷体_GB2312" pitchFamily="49" charset="-122"/>
                <a:ea typeface="楷体_GB2312" pitchFamily="49" charset="-122"/>
              </a:rPr>
              <a:t>,</a:t>
            </a:r>
            <a:r>
              <a:rPr lang="zh-CN" altLang="en-US" sz="2400" dirty="0">
                <a:latin typeface="楷体_GB2312" pitchFamily="49" charset="-122"/>
                <a:ea typeface="楷体_GB2312" pitchFamily="49" charset="-122"/>
              </a:rPr>
              <a:t>集团公司各相关职能部门，工程事业部，突发事件发生单位及其职能管理部门，事件发生所在的建安工程项目现场负责人、现场应急人员及相关的现场处置方案。 </a:t>
            </a:r>
            <a:endParaRPr lang="zh-CN" altLang="en-US" sz="2400" dirty="0">
              <a:latin typeface="楷体_GB2312" pitchFamily="49" charset="-122"/>
              <a:ea typeface="楷体_GB2312" pitchFamily="49" charset="-12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554" name="Rectangle 3"/>
          <p:cNvSpPr>
            <a:spLocks noGrp="1"/>
          </p:cNvSpPr>
          <p:nvPr>
            <p:ph type="body" idx="4294967295"/>
          </p:nvPr>
        </p:nvSpPr>
        <p:spPr>
          <a:ln/>
        </p:spPr>
        <p:txBody>
          <a:bodyPr vert="horz" wrap="square" lIns="91440" tIns="45720" rIns="91440" bIns="45720" anchor="t" anchorCtr="0"/>
          <a:p>
            <a:pPr>
              <a:lnSpc>
                <a:spcPct val="90000"/>
              </a:lnSpc>
            </a:pPr>
            <a:r>
              <a:rPr lang="zh-CN" altLang="en-US" sz="2400" b="1" dirty="0">
                <a:latin typeface="楷体_GB2312" pitchFamily="49" charset="-122"/>
                <a:ea typeface="楷体_GB2312" pitchFamily="49" charset="-122"/>
              </a:rPr>
              <a:t>五、假设目标事件</a:t>
            </a:r>
            <a:r>
              <a:rPr lang="zh-CN" altLang="en-US" sz="2400" dirty="0">
                <a:latin typeface="楷体_GB2312" pitchFamily="49" charset="-122"/>
                <a:ea typeface="楷体_GB2312" pitchFamily="49" charset="-122"/>
              </a:rPr>
              <a:t> </a:t>
            </a:r>
            <a:endParaRPr lang="zh-CN" altLang="en-US" sz="2400" dirty="0">
              <a:latin typeface="楷体_GB2312" pitchFamily="49" charset="-122"/>
              <a:ea typeface="楷体_GB2312" pitchFamily="49" charset="-122"/>
            </a:endParaRPr>
          </a:p>
          <a:p>
            <a:pPr>
              <a:lnSpc>
                <a:spcPct val="90000"/>
              </a:lnSpc>
            </a:pPr>
            <a:r>
              <a:rPr lang="zh-CN" altLang="en-US" sz="2400" dirty="0">
                <a:latin typeface="楷体_GB2312" pitchFamily="49" charset="-122"/>
                <a:ea typeface="楷体_GB2312" pitchFamily="49" charset="-122"/>
              </a:rPr>
              <a:t>假设目标事件：</a:t>
            </a:r>
            <a:r>
              <a:rPr lang="en-US" altLang="zh-CN" sz="2400">
                <a:latin typeface="楷体_GB2312" pitchFamily="49" charset="-122"/>
                <a:ea typeface="楷体_GB2312" pitchFamily="49" charset="-122"/>
              </a:rPr>
              <a:t>2007</a:t>
            </a:r>
            <a:r>
              <a:rPr lang="zh-CN" altLang="en-US" sz="2400" dirty="0">
                <a:latin typeface="楷体_GB2312" pitchFamily="49" charset="-122"/>
                <a:ea typeface="楷体_GB2312" pitchFamily="49" charset="-122"/>
              </a:rPr>
              <a:t>年</a:t>
            </a:r>
            <a:r>
              <a:rPr lang="en-US" altLang="zh-CN" sz="2400">
                <a:latin typeface="楷体_GB2312" pitchFamily="49" charset="-122"/>
                <a:ea typeface="楷体_GB2312" pitchFamily="49" charset="-122"/>
              </a:rPr>
              <a:t>2</a:t>
            </a:r>
            <a:r>
              <a:rPr lang="zh-CN" altLang="en-US" sz="2400" dirty="0">
                <a:latin typeface="楷体_GB2312" pitchFamily="49" charset="-122"/>
                <a:ea typeface="楷体_GB2312" pitchFamily="49" charset="-122"/>
              </a:rPr>
              <a:t>月</a:t>
            </a:r>
            <a:r>
              <a:rPr lang="en-US" altLang="zh-CN" sz="2400">
                <a:latin typeface="楷体_GB2312" pitchFamily="49" charset="-122"/>
                <a:ea typeface="楷体_GB2312" pitchFamily="49" charset="-122"/>
              </a:rPr>
              <a:t>12</a:t>
            </a:r>
            <a:r>
              <a:rPr lang="zh-CN" altLang="en-US" sz="2400" dirty="0">
                <a:latin typeface="楷体_GB2312" pitchFamily="49" charset="-122"/>
                <a:ea typeface="楷体_GB2312" pitchFamily="49" charset="-122"/>
              </a:rPr>
              <a:t>日某在建的图书馆综合楼项目发生突发模板支架垮塌事件。 </a:t>
            </a:r>
            <a:endParaRPr lang="zh-CN" altLang="en-US" sz="2400" dirty="0">
              <a:latin typeface="楷体_GB2312" pitchFamily="49" charset="-122"/>
              <a:ea typeface="楷体_GB2312" pitchFamily="49" charset="-122"/>
            </a:endParaRPr>
          </a:p>
          <a:p>
            <a:pPr>
              <a:lnSpc>
                <a:spcPct val="90000"/>
              </a:lnSpc>
            </a:pPr>
            <a:r>
              <a:rPr lang="zh-CN" altLang="en-US" sz="2400" b="1" dirty="0">
                <a:latin typeface="楷体_GB2312" pitchFamily="49" charset="-122"/>
                <a:ea typeface="楷体_GB2312" pitchFamily="49" charset="-122"/>
              </a:rPr>
              <a:t>六、情景事件设置 </a:t>
            </a:r>
            <a:endParaRPr lang="zh-CN" altLang="en-US" sz="2400" b="1" dirty="0">
              <a:latin typeface="楷体_GB2312" pitchFamily="49" charset="-122"/>
              <a:ea typeface="楷体_GB2312" pitchFamily="49" charset="-122"/>
            </a:endParaRPr>
          </a:p>
          <a:p>
            <a:pPr>
              <a:lnSpc>
                <a:spcPct val="90000"/>
              </a:lnSpc>
            </a:pPr>
            <a:r>
              <a:rPr lang="zh-CN" altLang="en-US" sz="2400" dirty="0">
                <a:latin typeface="楷体_GB2312" pitchFamily="49" charset="-122"/>
                <a:ea typeface="楷体_GB2312" pitchFamily="49" charset="-122"/>
              </a:rPr>
              <a:t>为了使本次演练贴近实战</a:t>
            </a:r>
            <a:r>
              <a:rPr lang="en-US" altLang="zh-CN" sz="2400">
                <a:latin typeface="楷体_GB2312" pitchFamily="49" charset="-122"/>
                <a:ea typeface="楷体_GB2312" pitchFamily="49" charset="-122"/>
              </a:rPr>
              <a:t>,</a:t>
            </a:r>
            <a:r>
              <a:rPr lang="zh-CN" altLang="en-US" sz="2400" dirty="0">
                <a:latin typeface="楷体_GB2312" pitchFamily="49" charset="-122"/>
                <a:ea typeface="楷体_GB2312" pitchFamily="49" charset="-122"/>
              </a:rPr>
              <a:t>达到预定目的。根据国务院</a:t>
            </a:r>
            <a:r>
              <a:rPr lang="en-US" altLang="zh-CN" sz="2400">
                <a:latin typeface="楷体_GB2312" pitchFamily="49" charset="-122"/>
                <a:ea typeface="楷体_GB2312" pitchFamily="49" charset="-122"/>
              </a:rPr>
              <a:t>《</a:t>
            </a:r>
            <a:r>
              <a:rPr lang="zh-CN" altLang="en-US" sz="2400" dirty="0">
                <a:latin typeface="楷体_GB2312" pitchFamily="49" charset="-122"/>
                <a:ea typeface="楷体_GB2312" pitchFamily="49" charset="-122"/>
              </a:rPr>
              <a:t>突发事件应急演练指南</a:t>
            </a:r>
            <a:r>
              <a:rPr lang="en-US" altLang="zh-CN" sz="2400">
                <a:latin typeface="楷体_GB2312" pitchFamily="49" charset="-122"/>
                <a:ea typeface="楷体_GB2312" pitchFamily="49" charset="-122"/>
              </a:rPr>
              <a:t>》</a:t>
            </a:r>
            <a:r>
              <a:rPr lang="zh-CN" altLang="en-US" sz="2400" dirty="0">
                <a:latin typeface="楷体_GB2312" pitchFamily="49" charset="-122"/>
                <a:ea typeface="楷体_GB2312" pitchFamily="49" charset="-122"/>
              </a:rPr>
              <a:t>和</a:t>
            </a:r>
            <a:r>
              <a:rPr lang="en-US" altLang="zh-CN" sz="2400">
                <a:latin typeface="楷体_GB2312" pitchFamily="49" charset="-122"/>
                <a:ea typeface="楷体_GB2312" pitchFamily="49" charset="-122"/>
              </a:rPr>
              <a:t>《</a:t>
            </a:r>
            <a:r>
              <a:rPr lang="zh-CN" altLang="en-US" sz="2400" dirty="0">
                <a:latin typeface="楷体_GB2312" pitchFamily="49" charset="-122"/>
                <a:ea typeface="楷体_GB2312" pitchFamily="49" charset="-122"/>
              </a:rPr>
              <a:t>安全生产应急演练指南</a:t>
            </a:r>
            <a:r>
              <a:rPr lang="en-US" altLang="zh-CN" sz="2400">
                <a:latin typeface="楷体_GB2312" pitchFamily="49" charset="-122"/>
                <a:ea typeface="楷体_GB2312" pitchFamily="49" charset="-122"/>
              </a:rPr>
              <a:t>》</a:t>
            </a:r>
            <a:r>
              <a:rPr lang="zh-CN" altLang="en-US" sz="2400" dirty="0">
                <a:latin typeface="楷体_GB2312" pitchFamily="49" charset="-122"/>
                <a:ea typeface="楷体_GB2312" pitchFamily="49" charset="-122"/>
              </a:rPr>
              <a:t>的要求</a:t>
            </a:r>
            <a:r>
              <a:rPr lang="en-US" altLang="zh-CN" sz="2400">
                <a:latin typeface="楷体_GB2312" pitchFamily="49" charset="-122"/>
                <a:ea typeface="楷体_GB2312" pitchFamily="49" charset="-122"/>
              </a:rPr>
              <a:t>,</a:t>
            </a:r>
            <a:r>
              <a:rPr lang="zh-CN" altLang="en-US" sz="2400" dirty="0">
                <a:latin typeface="楷体_GB2312" pitchFamily="49" charset="-122"/>
                <a:ea typeface="楷体_GB2312" pitchFamily="49" charset="-122"/>
              </a:rPr>
              <a:t>演练策划人员在本次演练中设置了 </a:t>
            </a:r>
            <a:r>
              <a:rPr lang="en-US" altLang="zh-CN" sz="2400">
                <a:latin typeface="楷体_GB2312" pitchFamily="49" charset="-122"/>
                <a:ea typeface="楷体_GB2312" pitchFamily="49" charset="-122"/>
              </a:rPr>
              <a:t>4</a:t>
            </a:r>
            <a:r>
              <a:rPr lang="zh-CN" altLang="en-US" sz="2400" dirty="0">
                <a:latin typeface="楷体_GB2312" pitchFamily="49" charset="-122"/>
                <a:ea typeface="楷体_GB2312" pitchFamily="49" charset="-122"/>
              </a:rPr>
              <a:t>个情景事件</a:t>
            </a:r>
            <a:r>
              <a:rPr lang="en-US" altLang="zh-CN" sz="2400">
                <a:latin typeface="楷体_GB2312" pitchFamily="49" charset="-122"/>
                <a:ea typeface="楷体_GB2312" pitchFamily="49" charset="-122"/>
              </a:rPr>
              <a:t>, 12</a:t>
            </a:r>
            <a:r>
              <a:rPr lang="zh-CN" altLang="en-US" sz="2400" dirty="0">
                <a:latin typeface="楷体_GB2312" pitchFamily="49" charset="-122"/>
                <a:ea typeface="楷体_GB2312" pitchFamily="49" charset="-122"/>
              </a:rPr>
              <a:t>个问答题</a:t>
            </a:r>
            <a:r>
              <a:rPr lang="en-US" altLang="zh-CN" sz="2400">
                <a:latin typeface="楷体_GB2312" pitchFamily="49" charset="-122"/>
                <a:ea typeface="楷体_GB2312" pitchFamily="49" charset="-122"/>
              </a:rPr>
              <a:t>,</a:t>
            </a:r>
            <a:r>
              <a:rPr lang="zh-CN" altLang="en-US" sz="2400" dirty="0">
                <a:latin typeface="楷体_GB2312" pitchFamily="49" charset="-122"/>
                <a:ea typeface="楷体_GB2312" pitchFamily="49" charset="-122"/>
              </a:rPr>
              <a:t>若干个回答要点。涉及事件报告、事件预警、事件应急响应、应急终结四个阶段。 </a:t>
            </a:r>
            <a:endParaRPr lang="zh-CN" altLang="en-US" sz="2400" dirty="0">
              <a:latin typeface="楷体_GB2312" pitchFamily="49" charset="-122"/>
              <a:ea typeface="楷体_GB2312" pitchFamily="49" charset="-122"/>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578" name="Rectangle 55"/>
          <p:cNvSpPr/>
          <p:nvPr/>
        </p:nvSpPr>
        <p:spPr>
          <a:xfrm>
            <a:off x="827088" y="1125538"/>
            <a:ext cx="7561262" cy="4894262"/>
          </a:xfrm>
          <a:prstGeom prst="rect">
            <a:avLst/>
          </a:prstGeom>
          <a:noFill/>
          <a:ln w="9525">
            <a:noFill/>
          </a:ln>
        </p:spPr>
        <p:txBody>
          <a:bodyPr anchor="ctr" anchorCtr="0">
            <a:spAutoFit/>
          </a:bodyPr>
          <a:p>
            <a:pPr indent="406400"/>
            <a:r>
              <a:rPr lang="zh-CN" altLang="en-US" sz="2400" b="1" dirty="0">
                <a:latin typeface="楷体_GB2312" pitchFamily="49" charset="-122"/>
                <a:ea typeface="楷体_GB2312" pitchFamily="49" charset="-122"/>
              </a:rPr>
              <a:t>七、演练方式</a:t>
            </a:r>
            <a:endParaRPr lang="zh-CN" altLang="en-US" sz="2400" b="1" dirty="0">
              <a:latin typeface="楷体_GB2312" pitchFamily="49" charset="-122"/>
              <a:ea typeface="楷体_GB2312" pitchFamily="49" charset="-122"/>
            </a:endParaRPr>
          </a:p>
          <a:p>
            <a:pPr indent="406400"/>
            <a:r>
              <a:rPr lang="zh-CN" altLang="en-US" sz="2400" dirty="0">
                <a:latin typeface="楷体_GB2312" pitchFamily="49" charset="-122"/>
                <a:ea typeface="楷体_GB2312" pitchFamily="49" charset="-122"/>
              </a:rPr>
              <a:t> 本次演练采用会议室影像投影和问答方式进行</a:t>
            </a:r>
            <a:r>
              <a:rPr lang="en-US" altLang="zh-CN" sz="2400">
                <a:latin typeface="楷体_GB2312" pitchFamily="49" charset="-122"/>
                <a:ea typeface="楷体_GB2312" pitchFamily="49" charset="-122"/>
              </a:rPr>
              <a:t>,</a:t>
            </a:r>
            <a:r>
              <a:rPr lang="zh-CN" altLang="en-US" sz="2400" dirty="0">
                <a:latin typeface="楷体_GB2312" pitchFamily="49" charset="-122"/>
                <a:ea typeface="楷体_GB2312" pitchFamily="49" charset="-122"/>
              </a:rPr>
              <a:t>由演练控制人员根据情景事件提出问题</a:t>
            </a:r>
            <a:r>
              <a:rPr lang="en-US" altLang="zh-CN" sz="2400">
                <a:latin typeface="楷体_GB2312" pitchFamily="49" charset="-122"/>
                <a:ea typeface="楷体_GB2312" pitchFamily="49" charset="-122"/>
              </a:rPr>
              <a:t>,</a:t>
            </a:r>
            <a:r>
              <a:rPr lang="zh-CN" altLang="en-US" sz="2400" dirty="0">
                <a:latin typeface="楷体_GB2312" pitchFamily="49" charset="-122"/>
                <a:ea typeface="楷体_GB2312" pitchFamily="49" charset="-122"/>
              </a:rPr>
              <a:t>分别请主要参演单位的人员（扮演者）回答。 </a:t>
            </a:r>
            <a:endParaRPr lang="zh-CN" altLang="en-US" sz="2400" dirty="0">
              <a:latin typeface="楷体_GB2312" pitchFamily="49" charset="-122"/>
              <a:ea typeface="楷体_GB2312" pitchFamily="49" charset="-122"/>
            </a:endParaRPr>
          </a:p>
          <a:p>
            <a:pPr indent="406400"/>
            <a:r>
              <a:rPr lang="zh-CN" altLang="en-US" sz="2400" dirty="0">
                <a:latin typeface="楷体_GB2312" pitchFamily="49" charset="-122"/>
                <a:ea typeface="楷体_GB2312" pitchFamily="49" charset="-122"/>
              </a:rPr>
              <a:t> 演练过程中演练主持人可随机提问，为了便于对演练过程的评判和演练评价人员记录演练过程以及观摩人员的学习</a:t>
            </a:r>
            <a:r>
              <a:rPr lang="en-US" altLang="zh-CN" sz="2400">
                <a:latin typeface="楷体_GB2312" pitchFamily="49" charset="-122"/>
                <a:ea typeface="楷体_GB2312" pitchFamily="49" charset="-122"/>
              </a:rPr>
              <a:t>,</a:t>
            </a:r>
            <a:r>
              <a:rPr lang="zh-CN" altLang="en-US" sz="2400" dirty="0">
                <a:latin typeface="楷体_GB2312" pitchFamily="49" charset="-122"/>
                <a:ea typeface="楷体_GB2312" pitchFamily="49" charset="-122"/>
              </a:rPr>
              <a:t>投影屏幕将显示情景事件</a:t>
            </a:r>
            <a:r>
              <a:rPr lang="en-US" altLang="zh-CN" sz="2400">
                <a:latin typeface="楷体_GB2312" pitchFamily="49" charset="-122"/>
                <a:ea typeface="楷体_GB2312" pitchFamily="49" charset="-122"/>
              </a:rPr>
              <a:t>,</a:t>
            </a:r>
            <a:r>
              <a:rPr lang="zh-CN" altLang="en-US" sz="2400" dirty="0">
                <a:latin typeface="楷体_GB2312" pitchFamily="49" charset="-122"/>
                <a:ea typeface="楷体_GB2312" pitchFamily="49" charset="-122"/>
              </a:rPr>
              <a:t>提问及答题要点。</a:t>
            </a:r>
            <a:endParaRPr lang="zh-CN" altLang="en-US" sz="2400" dirty="0">
              <a:latin typeface="楷体_GB2312" pitchFamily="49" charset="-122"/>
              <a:ea typeface="楷体_GB2312" pitchFamily="49" charset="-122"/>
            </a:endParaRPr>
          </a:p>
          <a:p>
            <a:pPr indent="406400"/>
            <a:r>
              <a:rPr lang="zh-CN" altLang="en-US" sz="2400" b="1" dirty="0">
                <a:latin typeface="楷体_GB2312" pitchFamily="49" charset="-122"/>
                <a:ea typeface="楷体_GB2312" pitchFamily="49" charset="-122"/>
              </a:rPr>
              <a:t>八、答题方式</a:t>
            </a:r>
            <a:endParaRPr lang="zh-CN" altLang="en-US" sz="2400" b="1" dirty="0">
              <a:latin typeface="楷体_GB2312" pitchFamily="49" charset="-122"/>
              <a:ea typeface="楷体_GB2312" pitchFamily="49" charset="-122"/>
            </a:endParaRPr>
          </a:p>
          <a:p>
            <a:pPr indent="406400"/>
            <a:r>
              <a:rPr lang="zh-CN" altLang="en-US" sz="2400" dirty="0">
                <a:latin typeface="楷体_GB2312" pitchFamily="49" charset="-122"/>
                <a:ea typeface="楷体_GB2312" pitchFamily="49" charset="-122"/>
              </a:rPr>
              <a:t> 答题人根据情景事件和控制人员所提的问题面对观众做口头回答。</a:t>
            </a:r>
            <a:endParaRPr lang="zh-CN" altLang="en-US" sz="2400" dirty="0">
              <a:latin typeface="楷体_GB2312" pitchFamily="49" charset="-122"/>
              <a:ea typeface="楷体_GB2312" pitchFamily="49" charset="-122"/>
            </a:endParaRPr>
          </a:p>
          <a:p>
            <a:pPr indent="406400"/>
            <a:r>
              <a:rPr lang="zh-CN" altLang="en-US" sz="2400" dirty="0">
                <a:latin typeface="楷体_GB2312" pitchFamily="49" charset="-122"/>
                <a:ea typeface="楷体_GB2312" pitchFamily="49" charset="-122"/>
              </a:rPr>
              <a:t>  回答过程中可出示有关图表或文件</a:t>
            </a:r>
            <a:r>
              <a:rPr lang="en-US" altLang="zh-CN" sz="2400">
                <a:latin typeface="楷体_GB2312" pitchFamily="49" charset="-122"/>
                <a:ea typeface="楷体_GB2312" pitchFamily="49" charset="-122"/>
              </a:rPr>
              <a:t>,</a:t>
            </a:r>
            <a:r>
              <a:rPr lang="zh-CN" altLang="en-US" sz="2400" dirty="0">
                <a:latin typeface="楷体_GB2312" pitchFamily="49" charset="-122"/>
                <a:ea typeface="楷体_GB2312" pitchFamily="49" charset="-122"/>
              </a:rPr>
              <a:t>一般情况下由部门主管（扮演者）回答问题</a:t>
            </a:r>
            <a:r>
              <a:rPr lang="en-US" altLang="zh-CN" sz="2400">
                <a:latin typeface="楷体_GB2312" pitchFamily="49" charset="-122"/>
                <a:ea typeface="楷体_GB2312" pitchFamily="49" charset="-122"/>
              </a:rPr>
              <a:t>,</a:t>
            </a:r>
            <a:r>
              <a:rPr lang="zh-CN" altLang="en-US" sz="2400" dirty="0">
                <a:latin typeface="楷体_GB2312" pitchFamily="49" charset="-122"/>
                <a:ea typeface="楷体_GB2312" pitchFamily="49" charset="-122"/>
              </a:rPr>
              <a:t>较复杂的问题可进行简短协商后回答。</a:t>
            </a:r>
            <a:endParaRPr lang="zh-CN" altLang="en-US" sz="2400" dirty="0">
              <a:latin typeface="楷体_GB2312" pitchFamily="49" charset="-122"/>
              <a:ea typeface="楷体_GB2312" pitchFamily="49"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5602" name="Rectangle 3"/>
          <p:cNvSpPr>
            <a:spLocks noGrp="1"/>
          </p:cNvSpPr>
          <p:nvPr>
            <p:ph type="body" idx="4294967295"/>
          </p:nvPr>
        </p:nvSpPr>
        <p:spPr>
          <a:ln/>
        </p:spPr>
        <p:txBody>
          <a:bodyPr vert="horz" wrap="square" lIns="91440" tIns="45720" rIns="91440" bIns="45720" anchor="t" anchorCtr="0"/>
          <a:p>
            <a:pPr>
              <a:lnSpc>
                <a:spcPts val="3400"/>
              </a:lnSpc>
            </a:pPr>
            <a:r>
              <a:rPr lang="zh-CN" altLang="en-US" sz="2400" dirty="0">
                <a:latin typeface="楷体_GB2312" pitchFamily="49" charset="-122"/>
                <a:ea typeface="楷体_GB2312" pitchFamily="49" charset="-122"/>
              </a:rPr>
              <a:t>   </a:t>
            </a:r>
            <a:r>
              <a:rPr lang="zh-CN" altLang="en-US" sz="2400" b="1" dirty="0">
                <a:latin typeface="楷体_GB2312" pitchFamily="49" charset="-122"/>
                <a:ea typeface="楷体_GB2312" pitchFamily="49" charset="-122"/>
              </a:rPr>
              <a:t>九、答题效果评价</a:t>
            </a:r>
            <a:endParaRPr lang="zh-CN" altLang="en-US" sz="2400" b="1" dirty="0">
              <a:latin typeface="楷体_GB2312" pitchFamily="49" charset="-122"/>
              <a:ea typeface="楷体_GB2312" pitchFamily="49" charset="-122"/>
            </a:endParaRPr>
          </a:p>
          <a:p>
            <a:pPr>
              <a:lnSpc>
                <a:spcPts val="3400"/>
              </a:lnSpc>
            </a:pPr>
            <a:r>
              <a:rPr lang="zh-CN" altLang="en-US" sz="2400" dirty="0">
                <a:latin typeface="楷体_GB2312" pitchFamily="49" charset="-122"/>
                <a:ea typeface="楷体_GB2312" pitchFamily="49" charset="-122"/>
              </a:rPr>
              <a:t>答题人所答问题和有关说明将由演练记录人员进行记录并判断是否有效。 </a:t>
            </a:r>
            <a:endParaRPr lang="zh-CN" altLang="en-US" sz="2400" dirty="0">
              <a:latin typeface="楷体_GB2312" pitchFamily="49" charset="-122"/>
              <a:ea typeface="楷体_GB2312" pitchFamily="49" charset="-122"/>
            </a:endParaRPr>
          </a:p>
          <a:p>
            <a:pPr>
              <a:lnSpc>
                <a:spcPts val="3400"/>
              </a:lnSpc>
            </a:pPr>
            <a:r>
              <a:rPr lang="zh-CN" altLang="en-US" sz="2400" dirty="0">
                <a:latin typeface="楷体_GB2312" pitchFamily="49" charset="-122"/>
                <a:ea typeface="楷体_GB2312" pitchFamily="49" charset="-122"/>
              </a:rPr>
              <a:t>所答问题符合投影屏幕显示的</a:t>
            </a:r>
            <a:r>
              <a:rPr lang="zh-CN" altLang="en-US" sz="2400" dirty="0">
                <a:ea typeface="楷体_GB2312" pitchFamily="49" charset="-122"/>
              </a:rPr>
              <a:t>“</a:t>
            </a:r>
            <a:r>
              <a:rPr lang="zh-CN" altLang="en-US" sz="2400" dirty="0">
                <a:latin typeface="楷体_GB2312" pitchFamily="49" charset="-122"/>
                <a:ea typeface="楷体_GB2312" pitchFamily="49" charset="-122"/>
              </a:rPr>
              <a:t>答题要点</a:t>
            </a:r>
            <a:r>
              <a:rPr lang="zh-CN" altLang="en-US" sz="2400" dirty="0">
                <a:ea typeface="楷体_GB2312" pitchFamily="49" charset="-122"/>
              </a:rPr>
              <a:t>”</a:t>
            </a:r>
            <a:r>
              <a:rPr lang="zh-CN" altLang="en-US" sz="2400" dirty="0">
                <a:latin typeface="楷体_GB2312" pitchFamily="49" charset="-122"/>
                <a:ea typeface="楷体_GB2312" pitchFamily="49" charset="-122"/>
              </a:rPr>
              <a:t>或有关预案的规定时</a:t>
            </a:r>
            <a:r>
              <a:rPr lang="en-US" altLang="zh-CN" sz="2400">
                <a:latin typeface="楷体_GB2312" pitchFamily="49" charset="-122"/>
                <a:ea typeface="楷体_GB2312" pitchFamily="49" charset="-122"/>
              </a:rPr>
              <a:t>,</a:t>
            </a:r>
            <a:r>
              <a:rPr lang="zh-CN" altLang="en-US" sz="2400" dirty="0">
                <a:latin typeface="楷体_GB2312" pitchFamily="49" charset="-122"/>
                <a:ea typeface="楷体_GB2312" pitchFamily="49" charset="-122"/>
              </a:rPr>
              <a:t>评判为有效。 </a:t>
            </a:r>
            <a:endParaRPr lang="zh-CN" altLang="en-US" sz="2400" dirty="0">
              <a:latin typeface="楷体_GB2312" pitchFamily="49" charset="-122"/>
              <a:ea typeface="楷体_GB2312" pitchFamily="49" charset="-122"/>
            </a:endParaRPr>
          </a:p>
          <a:p>
            <a:pPr>
              <a:lnSpc>
                <a:spcPts val="3400"/>
              </a:lnSpc>
            </a:pPr>
            <a:r>
              <a:rPr lang="zh-CN" altLang="en-US" sz="2400" dirty="0">
                <a:latin typeface="楷体_GB2312" pitchFamily="49" charset="-122"/>
                <a:ea typeface="楷体_GB2312" pitchFamily="49" charset="-122"/>
              </a:rPr>
              <a:t>投影屏幕显示的</a:t>
            </a:r>
            <a:r>
              <a:rPr lang="zh-CN" altLang="en-US" sz="2400" dirty="0">
                <a:ea typeface="楷体_GB2312" pitchFamily="49" charset="-122"/>
              </a:rPr>
              <a:t>“</a:t>
            </a:r>
            <a:r>
              <a:rPr lang="zh-CN" altLang="en-US" sz="2400" dirty="0">
                <a:latin typeface="楷体_GB2312" pitchFamily="49" charset="-122"/>
                <a:ea typeface="楷体_GB2312" pitchFamily="49" charset="-122"/>
              </a:rPr>
              <a:t>答题要点</a:t>
            </a:r>
            <a:r>
              <a:rPr lang="zh-CN" altLang="en-US" sz="2400" dirty="0">
                <a:ea typeface="楷体_GB2312" pitchFamily="49" charset="-122"/>
              </a:rPr>
              <a:t>”</a:t>
            </a:r>
            <a:r>
              <a:rPr lang="zh-CN" altLang="en-US" sz="2400" dirty="0">
                <a:latin typeface="楷体_GB2312" pitchFamily="49" charset="-122"/>
                <a:ea typeface="楷体_GB2312" pitchFamily="49" charset="-122"/>
              </a:rPr>
              <a:t>只作为评判回答是否有效的参考依据</a:t>
            </a:r>
            <a:r>
              <a:rPr lang="en-US" altLang="zh-CN" sz="2400">
                <a:latin typeface="楷体_GB2312" pitchFamily="49" charset="-122"/>
                <a:ea typeface="楷体_GB2312" pitchFamily="49" charset="-122"/>
              </a:rPr>
              <a:t>,</a:t>
            </a:r>
            <a:r>
              <a:rPr lang="zh-CN" altLang="en-US" sz="2400" dirty="0">
                <a:latin typeface="楷体_GB2312" pitchFamily="49" charset="-122"/>
                <a:ea typeface="楷体_GB2312" pitchFamily="49" charset="-122"/>
              </a:rPr>
              <a:t>回答范围超出</a:t>
            </a:r>
            <a:r>
              <a:rPr lang="zh-CN" altLang="en-US" sz="2400" dirty="0">
                <a:ea typeface="楷体_GB2312" pitchFamily="49" charset="-122"/>
              </a:rPr>
              <a:t>“</a:t>
            </a:r>
            <a:r>
              <a:rPr lang="zh-CN" altLang="en-US" sz="2400" dirty="0">
                <a:latin typeface="楷体_GB2312" pitchFamily="49" charset="-122"/>
                <a:ea typeface="楷体_GB2312" pitchFamily="49" charset="-122"/>
              </a:rPr>
              <a:t>答题要点</a:t>
            </a:r>
            <a:r>
              <a:rPr lang="zh-CN" altLang="en-US" sz="2400" dirty="0">
                <a:ea typeface="楷体_GB2312" pitchFamily="49" charset="-122"/>
              </a:rPr>
              <a:t>”</a:t>
            </a:r>
            <a:r>
              <a:rPr lang="zh-CN" altLang="en-US" sz="2400" dirty="0">
                <a:latin typeface="楷体_GB2312" pitchFamily="49" charset="-122"/>
                <a:ea typeface="楷体_GB2312" pitchFamily="49" charset="-122"/>
              </a:rPr>
              <a:t>时</a:t>
            </a:r>
            <a:r>
              <a:rPr lang="en-US" altLang="zh-CN" sz="2400">
                <a:latin typeface="楷体_GB2312" pitchFamily="49" charset="-122"/>
                <a:ea typeface="楷体_GB2312" pitchFamily="49" charset="-122"/>
              </a:rPr>
              <a:t>,</a:t>
            </a:r>
            <a:r>
              <a:rPr lang="zh-CN" altLang="en-US" sz="2400" dirty="0">
                <a:latin typeface="楷体_GB2312" pitchFamily="49" charset="-122"/>
                <a:ea typeface="楷体_GB2312" pitchFamily="49" charset="-122"/>
              </a:rPr>
              <a:t>如果该措施对事故应急有效</a:t>
            </a:r>
            <a:r>
              <a:rPr lang="en-US" altLang="zh-CN" sz="2400">
                <a:latin typeface="楷体_GB2312" pitchFamily="49" charset="-122"/>
                <a:ea typeface="楷体_GB2312" pitchFamily="49" charset="-122"/>
              </a:rPr>
              <a:t>,</a:t>
            </a:r>
            <a:r>
              <a:rPr lang="zh-CN" altLang="en-US" sz="2400" dirty="0">
                <a:latin typeface="楷体_GB2312" pitchFamily="49" charset="-122"/>
                <a:ea typeface="楷体_GB2312" pitchFamily="49" charset="-122"/>
              </a:rPr>
              <a:t>则判为措施有效。</a:t>
            </a:r>
            <a:endParaRPr lang="zh-CN" altLang="en-US" sz="2400" dirty="0">
              <a:latin typeface="楷体_GB2312" pitchFamily="49" charset="-122"/>
              <a:ea typeface="楷体_GB2312" pitchFamily="49" charset="-122"/>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6626" name="Rectangle 3"/>
          <p:cNvSpPr>
            <a:spLocks noGrp="1"/>
          </p:cNvSpPr>
          <p:nvPr>
            <p:ph type="body" idx="4294967295"/>
          </p:nvPr>
        </p:nvSpPr>
        <p:spPr>
          <a:ln/>
        </p:spPr>
        <p:txBody>
          <a:bodyPr vert="horz" wrap="square" lIns="91440" tIns="45720" rIns="91440" bIns="45720" anchor="t" anchorCtr="0"/>
          <a:p>
            <a:pPr>
              <a:lnSpc>
                <a:spcPct val="80000"/>
              </a:lnSpc>
            </a:pPr>
            <a:r>
              <a:rPr lang="zh-CN" altLang="en-US" sz="2400" b="1" dirty="0">
                <a:latin typeface="楷体_GB2312" pitchFamily="49" charset="-122"/>
                <a:ea typeface="楷体_GB2312" pitchFamily="49" charset="-122"/>
              </a:rPr>
              <a:t>十、演练筹备及演练参与人员 </a:t>
            </a:r>
            <a:endParaRPr lang="zh-CN" altLang="en-US" sz="2400" b="1" dirty="0">
              <a:latin typeface="楷体_GB2312" pitchFamily="49" charset="-122"/>
              <a:ea typeface="楷体_GB2312" pitchFamily="49" charset="-122"/>
            </a:endParaRPr>
          </a:p>
          <a:p>
            <a:pPr>
              <a:lnSpc>
                <a:spcPct val="80000"/>
              </a:lnSpc>
            </a:pPr>
            <a:r>
              <a:rPr lang="zh-CN" altLang="en-US" sz="2400" dirty="0">
                <a:latin typeface="楷体_GB2312" pitchFamily="49" charset="-122"/>
                <a:ea typeface="楷体_GB2312" pitchFamily="49" charset="-122"/>
              </a:rPr>
              <a:t>演练策划</a:t>
            </a:r>
            <a:r>
              <a:rPr lang="en-US" altLang="zh-CN" sz="2400">
                <a:latin typeface="楷体_GB2312" pitchFamily="49" charset="-122"/>
                <a:ea typeface="楷体_GB2312" pitchFamily="49" charset="-122"/>
              </a:rPr>
              <a:t>: </a:t>
            </a:r>
            <a:endParaRPr lang="en-US" altLang="zh-CN" sz="2400">
              <a:latin typeface="楷体_GB2312" pitchFamily="49" charset="-122"/>
              <a:ea typeface="楷体_GB2312" pitchFamily="49" charset="-122"/>
            </a:endParaRPr>
          </a:p>
          <a:p>
            <a:pPr>
              <a:lnSpc>
                <a:spcPct val="80000"/>
              </a:lnSpc>
            </a:pPr>
            <a:r>
              <a:rPr lang="zh-CN" altLang="en-US" sz="2400" dirty="0">
                <a:latin typeface="楷体_GB2312" pitchFamily="49" charset="-122"/>
                <a:ea typeface="楷体_GB2312" pitchFamily="49" charset="-122"/>
              </a:rPr>
              <a:t>演练主持</a:t>
            </a:r>
            <a:r>
              <a:rPr lang="en-US" altLang="zh-CN" sz="2400">
                <a:latin typeface="楷体_GB2312" pitchFamily="49" charset="-122"/>
                <a:ea typeface="楷体_GB2312" pitchFamily="49" charset="-122"/>
              </a:rPr>
              <a:t>: </a:t>
            </a:r>
            <a:endParaRPr lang="en-US" altLang="zh-CN" sz="2400">
              <a:latin typeface="楷体_GB2312" pitchFamily="49" charset="-122"/>
              <a:ea typeface="楷体_GB2312" pitchFamily="49" charset="-122"/>
            </a:endParaRPr>
          </a:p>
          <a:p>
            <a:pPr>
              <a:lnSpc>
                <a:spcPct val="80000"/>
              </a:lnSpc>
            </a:pPr>
            <a:r>
              <a:rPr lang="zh-CN" altLang="en-US" sz="2400" dirty="0">
                <a:latin typeface="楷体_GB2312" pitchFamily="49" charset="-122"/>
                <a:ea typeface="楷体_GB2312" pitchFamily="49" charset="-122"/>
              </a:rPr>
              <a:t>导演脚本</a:t>
            </a:r>
            <a:r>
              <a:rPr lang="en-US" altLang="zh-CN" sz="2400">
                <a:latin typeface="楷体_GB2312" pitchFamily="49" charset="-122"/>
                <a:ea typeface="楷体_GB2312" pitchFamily="49" charset="-122"/>
              </a:rPr>
              <a:t>: </a:t>
            </a:r>
            <a:endParaRPr lang="en-US" altLang="zh-CN" sz="2400">
              <a:latin typeface="楷体_GB2312" pitchFamily="49" charset="-122"/>
              <a:ea typeface="楷体_GB2312" pitchFamily="49" charset="-122"/>
            </a:endParaRPr>
          </a:p>
          <a:p>
            <a:pPr>
              <a:lnSpc>
                <a:spcPct val="80000"/>
              </a:lnSpc>
            </a:pPr>
            <a:r>
              <a:rPr lang="zh-CN" altLang="en-US" sz="2400" dirty="0">
                <a:latin typeface="楷体_GB2312" pitchFamily="49" charset="-122"/>
                <a:ea typeface="楷体_GB2312" pitchFamily="49" charset="-122"/>
              </a:rPr>
              <a:t>演练控制</a:t>
            </a:r>
            <a:r>
              <a:rPr lang="en-US" altLang="zh-CN" sz="2400">
                <a:latin typeface="楷体_GB2312" pitchFamily="49" charset="-122"/>
                <a:ea typeface="楷体_GB2312" pitchFamily="49" charset="-122"/>
              </a:rPr>
              <a:t>: 1</a:t>
            </a:r>
            <a:r>
              <a:rPr lang="zh-CN" altLang="en-US" sz="2400" dirty="0">
                <a:latin typeface="楷体_GB2312" pitchFamily="49" charset="-122"/>
                <a:ea typeface="楷体_GB2312" pitchFamily="49" charset="-122"/>
              </a:rPr>
              <a:t>人</a:t>
            </a:r>
            <a:endParaRPr lang="zh-CN" altLang="en-US" sz="2400" dirty="0">
              <a:latin typeface="楷体_GB2312" pitchFamily="49" charset="-122"/>
              <a:ea typeface="楷体_GB2312" pitchFamily="49" charset="-122"/>
            </a:endParaRPr>
          </a:p>
          <a:p>
            <a:pPr>
              <a:lnSpc>
                <a:spcPct val="80000"/>
              </a:lnSpc>
            </a:pPr>
            <a:r>
              <a:rPr lang="zh-CN" altLang="en-US" sz="2400" dirty="0">
                <a:latin typeface="楷体_GB2312" pitchFamily="49" charset="-122"/>
                <a:ea typeface="楷体_GB2312" pitchFamily="49" charset="-122"/>
              </a:rPr>
              <a:t>演练记录</a:t>
            </a:r>
            <a:r>
              <a:rPr lang="en-US" altLang="zh-CN" sz="2400">
                <a:latin typeface="楷体_GB2312" pitchFamily="49" charset="-122"/>
                <a:ea typeface="楷体_GB2312" pitchFamily="49" charset="-122"/>
              </a:rPr>
              <a:t>: 2-3</a:t>
            </a:r>
            <a:r>
              <a:rPr lang="zh-CN" altLang="en-US" sz="2400" dirty="0">
                <a:latin typeface="楷体_GB2312" pitchFamily="49" charset="-122"/>
                <a:ea typeface="楷体_GB2312" pitchFamily="49" charset="-122"/>
              </a:rPr>
              <a:t>人</a:t>
            </a:r>
            <a:endParaRPr lang="zh-CN" altLang="en-US" sz="2400" dirty="0">
              <a:latin typeface="楷体_GB2312" pitchFamily="49" charset="-122"/>
              <a:ea typeface="楷体_GB2312" pitchFamily="49" charset="-122"/>
            </a:endParaRPr>
          </a:p>
          <a:p>
            <a:pPr>
              <a:lnSpc>
                <a:spcPct val="80000"/>
              </a:lnSpc>
            </a:pPr>
            <a:r>
              <a:rPr lang="zh-CN" altLang="en-US" sz="2400" dirty="0">
                <a:latin typeface="楷体_GB2312" pitchFamily="49" charset="-122"/>
                <a:ea typeface="楷体_GB2312" pitchFamily="49" charset="-122"/>
              </a:rPr>
              <a:t>演练方案</a:t>
            </a:r>
            <a:r>
              <a:rPr lang="en-US" altLang="zh-CN" sz="2400">
                <a:latin typeface="楷体_GB2312" pitchFamily="49" charset="-122"/>
                <a:ea typeface="楷体_GB2312" pitchFamily="49" charset="-122"/>
              </a:rPr>
              <a:t>: </a:t>
            </a:r>
            <a:endParaRPr lang="en-US" altLang="zh-CN" sz="2400">
              <a:latin typeface="楷体_GB2312" pitchFamily="49" charset="-122"/>
              <a:ea typeface="楷体_GB2312" pitchFamily="49" charset="-122"/>
            </a:endParaRPr>
          </a:p>
          <a:p>
            <a:pPr>
              <a:lnSpc>
                <a:spcPct val="80000"/>
              </a:lnSpc>
            </a:pPr>
            <a:r>
              <a:rPr lang="zh-CN" altLang="en-US" sz="2400" dirty="0">
                <a:latin typeface="楷体_GB2312" pitchFamily="49" charset="-122"/>
                <a:ea typeface="楷体_GB2312" pitchFamily="49" charset="-122"/>
              </a:rPr>
              <a:t>场景策划</a:t>
            </a:r>
            <a:r>
              <a:rPr lang="en-US" altLang="zh-CN" sz="2400">
                <a:latin typeface="楷体_GB2312" pitchFamily="49" charset="-122"/>
                <a:ea typeface="楷体_GB2312" pitchFamily="49" charset="-122"/>
              </a:rPr>
              <a:t>:  </a:t>
            </a:r>
            <a:endParaRPr lang="en-US" altLang="zh-CN" sz="2400">
              <a:latin typeface="楷体_GB2312" pitchFamily="49" charset="-122"/>
              <a:ea typeface="楷体_GB2312" pitchFamily="49" charset="-122"/>
            </a:endParaRPr>
          </a:p>
          <a:p>
            <a:pPr>
              <a:lnSpc>
                <a:spcPct val="80000"/>
              </a:lnSpc>
            </a:pPr>
            <a:r>
              <a:rPr lang="zh-CN" altLang="en-US" sz="2400" dirty="0">
                <a:latin typeface="楷体_GB2312" pitchFamily="49" charset="-122"/>
                <a:ea typeface="楷体_GB2312" pitchFamily="49" charset="-122"/>
              </a:rPr>
              <a:t>演练行动人员</a:t>
            </a:r>
            <a:r>
              <a:rPr lang="en-US" altLang="zh-CN" sz="2400">
                <a:latin typeface="楷体_GB2312" pitchFamily="49" charset="-122"/>
                <a:ea typeface="楷体_GB2312" pitchFamily="49" charset="-122"/>
              </a:rPr>
              <a:t>: </a:t>
            </a:r>
            <a:r>
              <a:rPr lang="zh-CN" altLang="en-US" sz="2400" dirty="0">
                <a:latin typeface="楷体_GB2312" pitchFamily="49" charset="-122"/>
                <a:ea typeface="楷体_GB2312" pitchFamily="49" charset="-122"/>
              </a:rPr>
              <a:t>应急培训班全体学员</a:t>
            </a:r>
            <a:endParaRPr lang="zh-CN" altLang="en-US" sz="2400" dirty="0">
              <a:latin typeface="楷体_GB2312" pitchFamily="49" charset="-122"/>
              <a:ea typeface="楷体_GB2312" pitchFamily="49" charset="-122"/>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7650" name="Rectangle 3"/>
          <p:cNvSpPr>
            <a:spLocks noGrp="1"/>
          </p:cNvSpPr>
          <p:nvPr>
            <p:ph type="body" idx="4294967295"/>
          </p:nvPr>
        </p:nvSpPr>
        <p:spPr>
          <a:xfrm>
            <a:off x="428625" y="928688"/>
            <a:ext cx="8229600" cy="4525962"/>
          </a:xfrm>
          <a:ln/>
        </p:spPr>
        <p:txBody>
          <a:bodyPr vert="horz" wrap="square" lIns="91440" tIns="45720" rIns="91440" bIns="45720" anchor="t" anchorCtr="0"/>
          <a:p>
            <a:pPr algn="ctr">
              <a:buNone/>
            </a:pPr>
            <a:r>
              <a:rPr lang="zh-CN" altLang="en-US" sz="2800" b="1" dirty="0">
                <a:latin typeface="楷体_GB2312" pitchFamily="49" charset="-122"/>
                <a:ea typeface="楷体_GB2312" pitchFamily="49" charset="-122"/>
              </a:rPr>
              <a:t>第三部分 演练</a:t>
            </a:r>
            <a:endParaRPr lang="zh-CN" altLang="en-US" sz="2800" b="1" dirty="0">
              <a:latin typeface="楷体_GB2312" pitchFamily="49" charset="-122"/>
              <a:ea typeface="楷体_GB2312" pitchFamily="49" charset="-122"/>
            </a:endParaRPr>
          </a:p>
          <a:p>
            <a:pPr>
              <a:lnSpc>
                <a:spcPts val="3400"/>
              </a:lnSpc>
            </a:pPr>
            <a:r>
              <a:rPr lang="zh-CN" altLang="en-US" sz="2400" b="1" dirty="0">
                <a:latin typeface="楷体_GB2312" pitchFamily="49" charset="-122"/>
                <a:ea typeface="楷体_GB2312" pitchFamily="49" charset="-122"/>
              </a:rPr>
              <a:t>主持人宣布</a:t>
            </a:r>
            <a:r>
              <a:rPr lang="en-US" altLang="zh-CN" sz="2400" b="1">
                <a:latin typeface="楷体_GB2312" pitchFamily="49" charset="-122"/>
                <a:ea typeface="楷体_GB2312" pitchFamily="49" charset="-122"/>
              </a:rPr>
              <a:t>: </a:t>
            </a:r>
            <a:endParaRPr lang="en-US" altLang="zh-CN" sz="2400">
              <a:latin typeface="楷体_GB2312" pitchFamily="49" charset="-122"/>
              <a:ea typeface="楷体_GB2312" pitchFamily="49" charset="-122"/>
            </a:endParaRPr>
          </a:p>
          <a:p>
            <a:pPr>
              <a:lnSpc>
                <a:spcPts val="3400"/>
              </a:lnSpc>
            </a:pPr>
            <a:r>
              <a:rPr lang="zh-CN" altLang="en-US" sz="2400" dirty="0">
                <a:latin typeface="楷体_GB2312" pitchFamily="49" charset="-122"/>
                <a:ea typeface="楷体_GB2312" pitchFamily="49" charset="-122"/>
              </a:rPr>
              <a:t>中国能源建设集团有限公司建安工程施工坍塌突发事件应急预案桌面演练现在开始。</a:t>
            </a:r>
            <a:endParaRPr lang="en-US" altLang="zh-CN" sz="2400">
              <a:latin typeface="楷体_GB2312" pitchFamily="49" charset="-122"/>
              <a:ea typeface="楷体_GB2312" pitchFamily="49" charset="-122"/>
            </a:endParaRPr>
          </a:p>
          <a:p>
            <a:pPr>
              <a:lnSpc>
                <a:spcPts val="3400"/>
              </a:lnSpc>
            </a:pPr>
            <a:r>
              <a:rPr lang="zh-CN" altLang="en-US" sz="2400" dirty="0">
                <a:solidFill>
                  <a:srgbClr val="FF0000"/>
                </a:solidFill>
                <a:latin typeface="楷体_GB2312" pitchFamily="49" charset="-122"/>
                <a:ea typeface="楷体_GB2312" pitchFamily="49" charset="-122"/>
              </a:rPr>
              <a:t>情景事件一</a:t>
            </a:r>
            <a:r>
              <a:rPr lang="en-US" altLang="zh-CN" sz="2400">
                <a:solidFill>
                  <a:srgbClr val="FF0000"/>
                </a:solidFill>
                <a:latin typeface="楷体_GB2312" pitchFamily="49" charset="-122"/>
                <a:ea typeface="楷体_GB2312" pitchFamily="49" charset="-122"/>
              </a:rPr>
              <a:t>: 2007</a:t>
            </a:r>
            <a:r>
              <a:rPr lang="zh-CN" altLang="en-US" sz="2400" dirty="0">
                <a:solidFill>
                  <a:srgbClr val="FF0000"/>
                </a:solidFill>
                <a:latin typeface="楷体_GB2312" pitchFamily="49" charset="-122"/>
                <a:ea typeface="楷体_GB2312" pitchFamily="49" charset="-122"/>
              </a:rPr>
              <a:t>年</a:t>
            </a:r>
            <a:r>
              <a:rPr lang="en-US" altLang="zh-CN" sz="2400">
                <a:solidFill>
                  <a:srgbClr val="FF0000"/>
                </a:solidFill>
                <a:latin typeface="楷体_GB2312" pitchFamily="49" charset="-122"/>
                <a:ea typeface="楷体_GB2312" pitchFamily="49" charset="-122"/>
              </a:rPr>
              <a:t>2</a:t>
            </a:r>
            <a:r>
              <a:rPr lang="zh-CN" altLang="en-US" sz="2400" dirty="0">
                <a:solidFill>
                  <a:srgbClr val="FF0000"/>
                </a:solidFill>
                <a:latin typeface="楷体_GB2312" pitchFamily="49" charset="-122"/>
                <a:ea typeface="楷体_GB2312" pitchFamily="49" charset="-122"/>
              </a:rPr>
              <a:t>月</a:t>
            </a:r>
            <a:r>
              <a:rPr lang="en-US" altLang="zh-CN" sz="2400">
                <a:solidFill>
                  <a:srgbClr val="FF0000"/>
                </a:solidFill>
                <a:latin typeface="楷体_GB2312" pitchFamily="49" charset="-122"/>
                <a:ea typeface="楷体_GB2312" pitchFamily="49" charset="-122"/>
              </a:rPr>
              <a:t>12</a:t>
            </a:r>
            <a:r>
              <a:rPr lang="zh-CN" altLang="en-US" sz="2400" dirty="0">
                <a:solidFill>
                  <a:srgbClr val="FF0000"/>
                </a:solidFill>
                <a:latin typeface="楷体_GB2312" pitchFamily="49" charset="-122"/>
                <a:ea typeface="楷体_GB2312" pitchFamily="49" charset="-122"/>
              </a:rPr>
              <a:t>日 </a:t>
            </a:r>
            <a:r>
              <a:rPr lang="en-US" altLang="zh-CN" sz="2400">
                <a:solidFill>
                  <a:srgbClr val="FF0000"/>
                </a:solidFill>
                <a:latin typeface="楷体_GB2312" pitchFamily="49" charset="-122"/>
                <a:ea typeface="楷体_GB2312" pitchFamily="49" charset="-122"/>
              </a:rPr>
              <a:t>10 </a:t>
            </a:r>
            <a:r>
              <a:rPr lang="zh-CN" altLang="en-US" sz="2400" dirty="0">
                <a:solidFill>
                  <a:srgbClr val="FF0000"/>
                </a:solidFill>
                <a:latin typeface="楷体_GB2312" pitchFamily="49" charset="-122"/>
                <a:ea typeface="楷体_GB2312" pitchFamily="49" charset="-122"/>
              </a:rPr>
              <a:t>时</a:t>
            </a:r>
            <a:r>
              <a:rPr lang="en-US" altLang="zh-CN" sz="2400">
                <a:solidFill>
                  <a:srgbClr val="FF0000"/>
                </a:solidFill>
                <a:latin typeface="楷体_GB2312" pitchFamily="49" charset="-122"/>
                <a:ea typeface="楷体_GB2312" pitchFamily="49" charset="-122"/>
              </a:rPr>
              <a:t>,xxx</a:t>
            </a:r>
            <a:r>
              <a:rPr lang="zh-CN" altLang="en-US" sz="2400" dirty="0">
                <a:solidFill>
                  <a:srgbClr val="FF0000"/>
                </a:solidFill>
                <a:latin typeface="楷体_GB2312" pitchFamily="49" charset="-122"/>
                <a:ea typeface="楷体_GB2312" pitchFamily="49" charset="-122"/>
              </a:rPr>
              <a:t>公司在建的某读书馆综合楼项目部，模板脚手架在楼面混凝土浇筑过程中，发生浇筑作业面突然垮塌，且垮塌面及结构逐渐扩展</a:t>
            </a:r>
            <a:r>
              <a:rPr lang="en-US" altLang="zh-CN" sz="2400">
                <a:solidFill>
                  <a:srgbClr val="FF0000"/>
                </a:solidFill>
                <a:latin typeface="楷体_GB2312" pitchFamily="49" charset="-122"/>
                <a:ea typeface="楷体_GB2312" pitchFamily="49" charset="-122"/>
              </a:rPr>
              <a:t>,</a:t>
            </a:r>
            <a:r>
              <a:rPr lang="zh-CN" altLang="en-US" sz="2400" dirty="0">
                <a:solidFill>
                  <a:srgbClr val="FF0000"/>
                </a:solidFill>
                <a:latin typeface="楷体_GB2312" pitchFamily="49" charset="-122"/>
                <a:ea typeface="楷体_GB2312" pitchFamily="49" charset="-122"/>
              </a:rPr>
              <a:t>施工作业面及现场多人随模板架垮塌坠落，情况紧急。</a:t>
            </a:r>
            <a:endParaRPr lang="zh-CN" altLang="en-US" sz="2400" b="1" dirty="0">
              <a:solidFill>
                <a:srgbClr val="FF0000"/>
              </a:solidFill>
              <a:latin typeface="楷体_GB2312" pitchFamily="49" charset="-122"/>
              <a:ea typeface="楷体_GB2312" pitchFamily="49" charset="-122"/>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8674" name="Rectangle 3"/>
          <p:cNvSpPr>
            <a:spLocks noGrp="1"/>
          </p:cNvSpPr>
          <p:nvPr>
            <p:ph type="body" idx="4294967295"/>
          </p:nvPr>
        </p:nvSpPr>
        <p:spPr>
          <a:xfrm>
            <a:off x="428625" y="1928813"/>
            <a:ext cx="8229600" cy="2185987"/>
          </a:xfrm>
          <a:ln/>
        </p:spPr>
        <p:txBody>
          <a:bodyPr vert="horz" wrap="square" lIns="91440" tIns="45720" rIns="91440" bIns="45720" anchor="t" anchorCtr="0"/>
          <a:p>
            <a:pPr>
              <a:lnSpc>
                <a:spcPts val="3400"/>
              </a:lnSpc>
            </a:pPr>
            <a:r>
              <a:rPr lang="zh-CN" altLang="en-US" sz="2400" dirty="0">
                <a:latin typeface="楷体_GB2312" pitchFamily="49" charset="-122"/>
                <a:ea typeface="楷体_GB2312" pitchFamily="49" charset="-122"/>
              </a:rPr>
              <a:t>现场施工负责人第一时间将突发事件信息报告项目经理，</a:t>
            </a:r>
            <a:r>
              <a:rPr lang="zh-CN" altLang="en-US" sz="2400" dirty="0">
                <a:solidFill>
                  <a:srgbClr val="0000CC"/>
                </a:solidFill>
                <a:latin typeface="楷体_GB2312" pitchFamily="49" charset="-122"/>
                <a:ea typeface="楷体_GB2312" pitchFamily="49" charset="-122"/>
              </a:rPr>
              <a:t>请项目负责人回答问题</a:t>
            </a:r>
            <a:r>
              <a:rPr lang="en-US" altLang="zh-CN" sz="2400">
                <a:solidFill>
                  <a:srgbClr val="0000CC"/>
                </a:solidFill>
                <a:latin typeface="楷体_GB2312" pitchFamily="49" charset="-122"/>
                <a:ea typeface="楷体_GB2312" pitchFamily="49" charset="-122"/>
              </a:rPr>
              <a:t>: </a:t>
            </a:r>
            <a:endParaRPr lang="en-US" altLang="zh-CN" sz="2400">
              <a:solidFill>
                <a:srgbClr val="0000CC"/>
              </a:solidFill>
              <a:latin typeface="楷体_GB2312" pitchFamily="49" charset="-122"/>
              <a:ea typeface="楷体_GB2312" pitchFamily="49" charset="-122"/>
            </a:endParaRPr>
          </a:p>
          <a:p>
            <a:pPr>
              <a:lnSpc>
                <a:spcPts val="3400"/>
              </a:lnSpc>
            </a:pPr>
            <a:r>
              <a:rPr lang="zh-CN" altLang="en-US" sz="2400" dirty="0">
                <a:latin typeface="楷体_GB2312" pitchFamily="49" charset="-122"/>
                <a:ea typeface="楷体_GB2312" pitchFamily="49" charset="-122"/>
              </a:rPr>
              <a:t>问题一：项目部负责人接到该突发事件的报告后怎样进行信息报告？ </a:t>
            </a:r>
            <a:endParaRPr lang="zh-CN" altLang="en-US" sz="2400" dirty="0">
              <a:latin typeface="楷体_GB2312" pitchFamily="49" charset="-122"/>
              <a:ea typeface="楷体_GB2312" pitchFamily="49" charset="-12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6" name="Line 65"/>
          <p:cNvSpPr>
            <a:spLocks noChangeShapeType="1"/>
          </p:cNvSpPr>
          <p:nvPr/>
        </p:nvSpPr>
        <p:spPr bwMode="auto">
          <a:xfrm flipH="1">
            <a:off x="4572000" y="4286250"/>
            <a:ext cx="368300" cy="0"/>
          </a:xfrm>
          <a:prstGeom prst="line">
            <a:avLst/>
          </a:prstGeom>
          <a:noFill/>
          <a:ln w="19050">
            <a:solidFill>
              <a:schemeClr val="folHlink"/>
            </a:solidFill>
            <a:prstDash val="sysDot"/>
            <a:round/>
            <a:headEnd type="none" w="sm" len="sm"/>
            <a:tailEnd type="none" w="sm" len="sm"/>
          </a:ln>
          <a:effectLst>
            <a:outerShdw dist="17961" dir="2700000" algn="ctr" rotWithShape="0">
              <a:srgbClr val="2A3210">
                <a:alpha val="50000"/>
              </a:srgbClr>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24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29699" name="AutoShape 61"/>
          <p:cNvSpPr/>
          <p:nvPr/>
        </p:nvSpPr>
        <p:spPr>
          <a:xfrm>
            <a:off x="4643438" y="4929188"/>
            <a:ext cx="2814637" cy="258762"/>
          </a:xfrm>
          <a:prstGeom prst="roundRect">
            <a:avLst>
              <a:gd name="adj" fmla="val 13880"/>
            </a:avLst>
          </a:prstGeom>
          <a:gradFill rotWithShape="0">
            <a:gsLst>
              <a:gs pos="0">
                <a:schemeClr val="bg1">
                  <a:alpha val="67000"/>
                </a:schemeClr>
              </a:gs>
              <a:gs pos="100000">
                <a:schemeClr val="tx2">
                  <a:alpha val="0"/>
                </a:schemeClr>
              </a:gs>
            </a:gsLst>
            <a:lin ang="5400000" scaled="1"/>
            <a:tileRect/>
          </a:gradFill>
          <a:ln w="9525">
            <a:noFill/>
          </a:ln>
        </p:spPr>
        <p:txBody>
          <a:bodyPr wrap="none" anchor="ctr" anchorCtr="0"/>
          <a:p>
            <a:pPr algn="ctr" latinLnBrk="1">
              <a:lnSpc>
                <a:spcPct val="140000"/>
              </a:lnSpc>
              <a:buClr>
                <a:schemeClr val="bg1"/>
              </a:buClr>
              <a:buFont typeface="Wingdings" panose="05000000000000000000" pitchFamily="2" charset="2"/>
            </a:pPr>
            <a:endParaRPr lang="zh-CN" altLang="en-US" sz="8800" b="1" dirty="0">
              <a:solidFill>
                <a:srgbClr val="FFFF00"/>
              </a:solidFill>
              <a:latin typeface="Times New Roman" panose="02020603050405020304" pitchFamily="18" charset="0"/>
              <a:ea typeface="Gulim" pitchFamily="34" charset="-127"/>
            </a:endParaRPr>
          </a:p>
        </p:txBody>
      </p:sp>
      <p:grpSp>
        <p:nvGrpSpPr>
          <p:cNvPr id="29700" name="组合 36"/>
          <p:cNvGrpSpPr/>
          <p:nvPr/>
        </p:nvGrpSpPr>
        <p:grpSpPr>
          <a:xfrm>
            <a:off x="1000125" y="1428750"/>
            <a:ext cx="6765925" cy="3916363"/>
            <a:chOff x="714375" y="2286000"/>
            <a:chExt cx="6765925" cy="3916363"/>
          </a:xfrm>
        </p:grpSpPr>
        <p:grpSp>
          <p:nvGrpSpPr>
            <p:cNvPr id="29703" name="组合 34"/>
            <p:cNvGrpSpPr/>
            <p:nvPr/>
          </p:nvGrpSpPr>
          <p:grpSpPr>
            <a:xfrm>
              <a:off x="714375" y="2286000"/>
              <a:ext cx="6765925" cy="3916363"/>
              <a:chOff x="714348" y="2285992"/>
              <a:chExt cx="6765454" cy="3916772"/>
            </a:xfrm>
          </p:grpSpPr>
          <p:grpSp>
            <p:nvGrpSpPr>
              <p:cNvPr id="29708" name="Group 36"/>
              <p:cNvGrpSpPr/>
              <p:nvPr/>
            </p:nvGrpSpPr>
            <p:grpSpPr>
              <a:xfrm>
                <a:off x="4643438" y="2285992"/>
                <a:ext cx="2836364" cy="557921"/>
                <a:chOff x="450" y="1550"/>
                <a:chExt cx="4840" cy="475"/>
              </a:xfrm>
            </p:grpSpPr>
            <p:sp>
              <p:nvSpPr>
                <p:cNvPr id="29734" name="AutoShape 37"/>
                <p:cNvSpPr/>
                <p:nvPr/>
              </p:nvSpPr>
              <p:spPr>
                <a:xfrm>
                  <a:off x="450" y="1550"/>
                  <a:ext cx="4840" cy="475"/>
                </a:xfrm>
                <a:prstGeom prst="roundRect">
                  <a:avLst>
                    <a:gd name="adj" fmla="val 9028"/>
                  </a:avLst>
                </a:prstGeom>
                <a:gradFill rotWithShape="0">
                  <a:gsLst>
                    <a:gs pos="0">
                      <a:srgbClr val="CC3300">
                        <a:alpha val="81000"/>
                      </a:srgbClr>
                    </a:gs>
                    <a:gs pos="100000">
                      <a:schemeClr val="tx2"/>
                    </a:gs>
                  </a:gsLst>
                  <a:lin ang="5400000" scaled="1"/>
                  <a:tileRect/>
                </a:gradFill>
                <a:ln w="9525">
                  <a:noFill/>
                </a:ln>
              </p:spPr>
              <p:txBody>
                <a:bodyPr wrap="none" anchor="ctr" anchorCtr="0"/>
                <a:p>
                  <a:pPr algn="ctr" latinLnBrk="1">
                    <a:lnSpc>
                      <a:spcPct val="140000"/>
                    </a:lnSpc>
                    <a:buClr>
                      <a:schemeClr val="bg1"/>
                    </a:buClr>
                    <a:buFont typeface="Wingdings" panose="05000000000000000000" pitchFamily="2" charset="2"/>
                  </a:pPr>
                  <a:endParaRPr lang="zh-CN" altLang="en-US" sz="8800" b="1" dirty="0">
                    <a:solidFill>
                      <a:srgbClr val="FFFF00"/>
                    </a:solidFill>
                    <a:latin typeface="Times New Roman" panose="02020603050405020304" pitchFamily="18" charset="0"/>
                    <a:ea typeface="Gulim" pitchFamily="34" charset="-127"/>
                  </a:endParaRPr>
                </a:p>
              </p:txBody>
            </p:sp>
            <p:sp>
              <p:nvSpPr>
                <p:cNvPr id="29735" name="AutoShape 38"/>
                <p:cNvSpPr/>
                <p:nvPr/>
              </p:nvSpPr>
              <p:spPr>
                <a:xfrm>
                  <a:off x="469" y="1564"/>
                  <a:ext cx="4802" cy="220"/>
                </a:xfrm>
                <a:prstGeom prst="roundRect">
                  <a:avLst>
                    <a:gd name="adj" fmla="val 13880"/>
                  </a:avLst>
                </a:prstGeom>
                <a:gradFill rotWithShape="0">
                  <a:gsLst>
                    <a:gs pos="0">
                      <a:schemeClr val="bg1">
                        <a:alpha val="67000"/>
                      </a:schemeClr>
                    </a:gs>
                    <a:gs pos="100000">
                      <a:schemeClr val="tx2">
                        <a:alpha val="0"/>
                      </a:schemeClr>
                    </a:gs>
                  </a:gsLst>
                  <a:lin ang="5400000" scaled="1"/>
                  <a:tileRect/>
                </a:gradFill>
                <a:ln w="9525">
                  <a:noFill/>
                </a:ln>
              </p:spPr>
              <p:txBody>
                <a:bodyPr wrap="none" anchor="ctr" anchorCtr="0"/>
                <a:p>
                  <a:pPr algn="ctr" latinLnBrk="1">
                    <a:lnSpc>
                      <a:spcPct val="140000"/>
                    </a:lnSpc>
                    <a:buClr>
                      <a:schemeClr val="bg1"/>
                    </a:buClr>
                    <a:buFont typeface="Wingdings" panose="05000000000000000000" pitchFamily="2" charset="2"/>
                  </a:pPr>
                  <a:endParaRPr lang="zh-CN" altLang="en-US" sz="8800" b="1" dirty="0">
                    <a:solidFill>
                      <a:srgbClr val="FFFF00"/>
                    </a:solidFill>
                    <a:latin typeface="Times New Roman" panose="02020603050405020304" pitchFamily="18" charset="0"/>
                    <a:ea typeface="Gulim" pitchFamily="34" charset="-127"/>
                  </a:endParaRPr>
                </a:p>
              </p:txBody>
            </p:sp>
          </p:grpSp>
          <p:pic>
            <p:nvPicPr>
              <p:cNvPr id="29709" name="Picture 39" descr="sub"/>
              <p:cNvPicPr>
                <a:picLocks noChangeAspect="1"/>
              </p:cNvPicPr>
              <p:nvPr/>
            </p:nvPicPr>
            <p:blipFill>
              <a:blip r:embed="rId1"/>
              <a:stretch>
                <a:fillRect/>
              </a:stretch>
            </p:blipFill>
            <p:spPr>
              <a:xfrm>
                <a:off x="4786314" y="2500306"/>
                <a:ext cx="166168" cy="148883"/>
              </a:xfrm>
              <a:prstGeom prst="rect">
                <a:avLst/>
              </a:prstGeom>
              <a:noFill/>
              <a:ln w="9525">
                <a:noFill/>
              </a:ln>
            </p:spPr>
          </p:pic>
          <p:sp>
            <p:nvSpPr>
              <p:cNvPr id="10" name="Rectangle 40"/>
              <p:cNvSpPr>
                <a:spLocks noChangeArrowheads="1"/>
              </p:cNvSpPr>
              <p:nvPr/>
            </p:nvSpPr>
            <p:spPr bwMode="auto">
              <a:xfrm>
                <a:off x="5071733" y="2428882"/>
                <a:ext cx="1858833" cy="277842"/>
              </a:xfrm>
              <a:prstGeom prst="rect">
                <a:avLst/>
              </a:prstGeom>
              <a:noFill/>
              <a:ln w="9525">
                <a:noFill/>
                <a:miter lim="800000"/>
              </a:ln>
              <a:effectLst>
                <a:outerShdw dist="28398" dir="3806097" algn="ctr" rotWithShape="0">
                  <a:schemeClr val="tx1"/>
                </a:outerShdw>
              </a:effectLst>
            </p:spPr>
            <p:txBody>
              <a:bodyPr wrap="none" lIns="0" tIns="0" rIns="0" bIns="0">
                <a:spAutoFit/>
              </a:bodyPr>
              <a:lstStyle/>
              <a:p>
                <a:pPr marL="0" marR="0" lvl="0" indent="0" algn="l" defTabSz="914400" rtl="0" eaLnBrk="1" fontAlgn="base" latinLnBrk="1" hangingPunct="1">
                  <a:lnSpc>
                    <a:spcPct val="100000"/>
                  </a:lnSpc>
                  <a:spcBef>
                    <a:spcPct val="0"/>
                  </a:spcBef>
                  <a:spcAft>
                    <a:spcPct val="0"/>
                  </a:spcAft>
                  <a:buClrTx/>
                  <a:buSzTx/>
                  <a:buFontTx/>
                  <a:buNone/>
                  <a:defRPr/>
                </a:pPr>
                <a:r>
                  <a:rPr kumimoji="1" lang="zh-CN" altLang="en-US" sz="1800" b="1" i="0" u="none" strike="noStrike" kern="1200" cap="none" spc="0" normalizeH="0" baseline="0" noProof="0" dirty="0">
                    <a:ln>
                      <a:noFill/>
                    </a:ln>
                    <a:solidFill>
                      <a:schemeClr val="bg1"/>
                    </a:solidFill>
                    <a:effectLst/>
                    <a:uLnTx/>
                    <a:uFillTx/>
                    <a:latin typeface="Arial" panose="020B0604020202020204" pitchFamily="34" charset="0"/>
                    <a:ea typeface="宋体" panose="02010600030101010101" pitchFamily="2" charset="-122"/>
                    <a:cs typeface="+mn-cs"/>
                  </a:rPr>
                  <a:t>施工企业安质环部</a:t>
                </a:r>
                <a:endParaRPr kumimoji="1" lang="en-US" altLang="zh-CN" sz="1800" b="1" i="0" u="none" strike="noStrike" kern="1200" cap="none" spc="0" normalizeH="0" baseline="0" noProof="0" dirty="0">
                  <a:ln>
                    <a:noFill/>
                  </a:ln>
                  <a:solidFill>
                    <a:schemeClr val="bg1"/>
                  </a:solidFill>
                  <a:effectLst/>
                  <a:uLnTx/>
                  <a:uFillTx/>
                  <a:latin typeface="Arial" panose="020B0604020202020204" pitchFamily="34" charset="0"/>
                  <a:ea typeface="宋体" panose="02010600030101010101" pitchFamily="2" charset="-122"/>
                  <a:cs typeface="+mn-cs"/>
                </a:endParaRPr>
              </a:p>
            </p:txBody>
          </p:sp>
          <p:grpSp>
            <p:nvGrpSpPr>
              <p:cNvPr id="29711" name="组合 28"/>
              <p:cNvGrpSpPr/>
              <p:nvPr/>
            </p:nvGrpSpPr>
            <p:grpSpPr>
              <a:xfrm>
                <a:off x="4642852" y="5573194"/>
                <a:ext cx="2836364" cy="629570"/>
                <a:chOff x="4642852" y="4715938"/>
                <a:chExt cx="2836364" cy="629570"/>
              </a:xfrm>
            </p:grpSpPr>
            <p:grpSp>
              <p:nvGrpSpPr>
                <p:cNvPr id="29729" name="Group 32"/>
                <p:cNvGrpSpPr/>
                <p:nvPr/>
              </p:nvGrpSpPr>
              <p:grpSpPr>
                <a:xfrm>
                  <a:off x="4642852" y="4715938"/>
                  <a:ext cx="2836364" cy="629570"/>
                  <a:chOff x="449" y="1855"/>
                  <a:chExt cx="4840" cy="536"/>
                </a:xfrm>
              </p:grpSpPr>
              <p:sp>
                <p:nvSpPr>
                  <p:cNvPr id="29732" name="AutoShape 33"/>
                  <p:cNvSpPr/>
                  <p:nvPr/>
                </p:nvSpPr>
                <p:spPr>
                  <a:xfrm>
                    <a:off x="449" y="1916"/>
                    <a:ext cx="4840" cy="475"/>
                  </a:xfrm>
                  <a:prstGeom prst="roundRect">
                    <a:avLst>
                      <a:gd name="adj" fmla="val 9028"/>
                    </a:avLst>
                  </a:prstGeom>
                  <a:gradFill rotWithShape="0">
                    <a:gsLst>
                      <a:gs pos="0">
                        <a:srgbClr val="CC3300">
                          <a:alpha val="81000"/>
                        </a:srgbClr>
                      </a:gs>
                      <a:gs pos="100000">
                        <a:schemeClr val="tx2"/>
                      </a:gs>
                    </a:gsLst>
                    <a:lin ang="5400000" scaled="1"/>
                    <a:tileRect/>
                  </a:gradFill>
                  <a:ln w="9525">
                    <a:noFill/>
                  </a:ln>
                </p:spPr>
                <p:txBody>
                  <a:bodyPr wrap="none" anchor="ctr" anchorCtr="0"/>
                  <a:p>
                    <a:pPr algn="ctr" latinLnBrk="1">
                      <a:lnSpc>
                        <a:spcPct val="140000"/>
                      </a:lnSpc>
                      <a:buClr>
                        <a:schemeClr val="bg1"/>
                      </a:buClr>
                      <a:buFont typeface="Wingdings" panose="05000000000000000000" pitchFamily="2" charset="2"/>
                    </a:pPr>
                    <a:endParaRPr lang="zh-CN" altLang="en-US" sz="8800" b="1" dirty="0">
                      <a:solidFill>
                        <a:srgbClr val="FFFF00"/>
                      </a:solidFill>
                      <a:latin typeface="Times New Roman" panose="02020603050405020304" pitchFamily="18" charset="0"/>
                      <a:ea typeface="Gulim" pitchFamily="34" charset="-127"/>
                    </a:endParaRPr>
                  </a:p>
                </p:txBody>
              </p:sp>
              <p:sp>
                <p:nvSpPr>
                  <p:cNvPr id="29733" name="AutoShape 34"/>
                  <p:cNvSpPr/>
                  <p:nvPr/>
                </p:nvSpPr>
                <p:spPr>
                  <a:xfrm>
                    <a:off x="449" y="1855"/>
                    <a:ext cx="4802" cy="220"/>
                  </a:xfrm>
                  <a:prstGeom prst="roundRect">
                    <a:avLst>
                      <a:gd name="adj" fmla="val 13880"/>
                    </a:avLst>
                  </a:prstGeom>
                  <a:gradFill rotWithShape="0">
                    <a:gsLst>
                      <a:gs pos="0">
                        <a:schemeClr val="bg1">
                          <a:alpha val="67000"/>
                        </a:schemeClr>
                      </a:gs>
                      <a:gs pos="100000">
                        <a:schemeClr val="tx2">
                          <a:alpha val="0"/>
                        </a:schemeClr>
                      </a:gs>
                    </a:gsLst>
                    <a:lin ang="5400000" scaled="1"/>
                    <a:tileRect/>
                  </a:gradFill>
                  <a:ln w="9525">
                    <a:noFill/>
                  </a:ln>
                </p:spPr>
                <p:txBody>
                  <a:bodyPr wrap="none" anchor="ctr" anchorCtr="0"/>
                  <a:p>
                    <a:pPr algn="ctr" latinLnBrk="1">
                      <a:lnSpc>
                        <a:spcPct val="140000"/>
                      </a:lnSpc>
                      <a:buClr>
                        <a:schemeClr val="bg1"/>
                      </a:buClr>
                      <a:buFont typeface="Wingdings" panose="05000000000000000000" pitchFamily="2" charset="2"/>
                    </a:pPr>
                    <a:endParaRPr lang="zh-CN" altLang="en-US" sz="8800" b="1" dirty="0">
                      <a:solidFill>
                        <a:srgbClr val="FFFF00"/>
                      </a:solidFill>
                      <a:latin typeface="Times New Roman" panose="02020603050405020304" pitchFamily="18" charset="0"/>
                      <a:ea typeface="Gulim" pitchFamily="34" charset="-127"/>
                    </a:endParaRPr>
                  </a:p>
                </p:txBody>
              </p:sp>
            </p:grpSp>
            <p:pic>
              <p:nvPicPr>
                <p:cNvPr id="29730" name="Picture 35" descr="sub"/>
                <p:cNvPicPr>
                  <a:picLocks noChangeAspect="1"/>
                </p:cNvPicPr>
                <p:nvPr/>
              </p:nvPicPr>
              <p:blipFill>
                <a:blip r:embed="rId1"/>
                <a:stretch>
                  <a:fillRect/>
                </a:stretch>
              </p:blipFill>
              <p:spPr>
                <a:xfrm>
                  <a:off x="4786004" y="5001375"/>
                  <a:ext cx="166168" cy="148883"/>
                </a:xfrm>
                <a:prstGeom prst="rect">
                  <a:avLst/>
                </a:prstGeom>
                <a:noFill/>
                <a:ln w="9525">
                  <a:noFill/>
                </a:ln>
              </p:spPr>
            </p:pic>
            <p:sp>
              <p:nvSpPr>
                <p:cNvPr id="31" name="Rectangle 41"/>
                <p:cNvSpPr>
                  <a:spLocks noChangeArrowheads="1"/>
                </p:cNvSpPr>
                <p:nvPr/>
              </p:nvSpPr>
              <p:spPr bwMode="auto">
                <a:xfrm>
                  <a:off x="5000300" y="4929539"/>
                  <a:ext cx="2325526" cy="277841"/>
                </a:xfrm>
                <a:prstGeom prst="rect">
                  <a:avLst/>
                </a:prstGeom>
                <a:noFill/>
                <a:ln w="9525">
                  <a:noFill/>
                  <a:miter lim="800000"/>
                </a:ln>
                <a:effectLst>
                  <a:outerShdw dist="28398" dir="3806097" algn="ctr" rotWithShape="0">
                    <a:schemeClr val="tx1"/>
                  </a:outerShdw>
                </a:effectLst>
              </p:spPr>
              <p:txBody>
                <a:bodyPr wrap="none" lIns="0" tIns="0" rIns="0" bIns="0">
                  <a:spAutoFit/>
                </a:bodyPr>
                <a:lstStyle/>
                <a:p>
                  <a:pPr marL="0" marR="0" lvl="0" indent="0" algn="l" defTabSz="914400" rtl="0" eaLnBrk="1" fontAlgn="base" latinLnBrk="1" hangingPunct="1">
                    <a:lnSpc>
                      <a:spcPct val="100000"/>
                    </a:lnSpc>
                    <a:spcBef>
                      <a:spcPct val="0"/>
                    </a:spcBef>
                    <a:spcAft>
                      <a:spcPct val="0"/>
                    </a:spcAft>
                    <a:buClrTx/>
                    <a:buSzTx/>
                    <a:buFontTx/>
                    <a:buNone/>
                    <a:defRPr/>
                  </a:pPr>
                  <a:r>
                    <a:rPr kumimoji="1" lang="zh-CN" altLang="en-US" sz="1800" b="1" i="0" u="none" strike="noStrike" kern="1200" cap="none" spc="0" normalizeH="0" baseline="0" noProof="0" dirty="0">
                      <a:ln>
                        <a:noFill/>
                      </a:ln>
                      <a:solidFill>
                        <a:schemeClr val="bg1"/>
                      </a:solidFill>
                      <a:effectLst/>
                      <a:uLnTx/>
                      <a:uFillTx/>
                      <a:latin typeface="Arial" panose="020B0604020202020204" pitchFamily="34" charset="0"/>
                      <a:ea typeface="宋体" panose="02010600030101010101" pitchFamily="2" charset="-122"/>
                      <a:cs typeface="+mn-cs"/>
                    </a:rPr>
                    <a:t>先期应急处置信息发布</a:t>
                  </a:r>
                  <a:endParaRPr kumimoji="1" lang="en-US" altLang="zh-CN" sz="1800" b="1" i="0" u="none" strike="noStrike" kern="1200" cap="none" spc="0" normalizeH="0" baseline="0" noProof="0" dirty="0">
                    <a:ln>
                      <a:noFill/>
                    </a:ln>
                    <a:solidFill>
                      <a:schemeClr val="bg1"/>
                    </a:solidFill>
                    <a:effectLst/>
                    <a:uLnTx/>
                    <a:uFillTx/>
                    <a:latin typeface="Arial" panose="020B0604020202020204" pitchFamily="34" charset="0"/>
                    <a:ea typeface="宋体" panose="02010600030101010101" pitchFamily="2" charset="-122"/>
                    <a:cs typeface="+mn-cs"/>
                  </a:endParaRPr>
                </a:p>
              </p:txBody>
            </p:sp>
          </p:grpSp>
          <p:sp>
            <p:nvSpPr>
              <p:cNvPr id="29712" name="Rectangle 46"/>
              <p:cNvSpPr/>
              <p:nvPr/>
            </p:nvSpPr>
            <p:spPr>
              <a:xfrm>
                <a:off x="714348" y="3429000"/>
                <a:ext cx="2953528" cy="1065692"/>
              </a:xfrm>
              <a:prstGeom prst="rect">
                <a:avLst/>
              </a:prstGeom>
              <a:gradFill rotWithShape="0">
                <a:gsLst>
                  <a:gs pos="0">
                    <a:srgbClr val="67312B"/>
                  </a:gs>
                  <a:gs pos="100000">
                    <a:srgbClr val="301714"/>
                  </a:gs>
                </a:gsLst>
                <a:path path="rect">
                  <a:fillToRect r="100000" b="100000"/>
                </a:path>
                <a:tileRect/>
              </a:gradFill>
              <a:ln w="9525" cap="flat" cmpd="sng">
                <a:prstDash val="solid"/>
                <a:miter/>
                <a:headEnd type="none" w="med" len="med"/>
                <a:tailEnd type="none" w="med" len="med"/>
              </a:ln>
              <a:scene3d>
                <a:camera prst="legacyObliqueBottomLeft">
                  <a:rot lat="0" lon="0" rev="0"/>
                </a:camera>
                <a:lightRig rig="legacyFlat3" dir="b"/>
              </a:scene3d>
              <a:sp3d extrusionH="100000" prstMaterial="legacyMatte">
                <a:bevelT w="13500" h="13500" prst="angle"/>
                <a:bevelB w="13500" h="13500" prst="angle"/>
                <a:extrusionClr>
                  <a:srgbClr val="67312B"/>
                </a:extrusionClr>
              </a:sp3d>
            </p:spPr>
            <p:txBody>
              <a:bodyPr wrap="none" anchor="ctr" anchorCtr="0">
                <a:flatTx/>
              </a:bodyPr>
              <a:p>
                <a:pPr algn="ctr" latinLnBrk="1"/>
                <a:endParaRPr lang="zh-CN" altLang="en-US" b="1" dirty="0">
                  <a:solidFill>
                    <a:srgbClr val="FFFFFF"/>
                  </a:solidFill>
                  <a:latin typeface="Arial" panose="020B0604020202020204" pitchFamily="34" charset="0"/>
                  <a:ea typeface="Gulim" pitchFamily="34" charset="-127"/>
                </a:endParaRPr>
              </a:p>
            </p:txBody>
          </p:sp>
          <p:grpSp>
            <p:nvGrpSpPr>
              <p:cNvPr id="29713" name="组合 30"/>
              <p:cNvGrpSpPr/>
              <p:nvPr/>
            </p:nvGrpSpPr>
            <p:grpSpPr>
              <a:xfrm>
                <a:off x="4642852" y="4072695"/>
                <a:ext cx="2836364" cy="557921"/>
                <a:chOff x="4642852" y="3215439"/>
                <a:chExt cx="2836364" cy="557921"/>
              </a:xfrm>
            </p:grpSpPr>
            <p:grpSp>
              <p:nvGrpSpPr>
                <p:cNvPr id="29724" name="Group 59"/>
                <p:cNvGrpSpPr/>
                <p:nvPr/>
              </p:nvGrpSpPr>
              <p:grpSpPr>
                <a:xfrm>
                  <a:off x="4642852" y="3215439"/>
                  <a:ext cx="2836364" cy="557921"/>
                  <a:chOff x="449" y="1429"/>
                  <a:chExt cx="4840" cy="475"/>
                </a:xfrm>
              </p:grpSpPr>
              <p:sp>
                <p:nvSpPr>
                  <p:cNvPr id="29727" name="AutoShape 60"/>
                  <p:cNvSpPr/>
                  <p:nvPr/>
                </p:nvSpPr>
                <p:spPr>
                  <a:xfrm>
                    <a:off x="449" y="1429"/>
                    <a:ext cx="4840" cy="475"/>
                  </a:xfrm>
                  <a:prstGeom prst="roundRect">
                    <a:avLst>
                      <a:gd name="adj" fmla="val 9028"/>
                    </a:avLst>
                  </a:prstGeom>
                  <a:gradFill rotWithShape="0">
                    <a:gsLst>
                      <a:gs pos="0">
                        <a:srgbClr val="CC3300">
                          <a:alpha val="81000"/>
                        </a:srgbClr>
                      </a:gs>
                      <a:gs pos="100000">
                        <a:schemeClr val="tx2"/>
                      </a:gs>
                    </a:gsLst>
                    <a:lin ang="5400000" scaled="1"/>
                    <a:tileRect/>
                  </a:gradFill>
                  <a:ln w="9525">
                    <a:noFill/>
                  </a:ln>
                </p:spPr>
                <p:txBody>
                  <a:bodyPr wrap="none" anchor="ctr" anchorCtr="0"/>
                  <a:p>
                    <a:pPr algn="ctr" latinLnBrk="1">
                      <a:lnSpc>
                        <a:spcPct val="140000"/>
                      </a:lnSpc>
                      <a:buClr>
                        <a:schemeClr val="bg1"/>
                      </a:buClr>
                      <a:buFont typeface="Wingdings" panose="05000000000000000000" pitchFamily="2" charset="2"/>
                    </a:pPr>
                    <a:endParaRPr lang="zh-CN" altLang="en-US" sz="8800" b="1" dirty="0">
                      <a:solidFill>
                        <a:srgbClr val="FFFF00"/>
                      </a:solidFill>
                      <a:latin typeface="Times New Roman" panose="02020603050405020304" pitchFamily="18" charset="0"/>
                      <a:ea typeface="Gulim" pitchFamily="34" charset="-127"/>
                    </a:endParaRPr>
                  </a:p>
                </p:txBody>
              </p:sp>
              <p:sp>
                <p:nvSpPr>
                  <p:cNvPr id="29728" name="AutoShape 61"/>
                  <p:cNvSpPr/>
                  <p:nvPr/>
                </p:nvSpPr>
                <p:spPr>
                  <a:xfrm>
                    <a:off x="449" y="1611"/>
                    <a:ext cx="4802" cy="220"/>
                  </a:xfrm>
                  <a:prstGeom prst="roundRect">
                    <a:avLst>
                      <a:gd name="adj" fmla="val 13880"/>
                    </a:avLst>
                  </a:prstGeom>
                  <a:gradFill rotWithShape="0">
                    <a:gsLst>
                      <a:gs pos="0">
                        <a:schemeClr val="bg1">
                          <a:alpha val="67000"/>
                        </a:schemeClr>
                      </a:gs>
                      <a:gs pos="100000">
                        <a:schemeClr val="tx2">
                          <a:alpha val="0"/>
                        </a:schemeClr>
                      </a:gs>
                    </a:gsLst>
                    <a:lin ang="5400000" scaled="1"/>
                    <a:tileRect/>
                  </a:gradFill>
                  <a:ln w="9525">
                    <a:noFill/>
                  </a:ln>
                </p:spPr>
                <p:txBody>
                  <a:bodyPr wrap="none" anchor="ctr" anchorCtr="0"/>
                  <a:p>
                    <a:pPr algn="ctr" latinLnBrk="1">
                      <a:lnSpc>
                        <a:spcPct val="140000"/>
                      </a:lnSpc>
                      <a:buClr>
                        <a:schemeClr val="bg1"/>
                      </a:buClr>
                      <a:buFont typeface="Wingdings" panose="05000000000000000000" pitchFamily="2" charset="2"/>
                    </a:pPr>
                    <a:endParaRPr lang="zh-CN" altLang="en-US" sz="8800" b="1" dirty="0">
                      <a:solidFill>
                        <a:srgbClr val="FFFF00"/>
                      </a:solidFill>
                      <a:latin typeface="Times New Roman" panose="02020603050405020304" pitchFamily="18" charset="0"/>
                      <a:ea typeface="Gulim" pitchFamily="34" charset="-127"/>
                    </a:endParaRPr>
                  </a:p>
                </p:txBody>
              </p:sp>
            </p:grpSp>
            <p:pic>
              <p:nvPicPr>
                <p:cNvPr id="29725" name="Picture 62" descr="sub"/>
                <p:cNvPicPr>
                  <a:picLocks noChangeAspect="1"/>
                </p:cNvPicPr>
                <p:nvPr/>
              </p:nvPicPr>
              <p:blipFill>
                <a:blip r:embed="rId1"/>
                <a:stretch>
                  <a:fillRect/>
                </a:stretch>
              </p:blipFill>
              <p:spPr>
                <a:xfrm>
                  <a:off x="4786314" y="3500438"/>
                  <a:ext cx="166168" cy="148884"/>
                </a:xfrm>
                <a:prstGeom prst="rect">
                  <a:avLst/>
                </a:prstGeom>
                <a:noFill/>
                <a:ln w="9525">
                  <a:noFill/>
                </a:ln>
              </p:spPr>
            </p:pic>
            <p:sp>
              <p:nvSpPr>
                <p:cNvPr id="26" name="Rectangle 63"/>
                <p:cNvSpPr>
                  <a:spLocks noChangeArrowheads="1"/>
                </p:cNvSpPr>
                <p:nvPr/>
              </p:nvSpPr>
              <p:spPr bwMode="auto">
                <a:xfrm>
                  <a:off x="5143165" y="3357751"/>
                  <a:ext cx="1627075" cy="277841"/>
                </a:xfrm>
                <a:prstGeom prst="rect">
                  <a:avLst/>
                </a:prstGeom>
                <a:noFill/>
                <a:ln w="9525">
                  <a:noFill/>
                  <a:miter lim="800000"/>
                </a:ln>
                <a:effectLst>
                  <a:outerShdw dist="28398" dir="3806097" algn="ctr" rotWithShape="0">
                    <a:schemeClr val="tx1"/>
                  </a:outerShdw>
                </a:effectLst>
              </p:spPr>
              <p:txBody>
                <a:bodyPr wrap="none" lIns="0" tIns="0" rIns="0" bIns="0">
                  <a:spAutoFit/>
                </a:bodyPr>
                <a:lstStyle/>
                <a:p>
                  <a:pPr marL="0" marR="0" lvl="0" indent="0" algn="l" defTabSz="914400" rtl="0" eaLnBrk="1" fontAlgn="base" latinLnBrk="1" hangingPunct="1">
                    <a:lnSpc>
                      <a:spcPct val="100000"/>
                    </a:lnSpc>
                    <a:spcBef>
                      <a:spcPct val="0"/>
                    </a:spcBef>
                    <a:spcAft>
                      <a:spcPct val="0"/>
                    </a:spcAft>
                    <a:buClrTx/>
                    <a:buSzTx/>
                    <a:buFontTx/>
                    <a:buNone/>
                    <a:defRPr/>
                  </a:pPr>
                  <a:r>
                    <a:rPr kumimoji="1" lang="zh-CN" altLang="en-US" sz="1800" b="1" i="0" u="none" strike="noStrike" kern="1200" cap="none" spc="0" normalizeH="0" baseline="0" noProof="0" dirty="0">
                      <a:ln>
                        <a:noFill/>
                      </a:ln>
                      <a:solidFill>
                        <a:schemeClr val="bg1"/>
                      </a:solidFill>
                      <a:effectLst/>
                      <a:uLnTx/>
                      <a:uFillTx/>
                      <a:latin typeface="Arial" panose="020B0604020202020204" pitchFamily="34" charset="0"/>
                      <a:ea typeface="宋体" panose="02010600030101010101" pitchFamily="2" charset="-122"/>
                      <a:cs typeface="+mn-cs"/>
                    </a:rPr>
                    <a:t>所在地救援机构</a:t>
                  </a:r>
                  <a:endParaRPr kumimoji="1" lang="en-US" altLang="zh-CN" sz="1800" b="1" i="0" u="none" strike="noStrike" kern="1200" cap="none" spc="0" normalizeH="0" baseline="0" noProof="0" dirty="0">
                    <a:ln>
                      <a:noFill/>
                    </a:ln>
                    <a:solidFill>
                      <a:schemeClr val="bg1"/>
                    </a:solidFill>
                    <a:effectLst/>
                    <a:uLnTx/>
                    <a:uFillTx/>
                    <a:latin typeface="Arial" panose="020B0604020202020204" pitchFamily="34" charset="0"/>
                    <a:ea typeface="宋体" panose="02010600030101010101" pitchFamily="2" charset="-122"/>
                    <a:cs typeface="+mn-cs"/>
                  </a:endParaRPr>
                </a:p>
              </p:txBody>
            </p:sp>
          </p:grpSp>
          <p:sp>
            <p:nvSpPr>
              <p:cNvPr id="29714" name="TextBox 20"/>
              <p:cNvSpPr txBox="1"/>
              <p:nvPr/>
            </p:nvSpPr>
            <p:spPr>
              <a:xfrm>
                <a:off x="1571517" y="3786190"/>
                <a:ext cx="1571527" cy="461665"/>
              </a:xfrm>
              <a:prstGeom prst="rect">
                <a:avLst/>
              </a:prstGeom>
              <a:noFill/>
              <a:ln w="9525">
                <a:noFill/>
              </a:ln>
            </p:spPr>
            <p:txBody>
              <a:bodyPr>
                <a:spAutoFit/>
              </a:bodyPr>
              <a:p>
                <a:r>
                  <a:rPr lang="zh-CN" altLang="en-US" sz="2400" b="1" dirty="0">
                    <a:solidFill>
                      <a:schemeClr val="bg1"/>
                    </a:solidFill>
                    <a:latin typeface="Arial" panose="020B0604020202020204" pitchFamily="34" charset="0"/>
                  </a:rPr>
                  <a:t>项目经理</a:t>
                </a:r>
                <a:endParaRPr lang="zh-CN" altLang="en-US" sz="2400" b="1" dirty="0">
                  <a:solidFill>
                    <a:schemeClr val="bg1"/>
                  </a:solidFill>
                  <a:latin typeface="Arial" panose="020B0604020202020204" pitchFamily="34" charset="0"/>
                </a:endParaRPr>
              </a:p>
            </p:txBody>
          </p:sp>
          <p:sp>
            <p:nvSpPr>
              <p:cNvPr id="15" name="Line 18"/>
              <p:cNvSpPr>
                <a:spLocks noChangeShapeType="1"/>
              </p:cNvSpPr>
              <p:nvPr/>
            </p:nvSpPr>
            <p:spPr bwMode="auto">
              <a:xfrm flipH="1">
                <a:off x="3571649" y="3929227"/>
                <a:ext cx="657179" cy="0"/>
              </a:xfrm>
              <a:prstGeom prst="line">
                <a:avLst/>
              </a:prstGeom>
              <a:noFill/>
              <a:ln w="19050">
                <a:solidFill>
                  <a:schemeClr val="folHlink"/>
                </a:solidFill>
                <a:prstDash val="sysDot"/>
                <a:round/>
                <a:headEnd type="none" w="sm" len="sm"/>
                <a:tailEnd type="none" w="sm" len="sm"/>
              </a:ln>
              <a:effectLst>
                <a:outerShdw dist="17961" dir="2700000" algn="ctr" rotWithShape="0">
                  <a:srgbClr val="2A3210">
                    <a:alpha val="50000"/>
                  </a:srgbClr>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24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16" name="Freeform 19"/>
              <p:cNvSpPr/>
              <p:nvPr/>
            </p:nvSpPr>
            <p:spPr bwMode="auto">
              <a:xfrm>
                <a:off x="4285974" y="2500327"/>
                <a:ext cx="363513" cy="3429358"/>
              </a:xfrm>
              <a:custGeom>
                <a:avLst/>
                <a:gdLst/>
                <a:ahLst/>
                <a:cxnLst>
                  <a:cxn ang="0">
                    <a:pos x="228" y="0"/>
                  </a:cxn>
                  <a:cxn ang="0">
                    <a:pos x="0" y="0"/>
                  </a:cxn>
                  <a:cxn ang="0">
                    <a:pos x="0" y="1176"/>
                  </a:cxn>
                  <a:cxn ang="0">
                    <a:pos x="221" y="1176"/>
                  </a:cxn>
                </a:cxnLst>
                <a:rect l="0" t="0" r="r" b="b"/>
                <a:pathLst>
                  <a:path w="229" h="1177">
                    <a:moveTo>
                      <a:pt x="228" y="0"/>
                    </a:moveTo>
                    <a:lnTo>
                      <a:pt x="0" y="0"/>
                    </a:lnTo>
                    <a:lnTo>
                      <a:pt x="0" y="1176"/>
                    </a:lnTo>
                    <a:lnTo>
                      <a:pt x="221" y="1176"/>
                    </a:lnTo>
                  </a:path>
                </a:pathLst>
              </a:custGeom>
              <a:noFill/>
              <a:ln w="19050" cap="flat" cmpd="sng">
                <a:solidFill>
                  <a:schemeClr val="folHlink"/>
                </a:solidFill>
                <a:prstDash val="sysDot"/>
                <a:round/>
                <a:headEnd type="none" w="sm" len="sm"/>
                <a:tailEnd type="none" w="sm" len="sm"/>
              </a:ln>
              <a:effectLst>
                <a:outerShdw dist="17961" dir="2700000" algn="ctr" rotWithShape="0">
                  <a:srgbClr val="2A3210">
                    <a:alpha val="50000"/>
                  </a:srgbClr>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24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17" name="Line 65"/>
              <p:cNvSpPr>
                <a:spLocks noChangeShapeType="1"/>
              </p:cNvSpPr>
              <p:nvPr/>
            </p:nvSpPr>
            <p:spPr bwMode="auto">
              <a:xfrm flipH="1">
                <a:off x="4285974" y="3500557"/>
                <a:ext cx="368274" cy="0"/>
              </a:xfrm>
              <a:prstGeom prst="line">
                <a:avLst/>
              </a:prstGeom>
              <a:noFill/>
              <a:ln w="19050">
                <a:solidFill>
                  <a:schemeClr val="folHlink"/>
                </a:solidFill>
                <a:prstDash val="sysDot"/>
                <a:round/>
                <a:headEnd type="none" w="sm" len="sm"/>
                <a:tailEnd type="none" w="sm" len="sm"/>
              </a:ln>
              <a:effectLst>
                <a:outerShdw dist="17961" dir="2700000" algn="ctr" rotWithShape="0">
                  <a:srgbClr val="2A3210">
                    <a:alpha val="50000"/>
                  </a:srgbClr>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24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grpSp>
            <p:nvGrpSpPr>
              <p:cNvPr id="29718" name="组合 31"/>
              <p:cNvGrpSpPr/>
              <p:nvPr/>
            </p:nvGrpSpPr>
            <p:grpSpPr>
              <a:xfrm>
                <a:off x="4643438" y="3214686"/>
                <a:ext cx="2836364" cy="557921"/>
                <a:chOff x="4643438" y="1357298"/>
                <a:chExt cx="2836364" cy="557921"/>
              </a:xfrm>
            </p:grpSpPr>
            <p:grpSp>
              <p:nvGrpSpPr>
                <p:cNvPr id="29720" name="Group 59"/>
                <p:cNvGrpSpPr/>
                <p:nvPr/>
              </p:nvGrpSpPr>
              <p:grpSpPr>
                <a:xfrm>
                  <a:off x="4643438" y="1357298"/>
                  <a:ext cx="2836364" cy="557921"/>
                  <a:chOff x="450" y="1550"/>
                  <a:chExt cx="4840" cy="475"/>
                </a:xfrm>
              </p:grpSpPr>
              <p:sp>
                <p:nvSpPr>
                  <p:cNvPr id="29722" name="AutoShape 60"/>
                  <p:cNvSpPr/>
                  <p:nvPr/>
                </p:nvSpPr>
                <p:spPr>
                  <a:xfrm>
                    <a:off x="450" y="1550"/>
                    <a:ext cx="4840" cy="475"/>
                  </a:xfrm>
                  <a:prstGeom prst="roundRect">
                    <a:avLst>
                      <a:gd name="adj" fmla="val 9028"/>
                    </a:avLst>
                  </a:prstGeom>
                  <a:gradFill rotWithShape="0">
                    <a:gsLst>
                      <a:gs pos="0">
                        <a:srgbClr val="CC3300">
                          <a:alpha val="81000"/>
                        </a:srgbClr>
                      </a:gs>
                      <a:gs pos="100000">
                        <a:schemeClr val="tx2"/>
                      </a:gs>
                    </a:gsLst>
                    <a:lin ang="5400000" scaled="1"/>
                    <a:tileRect/>
                  </a:gradFill>
                  <a:ln w="9525">
                    <a:noFill/>
                  </a:ln>
                </p:spPr>
                <p:txBody>
                  <a:bodyPr wrap="none" anchor="ctr" anchorCtr="0"/>
                  <a:p>
                    <a:pPr algn="ctr" latinLnBrk="1">
                      <a:lnSpc>
                        <a:spcPct val="140000"/>
                      </a:lnSpc>
                      <a:buClr>
                        <a:schemeClr val="bg1"/>
                      </a:buClr>
                      <a:buFont typeface="Wingdings" panose="05000000000000000000" pitchFamily="2" charset="2"/>
                    </a:pPr>
                    <a:endParaRPr lang="zh-CN" altLang="en-US" sz="8800" b="1" dirty="0">
                      <a:solidFill>
                        <a:srgbClr val="FFFF00"/>
                      </a:solidFill>
                      <a:latin typeface="Times New Roman" panose="02020603050405020304" pitchFamily="18" charset="0"/>
                      <a:ea typeface="Gulim" pitchFamily="34" charset="-127"/>
                    </a:endParaRPr>
                  </a:p>
                </p:txBody>
              </p:sp>
              <p:sp>
                <p:nvSpPr>
                  <p:cNvPr id="29723" name="AutoShape 61"/>
                  <p:cNvSpPr/>
                  <p:nvPr/>
                </p:nvSpPr>
                <p:spPr>
                  <a:xfrm>
                    <a:off x="469" y="1564"/>
                    <a:ext cx="4802" cy="220"/>
                  </a:xfrm>
                  <a:prstGeom prst="roundRect">
                    <a:avLst>
                      <a:gd name="adj" fmla="val 13880"/>
                    </a:avLst>
                  </a:prstGeom>
                  <a:gradFill rotWithShape="0">
                    <a:gsLst>
                      <a:gs pos="0">
                        <a:schemeClr val="bg1">
                          <a:alpha val="67000"/>
                        </a:schemeClr>
                      </a:gs>
                      <a:gs pos="100000">
                        <a:schemeClr val="tx2">
                          <a:alpha val="0"/>
                        </a:schemeClr>
                      </a:gs>
                    </a:gsLst>
                    <a:lin ang="5400000" scaled="1"/>
                    <a:tileRect/>
                  </a:gradFill>
                  <a:ln w="9525">
                    <a:noFill/>
                  </a:ln>
                </p:spPr>
                <p:txBody>
                  <a:bodyPr wrap="none" anchor="ctr" anchorCtr="0"/>
                  <a:p>
                    <a:pPr algn="ctr" latinLnBrk="1">
                      <a:lnSpc>
                        <a:spcPct val="140000"/>
                      </a:lnSpc>
                      <a:buClr>
                        <a:schemeClr val="bg1"/>
                      </a:buClr>
                      <a:buFont typeface="Wingdings" panose="05000000000000000000" pitchFamily="2" charset="2"/>
                    </a:pPr>
                    <a:endParaRPr lang="zh-CN" altLang="en-US" sz="8800" b="1" dirty="0">
                      <a:solidFill>
                        <a:srgbClr val="FFFF00"/>
                      </a:solidFill>
                      <a:latin typeface="Times New Roman" panose="02020603050405020304" pitchFamily="18" charset="0"/>
                      <a:ea typeface="Gulim" pitchFamily="34" charset="-127"/>
                    </a:endParaRPr>
                  </a:p>
                </p:txBody>
              </p:sp>
            </p:grpSp>
            <p:pic>
              <p:nvPicPr>
                <p:cNvPr id="29721" name="Picture 62" descr="sub"/>
                <p:cNvPicPr>
                  <a:picLocks noChangeAspect="1"/>
                </p:cNvPicPr>
                <p:nvPr/>
              </p:nvPicPr>
              <p:blipFill>
                <a:blip r:embed="rId1"/>
                <a:stretch>
                  <a:fillRect/>
                </a:stretch>
              </p:blipFill>
              <p:spPr>
                <a:xfrm>
                  <a:off x="4786314" y="1571612"/>
                  <a:ext cx="166168" cy="148884"/>
                </a:xfrm>
                <a:prstGeom prst="rect">
                  <a:avLst/>
                </a:prstGeom>
                <a:noFill/>
                <a:ln w="9525">
                  <a:noFill/>
                </a:ln>
              </p:spPr>
            </p:pic>
          </p:grpSp>
          <p:sp>
            <p:nvSpPr>
              <p:cNvPr id="19" name="Line 65"/>
              <p:cNvSpPr>
                <a:spLocks noChangeShapeType="1"/>
              </p:cNvSpPr>
              <p:nvPr/>
            </p:nvSpPr>
            <p:spPr bwMode="auto">
              <a:xfrm flipH="1">
                <a:off x="4285974" y="4500786"/>
                <a:ext cx="368274" cy="0"/>
              </a:xfrm>
              <a:prstGeom prst="line">
                <a:avLst/>
              </a:prstGeom>
              <a:noFill/>
              <a:ln w="19050">
                <a:solidFill>
                  <a:schemeClr val="folHlink"/>
                </a:solidFill>
                <a:prstDash val="sysDot"/>
                <a:round/>
                <a:headEnd type="none" w="sm" len="sm"/>
                <a:tailEnd type="none" w="sm" len="sm"/>
              </a:ln>
              <a:effectLst>
                <a:outerShdw dist="17961" dir="2700000" algn="ctr" rotWithShape="0">
                  <a:srgbClr val="2A3210">
                    <a:alpha val="50000"/>
                  </a:srgbClr>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24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grpSp>
        <p:sp>
          <p:nvSpPr>
            <p:cNvPr id="29704" name="AutoShape 60"/>
            <p:cNvSpPr/>
            <p:nvPr/>
          </p:nvSpPr>
          <p:spPr>
            <a:xfrm>
              <a:off x="4643438" y="4857750"/>
              <a:ext cx="2836862" cy="557213"/>
            </a:xfrm>
            <a:prstGeom prst="roundRect">
              <a:avLst>
                <a:gd name="adj" fmla="val 9028"/>
              </a:avLst>
            </a:prstGeom>
            <a:gradFill rotWithShape="0">
              <a:gsLst>
                <a:gs pos="0">
                  <a:srgbClr val="CC3300">
                    <a:alpha val="81000"/>
                  </a:srgbClr>
                </a:gs>
                <a:gs pos="100000">
                  <a:schemeClr val="tx2"/>
                </a:gs>
              </a:gsLst>
              <a:lin ang="5400000" scaled="1"/>
              <a:tileRect/>
            </a:gradFill>
            <a:ln w="9525">
              <a:noFill/>
            </a:ln>
          </p:spPr>
          <p:txBody>
            <a:bodyPr wrap="none" anchor="ctr" anchorCtr="0"/>
            <a:p>
              <a:pPr algn="ctr" latinLnBrk="1">
                <a:lnSpc>
                  <a:spcPct val="140000"/>
                </a:lnSpc>
                <a:buClr>
                  <a:schemeClr val="bg1"/>
                </a:buClr>
                <a:buFont typeface="Wingdings" panose="05000000000000000000" pitchFamily="2" charset="2"/>
              </a:pPr>
              <a:endParaRPr lang="zh-CN" altLang="en-US" sz="8800" b="1" dirty="0">
                <a:solidFill>
                  <a:srgbClr val="FFFF00"/>
                </a:solidFill>
                <a:latin typeface="Times New Roman" panose="02020603050405020304" pitchFamily="18" charset="0"/>
                <a:ea typeface="Gulim" pitchFamily="34" charset="-127"/>
              </a:endParaRPr>
            </a:p>
          </p:txBody>
        </p:sp>
        <p:sp>
          <p:nvSpPr>
            <p:cNvPr id="68" name="Rectangle 40"/>
            <p:cNvSpPr>
              <a:spLocks noChangeArrowheads="1"/>
            </p:cNvSpPr>
            <p:nvPr/>
          </p:nvSpPr>
          <p:spPr bwMode="auto">
            <a:xfrm>
              <a:off x="5000625" y="3357563"/>
              <a:ext cx="1858963" cy="276225"/>
            </a:xfrm>
            <a:prstGeom prst="rect">
              <a:avLst/>
            </a:prstGeom>
            <a:noFill/>
            <a:ln w="9525">
              <a:noFill/>
              <a:miter lim="800000"/>
            </a:ln>
            <a:effectLst>
              <a:outerShdw dist="28398" dir="3806097" algn="ctr" rotWithShape="0">
                <a:schemeClr val="tx1"/>
              </a:outerShdw>
            </a:effectLst>
          </p:spPr>
          <p:txBody>
            <a:bodyPr wrap="none" lIns="0" tIns="0" rIns="0" bIns="0">
              <a:spAutoFit/>
            </a:bodyPr>
            <a:lstStyle/>
            <a:p>
              <a:pPr marL="0" marR="0" lvl="0" indent="0" algn="l" defTabSz="914400" rtl="0" eaLnBrk="1" fontAlgn="base" latinLnBrk="1" hangingPunct="1">
                <a:lnSpc>
                  <a:spcPct val="100000"/>
                </a:lnSpc>
                <a:spcBef>
                  <a:spcPct val="0"/>
                </a:spcBef>
                <a:spcAft>
                  <a:spcPct val="0"/>
                </a:spcAft>
                <a:buClrTx/>
                <a:buSzTx/>
                <a:buFontTx/>
                <a:buNone/>
                <a:defRPr/>
              </a:pPr>
              <a:r>
                <a:rPr kumimoji="1" lang="zh-CN" altLang="en-US" sz="1800" b="1" i="0" u="none" strike="noStrike" kern="1200" cap="none" spc="0" normalizeH="0" baseline="0" noProof="0" dirty="0">
                  <a:ln>
                    <a:noFill/>
                  </a:ln>
                  <a:solidFill>
                    <a:schemeClr val="bg1"/>
                  </a:solidFill>
                  <a:effectLst/>
                  <a:uLnTx/>
                  <a:uFillTx/>
                  <a:latin typeface="Arial" panose="020B0604020202020204" pitchFamily="34" charset="0"/>
                  <a:ea typeface="宋体" panose="02010600030101010101" pitchFamily="2" charset="-122"/>
                  <a:cs typeface="+mn-cs"/>
                </a:rPr>
                <a:t>地方政府主管部门</a:t>
              </a:r>
              <a:endParaRPr kumimoji="1" lang="en-US" altLang="zh-CN" sz="1800" b="1" i="0" u="none" strike="noStrike" kern="1200" cap="none" spc="0" normalizeH="0" baseline="0" noProof="0" dirty="0">
                <a:ln>
                  <a:noFill/>
                </a:ln>
                <a:solidFill>
                  <a:schemeClr val="bg1"/>
                </a:solidFill>
                <a:effectLst/>
                <a:uLnTx/>
                <a:uFillTx/>
                <a:latin typeface="Arial" panose="020B0604020202020204" pitchFamily="34" charset="0"/>
                <a:ea typeface="宋体" panose="02010600030101010101" pitchFamily="2" charset="-122"/>
                <a:cs typeface="+mn-cs"/>
              </a:endParaRPr>
            </a:p>
          </p:txBody>
        </p:sp>
        <p:pic>
          <p:nvPicPr>
            <p:cNvPr id="29706" name="Picture 62" descr="sub"/>
            <p:cNvPicPr>
              <a:picLocks noChangeAspect="1"/>
            </p:cNvPicPr>
            <p:nvPr/>
          </p:nvPicPr>
          <p:blipFill>
            <a:blip r:embed="rId1"/>
            <a:stretch>
              <a:fillRect/>
            </a:stretch>
          </p:blipFill>
          <p:spPr>
            <a:xfrm>
              <a:off x="4786313" y="5072063"/>
              <a:ext cx="166687" cy="149225"/>
            </a:xfrm>
            <a:prstGeom prst="rect">
              <a:avLst/>
            </a:prstGeom>
            <a:noFill/>
            <a:ln w="9525">
              <a:noFill/>
            </a:ln>
          </p:spPr>
        </p:pic>
        <p:sp>
          <p:nvSpPr>
            <p:cNvPr id="70" name="Rectangle 40"/>
            <p:cNvSpPr>
              <a:spLocks noChangeArrowheads="1"/>
            </p:cNvSpPr>
            <p:nvPr/>
          </p:nvSpPr>
          <p:spPr bwMode="auto">
            <a:xfrm>
              <a:off x="5072063" y="5000625"/>
              <a:ext cx="1393825" cy="276225"/>
            </a:xfrm>
            <a:prstGeom prst="rect">
              <a:avLst/>
            </a:prstGeom>
            <a:noFill/>
            <a:ln w="9525">
              <a:noFill/>
              <a:miter lim="800000"/>
            </a:ln>
            <a:effectLst>
              <a:outerShdw dist="28398" dir="3806097" algn="ctr" rotWithShape="0">
                <a:schemeClr val="tx1"/>
              </a:outerShdw>
            </a:effectLst>
          </p:spPr>
          <p:txBody>
            <a:bodyPr wrap="none" lIns="0" tIns="0" rIns="0" bIns="0">
              <a:spAutoFit/>
            </a:bodyPr>
            <a:lstStyle/>
            <a:p>
              <a:pPr marL="0" marR="0" lvl="0" indent="0" algn="l" defTabSz="914400" rtl="0" eaLnBrk="1" fontAlgn="base" latinLnBrk="1" hangingPunct="1">
                <a:lnSpc>
                  <a:spcPct val="100000"/>
                </a:lnSpc>
                <a:spcBef>
                  <a:spcPct val="0"/>
                </a:spcBef>
                <a:spcAft>
                  <a:spcPct val="0"/>
                </a:spcAft>
                <a:buClrTx/>
                <a:buSzTx/>
                <a:buFontTx/>
                <a:buNone/>
                <a:defRPr/>
              </a:pPr>
              <a:r>
                <a:rPr kumimoji="1" lang="zh-CN" altLang="en-US" sz="1800" b="1" i="0" u="none" strike="noStrike" kern="1200" cap="none" spc="0" normalizeH="0" baseline="0" noProof="0" dirty="0">
                  <a:ln>
                    <a:noFill/>
                  </a:ln>
                  <a:solidFill>
                    <a:schemeClr val="bg1"/>
                  </a:solidFill>
                  <a:effectLst/>
                  <a:uLnTx/>
                  <a:uFillTx/>
                  <a:latin typeface="Arial" panose="020B0604020202020204" pitchFamily="34" charset="0"/>
                  <a:ea typeface="宋体" panose="02010600030101010101" pitchFamily="2" charset="-122"/>
                  <a:cs typeface="+mn-cs"/>
                </a:rPr>
                <a:t>地方医疗机构</a:t>
              </a:r>
              <a:endParaRPr kumimoji="1" lang="en-US" altLang="zh-CN" sz="1800" b="1" i="0" u="none" strike="noStrike" kern="1200" cap="none" spc="0" normalizeH="0" baseline="0" noProof="0" dirty="0">
                <a:ln>
                  <a:noFill/>
                </a:ln>
                <a:solidFill>
                  <a:schemeClr val="bg1"/>
                </a:solidFill>
                <a:effectLst/>
                <a:uLnTx/>
                <a:uFillTx/>
                <a:latin typeface="Arial" panose="020B0604020202020204" pitchFamily="34" charset="0"/>
                <a:ea typeface="宋体" panose="02010600030101010101" pitchFamily="2" charset="-122"/>
                <a:cs typeface="+mn-cs"/>
              </a:endParaRPr>
            </a:p>
          </p:txBody>
        </p:sp>
      </p:grpSp>
      <p:sp>
        <p:nvSpPr>
          <p:cNvPr id="29701" name="TextBox 37"/>
          <p:cNvSpPr txBox="1"/>
          <p:nvPr/>
        </p:nvSpPr>
        <p:spPr>
          <a:xfrm>
            <a:off x="500063" y="928688"/>
            <a:ext cx="2357437" cy="461962"/>
          </a:xfrm>
          <a:prstGeom prst="rect">
            <a:avLst/>
          </a:prstGeom>
          <a:noFill/>
          <a:ln w="9525">
            <a:noFill/>
          </a:ln>
        </p:spPr>
        <p:txBody>
          <a:bodyPr>
            <a:spAutoFit/>
          </a:bodyPr>
          <a:p>
            <a:r>
              <a:rPr lang="zh-CN" altLang="en-US" sz="2400" b="1" dirty="0">
                <a:solidFill>
                  <a:srgbClr val="0000CC"/>
                </a:solidFill>
                <a:latin typeface="楷体_GB2312" pitchFamily="49" charset="-122"/>
                <a:ea typeface="楷体_GB2312" pitchFamily="49" charset="-122"/>
              </a:rPr>
              <a:t>回答要点</a:t>
            </a:r>
            <a:r>
              <a:rPr lang="zh-CN" altLang="en-US" sz="2400" dirty="0">
                <a:latin typeface="楷体_GB2312" pitchFamily="49" charset="-122"/>
                <a:ea typeface="楷体_GB2312" pitchFamily="49" charset="-122"/>
              </a:rPr>
              <a:t>：</a:t>
            </a:r>
            <a:endParaRPr lang="zh-CN" altLang="en-US" sz="2400" dirty="0">
              <a:latin typeface="楷体_GB2312" pitchFamily="49" charset="-122"/>
              <a:ea typeface="楷体_GB2312" pitchFamily="49" charset="-122"/>
            </a:endParaRPr>
          </a:p>
        </p:txBody>
      </p:sp>
      <p:sp>
        <p:nvSpPr>
          <p:cNvPr id="29702" name="TextBox 38"/>
          <p:cNvSpPr txBox="1"/>
          <p:nvPr/>
        </p:nvSpPr>
        <p:spPr>
          <a:xfrm>
            <a:off x="571500" y="5643563"/>
            <a:ext cx="7572375" cy="1016000"/>
          </a:xfrm>
          <a:prstGeom prst="rect">
            <a:avLst/>
          </a:prstGeom>
          <a:noFill/>
          <a:ln w="9525">
            <a:noFill/>
          </a:ln>
        </p:spPr>
        <p:txBody>
          <a:bodyPr>
            <a:spAutoFit/>
          </a:bodyPr>
          <a:p>
            <a:pPr>
              <a:lnSpc>
                <a:spcPts val="2400"/>
              </a:lnSpc>
            </a:pPr>
            <a:r>
              <a:rPr lang="zh-CN" altLang="en-US" b="1" dirty="0">
                <a:solidFill>
                  <a:srgbClr val="0000CC"/>
                </a:solidFill>
                <a:latin typeface="Arial" panose="020B0604020202020204" pitchFamily="34" charset="0"/>
              </a:rPr>
              <a:t>报告内容应包括：事件发生时间、地点、涉及范围、可能导致的人员伤亡情况及经济损失、事件类型和事件初步原因。报告人的单位、姓名、职务和联系方式等。</a:t>
            </a:r>
            <a:endParaRPr lang="zh-CN" altLang="en-US" b="1" dirty="0">
              <a:solidFill>
                <a:srgbClr val="0000CC"/>
              </a:solidFill>
              <a:latin typeface="Arial" panose="020B060402020202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2" name="矩形 1"/>
          <p:cNvSpPr/>
          <p:nvPr/>
        </p:nvSpPr>
        <p:spPr>
          <a:xfrm>
            <a:off x="500063" y="1857375"/>
            <a:ext cx="8083550" cy="523875"/>
          </a:xfrm>
          <a:prstGeom prst="rect">
            <a:avLst/>
          </a:prstGeom>
          <a:noFill/>
          <a:ln w="9525">
            <a:noFill/>
          </a:ln>
        </p:spPr>
        <p:txBody>
          <a:bodyPr wrap="none">
            <a:spAutoFit/>
          </a:bodyPr>
          <a:p>
            <a:r>
              <a:rPr lang="zh-CN" altLang="en-US" sz="2800" dirty="0">
                <a:latin typeface="楷体_GB2312" pitchFamily="49" charset="-122"/>
                <a:ea typeface="楷体_GB2312" pitchFamily="49" charset="-122"/>
              </a:rPr>
              <a:t>问题二：当前情况下项目部应怎样进行现场处置？</a:t>
            </a:r>
            <a:endParaRPr lang="zh-CN" altLang="en-US" sz="2800" dirty="0">
              <a:latin typeface="楷体_GB2312" pitchFamily="49" charset="-122"/>
              <a:ea typeface="楷体_GB2312" pitchFamily="49"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314" name="Rectangle 2"/>
          <p:cNvSpPr>
            <a:spLocks noGrp="1"/>
          </p:cNvSpPr>
          <p:nvPr>
            <p:ph type="title" idx="4294967295"/>
          </p:nvPr>
        </p:nvSpPr>
        <p:spPr>
          <a:xfrm>
            <a:off x="468313" y="1052513"/>
            <a:ext cx="8229600" cy="692150"/>
          </a:xfrm>
          <a:ln/>
        </p:spPr>
        <p:txBody>
          <a:bodyPr vert="horz" wrap="square" lIns="91440" tIns="45720" rIns="91440" bIns="45720" anchor="b" anchorCtr="0"/>
          <a:p>
            <a:pPr eaLnBrk="1" hangingPunct="1"/>
            <a:r>
              <a:rPr lang="zh-CN" altLang="en-US" sz="4000" dirty="0"/>
              <a:t>主要内容</a:t>
            </a:r>
            <a:endParaRPr lang="zh-CN" altLang="en-US" sz="4000" dirty="0"/>
          </a:p>
        </p:txBody>
      </p:sp>
      <p:sp>
        <p:nvSpPr>
          <p:cNvPr id="6147" name="AutoShape 3"/>
          <p:cNvSpPr>
            <a:spLocks noChangeArrowheads="1"/>
          </p:cNvSpPr>
          <p:nvPr/>
        </p:nvSpPr>
        <p:spPr bwMode="ltGray">
          <a:xfrm rot="5400000">
            <a:off x="-2224087" y="1439863"/>
            <a:ext cx="4824413" cy="4770438"/>
          </a:xfrm>
          <a:custGeom>
            <a:avLst/>
            <a:gdLst>
              <a:gd name="G0" fmla="+- 10478 0 0"/>
              <a:gd name="G1" fmla="+- -11739500 0 0"/>
              <a:gd name="G2" fmla="+- 0 0 -11739500"/>
              <a:gd name="T0" fmla="*/ 0 256 1"/>
              <a:gd name="T1" fmla="*/ 180 256 1"/>
              <a:gd name="G3" fmla="+- -11739500 T0 T1"/>
              <a:gd name="T2" fmla="*/ 0 256 1"/>
              <a:gd name="T3" fmla="*/ 90 256 1"/>
              <a:gd name="G4" fmla="+- -11739500 T2 T3"/>
              <a:gd name="G5" fmla="*/ G4 2 1"/>
              <a:gd name="T4" fmla="*/ 90 256 1"/>
              <a:gd name="T5" fmla="*/ 0 256 1"/>
              <a:gd name="G6" fmla="+- -11739500 T4 T5"/>
              <a:gd name="G7" fmla="*/ G6 2 1"/>
              <a:gd name="G8" fmla="abs -1173950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10478"/>
              <a:gd name="G18" fmla="*/ 10478 1 2"/>
              <a:gd name="G19" fmla="+- G18 5400 0"/>
              <a:gd name="G20" fmla="cos G19 -11739500"/>
              <a:gd name="G21" fmla="sin G19 -11739500"/>
              <a:gd name="G22" fmla="+- G20 10800 0"/>
              <a:gd name="G23" fmla="+- G21 10800 0"/>
              <a:gd name="G24" fmla="+- 10800 0 G20"/>
              <a:gd name="G25" fmla="+- 10478 10800 0"/>
              <a:gd name="G26" fmla="?: G9 G17 G25"/>
              <a:gd name="G27" fmla="?: G9 0 21600"/>
              <a:gd name="G28" fmla="cos 10800 -11739500"/>
              <a:gd name="G29" fmla="sin 10800 -11739500"/>
              <a:gd name="G30" fmla="sin 10478 -11739500"/>
              <a:gd name="G31" fmla="+- G28 10800 0"/>
              <a:gd name="G32" fmla="+- G29 10800 0"/>
              <a:gd name="G33" fmla="+- G30 10800 0"/>
              <a:gd name="G34" fmla="?: G4 0 G31"/>
              <a:gd name="G35" fmla="?: -11739500 G34 0"/>
              <a:gd name="G36" fmla="?: G6 G35 G31"/>
              <a:gd name="G37" fmla="+- 21600 0 G36"/>
              <a:gd name="G38" fmla="?: G4 0 G33"/>
              <a:gd name="G39" fmla="?: -11739500 G38 G32"/>
              <a:gd name="G40" fmla="?: G6 G39 0"/>
              <a:gd name="G41" fmla="?: G4 G32 21600"/>
              <a:gd name="G42" fmla="?: G6 G41 G33"/>
              <a:gd name="T12" fmla="*/ 10800 w 21600"/>
              <a:gd name="T13" fmla="*/ 0 h 21600"/>
              <a:gd name="T14" fmla="*/ 162 w 21600"/>
              <a:gd name="T15" fmla="*/ 10638 h 21600"/>
              <a:gd name="T16" fmla="*/ 10800 w 21600"/>
              <a:gd name="T17" fmla="*/ 322 h 21600"/>
              <a:gd name="T18" fmla="*/ 21438 w 21600"/>
              <a:gd name="T19" fmla="*/ 10638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323" y="10641"/>
                </a:moveTo>
                <a:cubicBezTo>
                  <a:pt x="410" y="4916"/>
                  <a:pt x="5075" y="321"/>
                  <a:pt x="10800" y="322"/>
                </a:cubicBezTo>
                <a:cubicBezTo>
                  <a:pt x="16524" y="322"/>
                  <a:pt x="21189" y="4916"/>
                  <a:pt x="21276" y="10641"/>
                </a:cubicBezTo>
                <a:lnTo>
                  <a:pt x="21598" y="10636"/>
                </a:lnTo>
                <a:cubicBezTo>
                  <a:pt x="21509" y="4736"/>
                  <a:pt x="16700" y="-1"/>
                  <a:pt x="10799" y="0"/>
                </a:cubicBezTo>
                <a:cubicBezTo>
                  <a:pt x="4899" y="0"/>
                  <a:pt x="90" y="4736"/>
                  <a:pt x="1" y="10636"/>
                </a:cubicBezTo>
                <a:close/>
              </a:path>
            </a:pathLst>
          </a:custGeom>
          <a:gradFill rotWithShape="0">
            <a:gsLst>
              <a:gs pos="0">
                <a:schemeClr val="tx2">
                  <a:gamma/>
                  <a:tint val="45490"/>
                  <a:invGamma/>
                  <a:alpha val="60001"/>
                </a:schemeClr>
              </a:gs>
              <a:gs pos="100000">
                <a:schemeClr val="tx2">
                  <a:alpha val="60001"/>
                </a:schemeClr>
              </a:gs>
            </a:gsLst>
            <a:lin ang="0" scaled="1"/>
          </a:gradFill>
          <a:ln w="9525" algn="ctr">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24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13316" name="AutoShape 4"/>
          <p:cNvSpPr/>
          <p:nvPr/>
        </p:nvSpPr>
        <p:spPr>
          <a:xfrm>
            <a:off x="2000250" y="5357813"/>
            <a:ext cx="4143375" cy="508000"/>
          </a:xfrm>
          <a:prstGeom prst="roundRect">
            <a:avLst>
              <a:gd name="adj" fmla="val 50000"/>
            </a:avLst>
          </a:prstGeom>
          <a:noFill/>
          <a:ln w="28575" cap="flat" cmpd="sng">
            <a:solidFill>
              <a:schemeClr val="folHlink"/>
            </a:solidFill>
            <a:prstDash val="solid"/>
            <a:headEnd type="none" w="med" len="med"/>
            <a:tailEnd type="none" w="med" len="med"/>
          </a:ln>
        </p:spPr>
        <p:txBody>
          <a:bodyPr wrap="none" anchor="ctr" anchorCtr="0"/>
          <a:p>
            <a:pPr eaLnBrk="0" hangingPunct="0"/>
            <a:r>
              <a:rPr lang="zh-CN" altLang="en-US" b="1" dirty="0">
                <a:latin typeface="Arial" panose="020B0604020202020204" pitchFamily="34" charset="0"/>
              </a:rPr>
              <a:t>演练评估</a:t>
            </a:r>
            <a:endParaRPr lang="zh-CN" altLang="en-US" b="1" dirty="0">
              <a:latin typeface="Arial" panose="020B0604020202020204" pitchFamily="34" charset="0"/>
            </a:endParaRPr>
          </a:p>
        </p:txBody>
      </p:sp>
      <p:sp>
        <p:nvSpPr>
          <p:cNvPr id="13317" name="AutoShape 6"/>
          <p:cNvSpPr/>
          <p:nvPr/>
        </p:nvSpPr>
        <p:spPr>
          <a:xfrm>
            <a:off x="2500313" y="4429125"/>
            <a:ext cx="4000500" cy="508000"/>
          </a:xfrm>
          <a:prstGeom prst="roundRect">
            <a:avLst>
              <a:gd name="adj" fmla="val 50000"/>
            </a:avLst>
          </a:prstGeom>
          <a:noFill/>
          <a:ln w="28575" cap="flat" cmpd="sng">
            <a:solidFill>
              <a:schemeClr val="folHlink"/>
            </a:solidFill>
            <a:prstDash val="solid"/>
            <a:headEnd type="none" w="med" len="med"/>
            <a:tailEnd type="none" w="med" len="med"/>
          </a:ln>
        </p:spPr>
        <p:txBody>
          <a:bodyPr wrap="none" anchor="ctr" anchorCtr="0"/>
          <a:p>
            <a:pPr eaLnBrk="0" hangingPunct="0"/>
            <a:r>
              <a:rPr lang="zh-CN" altLang="en-US" b="1" dirty="0">
                <a:latin typeface="Arial" panose="020B0604020202020204" pitchFamily="34" charset="0"/>
              </a:rPr>
              <a:t>演练脚本</a:t>
            </a:r>
            <a:endParaRPr lang="zh-CN" altLang="en-US" b="1" dirty="0">
              <a:latin typeface="Arial" panose="020B0604020202020204" pitchFamily="34" charset="0"/>
            </a:endParaRPr>
          </a:p>
        </p:txBody>
      </p:sp>
      <p:sp>
        <p:nvSpPr>
          <p:cNvPr id="13318" name="AutoShape 8"/>
          <p:cNvSpPr/>
          <p:nvPr/>
        </p:nvSpPr>
        <p:spPr>
          <a:xfrm>
            <a:off x="2500313" y="2571750"/>
            <a:ext cx="4419600" cy="508000"/>
          </a:xfrm>
          <a:prstGeom prst="roundRect">
            <a:avLst>
              <a:gd name="adj" fmla="val 50000"/>
            </a:avLst>
          </a:prstGeom>
          <a:noFill/>
          <a:ln w="28575" cap="flat" cmpd="sng">
            <a:solidFill>
              <a:schemeClr val="folHlink"/>
            </a:solidFill>
            <a:prstDash val="solid"/>
            <a:headEnd type="none" w="med" len="med"/>
            <a:tailEnd type="none" w="med" len="med"/>
          </a:ln>
        </p:spPr>
        <p:txBody>
          <a:bodyPr wrap="none" anchor="ctr" anchorCtr="0"/>
          <a:p>
            <a:pPr eaLnBrk="0" hangingPunct="0"/>
            <a:r>
              <a:rPr lang="zh-CN" altLang="en-US" b="1" dirty="0">
                <a:latin typeface="Arial" panose="020B0604020202020204" pitchFamily="34" charset="0"/>
              </a:rPr>
              <a:t>桌面演练的定义</a:t>
            </a:r>
            <a:endParaRPr lang="zh-CN" altLang="en-US" b="1" dirty="0">
              <a:latin typeface="Arial" panose="020B0604020202020204" pitchFamily="34" charset="0"/>
            </a:endParaRPr>
          </a:p>
        </p:txBody>
      </p:sp>
      <p:grpSp>
        <p:nvGrpSpPr>
          <p:cNvPr id="13319" name="Group 9"/>
          <p:cNvGrpSpPr/>
          <p:nvPr/>
        </p:nvGrpSpPr>
        <p:grpSpPr>
          <a:xfrm>
            <a:off x="2357438" y="3571875"/>
            <a:ext cx="381000" cy="381000"/>
            <a:chOff x="2078" y="1680"/>
            <a:chExt cx="1615" cy="1615"/>
          </a:xfrm>
        </p:grpSpPr>
        <p:sp>
          <p:nvSpPr>
            <p:cNvPr id="13343" name="Oval 10"/>
            <p:cNvSpPr/>
            <p:nvPr/>
          </p:nvSpPr>
          <p:spPr>
            <a:xfrm>
              <a:off x="2078" y="1680"/>
              <a:ext cx="1615" cy="1615"/>
            </a:xfrm>
            <a:prstGeom prst="ellipse">
              <a:avLst/>
            </a:prstGeom>
            <a:gradFill rotWithShape="1">
              <a:gsLst>
                <a:gs pos="0">
                  <a:srgbClr val="767676"/>
                </a:gs>
                <a:gs pos="50000">
                  <a:srgbClr val="FFFFFF"/>
                </a:gs>
                <a:gs pos="100000">
                  <a:srgbClr val="767676"/>
                </a:gs>
              </a:gsLst>
              <a:lin ang="5400000" scaled="1"/>
              <a:tileRect/>
            </a:gradFill>
            <a:ln w="57150">
              <a:noFill/>
            </a:ln>
          </p:spPr>
          <p:txBody>
            <a:bodyPr wrap="none" anchor="ctr" anchorCtr="0"/>
            <a:p>
              <a:endParaRPr lang="zh-CN" altLang="en-US" sz="2400" dirty="0">
                <a:latin typeface="Times New Roman" panose="02020603050405020304" pitchFamily="18" charset="0"/>
              </a:endParaRPr>
            </a:p>
          </p:txBody>
        </p:sp>
        <p:sp>
          <p:nvSpPr>
            <p:cNvPr id="13344" name="Oval 11"/>
            <p:cNvSpPr/>
            <p:nvPr/>
          </p:nvSpPr>
          <p:spPr>
            <a:xfrm>
              <a:off x="2170" y="1771"/>
              <a:ext cx="1430" cy="1430"/>
            </a:xfrm>
            <a:prstGeom prst="ellipse">
              <a:avLst/>
            </a:prstGeom>
            <a:gradFill rotWithShape="1">
              <a:gsLst>
                <a:gs pos="0">
                  <a:srgbClr val="A2A2A2"/>
                </a:gs>
                <a:gs pos="50000">
                  <a:srgbClr val="FFFFFF"/>
                </a:gs>
                <a:gs pos="100000">
                  <a:srgbClr val="A2A2A2"/>
                </a:gs>
              </a:gsLst>
              <a:lin ang="0" scaled="1"/>
              <a:tileRect/>
            </a:gradFill>
            <a:ln w="9525">
              <a:noFill/>
            </a:ln>
          </p:spPr>
          <p:txBody>
            <a:bodyPr wrap="none" anchor="ctr" anchorCtr="0"/>
            <a:p>
              <a:endParaRPr lang="zh-CN" altLang="en-US" sz="2400" dirty="0">
                <a:latin typeface="Times New Roman" panose="02020603050405020304" pitchFamily="18" charset="0"/>
              </a:endParaRPr>
            </a:p>
          </p:txBody>
        </p:sp>
        <p:sp>
          <p:nvSpPr>
            <p:cNvPr id="2" name="Oval 12"/>
            <p:cNvSpPr>
              <a:spLocks noChangeArrowheads="1"/>
            </p:cNvSpPr>
            <p:nvPr/>
          </p:nvSpPr>
          <p:spPr bwMode="gray">
            <a:xfrm>
              <a:off x="2253" y="1855"/>
              <a:ext cx="1265" cy="1265"/>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ln>
            <a:effectLst/>
          </p:spPr>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24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6157" name="Oval 13"/>
            <p:cNvSpPr>
              <a:spLocks noChangeArrowheads="1"/>
            </p:cNvSpPr>
            <p:nvPr/>
          </p:nvSpPr>
          <p:spPr bwMode="gray">
            <a:xfrm>
              <a:off x="2253" y="1855"/>
              <a:ext cx="1265" cy="1265"/>
            </a:xfrm>
            <a:prstGeom prst="ellipse">
              <a:avLst/>
            </a:prstGeom>
            <a:gradFill rotWithShape="1">
              <a:gsLst>
                <a:gs pos="0">
                  <a:schemeClr val="hlink">
                    <a:gamma/>
                    <a:shade val="0"/>
                    <a:invGamma/>
                  </a:schemeClr>
                </a:gs>
                <a:gs pos="100000">
                  <a:schemeClr val="hlink"/>
                </a:gs>
              </a:gsLst>
              <a:lin ang="2700000" scaled="1"/>
            </a:gradFill>
            <a:ln w="38100" algn="ctr">
              <a:noFill/>
              <a:round/>
            </a:ln>
            <a:effectLst/>
          </p:spPr>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24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3" name="Oval 14"/>
            <p:cNvSpPr>
              <a:spLocks noChangeArrowheads="1"/>
            </p:cNvSpPr>
            <p:nvPr/>
          </p:nvSpPr>
          <p:spPr bwMode="gray">
            <a:xfrm>
              <a:off x="2334" y="1936"/>
              <a:ext cx="1097" cy="1104"/>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ln>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24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6159" name="Oval 15"/>
            <p:cNvSpPr>
              <a:spLocks noChangeArrowheads="1"/>
            </p:cNvSpPr>
            <p:nvPr/>
          </p:nvSpPr>
          <p:spPr bwMode="gray">
            <a:xfrm>
              <a:off x="2334" y="1936"/>
              <a:ext cx="1097" cy="1104"/>
            </a:xfrm>
            <a:prstGeom prst="ellipse">
              <a:avLst/>
            </a:prstGeom>
            <a:gradFill rotWithShape="1">
              <a:gsLst>
                <a:gs pos="0">
                  <a:schemeClr val="hlink"/>
                </a:gs>
                <a:gs pos="100000">
                  <a:schemeClr val="hlink">
                    <a:gamma/>
                    <a:shade val="48627"/>
                    <a:invGamma/>
                  </a:schemeClr>
                </a:gs>
              </a:gsLst>
              <a:lin ang="2700000" scaled="1"/>
            </a:gradFill>
            <a:ln w="38100" algn="ctr">
              <a:noFill/>
              <a:round/>
            </a:ln>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24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grpSp>
      <p:grpSp>
        <p:nvGrpSpPr>
          <p:cNvPr id="13320" name="Group 23"/>
          <p:cNvGrpSpPr/>
          <p:nvPr/>
        </p:nvGrpSpPr>
        <p:grpSpPr>
          <a:xfrm>
            <a:off x="2214563" y="4500563"/>
            <a:ext cx="381000" cy="381000"/>
            <a:chOff x="2078" y="1680"/>
            <a:chExt cx="1615" cy="1615"/>
          </a:xfrm>
        </p:grpSpPr>
        <p:sp>
          <p:nvSpPr>
            <p:cNvPr id="13337" name="Oval 24"/>
            <p:cNvSpPr/>
            <p:nvPr/>
          </p:nvSpPr>
          <p:spPr>
            <a:xfrm>
              <a:off x="2078" y="1680"/>
              <a:ext cx="1615" cy="1615"/>
            </a:xfrm>
            <a:prstGeom prst="ellipse">
              <a:avLst/>
            </a:prstGeom>
            <a:gradFill rotWithShape="1">
              <a:gsLst>
                <a:gs pos="0">
                  <a:srgbClr val="767676"/>
                </a:gs>
                <a:gs pos="50000">
                  <a:srgbClr val="FFFFFF"/>
                </a:gs>
                <a:gs pos="100000">
                  <a:srgbClr val="767676"/>
                </a:gs>
              </a:gsLst>
              <a:lin ang="5400000" scaled="1"/>
              <a:tileRect/>
            </a:gradFill>
            <a:ln w="57150">
              <a:noFill/>
            </a:ln>
          </p:spPr>
          <p:txBody>
            <a:bodyPr wrap="none" anchor="ctr" anchorCtr="0"/>
            <a:p>
              <a:endParaRPr lang="zh-CN" altLang="en-US" sz="2400" dirty="0">
                <a:latin typeface="Times New Roman" panose="02020603050405020304" pitchFamily="18" charset="0"/>
              </a:endParaRPr>
            </a:p>
          </p:txBody>
        </p:sp>
        <p:sp>
          <p:nvSpPr>
            <p:cNvPr id="13338" name="Oval 25"/>
            <p:cNvSpPr/>
            <p:nvPr/>
          </p:nvSpPr>
          <p:spPr>
            <a:xfrm>
              <a:off x="2170" y="1771"/>
              <a:ext cx="1430" cy="1430"/>
            </a:xfrm>
            <a:prstGeom prst="ellipse">
              <a:avLst/>
            </a:prstGeom>
            <a:gradFill rotWithShape="1">
              <a:gsLst>
                <a:gs pos="0">
                  <a:srgbClr val="A2A2A2"/>
                </a:gs>
                <a:gs pos="50000">
                  <a:srgbClr val="FFFFFF"/>
                </a:gs>
                <a:gs pos="100000">
                  <a:srgbClr val="A2A2A2"/>
                </a:gs>
              </a:gsLst>
              <a:lin ang="0" scaled="1"/>
              <a:tileRect/>
            </a:gradFill>
            <a:ln w="9525">
              <a:noFill/>
            </a:ln>
          </p:spPr>
          <p:txBody>
            <a:bodyPr wrap="none" anchor="ctr" anchorCtr="0"/>
            <a:p>
              <a:endParaRPr lang="zh-CN" altLang="en-US" sz="2400" dirty="0">
                <a:latin typeface="Times New Roman" panose="02020603050405020304" pitchFamily="18" charset="0"/>
              </a:endParaRPr>
            </a:p>
          </p:txBody>
        </p:sp>
        <p:sp>
          <p:nvSpPr>
            <p:cNvPr id="6170" name="Oval 26"/>
            <p:cNvSpPr>
              <a:spLocks noChangeArrowheads="1"/>
            </p:cNvSpPr>
            <p:nvPr/>
          </p:nvSpPr>
          <p:spPr bwMode="gray">
            <a:xfrm>
              <a:off x="2253" y="1855"/>
              <a:ext cx="1265" cy="1265"/>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ln>
            <a:effectLst/>
          </p:spPr>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24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6171" name="Oval 27"/>
            <p:cNvSpPr>
              <a:spLocks noChangeArrowheads="1"/>
            </p:cNvSpPr>
            <p:nvPr/>
          </p:nvSpPr>
          <p:spPr bwMode="gray">
            <a:xfrm>
              <a:off x="2253" y="1855"/>
              <a:ext cx="1265" cy="1265"/>
            </a:xfrm>
            <a:prstGeom prst="ellipse">
              <a:avLst/>
            </a:prstGeom>
            <a:gradFill rotWithShape="1">
              <a:gsLst>
                <a:gs pos="0">
                  <a:schemeClr val="accent1"/>
                </a:gs>
                <a:gs pos="100000">
                  <a:schemeClr val="accent1">
                    <a:gamma/>
                    <a:shade val="46275"/>
                    <a:invGamma/>
                  </a:schemeClr>
                </a:gs>
              </a:gsLst>
              <a:lin ang="5400000" scaled="1"/>
            </a:gradFill>
            <a:ln w="38100" algn="ctr">
              <a:noFill/>
              <a:round/>
            </a:ln>
            <a:effectLst/>
          </p:spPr>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24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6172" name="Oval 28"/>
            <p:cNvSpPr>
              <a:spLocks noChangeArrowheads="1"/>
            </p:cNvSpPr>
            <p:nvPr/>
          </p:nvSpPr>
          <p:spPr bwMode="gray">
            <a:xfrm>
              <a:off x="2334" y="1936"/>
              <a:ext cx="1097" cy="1104"/>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ln>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24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6173" name="Oval 29"/>
            <p:cNvSpPr>
              <a:spLocks noChangeArrowheads="1"/>
            </p:cNvSpPr>
            <p:nvPr/>
          </p:nvSpPr>
          <p:spPr bwMode="gray">
            <a:xfrm>
              <a:off x="2334" y="1936"/>
              <a:ext cx="1097" cy="1104"/>
            </a:xfrm>
            <a:prstGeom prst="ellipse">
              <a:avLst/>
            </a:prstGeom>
            <a:gradFill rotWithShape="1">
              <a:gsLst>
                <a:gs pos="0">
                  <a:schemeClr val="accent1"/>
                </a:gs>
                <a:gs pos="100000">
                  <a:schemeClr val="accent1">
                    <a:gamma/>
                    <a:shade val="48627"/>
                    <a:invGamma/>
                  </a:schemeClr>
                </a:gs>
              </a:gsLst>
              <a:lin ang="2700000" scaled="1"/>
            </a:gradFill>
            <a:ln w="38100" algn="ctr">
              <a:noFill/>
              <a:round/>
            </a:ln>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24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grpSp>
      <p:grpSp>
        <p:nvGrpSpPr>
          <p:cNvPr id="13321" name="Group 37"/>
          <p:cNvGrpSpPr/>
          <p:nvPr/>
        </p:nvGrpSpPr>
        <p:grpSpPr>
          <a:xfrm>
            <a:off x="1714500" y="5357813"/>
            <a:ext cx="355600" cy="381000"/>
            <a:chOff x="2078" y="1680"/>
            <a:chExt cx="1615" cy="1615"/>
          </a:xfrm>
        </p:grpSpPr>
        <p:sp>
          <p:nvSpPr>
            <p:cNvPr id="13331" name="Oval 38"/>
            <p:cNvSpPr/>
            <p:nvPr/>
          </p:nvSpPr>
          <p:spPr>
            <a:xfrm>
              <a:off x="2078" y="1680"/>
              <a:ext cx="1615" cy="1615"/>
            </a:xfrm>
            <a:prstGeom prst="ellipse">
              <a:avLst/>
            </a:prstGeom>
            <a:gradFill rotWithShape="1">
              <a:gsLst>
                <a:gs pos="0">
                  <a:srgbClr val="767676"/>
                </a:gs>
                <a:gs pos="50000">
                  <a:srgbClr val="FFFFFF"/>
                </a:gs>
                <a:gs pos="100000">
                  <a:srgbClr val="767676"/>
                </a:gs>
              </a:gsLst>
              <a:lin ang="5400000" scaled="1"/>
              <a:tileRect/>
            </a:gradFill>
            <a:ln w="57150">
              <a:noFill/>
            </a:ln>
          </p:spPr>
          <p:txBody>
            <a:bodyPr wrap="none" anchor="ctr" anchorCtr="0"/>
            <a:p>
              <a:endParaRPr lang="zh-CN" altLang="en-US" sz="2400" dirty="0">
                <a:latin typeface="Times New Roman" panose="02020603050405020304" pitchFamily="18" charset="0"/>
              </a:endParaRPr>
            </a:p>
          </p:txBody>
        </p:sp>
        <p:sp>
          <p:nvSpPr>
            <p:cNvPr id="13332" name="Oval 39"/>
            <p:cNvSpPr/>
            <p:nvPr/>
          </p:nvSpPr>
          <p:spPr>
            <a:xfrm>
              <a:off x="2170" y="1771"/>
              <a:ext cx="1430" cy="1430"/>
            </a:xfrm>
            <a:prstGeom prst="ellipse">
              <a:avLst/>
            </a:prstGeom>
            <a:gradFill rotWithShape="1">
              <a:gsLst>
                <a:gs pos="0">
                  <a:srgbClr val="A2A2A2"/>
                </a:gs>
                <a:gs pos="50000">
                  <a:srgbClr val="FFFFFF"/>
                </a:gs>
                <a:gs pos="100000">
                  <a:srgbClr val="A2A2A2"/>
                </a:gs>
              </a:gsLst>
              <a:lin ang="0" scaled="1"/>
              <a:tileRect/>
            </a:gradFill>
            <a:ln w="9525">
              <a:noFill/>
            </a:ln>
          </p:spPr>
          <p:txBody>
            <a:bodyPr wrap="none" anchor="ctr" anchorCtr="0"/>
            <a:p>
              <a:endParaRPr lang="zh-CN" altLang="en-US" sz="2400" dirty="0">
                <a:latin typeface="Times New Roman" panose="02020603050405020304" pitchFamily="18" charset="0"/>
              </a:endParaRPr>
            </a:p>
          </p:txBody>
        </p:sp>
        <p:sp>
          <p:nvSpPr>
            <p:cNvPr id="6184" name="Oval 40"/>
            <p:cNvSpPr>
              <a:spLocks noChangeArrowheads="1"/>
            </p:cNvSpPr>
            <p:nvPr/>
          </p:nvSpPr>
          <p:spPr bwMode="gray">
            <a:xfrm>
              <a:off x="2251" y="1855"/>
              <a:ext cx="1262" cy="1265"/>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ln>
            <a:effectLst/>
          </p:spPr>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24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13334" name="Oval 41"/>
            <p:cNvSpPr/>
            <p:nvPr/>
          </p:nvSpPr>
          <p:spPr>
            <a:xfrm>
              <a:off x="2254" y="1856"/>
              <a:ext cx="1262" cy="1264"/>
            </a:xfrm>
            <a:prstGeom prst="ellipse">
              <a:avLst/>
            </a:prstGeom>
            <a:gradFill rotWithShape="1">
              <a:gsLst>
                <a:gs pos="0">
                  <a:srgbClr val="000000"/>
                </a:gs>
                <a:gs pos="100000">
                  <a:srgbClr val="E35E23"/>
                </a:gs>
              </a:gsLst>
              <a:lin ang="2700000" scaled="1"/>
              <a:tileRect/>
            </a:gradFill>
            <a:ln w="38100">
              <a:noFill/>
            </a:ln>
          </p:spPr>
          <p:txBody>
            <a:bodyPr wrap="none" anchor="ctr" anchorCtr="0">
              <a:spAutoFit/>
            </a:bodyPr>
            <a:p>
              <a:endParaRPr lang="zh-CN" altLang="en-US" sz="2400" dirty="0">
                <a:latin typeface="Times New Roman" panose="02020603050405020304" pitchFamily="18" charset="0"/>
              </a:endParaRPr>
            </a:p>
          </p:txBody>
        </p:sp>
        <p:sp>
          <p:nvSpPr>
            <p:cNvPr id="6186" name="Oval 42"/>
            <p:cNvSpPr>
              <a:spLocks noChangeArrowheads="1"/>
            </p:cNvSpPr>
            <p:nvPr/>
          </p:nvSpPr>
          <p:spPr bwMode="gray">
            <a:xfrm>
              <a:off x="2338" y="1936"/>
              <a:ext cx="1096" cy="1104"/>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ln>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24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13336" name="Oval 43"/>
            <p:cNvSpPr/>
            <p:nvPr/>
          </p:nvSpPr>
          <p:spPr>
            <a:xfrm>
              <a:off x="2337" y="1939"/>
              <a:ext cx="1096" cy="1098"/>
            </a:xfrm>
            <a:prstGeom prst="ellipse">
              <a:avLst/>
            </a:prstGeom>
            <a:gradFill rotWithShape="1">
              <a:gsLst>
                <a:gs pos="0">
                  <a:srgbClr val="E35E23"/>
                </a:gs>
                <a:gs pos="100000">
                  <a:srgbClr val="6E2E11"/>
                </a:gs>
              </a:gsLst>
              <a:lin ang="2700000" scaled="1"/>
              <a:tileRect/>
            </a:gradFill>
            <a:ln w="38100">
              <a:noFill/>
            </a:ln>
          </p:spPr>
          <p:txBody>
            <a:bodyPr anchor="ctr" anchorCtr="0">
              <a:spAutoFit/>
            </a:bodyPr>
            <a:p>
              <a:endParaRPr lang="zh-CN" altLang="en-US" sz="2400" dirty="0">
                <a:latin typeface="Times New Roman" panose="02020603050405020304" pitchFamily="18" charset="0"/>
              </a:endParaRPr>
            </a:p>
          </p:txBody>
        </p:sp>
      </p:grpSp>
      <p:sp>
        <p:nvSpPr>
          <p:cNvPr id="6188" name="Text Box 44"/>
          <p:cNvSpPr txBox="1">
            <a:spLocks noChangeArrowheads="1"/>
          </p:cNvSpPr>
          <p:nvPr/>
        </p:nvSpPr>
        <p:spPr bwMode="black">
          <a:xfrm>
            <a:off x="0" y="3357563"/>
            <a:ext cx="2241550" cy="457200"/>
          </a:xfrm>
          <a:prstGeom prst="rect">
            <a:avLst/>
          </a:prstGeom>
          <a:noFill/>
          <a:ln w="9525" algn="ctr">
            <a:noFill/>
            <a:miter lim="800000"/>
          </a:ln>
          <a:effectLst/>
        </p:spPr>
        <p:txBody>
          <a:bodyPr>
            <a:spAutoFit/>
          </a:bodyPr>
          <a:lstStyle/>
          <a:p>
            <a:pPr marR="0" algn="ctr" defTabSz="914400">
              <a:spcBef>
                <a:spcPct val="50000"/>
              </a:spcBef>
              <a:buClrTx/>
              <a:buSzTx/>
              <a:buFontTx/>
              <a:buNone/>
              <a:defRPr/>
            </a:pPr>
            <a:r>
              <a:rPr kumimoji="0" lang="zh-CN" altLang="en-US" sz="2400" b="1" kern="1200" cap="none" spc="0" normalizeH="0" baseline="0" noProof="0" dirty="0">
                <a:solidFill>
                  <a:srgbClr val="080808"/>
                </a:solidFill>
                <a:effectLst>
                  <a:outerShdw blurRad="38100" dist="38100" dir="2700000" algn="tl">
                    <a:srgbClr val="C0C0C0"/>
                  </a:outerShdw>
                </a:effectLst>
                <a:latin typeface="Arial" panose="020B0604020202020204" pitchFamily="34" charset="0"/>
                <a:ea typeface="宋体" panose="02010600030101010101" pitchFamily="2" charset="-122"/>
                <a:cs typeface="+mn-cs"/>
              </a:rPr>
              <a:t>桌面应急演练</a:t>
            </a:r>
            <a:endParaRPr kumimoji="0" lang="en-US" altLang="zh-CN" sz="2400" b="1" kern="1200" cap="none" spc="0" normalizeH="0" baseline="0" noProof="0" dirty="0">
              <a:solidFill>
                <a:srgbClr val="080808"/>
              </a:solidFill>
              <a:effectLst>
                <a:outerShdw blurRad="38100" dist="38100" dir="2700000" algn="tl">
                  <a:srgbClr val="C0C0C0"/>
                </a:outerShdw>
              </a:effectLst>
              <a:latin typeface="Arial" panose="020B0604020202020204" pitchFamily="34" charset="0"/>
              <a:ea typeface="宋体" panose="02010600030101010101" pitchFamily="2" charset="-122"/>
              <a:cs typeface="+mn-cs"/>
            </a:endParaRPr>
          </a:p>
        </p:txBody>
      </p:sp>
      <p:grpSp>
        <p:nvGrpSpPr>
          <p:cNvPr id="13323" name="Group 9"/>
          <p:cNvGrpSpPr/>
          <p:nvPr/>
        </p:nvGrpSpPr>
        <p:grpSpPr>
          <a:xfrm>
            <a:off x="2143125" y="2643188"/>
            <a:ext cx="381000" cy="381000"/>
            <a:chOff x="2078" y="1680"/>
            <a:chExt cx="1615" cy="1615"/>
          </a:xfrm>
        </p:grpSpPr>
        <p:sp>
          <p:nvSpPr>
            <p:cNvPr id="13325" name="Oval 10"/>
            <p:cNvSpPr/>
            <p:nvPr/>
          </p:nvSpPr>
          <p:spPr>
            <a:xfrm>
              <a:off x="2078" y="1680"/>
              <a:ext cx="1615" cy="1615"/>
            </a:xfrm>
            <a:prstGeom prst="ellipse">
              <a:avLst/>
            </a:prstGeom>
            <a:gradFill rotWithShape="1">
              <a:gsLst>
                <a:gs pos="0">
                  <a:srgbClr val="767676"/>
                </a:gs>
                <a:gs pos="50000">
                  <a:srgbClr val="FFFFFF"/>
                </a:gs>
                <a:gs pos="100000">
                  <a:srgbClr val="767676"/>
                </a:gs>
              </a:gsLst>
              <a:lin ang="5400000" scaled="1"/>
              <a:tileRect/>
            </a:gradFill>
            <a:ln w="57150">
              <a:noFill/>
            </a:ln>
          </p:spPr>
          <p:txBody>
            <a:bodyPr wrap="none" anchor="ctr" anchorCtr="0"/>
            <a:p>
              <a:endParaRPr lang="zh-CN" altLang="en-US" sz="2400" dirty="0">
                <a:latin typeface="Times New Roman" panose="02020603050405020304" pitchFamily="18" charset="0"/>
              </a:endParaRPr>
            </a:p>
          </p:txBody>
        </p:sp>
        <p:sp>
          <p:nvSpPr>
            <p:cNvPr id="13326" name="Oval 11"/>
            <p:cNvSpPr/>
            <p:nvPr/>
          </p:nvSpPr>
          <p:spPr>
            <a:xfrm>
              <a:off x="2170" y="1771"/>
              <a:ext cx="1430" cy="1430"/>
            </a:xfrm>
            <a:prstGeom prst="ellipse">
              <a:avLst/>
            </a:prstGeom>
            <a:gradFill rotWithShape="1">
              <a:gsLst>
                <a:gs pos="0">
                  <a:srgbClr val="A2A2A2"/>
                </a:gs>
                <a:gs pos="50000">
                  <a:srgbClr val="FFFFFF"/>
                </a:gs>
                <a:gs pos="100000">
                  <a:srgbClr val="A2A2A2"/>
                </a:gs>
              </a:gsLst>
              <a:lin ang="0" scaled="1"/>
              <a:tileRect/>
            </a:gradFill>
            <a:ln w="9525">
              <a:noFill/>
            </a:ln>
          </p:spPr>
          <p:txBody>
            <a:bodyPr wrap="none" anchor="ctr" anchorCtr="0"/>
            <a:p>
              <a:endParaRPr lang="zh-CN" altLang="en-US" sz="2400" dirty="0">
                <a:latin typeface="Times New Roman" panose="02020603050405020304" pitchFamily="18" charset="0"/>
              </a:endParaRPr>
            </a:p>
          </p:txBody>
        </p:sp>
        <p:sp>
          <p:nvSpPr>
            <p:cNvPr id="32" name="Oval 12"/>
            <p:cNvSpPr>
              <a:spLocks noChangeArrowheads="1"/>
            </p:cNvSpPr>
            <p:nvPr/>
          </p:nvSpPr>
          <p:spPr bwMode="gray">
            <a:xfrm>
              <a:off x="2253" y="1855"/>
              <a:ext cx="1265" cy="1265"/>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ln>
            <a:effectLst/>
          </p:spPr>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24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33" name="Oval 13"/>
            <p:cNvSpPr>
              <a:spLocks noChangeArrowheads="1"/>
            </p:cNvSpPr>
            <p:nvPr/>
          </p:nvSpPr>
          <p:spPr bwMode="gray">
            <a:xfrm>
              <a:off x="2253" y="1855"/>
              <a:ext cx="1265" cy="1265"/>
            </a:xfrm>
            <a:prstGeom prst="ellipse">
              <a:avLst/>
            </a:prstGeom>
            <a:gradFill rotWithShape="1">
              <a:gsLst>
                <a:gs pos="0">
                  <a:schemeClr val="hlink">
                    <a:gamma/>
                    <a:shade val="0"/>
                    <a:invGamma/>
                  </a:schemeClr>
                </a:gs>
                <a:gs pos="100000">
                  <a:schemeClr val="hlink"/>
                </a:gs>
              </a:gsLst>
              <a:lin ang="2700000" scaled="1"/>
            </a:gradFill>
            <a:ln w="38100" algn="ctr">
              <a:noFill/>
              <a:round/>
            </a:ln>
            <a:effectLst/>
          </p:spPr>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24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34" name="Oval 14"/>
            <p:cNvSpPr>
              <a:spLocks noChangeArrowheads="1"/>
            </p:cNvSpPr>
            <p:nvPr/>
          </p:nvSpPr>
          <p:spPr bwMode="gray">
            <a:xfrm>
              <a:off x="2334" y="1936"/>
              <a:ext cx="1097" cy="1104"/>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ln>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24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13330" name="Oval 15"/>
            <p:cNvSpPr/>
            <p:nvPr/>
          </p:nvSpPr>
          <p:spPr>
            <a:xfrm>
              <a:off x="2334" y="1936"/>
              <a:ext cx="1097" cy="1104"/>
            </a:xfrm>
            <a:prstGeom prst="ellipse">
              <a:avLst/>
            </a:prstGeom>
            <a:solidFill>
              <a:srgbClr val="FF0000"/>
            </a:solidFill>
            <a:ln w="38100">
              <a:noFill/>
            </a:ln>
          </p:spPr>
          <p:txBody>
            <a:bodyPr anchor="ctr" anchorCtr="0">
              <a:spAutoFit/>
            </a:bodyPr>
            <a:p>
              <a:endParaRPr lang="zh-CN" altLang="en-US" sz="2400" dirty="0">
                <a:latin typeface="Times New Roman" panose="02020603050405020304" pitchFamily="18" charset="0"/>
              </a:endParaRPr>
            </a:p>
          </p:txBody>
        </p:sp>
      </p:grpSp>
      <p:sp>
        <p:nvSpPr>
          <p:cNvPr id="13324" name="AutoShape 8"/>
          <p:cNvSpPr/>
          <p:nvPr/>
        </p:nvSpPr>
        <p:spPr>
          <a:xfrm>
            <a:off x="2714625" y="3500438"/>
            <a:ext cx="4000500" cy="508000"/>
          </a:xfrm>
          <a:prstGeom prst="roundRect">
            <a:avLst>
              <a:gd name="adj" fmla="val 50000"/>
            </a:avLst>
          </a:prstGeom>
          <a:noFill/>
          <a:ln w="28575" cap="flat" cmpd="sng">
            <a:solidFill>
              <a:schemeClr val="folHlink"/>
            </a:solidFill>
            <a:prstDash val="solid"/>
            <a:headEnd type="none" w="med" len="med"/>
            <a:tailEnd type="none" w="med" len="med"/>
          </a:ln>
        </p:spPr>
        <p:txBody>
          <a:bodyPr wrap="none" anchor="ctr" anchorCtr="0"/>
          <a:p>
            <a:pPr eaLnBrk="0" hangingPunct="0"/>
            <a:r>
              <a:rPr lang="zh-CN" altLang="en-US" b="1" dirty="0">
                <a:latin typeface="Arial" panose="020B0604020202020204" pitchFamily="34" charset="0"/>
              </a:rPr>
              <a:t>本次演练情况简介</a:t>
            </a:r>
            <a:endParaRPr lang="zh-CN" altLang="en-US" b="1" dirty="0">
              <a:latin typeface="Arial" panose="020B0604020202020204" pitchFamily="34" charset="0"/>
            </a:endParaRP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1746" name="Rectangle 3"/>
          <p:cNvSpPr txBox="1"/>
          <p:nvPr/>
        </p:nvSpPr>
        <p:spPr>
          <a:xfrm>
            <a:off x="428625" y="928688"/>
            <a:ext cx="8229600" cy="5286375"/>
          </a:xfrm>
          <a:prstGeom prst="rect">
            <a:avLst/>
          </a:prstGeom>
          <a:noFill/>
          <a:ln w="9525">
            <a:noFill/>
          </a:ln>
        </p:spPr>
        <p:txBody>
          <a:bodyPr/>
          <a:p>
            <a:pPr marL="342900" indent="-342900" eaLnBrk="0" hangingPunct="0">
              <a:lnSpc>
                <a:spcPts val="3400"/>
              </a:lnSpc>
              <a:spcBef>
                <a:spcPct val="20000"/>
              </a:spcBef>
              <a:buFont typeface="Arial" panose="020B0604020202020204" pitchFamily="34" charset="0"/>
              <a:buChar char="•"/>
            </a:pPr>
            <a:r>
              <a:rPr lang="zh-CN" altLang="en-US" sz="2400" b="1" dirty="0">
                <a:solidFill>
                  <a:srgbClr val="0000CC"/>
                </a:solidFill>
                <a:latin typeface="楷体_GB2312" pitchFamily="49" charset="-122"/>
                <a:ea typeface="楷体_GB2312" pitchFamily="49" charset="-122"/>
              </a:rPr>
              <a:t>回答要点：</a:t>
            </a:r>
            <a:endParaRPr lang="en-US" altLang="zh-CN" sz="2400" b="1">
              <a:solidFill>
                <a:srgbClr val="0000CC"/>
              </a:solidFill>
              <a:latin typeface="楷体_GB2312" pitchFamily="49" charset="-122"/>
              <a:ea typeface="楷体_GB2312" pitchFamily="49" charset="-122"/>
            </a:endParaRPr>
          </a:p>
          <a:p>
            <a:pPr marL="342900" indent="-342900" eaLnBrk="0" hangingPunct="0">
              <a:lnSpc>
                <a:spcPts val="3400"/>
              </a:lnSpc>
              <a:spcBef>
                <a:spcPct val="20000"/>
              </a:spcBef>
              <a:buFont typeface="Arial" panose="020B0604020202020204" pitchFamily="34" charset="0"/>
              <a:buChar char="•"/>
            </a:pPr>
            <a:r>
              <a:rPr lang="en-US" altLang="zh-CN" sz="2400">
                <a:latin typeface="楷体_GB2312" pitchFamily="49" charset="-122"/>
                <a:ea typeface="楷体_GB2312" pitchFamily="49" charset="-122"/>
              </a:rPr>
              <a:t>1</a:t>
            </a:r>
            <a:r>
              <a:rPr lang="zh-CN" altLang="en-US" sz="2400" dirty="0">
                <a:latin typeface="楷体_GB2312" pitchFamily="49" charset="-122"/>
                <a:ea typeface="楷体_GB2312" pitchFamily="49" charset="-122"/>
              </a:rPr>
              <a:t>、立即停止项目所有施工工作面工作，撤退全部现场人员并切断现场相关水源和电源。</a:t>
            </a:r>
            <a:endParaRPr lang="zh-CN" altLang="en-US" sz="2400" dirty="0">
              <a:latin typeface="楷体_GB2312" pitchFamily="49" charset="-122"/>
              <a:ea typeface="楷体_GB2312" pitchFamily="49" charset="-122"/>
            </a:endParaRPr>
          </a:p>
          <a:p>
            <a:pPr marL="342900" indent="-342900" eaLnBrk="0" hangingPunct="0">
              <a:lnSpc>
                <a:spcPts val="3400"/>
              </a:lnSpc>
              <a:spcBef>
                <a:spcPct val="20000"/>
              </a:spcBef>
              <a:buFont typeface="Arial" panose="020B0604020202020204" pitchFamily="34" charset="0"/>
              <a:buChar char="•"/>
            </a:pPr>
            <a:r>
              <a:rPr lang="en-US" altLang="zh-CN" sz="2400">
                <a:latin typeface="楷体_GB2312" pitchFamily="49" charset="-122"/>
                <a:ea typeface="楷体_GB2312" pitchFamily="49" charset="-122"/>
              </a:rPr>
              <a:t>2</a:t>
            </a:r>
            <a:r>
              <a:rPr lang="zh-CN" altLang="en-US" sz="2400" dirty="0">
                <a:latin typeface="楷体_GB2312" pitchFamily="49" charset="-122"/>
                <a:ea typeface="楷体_GB2312" pitchFamily="49" charset="-122"/>
              </a:rPr>
              <a:t>、突发事件现场及危险区域设置警戒线，制定专人现场指挥和负责。</a:t>
            </a:r>
            <a:endParaRPr lang="zh-CN" altLang="en-US" sz="2400" dirty="0">
              <a:latin typeface="楷体_GB2312" pitchFamily="49" charset="-122"/>
              <a:ea typeface="楷体_GB2312" pitchFamily="49" charset="-122"/>
            </a:endParaRPr>
          </a:p>
          <a:p>
            <a:pPr marL="342900" indent="-342900" eaLnBrk="0" hangingPunct="0">
              <a:lnSpc>
                <a:spcPts val="3400"/>
              </a:lnSpc>
              <a:spcBef>
                <a:spcPct val="20000"/>
              </a:spcBef>
              <a:buFont typeface="Arial" panose="020B0604020202020204" pitchFamily="34" charset="0"/>
              <a:buChar char="•"/>
            </a:pPr>
            <a:r>
              <a:rPr lang="en-US" altLang="zh-CN" sz="2400">
                <a:latin typeface="楷体_GB2312" pitchFamily="49" charset="-122"/>
                <a:ea typeface="楷体_GB2312" pitchFamily="49" charset="-122"/>
              </a:rPr>
              <a:t>3</a:t>
            </a:r>
            <a:r>
              <a:rPr lang="zh-CN" altLang="en-US" sz="2400" dirty="0">
                <a:latin typeface="楷体_GB2312" pitchFamily="49" charset="-122"/>
                <a:ea typeface="楷体_GB2312" pitchFamily="49" charset="-122"/>
              </a:rPr>
              <a:t>、启动现场的处置预案，组织项目救援队伍有序开展现场的先期处置和救援工作</a:t>
            </a:r>
            <a:endParaRPr lang="en-US" altLang="zh-CN" sz="2400">
              <a:latin typeface="楷体_GB2312" pitchFamily="49" charset="-122"/>
              <a:ea typeface="楷体_GB2312" pitchFamily="49" charset="-122"/>
            </a:endParaRPr>
          </a:p>
          <a:p>
            <a:pPr marL="342900" indent="-342900" eaLnBrk="0" hangingPunct="0">
              <a:lnSpc>
                <a:spcPts val="3400"/>
              </a:lnSpc>
              <a:spcBef>
                <a:spcPct val="20000"/>
              </a:spcBef>
              <a:buFont typeface="Arial" panose="020B0604020202020204" pitchFamily="34" charset="0"/>
              <a:buChar char="•"/>
            </a:pPr>
            <a:r>
              <a:rPr lang="en-US" altLang="zh-CN" sz="2400">
                <a:latin typeface="楷体_GB2312" pitchFamily="49" charset="-122"/>
                <a:ea typeface="楷体_GB2312" pitchFamily="49" charset="-122"/>
              </a:rPr>
              <a:t>4</a:t>
            </a:r>
            <a:r>
              <a:rPr lang="zh-CN" altLang="en-US" sz="2400" dirty="0">
                <a:latin typeface="楷体_GB2312" pitchFamily="49" charset="-122"/>
                <a:ea typeface="楷体_GB2312" pitchFamily="49" charset="-122"/>
              </a:rPr>
              <a:t>、派员到关键路口引导政府及社会救援车辆及人员进场救援。</a:t>
            </a:r>
            <a:endParaRPr lang="en-US" altLang="zh-CN" sz="2400">
              <a:latin typeface="楷体_GB2312" pitchFamily="49" charset="-122"/>
              <a:ea typeface="楷体_GB2312" pitchFamily="49" charset="-122"/>
            </a:endParaRPr>
          </a:p>
          <a:p>
            <a:pPr marL="342900" indent="-342900" eaLnBrk="0" hangingPunct="0">
              <a:lnSpc>
                <a:spcPts val="3400"/>
              </a:lnSpc>
              <a:spcBef>
                <a:spcPct val="20000"/>
              </a:spcBef>
              <a:buFont typeface="Arial" panose="020B0604020202020204" pitchFamily="34" charset="0"/>
              <a:buChar char="•"/>
            </a:pPr>
            <a:r>
              <a:rPr lang="en-US" altLang="zh-CN" sz="2400">
                <a:latin typeface="楷体_GB2312" pitchFamily="49" charset="-122"/>
                <a:ea typeface="楷体_GB2312" pitchFamily="49" charset="-122"/>
              </a:rPr>
              <a:t>5</a:t>
            </a:r>
            <a:r>
              <a:rPr lang="zh-CN" altLang="en-US" sz="2400" dirty="0">
                <a:latin typeface="楷体_GB2312" pitchFamily="49" charset="-122"/>
                <a:ea typeface="楷体_GB2312" pitchFamily="49" charset="-122"/>
              </a:rPr>
              <a:t>、派专业人员监测未坍塌结构的稳定情况，严密监视坍塌的进一步扩大。 </a:t>
            </a:r>
            <a:endParaRPr lang="zh-CN" altLang="en-US" sz="2400" dirty="0">
              <a:latin typeface="楷体_GB2312" pitchFamily="49" charset="-122"/>
              <a:ea typeface="楷体_GB2312" pitchFamily="49" charset="-122"/>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2770" name="Rectangle 3"/>
          <p:cNvSpPr>
            <a:spLocks noGrp="1"/>
          </p:cNvSpPr>
          <p:nvPr>
            <p:ph type="body" idx="4294967295"/>
          </p:nvPr>
        </p:nvSpPr>
        <p:spPr>
          <a:xfrm>
            <a:off x="457200" y="1600200"/>
            <a:ext cx="8229600" cy="2185988"/>
          </a:xfrm>
          <a:ln/>
        </p:spPr>
        <p:txBody>
          <a:bodyPr vert="horz" wrap="square" lIns="91440" tIns="45720" rIns="91440" bIns="45720" anchor="t" anchorCtr="0"/>
          <a:p>
            <a:pPr>
              <a:lnSpc>
                <a:spcPts val="3400"/>
              </a:lnSpc>
            </a:pPr>
            <a:r>
              <a:rPr lang="zh-CN" altLang="en-US" sz="2400" b="1" dirty="0">
                <a:solidFill>
                  <a:srgbClr val="0000CC"/>
                </a:solidFill>
                <a:latin typeface="楷体_GB2312" pitchFamily="49" charset="-122"/>
                <a:ea typeface="楷体_GB2312" pitchFamily="49" charset="-122"/>
              </a:rPr>
              <a:t>请施工企业安质环保部领导回答问题</a:t>
            </a:r>
            <a:r>
              <a:rPr lang="en-US" altLang="zh-CN" sz="2400" b="1">
                <a:solidFill>
                  <a:srgbClr val="0000CC"/>
                </a:solidFill>
                <a:latin typeface="楷体_GB2312" pitchFamily="49" charset="-122"/>
                <a:ea typeface="楷体_GB2312" pitchFamily="49" charset="-122"/>
              </a:rPr>
              <a:t>: </a:t>
            </a:r>
            <a:endParaRPr lang="en-US" altLang="zh-CN" sz="2400" b="1">
              <a:solidFill>
                <a:srgbClr val="0000CC"/>
              </a:solidFill>
              <a:latin typeface="楷体_GB2312" pitchFamily="49" charset="-122"/>
              <a:ea typeface="楷体_GB2312" pitchFamily="49" charset="-122"/>
            </a:endParaRPr>
          </a:p>
          <a:p>
            <a:pPr>
              <a:lnSpc>
                <a:spcPts val="3400"/>
              </a:lnSpc>
            </a:pPr>
            <a:r>
              <a:rPr lang="zh-CN" altLang="en-US" sz="2400" dirty="0">
                <a:latin typeface="楷体_GB2312" pitchFamily="49" charset="-122"/>
                <a:ea typeface="楷体_GB2312" pitchFamily="49" charset="-122"/>
              </a:rPr>
              <a:t>问题三：安质环保部作为公司生产安全事故应急指挥部办公室</a:t>
            </a:r>
            <a:r>
              <a:rPr lang="en-US" altLang="zh-CN" sz="2400">
                <a:latin typeface="楷体_GB2312" pitchFamily="49" charset="-122"/>
                <a:ea typeface="楷体_GB2312" pitchFamily="49" charset="-122"/>
              </a:rPr>
              <a:t>,</a:t>
            </a:r>
            <a:r>
              <a:rPr lang="zh-CN" altLang="en-US" sz="2400" dirty="0">
                <a:latin typeface="楷体_GB2312" pitchFamily="49" charset="-122"/>
                <a:ea typeface="楷体_GB2312" pitchFamily="49" charset="-122"/>
              </a:rPr>
              <a:t>在接到项目突发事件的报告后应当怎样进行信息报告？ </a:t>
            </a:r>
            <a:endParaRPr lang="zh-CN" altLang="en-US" sz="2400" dirty="0">
              <a:latin typeface="楷体_GB2312" pitchFamily="49" charset="-122"/>
              <a:ea typeface="楷体_GB2312" pitchFamily="49" charset="-122"/>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3794" name="Rectangle 3"/>
          <p:cNvSpPr>
            <a:spLocks noGrp="1"/>
          </p:cNvSpPr>
          <p:nvPr>
            <p:ph type="body" idx="4294967295"/>
          </p:nvPr>
        </p:nvSpPr>
        <p:spPr>
          <a:xfrm>
            <a:off x="500063" y="1143000"/>
            <a:ext cx="8229600" cy="4525963"/>
          </a:xfrm>
          <a:ln/>
        </p:spPr>
        <p:txBody>
          <a:bodyPr vert="horz" wrap="square" lIns="91440" tIns="45720" rIns="91440" bIns="45720" anchor="t" anchorCtr="0"/>
          <a:p>
            <a:pPr>
              <a:lnSpc>
                <a:spcPts val="3400"/>
              </a:lnSpc>
            </a:pPr>
            <a:r>
              <a:rPr lang="zh-CN" altLang="en-US" sz="2400" b="1" dirty="0">
                <a:solidFill>
                  <a:srgbClr val="0000CC"/>
                </a:solidFill>
                <a:latin typeface="楷体_GB2312" pitchFamily="49" charset="-122"/>
                <a:ea typeface="楷体_GB2312" pitchFamily="49" charset="-122"/>
              </a:rPr>
              <a:t>回答要点</a:t>
            </a:r>
            <a:r>
              <a:rPr lang="en-US" altLang="zh-CN" sz="2400" b="1">
                <a:solidFill>
                  <a:srgbClr val="0000CC"/>
                </a:solidFill>
                <a:latin typeface="楷体_GB2312" pitchFamily="49" charset="-122"/>
                <a:ea typeface="楷体_GB2312" pitchFamily="49" charset="-122"/>
              </a:rPr>
              <a:t>: </a:t>
            </a:r>
            <a:endParaRPr lang="en-US" altLang="zh-CN" sz="2400" b="1">
              <a:solidFill>
                <a:srgbClr val="0000CC"/>
              </a:solidFill>
              <a:latin typeface="楷体_GB2312" pitchFamily="49" charset="-122"/>
              <a:ea typeface="楷体_GB2312" pitchFamily="49" charset="-122"/>
            </a:endParaRPr>
          </a:p>
          <a:p>
            <a:pPr>
              <a:lnSpc>
                <a:spcPts val="3400"/>
              </a:lnSpc>
            </a:pPr>
            <a:r>
              <a:rPr lang="en-US" altLang="zh-CN" sz="2400">
                <a:latin typeface="楷体_GB2312" pitchFamily="49" charset="-122"/>
                <a:ea typeface="楷体_GB2312" pitchFamily="49" charset="-122"/>
              </a:rPr>
              <a:t>1</a:t>
            </a:r>
            <a:r>
              <a:rPr lang="zh-CN" altLang="en-US" sz="2400" dirty="0">
                <a:latin typeface="楷体_GB2312" pitchFamily="49" charset="-122"/>
                <a:ea typeface="楷体_GB2312" pitchFamily="49" charset="-122"/>
              </a:rPr>
              <a:t>、安质环保部到报告后立即进行信息确认，并做出事件性质的初步研判，信息确认无误后第一时间向该专项应急预案公司总指挥报告现场情况。</a:t>
            </a:r>
            <a:endParaRPr lang="zh-CN" altLang="en-US" sz="2400" dirty="0">
              <a:latin typeface="楷体_GB2312" pitchFamily="49" charset="-122"/>
              <a:ea typeface="楷体_GB2312" pitchFamily="49" charset="-122"/>
            </a:endParaRPr>
          </a:p>
          <a:p>
            <a:pPr>
              <a:lnSpc>
                <a:spcPts val="3400"/>
              </a:lnSpc>
            </a:pPr>
            <a:r>
              <a:rPr lang="en-US" altLang="zh-CN" sz="2400">
                <a:latin typeface="楷体_GB2312" pitchFamily="49" charset="-122"/>
                <a:ea typeface="楷体_GB2312" pitchFamily="49" charset="-122"/>
              </a:rPr>
              <a:t>2</a:t>
            </a:r>
            <a:r>
              <a:rPr lang="zh-CN" altLang="en-US" sz="2400" dirty="0">
                <a:latin typeface="楷体_GB2312" pitchFamily="49" charset="-122"/>
                <a:ea typeface="楷体_GB2312" pitchFamily="49" charset="-122"/>
              </a:rPr>
              <a:t>、向公司应急总指挥报告现场险情及信息通报情况</a:t>
            </a:r>
            <a:r>
              <a:rPr lang="en-US" altLang="zh-CN" sz="2400">
                <a:latin typeface="楷体_GB2312" pitchFamily="49" charset="-122"/>
                <a:ea typeface="楷体_GB2312" pitchFamily="49" charset="-122"/>
              </a:rPr>
              <a:t>,</a:t>
            </a:r>
            <a:r>
              <a:rPr lang="zh-CN" altLang="en-US" sz="2400" dirty="0">
                <a:latin typeface="楷体_GB2312" pitchFamily="49" charset="-122"/>
                <a:ea typeface="楷体_GB2312" pitchFamily="49" charset="-122"/>
              </a:rPr>
              <a:t>待进一步核实情况后续报并请求指示。</a:t>
            </a:r>
            <a:endParaRPr lang="zh-CN" altLang="en-US" sz="2400" dirty="0">
              <a:latin typeface="楷体_GB2312" pitchFamily="49" charset="-122"/>
              <a:ea typeface="楷体_GB2312" pitchFamily="49" charset="-122"/>
            </a:endParaRPr>
          </a:p>
          <a:p>
            <a:pPr>
              <a:lnSpc>
                <a:spcPts val="3400"/>
              </a:lnSpc>
            </a:pPr>
            <a:r>
              <a:rPr lang="en-US" altLang="zh-CN" sz="2400">
                <a:latin typeface="楷体_GB2312" pitchFamily="49" charset="-122"/>
                <a:ea typeface="楷体_GB2312" pitchFamily="49" charset="-122"/>
              </a:rPr>
              <a:t>3</a:t>
            </a:r>
            <a:r>
              <a:rPr lang="zh-CN" altLang="en-US" sz="2400" dirty="0">
                <a:latin typeface="楷体_GB2312" pitchFamily="49" charset="-122"/>
                <a:ea typeface="楷体_GB2312" pitchFamily="49" charset="-122"/>
              </a:rPr>
              <a:t>、根据对事件信息的研判，向总指挥提出启动相关预案的建议。</a:t>
            </a:r>
            <a:endParaRPr lang="zh-CN" altLang="en-US" sz="2400" dirty="0">
              <a:latin typeface="楷体_GB2312" pitchFamily="49" charset="-122"/>
              <a:ea typeface="楷体_GB2312" pitchFamily="49" charset="-122"/>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4818" name="Rectangle 3"/>
          <p:cNvSpPr>
            <a:spLocks noGrp="1"/>
          </p:cNvSpPr>
          <p:nvPr>
            <p:ph type="body" idx="4294967295"/>
          </p:nvPr>
        </p:nvSpPr>
        <p:spPr>
          <a:ln/>
        </p:spPr>
        <p:txBody>
          <a:bodyPr vert="horz" wrap="square" lIns="91440" tIns="45720" rIns="91440" bIns="45720" anchor="t" anchorCtr="0"/>
          <a:p>
            <a:pPr>
              <a:lnSpc>
                <a:spcPts val="3400"/>
              </a:lnSpc>
            </a:pPr>
            <a:r>
              <a:rPr lang="zh-CN" altLang="en-US" sz="2400" dirty="0">
                <a:solidFill>
                  <a:srgbClr val="FF0000"/>
                </a:solidFill>
                <a:latin typeface="楷体_GB2312" pitchFamily="49" charset="-122"/>
                <a:ea typeface="楷体_GB2312" pitchFamily="49" charset="-122"/>
              </a:rPr>
              <a:t>情景事件二：</a:t>
            </a:r>
            <a:r>
              <a:rPr lang="en-US" altLang="zh-CN" sz="2400">
                <a:solidFill>
                  <a:srgbClr val="FF0000"/>
                </a:solidFill>
                <a:latin typeface="楷体_GB2312" pitchFamily="49" charset="-122"/>
                <a:ea typeface="楷体_GB2312" pitchFamily="49" charset="-122"/>
              </a:rPr>
              <a:t>2012</a:t>
            </a:r>
            <a:r>
              <a:rPr lang="zh-CN" altLang="en-US" sz="2400" dirty="0">
                <a:solidFill>
                  <a:srgbClr val="FF0000"/>
                </a:solidFill>
                <a:latin typeface="楷体_GB2312" pitchFamily="49" charset="-122"/>
                <a:ea typeface="楷体_GB2312" pitchFamily="49" charset="-122"/>
              </a:rPr>
              <a:t>年</a:t>
            </a:r>
            <a:r>
              <a:rPr lang="en-US" altLang="zh-CN" sz="2400">
                <a:solidFill>
                  <a:srgbClr val="FF0000"/>
                </a:solidFill>
                <a:latin typeface="楷体_GB2312" pitchFamily="49" charset="-122"/>
                <a:ea typeface="楷体_GB2312" pitchFamily="49" charset="-122"/>
              </a:rPr>
              <a:t>2</a:t>
            </a:r>
            <a:r>
              <a:rPr lang="zh-CN" altLang="en-US" sz="2400" dirty="0">
                <a:solidFill>
                  <a:srgbClr val="FF0000"/>
                </a:solidFill>
                <a:latin typeface="楷体_GB2312" pitchFamily="49" charset="-122"/>
                <a:ea typeface="楷体_GB2312" pitchFamily="49" charset="-122"/>
              </a:rPr>
              <a:t>月</a:t>
            </a:r>
            <a:r>
              <a:rPr lang="en-US" altLang="zh-CN" sz="2400">
                <a:solidFill>
                  <a:srgbClr val="FF0000"/>
                </a:solidFill>
                <a:latin typeface="楷体_GB2312" pitchFamily="49" charset="-122"/>
                <a:ea typeface="楷体_GB2312" pitchFamily="49" charset="-122"/>
              </a:rPr>
              <a:t>12</a:t>
            </a:r>
            <a:r>
              <a:rPr lang="zh-CN" altLang="en-US" sz="2400" dirty="0">
                <a:solidFill>
                  <a:srgbClr val="FF0000"/>
                </a:solidFill>
                <a:latin typeface="楷体_GB2312" pitchFamily="49" charset="-122"/>
                <a:ea typeface="楷体_GB2312" pitchFamily="49" charset="-122"/>
              </a:rPr>
              <a:t>日</a:t>
            </a:r>
            <a:r>
              <a:rPr lang="en-US" altLang="zh-CN" sz="2400">
                <a:solidFill>
                  <a:srgbClr val="FF0000"/>
                </a:solidFill>
                <a:latin typeface="楷体_GB2312" pitchFamily="49" charset="-122"/>
                <a:ea typeface="楷体_GB2312" pitchFamily="49" charset="-122"/>
              </a:rPr>
              <a:t>10</a:t>
            </a:r>
            <a:r>
              <a:rPr lang="zh-CN" altLang="en-US" sz="2400" dirty="0">
                <a:solidFill>
                  <a:srgbClr val="FF0000"/>
                </a:solidFill>
                <a:latin typeface="楷体_GB2312" pitchFamily="49" charset="-122"/>
                <a:ea typeface="楷体_GB2312" pitchFamily="49" charset="-122"/>
              </a:rPr>
              <a:t>时</a:t>
            </a:r>
            <a:r>
              <a:rPr lang="en-US" altLang="zh-CN" sz="2400">
                <a:solidFill>
                  <a:srgbClr val="FF0000"/>
                </a:solidFill>
                <a:latin typeface="楷体_GB2312" pitchFamily="49" charset="-122"/>
                <a:ea typeface="楷体_GB2312" pitchFamily="49" charset="-122"/>
              </a:rPr>
              <a:t>15</a:t>
            </a:r>
            <a:r>
              <a:rPr lang="zh-CN" altLang="en-US" sz="2400" dirty="0">
                <a:solidFill>
                  <a:srgbClr val="FF0000"/>
                </a:solidFill>
                <a:latin typeface="楷体_GB2312" pitchFamily="49" charset="-122"/>
                <a:ea typeface="楷体_GB2312" pitchFamily="49" charset="-122"/>
              </a:rPr>
              <a:t>分</a:t>
            </a:r>
            <a:r>
              <a:rPr lang="en-US" altLang="zh-CN" sz="2400">
                <a:solidFill>
                  <a:srgbClr val="FF0000"/>
                </a:solidFill>
                <a:latin typeface="楷体_GB2312" pitchFamily="49" charset="-122"/>
                <a:ea typeface="楷体_GB2312" pitchFamily="49" charset="-122"/>
              </a:rPr>
              <a:t>,</a:t>
            </a:r>
            <a:r>
              <a:rPr lang="zh-CN" altLang="en-US" sz="2400" dirty="0">
                <a:solidFill>
                  <a:srgbClr val="FF0000"/>
                </a:solidFill>
                <a:latin typeface="楷体_GB2312" pitchFamily="49" charset="-122"/>
                <a:ea typeface="楷体_GB2312" pitchFamily="49" charset="-122"/>
              </a:rPr>
              <a:t>项目经理报告，经过现场清点，发现现场施工人员随模板支架垮塌坠落人员</a:t>
            </a:r>
            <a:r>
              <a:rPr lang="en-US" altLang="zh-CN" sz="2400">
                <a:solidFill>
                  <a:srgbClr val="FF0000"/>
                </a:solidFill>
                <a:latin typeface="楷体_GB2312" pitchFamily="49" charset="-122"/>
                <a:ea typeface="楷体_GB2312" pitchFamily="49" charset="-122"/>
              </a:rPr>
              <a:t>14</a:t>
            </a:r>
            <a:r>
              <a:rPr lang="zh-CN" altLang="en-US" sz="2400" dirty="0">
                <a:solidFill>
                  <a:srgbClr val="FF0000"/>
                </a:solidFill>
                <a:latin typeface="楷体_GB2312" pitchFamily="49" charset="-122"/>
                <a:ea typeface="楷体_GB2312" pitchFamily="49" charset="-122"/>
              </a:rPr>
              <a:t>人，坠落人员的伤亡情况不明。 </a:t>
            </a:r>
            <a:endParaRPr lang="zh-CN" altLang="en-US" sz="2400" dirty="0">
              <a:solidFill>
                <a:srgbClr val="FF0000"/>
              </a:solidFill>
              <a:latin typeface="楷体_GB2312" pitchFamily="49" charset="-122"/>
              <a:ea typeface="楷体_GB2312" pitchFamily="49" charset="-122"/>
            </a:endParaRPr>
          </a:p>
          <a:p>
            <a:pPr>
              <a:lnSpc>
                <a:spcPts val="3400"/>
              </a:lnSpc>
            </a:pPr>
            <a:r>
              <a:rPr lang="zh-CN" altLang="en-US" sz="2400" dirty="0">
                <a:latin typeface="楷体_GB2312" pitchFamily="49" charset="-122"/>
                <a:ea typeface="楷体_GB2312" pitchFamily="49" charset="-122"/>
              </a:rPr>
              <a:t>接到项目对事件的信息报告后，施工企业应急总指挥指示</a:t>
            </a:r>
            <a:r>
              <a:rPr lang="en-US" altLang="zh-CN" sz="2400">
                <a:latin typeface="楷体_GB2312" pitchFamily="49" charset="-122"/>
                <a:ea typeface="楷体_GB2312" pitchFamily="49" charset="-122"/>
              </a:rPr>
              <a:t>:</a:t>
            </a:r>
            <a:r>
              <a:rPr lang="zh-CN" altLang="en-US" sz="2400" dirty="0">
                <a:latin typeface="楷体_GB2312" pitchFamily="49" charset="-122"/>
                <a:ea typeface="楷体_GB2312" pitchFamily="49" charset="-122"/>
              </a:rPr>
              <a:t>按照公司应急预案要求，公司立即进入</a:t>
            </a:r>
            <a:r>
              <a:rPr lang="en-US" altLang="zh-CN" sz="2400">
                <a:latin typeface="楷体_GB2312" pitchFamily="49" charset="-122"/>
                <a:ea typeface="楷体_GB2312" pitchFamily="49" charset="-122"/>
              </a:rPr>
              <a:t>Ⅰ</a:t>
            </a:r>
            <a:r>
              <a:rPr lang="zh-CN" altLang="en-US" sz="2400" dirty="0">
                <a:latin typeface="楷体_GB2312" pitchFamily="49" charset="-122"/>
                <a:ea typeface="楷体_GB2312" pitchFamily="49" charset="-122"/>
              </a:rPr>
              <a:t>级应急状态。 </a:t>
            </a:r>
            <a:endParaRPr lang="zh-CN" altLang="en-US" sz="2400" dirty="0">
              <a:latin typeface="楷体_GB2312" pitchFamily="49" charset="-122"/>
              <a:ea typeface="楷体_GB2312" pitchFamily="49" charset="-122"/>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5842" name="Rectangle 3"/>
          <p:cNvSpPr>
            <a:spLocks noGrp="1"/>
          </p:cNvSpPr>
          <p:nvPr>
            <p:ph type="body" idx="4294967295"/>
          </p:nvPr>
        </p:nvSpPr>
        <p:spPr>
          <a:ln/>
        </p:spPr>
        <p:txBody>
          <a:bodyPr vert="horz" wrap="square" lIns="91440" tIns="45720" rIns="91440" bIns="45720" anchor="t" anchorCtr="0"/>
          <a:p>
            <a:pPr>
              <a:lnSpc>
                <a:spcPts val="3400"/>
              </a:lnSpc>
            </a:pPr>
            <a:r>
              <a:rPr lang="zh-CN" altLang="en-US" sz="2400" dirty="0">
                <a:latin typeface="楷体_GB2312" pitchFamily="49" charset="-122"/>
                <a:ea typeface="楷体_GB2312" pitchFamily="49" charset="-122"/>
              </a:rPr>
              <a:t> </a:t>
            </a:r>
            <a:r>
              <a:rPr lang="zh-CN" altLang="en-US" sz="2400" b="1" dirty="0">
                <a:solidFill>
                  <a:srgbClr val="0000CC"/>
                </a:solidFill>
                <a:latin typeface="楷体_GB2312" pitchFamily="49" charset="-122"/>
                <a:ea typeface="楷体_GB2312" pitchFamily="49" charset="-122"/>
              </a:rPr>
              <a:t>请安质环保部领导回答问题</a:t>
            </a:r>
            <a:r>
              <a:rPr lang="en-US" altLang="zh-CN" sz="2400" b="1">
                <a:solidFill>
                  <a:srgbClr val="0000CC"/>
                </a:solidFill>
                <a:latin typeface="楷体_GB2312" pitchFamily="49" charset="-122"/>
                <a:ea typeface="楷体_GB2312" pitchFamily="49" charset="-122"/>
              </a:rPr>
              <a:t>: </a:t>
            </a:r>
            <a:endParaRPr lang="en-US" altLang="zh-CN" sz="2400" b="1">
              <a:solidFill>
                <a:srgbClr val="0000CC"/>
              </a:solidFill>
              <a:latin typeface="楷体_GB2312" pitchFamily="49" charset="-122"/>
              <a:ea typeface="楷体_GB2312" pitchFamily="49" charset="-122"/>
            </a:endParaRPr>
          </a:p>
          <a:p>
            <a:pPr>
              <a:lnSpc>
                <a:spcPts val="3400"/>
              </a:lnSpc>
            </a:pPr>
            <a:r>
              <a:rPr lang="zh-CN" altLang="en-US" sz="2400" dirty="0">
                <a:latin typeface="楷体_GB2312" pitchFamily="49" charset="-122"/>
                <a:ea typeface="楷体_GB2312" pitchFamily="49" charset="-122"/>
              </a:rPr>
              <a:t>问题四：安质环保部负责人（应急办负责人）接到总指挥的指令后，应向谁传递进入预警和救援状态的信息？</a:t>
            </a:r>
            <a:endParaRPr lang="zh-CN" altLang="en-US" sz="2400" dirty="0">
              <a:latin typeface="楷体_GB2312" pitchFamily="49" charset="-122"/>
              <a:ea typeface="楷体_GB2312" pitchFamily="49" charset="-122"/>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6866" name="Rectangle 3"/>
          <p:cNvSpPr>
            <a:spLocks noGrp="1"/>
          </p:cNvSpPr>
          <p:nvPr>
            <p:ph type="body" idx="4294967295"/>
          </p:nvPr>
        </p:nvSpPr>
        <p:spPr>
          <a:xfrm>
            <a:off x="500063" y="928688"/>
            <a:ext cx="8229600" cy="5375275"/>
          </a:xfrm>
          <a:ln/>
        </p:spPr>
        <p:txBody>
          <a:bodyPr vert="horz" wrap="square" lIns="91440" tIns="45720" rIns="91440" bIns="45720" anchor="t" anchorCtr="0"/>
          <a:p>
            <a:pPr>
              <a:lnSpc>
                <a:spcPts val="2600"/>
              </a:lnSpc>
            </a:pPr>
            <a:r>
              <a:rPr lang="zh-CN" altLang="en-US" sz="2000" b="1" dirty="0">
                <a:solidFill>
                  <a:srgbClr val="0000CC"/>
                </a:solidFill>
                <a:latin typeface="楷体_GB2312" pitchFamily="49" charset="-122"/>
                <a:ea typeface="楷体_GB2312" pitchFamily="49" charset="-122"/>
              </a:rPr>
              <a:t>回答要点</a:t>
            </a:r>
            <a:r>
              <a:rPr lang="en-US" altLang="zh-CN" sz="2000" b="1">
                <a:solidFill>
                  <a:srgbClr val="0000CC"/>
                </a:solidFill>
                <a:latin typeface="楷体_GB2312" pitchFamily="49" charset="-122"/>
                <a:ea typeface="楷体_GB2312" pitchFamily="49" charset="-122"/>
              </a:rPr>
              <a:t>: </a:t>
            </a:r>
            <a:endParaRPr lang="en-US" altLang="zh-CN" sz="2000" b="1">
              <a:solidFill>
                <a:srgbClr val="0000CC"/>
              </a:solidFill>
              <a:latin typeface="楷体_GB2312" pitchFamily="49" charset="-122"/>
              <a:ea typeface="楷体_GB2312" pitchFamily="49" charset="-122"/>
            </a:endParaRPr>
          </a:p>
          <a:p>
            <a:pPr>
              <a:lnSpc>
                <a:spcPts val="2600"/>
              </a:lnSpc>
            </a:pPr>
            <a:r>
              <a:rPr lang="en-US" altLang="zh-CN" sz="2000">
                <a:latin typeface="楷体_GB2312" pitchFamily="49" charset="-122"/>
                <a:ea typeface="楷体_GB2312" pitchFamily="49" charset="-122"/>
              </a:rPr>
              <a:t>1</a:t>
            </a:r>
            <a:r>
              <a:rPr lang="zh-CN" altLang="en-US" sz="2000" dirty="0">
                <a:latin typeface="楷体_GB2312" pitchFamily="49" charset="-122"/>
                <a:ea typeface="楷体_GB2312" pitchFamily="49" charset="-122"/>
              </a:rPr>
              <a:t>、安质环保部立即通知应急指挥组各成员到达指定会议室，并向指挥组各成员及有关部门简要介绍险情现状并传达总指挥的预警和救援指令。 </a:t>
            </a:r>
            <a:endParaRPr lang="zh-CN" altLang="en-US" sz="2000" dirty="0">
              <a:latin typeface="楷体_GB2312" pitchFamily="49" charset="-122"/>
              <a:ea typeface="楷体_GB2312" pitchFamily="49" charset="-122"/>
            </a:endParaRPr>
          </a:p>
          <a:p>
            <a:pPr>
              <a:lnSpc>
                <a:spcPts val="2600"/>
              </a:lnSpc>
            </a:pPr>
            <a:r>
              <a:rPr lang="en-US" altLang="zh-CN" sz="2000">
                <a:latin typeface="楷体_GB2312" pitchFamily="49" charset="-122"/>
                <a:ea typeface="楷体_GB2312" pitchFamily="49" charset="-122"/>
              </a:rPr>
              <a:t>2</a:t>
            </a:r>
            <a:r>
              <a:rPr lang="zh-CN" altLang="en-US" sz="2000" dirty="0">
                <a:latin typeface="楷体_GB2312" pitchFamily="49" charset="-122"/>
                <a:ea typeface="楷体_GB2312" pitchFamily="49" charset="-122"/>
              </a:rPr>
              <a:t>、向公司级所有应急人员提出要求</a:t>
            </a:r>
            <a:r>
              <a:rPr lang="en-US" altLang="zh-CN" sz="2000">
                <a:latin typeface="楷体_GB2312" pitchFamily="49" charset="-122"/>
                <a:ea typeface="楷体_GB2312" pitchFamily="49" charset="-122"/>
              </a:rPr>
              <a:t>: </a:t>
            </a:r>
            <a:endParaRPr lang="en-US" altLang="zh-CN" sz="2000">
              <a:latin typeface="楷体_GB2312" pitchFamily="49" charset="-122"/>
              <a:ea typeface="楷体_GB2312" pitchFamily="49" charset="-122"/>
            </a:endParaRPr>
          </a:p>
          <a:p>
            <a:pPr>
              <a:lnSpc>
                <a:spcPts val="2600"/>
              </a:lnSpc>
            </a:pPr>
            <a:r>
              <a:rPr lang="en-US" altLang="zh-CN" sz="2000">
                <a:latin typeface="楷体_GB2312" pitchFamily="49" charset="-122"/>
                <a:ea typeface="楷体_GB2312" pitchFamily="49" charset="-122"/>
              </a:rPr>
              <a:t>①</a:t>
            </a:r>
            <a:r>
              <a:rPr lang="zh-CN" altLang="en-US" sz="2000" dirty="0">
                <a:latin typeface="楷体_GB2312" pitchFamily="49" charset="-122"/>
                <a:ea typeface="楷体_GB2312" pitchFamily="49" charset="-122"/>
              </a:rPr>
              <a:t>所有应急人员备妥应急物资、设备在原工作岗位待命</a:t>
            </a:r>
            <a:r>
              <a:rPr lang="en-US" altLang="zh-CN" sz="2000">
                <a:latin typeface="楷体_GB2312" pitchFamily="49" charset="-122"/>
                <a:ea typeface="楷体_GB2312" pitchFamily="49" charset="-122"/>
              </a:rPr>
              <a:t>,</a:t>
            </a:r>
            <a:r>
              <a:rPr lang="zh-CN" altLang="en-US" sz="2000" dirty="0">
                <a:latin typeface="楷体_GB2312" pitchFamily="49" charset="-122"/>
                <a:ea typeface="楷体_GB2312" pitchFamily="49" charset="-122"/>
              </a:rPr>
              <a:t>各部门、各人员应急电话保持畅通。 </a:t>
            </a:r>
            <a:endParaRPr lang="zh-CN" altLang="en-US" sz="2000" dirty="0">
              <a:latin typeface="楷体_GB2312" pitchFamily="49" charset="-122"/>
              <a:ea typeface="楷体_GB2312" pitchFamily="49" charset="-122"/>
            </a:endParaRPr>
          </a:p>
          <a:p>
            <a:pPr>
              <a:lnSpc>
                <a:spcPts val="2600"/>
              </a:lnSpc>
            </a:pPr>
            <a:r>
              <a:rPr lang="zh-CN" altLang="en-US" sz="2000" dirty="0">
                <a:latin typeface="楷体_GB2312" pitchFamily="49" charset="-122"/>
                <a:ea typeface="楷体_GB2312" pitchFamily="49" charset="-122"/>
              </a:rPr>
              <a:t>②安质环部、人力资源部、党群部派人立即赶赴现场，并要求项目经理部</a:t>
            </a:r>
            <a:r>
              <a:rPr lang="en-US" altLang="zh-CN" sz="2000">
                <a:latin typeface="楷体_GB2312" pitchFamily="49" charset="-122"/>
                <a:ea typeface="楷体_GB2312" pitchFamily="49" charset="-122"/>
              </a:rPr>
              <a:t>24</a:t>
            </a:r>
            <a:r>
              <a:rPr lang="zh-CN" altLang="en-US" sz="2000" dirty="0">
                <a:latin typeface="楷体_GB2312" pitchFamily="49" charset="-122"/>
                <a:ea typeface="楷体_GB2312" pitchFamily="49" charset="-122"/>
              </a:rPr>
              <a:t>小时监控现场险情变化状况</a:t>
            </a:r>
            <a:r>
              <a:rPr lang="en-US" altLang="zh-CN" sz="2000">
                <a:latin typeface="楷体_GB2312" pitchFamily="49" charset="-122"/>
                <a:ea typeface="楷体_GB2312" pitchFamily="49" charset="-122"/>
              </a:rPr>
              <a:t>,</a:t>
            </a:r>
            <a:r>
              <a:rPr lang="zh-CN" altLang="en-US" sz="2000" dirty="0">
                <a:latin typeface="楷体_GB2312" pitchFamily="49" charset="-122"/>
                <a:ea typeface="楷体_GB2312" pitchFamily="49" charset="-122"/>
              </a:rPr>
              <a:t>每半小时报告一次现场处置状况。</a:t>
            </a:r>
            <a:endParaRPr lang="zh-CN" altLang="en-US" sz="2000" dirty="0">
              <a:latin typeface="楷体_GB2312" pitchFamily="49" charset="-122"/>
              <a:ea typeface="楷体_GB2312" pitchFamily="49" charset="-122"/>
            </a:endParaRPr>
          </a:p>
          <a:p>
            <a:pPr>
              <a:lnSpc>
                <a:spcPts val="2600"/>
              </a:lnSpc>
            </a:pPr>
            <a:r>
              <a:rPr lang="zh-CN" altLang="en-US" sz="2000" dirty="0">
                <a:latin typeface="楷体_GB2312" pitchFamily="49" charset="-122"/>
                <a:ea typeface="楷体_GB2312" pitchFamily="49" charset="-122"/>
              </a:rPr>
              <a:t>③项目施工现场立即停止一切施工作业活动，全力投入救援相关工作，现场设置警戒区域，除救援相关人员外，严格控制进入坍塌区域及相邻工序的人数。</a:t>
            </a:r>
            <a:endParaRPr lang="zh-CN" altLang="en-US" sz="2000" dirty="0">
              <a:latin typeface="楷体_GB2312" pitchFamily="49" charset="-122"/>
              <a:ea typeface="楷体_GB2312" pitchFamily="49" charset="-122"/>
            </a:endParaRPr>
          </a:p>
          <a:p>
            <a:pPr>
              <a:lnSpc>
                <a:spcPts val="2600"/>
              </a:lnSpc>
            </a:pPr>
            <a:r>
              <a:rPr lang="zh-CN" altLang="en-US" sz="2000" dirty="0">
                <a:latin typeface="楷体_GB2312" pitchFamily="49" charset="-122"/>
                <a:ea typeface="楷体_GB2312" pitchFamily="49" charset="-122"/>
              </a:rPr>
              <a:t>④向集团公司、所在地政府应急救援中心（机构）报告，争取政府和上级部门的救援支持。</a:t>
            </a:r>
            <a:endParaRPr lang="zh-CN" altLang="en-US" sz="2000" dirty="0">
              <a:latin typeface="楷体_GB2312" pitchFamily="49" charset="-122"/>
              <a:ea typeface="楷体_GB2312" pitchFamily="49" charset="-122"/>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7890" name="Rectangle 3"/>
          <p:cNvSpPr>
            <a:spLocks noGrp="1"/>
          </p:cNvSpPr>
          <p:nvPr>
            <p:ph type="body" idx="4294967295"/>
          </p:nvPr>
        </p:nvSpPr>
        <p:spPr>
          <a:ln/>
        </p:spPr>
        <p:txBody>
          <a:bodyPr vert="horz" wrap="square" lIns="91440" tIns="45720" rIns="91440" bIns="45720" anchor="t" anchorCtr="0"/>
          <a:p>
            <a:pPr>
              <a:lnSpc>
                <a:spcPts val="3400"/>
              </a:lnSpc>
            </a:pPr>
            <a:r>
              <a:rPr lang="zh-CN" altLang="en-US" sz="2400" b="1" dirty="0">
                <a:solidFill>
                  <a:srgbClr val="0000CC"/>
                </a:solidFill>
                <a:latin typeface="楷体_GB2312" pitchFamily="49" charset="-122"/>
                <a:ea typeface="楷体_GB2312" pitchFamily="49" charset="-122"/>
              </a:rPr>
              <a:t>请突发事件所属施工企业负责人回答问题</a:t>
            </a:r>
            <a:r>
              <a:rPr lang="en-US" altLang="zh-CN" sz="2400" b="1">
                <a:solidFill>
                  <a:srgbClr val="0000CC"/>
                </a:solidFill>
                <a:latin typeface="楷体_GB2312" pitchFamily="49" charset="-122"/>
                <a:ea typeface="楷体_GB2312" pitchFamily="49" charset="-122"/>
              </a:rPr>
              <a:t>: </a:t>
            </a:r>
            <a:endParaRPr lang="en-US" altLang="zh-CN" sz="2400" b="1">
              <a:solidFill>
                <a:srgbClr val="0000CC"/>
              </a:solidFill>
              <a:latin typeface="楷体_GB2312" pitchFamily="49" charset="-122"/>
              <a:ea typeface="楷体_GB2312" pitchFamily="49" charset="-122"/>
            </a:endParaRPr>
          </a:p>
          <a:p>
            <a:pPr>
              <a:lnSpc>
                <a:spcPts val="3400"/>
              </a:lnSpc>
            </a:pPr>
            <a:r>
              <a:rPr lang="zh-CN" altLang="en-US" sz="2400" dirty="0">
                <a:latin typeface="楷体_GB2312" pitchFamily="49" charset="-122"/>
                <a:ea typeface="楷体_GB2312" pitchFamily="49" charset="-122"/>
              </a:rPr>
              <a:t>问题五：突发事件所在施工企业应急总指挥进入预警和救援状态后，应采取哪些具体的应急行动？</a:t>
            </a:r>
            <a:endParaRPr lang="zh-CN" altLang="en-US" sz="2400" dirty="0">
              <a:latin typeface="楷体_GB2312" pitchFamily="49" charset="-122"/>
              <a:ea typeface="楷体_GB2312" pitchFamily="49" charset="-122"/>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8914" name="Rectangle 3"/>
          <p:cNvSpPr>
            <a:spLocks noGrp="1"/>
          </p:cNvSpPr>
          <p:nvPr>
            <p:ph type="body" idx="4294967295"/>
          </p:nvPr>
        </p:nvSpPr>
        <p:spPr>
          <a:ln/>
        </p:spPr>
        <p:txBody>
          <a:bodyPr vert="horz" wrap="square" lIns="91440" tIns="45720" rIns="91440" bIns="45720" anchor="t" anchorCtr="0"/>
          <a:p>
            <a:pPr>
              <a:lnSpc>
                <a:spcPts val="3400"/>
              </a:lnSpc>
            </a:pPr>
            <a:r>
              <a:rPr lang="zh-CN" altLang="en-US" sz="2400" b="1" dirty="0">
                <a:solidFill>
                  <a:srgbClr val="0000CC"/>
                </a:solidFill>
                <a:latin typeface="楷体_GB2312" pitchFamily="49" charset="-122"/>
                <a:ea typeface="楷体_GB2312" pitchFamily="49" charset="-122"/>
              </a:rPr>
              <a:t>回答要点</a:t>
            </a:r>
            <a:r>
              <a:rPr lang="en-US" altLang="zh-CN" sz="2400" b="1">
                <a:solidFill>
                  <a:srgbClr val="0000CC"/>
                </a:solidFill>
                <a:latin typeface="楷体_GB2312" pitchFamily="49" charset="-122"/>
                <a:ea typeface="楷体_GB2312" pitchFamily="49" charset="-122"/>
              </a:rPr>
              <a:t>: </a:t>
            </a:r>
            <a:endParaRPr lang="en-US" altLang="zh-CN" sz="2400" b="1">
              <a:solidFill>
                <a:srgbClr val="0000CC"/>
              </a:solidFill>
              <a:latin typeface="楷体_GB2312" pitchFamily="49" charset="-122"/>
              <a:ea typeface="楷体_GB2312" pitchFamily="49" charset="-122"/>
            </a:endParaRPr>
          </a:p>
          <a:p>
            <a:pPr>
              <a:lnSpc>
                <a:spcPts val="3400"/>
              </a:lnSpc>
            </a:pPr>
            <a:r>
              <a:rPr lang="en-US" altLang="zh-CN" sz="2400">
                <a:latin typeface="楷体_GB2312" pitchFamily="49" charset="-122"/>
                <a:ea typeface="楷体_GB2312" pitchFamily="49" charset="-122"/>
              </a:rPr>
              <a:t>1</a:t>
            </a:r>
            <a:r>
              <a:rPr lang="zh-CN" altLang="en-US" sz="2400" dirty="0">
                <a:latin typeface="楷体_GB2312" pitchFamily="49" charset="-122"/>
                <a:ea typeface="楷体_GB2312" pitchFamily="49" charset="-122"/>
              </a:rPr>
              <a:t>、立即通知公司应急机构所有人员进入预警和应急救援状态。</a:t>
            </a:r>
            <a:endParaRPr lang="zh-CN" altLang="en-US" sz="2400" dirty="0">
              <a:latin typeface="楷体_GB2312" pitchFamily="49" charset="-122"/>
              <a:ea typeface="楷体_GB2312" pitchFamily="49" charset="-122"/>
            </a:endParaRPr>
          </a:p>
          <a:p>
            <a:pPr>
              <a:lnSpc>
                <a:spcPts val="3400"/>
              </a:lnSpc>
            </a:pPr>
            <a:r>
              <a:rPr lang="en-US" altLang="zh-CN" sz="2400">
                <a:latin typeface="楷体_GB2312" pitchFamily="49" charset="-122"/>
                <a:ea typeface="楷体_GB2312" pitchFamily="49" charset="-122"/>
              </a:rPr>
              <a:t>2</a:t>
            </a:r>
            <a:r>
              <a:rPr lang="zh-CN" altLang="en-US" sz="2400" dirty="0">
                <a:latin typeface="楷体_GB2312" pitchFamily="49" charset="-122"/>
                <a:ea typeface="楷体_GB2312" pitchFamily="49" charset="-122"/>
              </a:rPr>
              <a:t>、召开应急领导小组成员会议，明确应急行动的具体分工（工作小组），布置下一步的具体应急行动。</a:t>
            </a:r>
            <a:endParaRPr lang="zh-CN" altLang="en-US" sz="2400" dirty="0">
              <a:latin typeface="楷体_GB2312" pitchFamily="49" charset="-122"/>
              <a:ea typeface="楷体_GB2312" pitchFamily="49" charset="-122"/>
            </a:endParaRPr>
          </a:p>
          <a:p>
            <a:pPr>
              <a:lnSpc>
                <a:spcPts val="3400"/>
              </a:lnSpc>
            </a:pPr>
            <a:r>
              <a:rPr lang="en-US" altLang="zh-CN" sz="2400">
                <a:latin typeface="楷体_GB2312" pitchFamily="49" charset="-122"/>
                <a:ea typeface="楷体_GB2312" pitchFamily="49" charset="-122"/>
              </a:rPr>
              <a:t>3</a:t>
            </a:r>
            <a:r>
              <a:rPr lang="zh-CN" altLang="en-US" sz="2400" dirty="0">
                <a:latin typeface="楷体_GB2312" pitchFamily="49" charset="-122"/>
                <a:ea typeface="楷体_GB2312" pitchFamily="49" charset="-122"/>
              </a:rPr>
              <a:t>、向上级应急机构报告突发事件信息。</a:t>
            </a:r>
            <a:endParaRPr lang="en-US" altLang="zh-CN" sz="2400">
              <a:latin typeface="楷体_GB2312" pitchFamily="49" charset="-122"/>
              <a:ea typeface="楷体_GB2312" pitchFamily="49" charset="-122"/>
            </a:endParaRPr>
          </a:p>
          <a:p>
            <a:pPr>
              <a:lnSpc>
                <a:spcPts val="3400"/>
              </a:lnSpc>
            </a:pPr>
            <a:r>
              <a:rPr lang="en-US" altLang="zh-CN" sz="2400">
                <a:latin typeface="楷体_GB2312" pitchFamily="49" charset="-122"/>
                <a:ea typeface="楷体_GB2312" pitchFamily="49" charset="-122"/>
              </a:rPr>
              <a:t>4</a:t>
            </a:r>
            <a:r>
              <a:rPr lang="zh-CN" altLang="en-US" sz="2400" dirty="0">
                <a:latin typeface="楷体_GB2312" pitchFamily="49" charset="-122"/>
                <a:ea typeface="楷体_GB2312" pitchFamily="49" charset="-122"/>
              </a:rPr>
              <a:t>、带领生产、物资设备、人力资源、党群、安监等部门人员赶赴现场指挥救援。</a:t>
            </a:r>
            <a:endParaRPr lang="zh-CN" altLang="en-US" sz="2400" dirty="0">
              <a:latin typeface="楷体_GB2312" pitchFamily="49" charset="-122"/>
              <a:ea typeface="楷体_GB2312" pitchFamily="49" charset="-122"/>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9938" name="Rectangle 3"/>
          <p:cNvSpPr>
            <a:spLocks noGrp="1"/>
          </p:cNvSpPr>
          <p:nvPr>
            <p:ph type="body" idx="4294967295"/>
          </p:nvPr>
        </p:nvSpPr>
        <p:spPr>
          <a:ln/>
        </p:spPr>
        <p:txBody>
          <a:bodyPr vert="horz" wrap="square" lIns="91440" tIns="45720" rIns="91440" bIns="45720" anchor="t" anchorCtr="0"/>
          <a:p>
            <a:pPr>
              <a:lnSpc>
                <a:spcPts val="3400"/>
              </a:lnSpc>
            </a:pPr>
            <a:r>
              <a:rPr lang="zh-CN" altLang="en-US" sz="2400" b="1" dirty="0">
                <a:solidFill>
                  <a:srgbClr val="0000CC"/>
                </a:solidFill>
                <a:latin typeface="楷体_GB2312" pitchFamily="49" charset="-122"/>
                <a:ea typeface="楷体_GB2312" pitchFamily="49" charset="-122"/>
              </a:rPr>
              <a:t>请施工企业办公室负责人回答问题</a:t>
            </a:r>
            <a:r>
              <a:rPr lang="en-US" altLang="zh-CN" sz="2400" b="1">
                <a:solidFill>
                  <a:srgbClr val="0000CC"/>
                </a:solidFill>
                <a:latin typeface="楷体_GB2312" pitchFamily="49" charset="-122"/>
                <a:ea typeface="楷体_GB2312" pitchFamily="49" charset="-122"/>
              </a:rPr>
              <a:t>: </a:t>
            </a:r>
            <a:endParaRPr lang="en-US" altLang="zh-CN" sz="2400" b="1">
              <a:solidFill>
                <a:srgbClr val="0000CC"/>
              </a:solidFill>
              <a:latin typeface="楷体_GB2312" pitchFamily="49" charset="-122"/>
              <a:ea typeface="楷体_GB2312" pitchFamily="49" charset="-122"/>
            </a:endParaRPr>
          </a:p>
          <a:p>
            <a:pPr>
              <a:lnSpc>
                <a:spcPts val="3400"/>
              </a:lnSpc>
            </a:pPr>
            <a:r>
              <a:rPr lang="zh-CN" altLang="en-US" sz="2400" dirty="0">
                <a:latin typeface="楷体_GB2312" pitchFamily="49" charset="-122"/>
                <a:ea typeface="楷体_GB2312" pitchFamily="49" charset="-122"/>
              </a:rPr>
              <a:t>问题六：施工企业办公室在接到进入应急救援指令后，应采取哪些具体的应急措施？ </a:t>
            </a:r>
            <a:endParaRPr lang="zh-CN" altLang="en-US" sz="2400" dirty="0">
              <a:latin typeface="楷体_GB2312" pitchFamily="49" charset="-122"/>
              <a:ea typeface="楷体_GB2312" pitchFamily="49" charset="-122"/>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0962" name="Rectangle 3"/>
          <p:cNvSpPr>
            <a:spLocks noGrp="1"/>
          </p:cNvSpPr>
          <p:nvPr>
            <p:ph type="body" idx="4294967295"/>
          </p:nvPr>
        </p:nvSpPr>
        <p:spPr>
          <a:xfrm>
            <a:off x="428625" y="1214438"/>
            <a:ext cx="8229600" cy="4525962"/>
          </a:xfrm>
          <a:ln/>
        </p:spPr>
        <p:txBody>
          <a:bodyPr vert="horz" wrap="square" lIns="91440" tIns="45720" rIns="91440" bIns="45720" anchor="t" anchorCtr="0"/>
          <a:p>
            <a:pPr>
              <a:lnSpc>
                <a:spcPts val="3400"/>
              </a:lnSpc>
            </a:pPr>
            <a:r>
              <a:rPr lang="zh-CN" altLang="en-US" sz="2400" b="1" dirty="0">
                <a:solidFill>
                  <a:srgbClr val="0000CC"/>
                </a:solidFill>
                <a:latin typeface="楷体_GB2312" pitchFamily="49" charset="-122"/>
                <a:ea typeface="楷体_GB2312" pitchFamily="49" charset="-122"/>
              </a:rPr>
              <a:t>回答要点</a:t>
            </a:r>
            <a:r>
              <a:rPr lang="en-US" altLang="zh-CN" sz="2400" b="1">
                <a:solidFill>
                  <a:srgbClr val="0000CC"/>
                </a:solidFill>
                <a:latin typeface="楷体_GB2312" pitchFamily="49" charset="-122"/>
                <a:ea typeface="楷体_GB2312" pitchFamily="49" charset="-122"/>
              </a:rPr>
              <a:t>:</a:t>
            </a:r>
            <a:r>
              <a:rPr lang="en-US" altLang="zh-CN" sz="2400">
                <a:latin typeface="楷体_GB2312" pitchFamily="49" charset="-122"/>
                <a:ea typeface="楷体_GB2312" pitchFamily="49" charset="-122"/>
              </a:rPr>
              <a:t> </a:t>
            </a:r>
            <a:endParaRPr lang="en-US" altLang="zh-CN" sz="2400">
              <a:latin typeface="楷体_GB2312" pitchFamily="49" charset="-122"/>
              <a:ea typeface="楷体_GB2312" pitchFamily="49" charset="-122"/>
            </a:endParaRPr>
          </a:p>
          <a:p>
            <a:pPr>
              <a:lnSpc>
                <a:spcPts val="3400"/>
              </a:lnSpc>
            </a:pPr>
            <a:r>
              <a:rPr lang="en-US" altLang="zh-CN" sz="2400">
                <a:latin typeface="楷体_GB2312" pitchFamily="49" charset="-122"/>
                <a:ea typeface="楷体_GB2312" pitchFamily="49" charset="-122"/>
              </a:rPr>
              <a:t>1</a:t>
            </a:r>
            <a:r>
              <a:rPr lang="zh-CN" altLang="en-US" sz="2400" dirty="0">
                <a:latin typeface="楷体_GB2312" pitchFamily="49" charset="-122"/>
                <a:ea typeface="楷体_GB2312" pitchFamily="49" charset="-122"/>
              </a:rPr>
              <a:t>、由通讯管理人员通知中高层管理人员进入</a:t>
            </a:r>
            <a:r>
              <a:rPr lang="en-US" altLang="zh-CN" sz="2400">
                <a:latin typeface="楷体_GB2312" pitchFamily="49" charset="-122"/>
                <a:ea typeface="楷体_GB2312" pitchFamily="49" charset="-122"/>
              </a:rPr>
              <a:t>Ⅰ</a:t>
            </a:r>
            <a:r>
              <a:rPr lang="zh-CN" altLang="en-US" sz="2400" dirty="0">
                <a:latin typeface="楷体_GB2312" pitchFamily="49" charset="-122"/>
                <a:ea typeface="楷体_GB2312" pitchFamily="49" charset="-122"/>
              </a:rPr>
              <a:t>级应急状态</a:t>
            </a:r>
            <a:r>
              <a:rPr lang="en-US" altLang="zh-CN" sz="2400">
                <a:latin typeface="楷体_GB2312" pitchFamily="49" charset="-122"/>
                <a:ea typeface="楷体_GB2312" pitchFamily="49" charset="-122"/>
              </a:rPr>
              <a:t>,</a:t>
            </a:r>
            <a:r>
              <a:rPr lang="zh-CN" altLang="en-US" sz="2400" dirty="0">
                <a:latin typeface="楷体_GB2312" pitchFamily="49" charset="-122"/>
                <a:ea typeface="楷体_GB2312" pitchFamily="49" charset="-122"/>
              </a:rPr>
              <a:t>手持电话保持畅通。 </a:t>
            </a:r>
            <a:endParaRPr lang="zh-CN" altLang="en-US" sz="2400" dirty="0">
              <a:latin typeface="楷体_GB2312" pitchFamily="49" charset="-122"/>
              <a:ea typeface="楷体_GB2312" pitchFamily="49" charset="-122"/>
            </a:endParaRPr>
          </a:p>
          <a:p>
            <a:pPr>
              <a:lnSpc>
                <a:spcPts val="3400"/>
              </a:lnSpc>
            </a:pPr>
            <a:r>
              <a:rPr lang="en-US" altLang="zh-CN" sz="2400">
                <a:latin typeface="楷体_GB2312" pitchFamily="49" charset="-122"/>
                <a:ea typeface="楷体_GB2312" pitchFamily="49" charset="-122"/>
              </a:rPr>
              <a:t>2</a:t>
            </a:r>
            <a:r>
              <a:rPr lang="zh-CN" altLang="en-US" sz="2400" dirty="0">
                <a:latin typeface="楷体_GB2312" pitchFamily="49" charset="-122"/>
                <a:ea typeface="楷体_GB2312" pitchFamily="49" charset="-122"/>
              </a:rPr>
              <a:t>、确认中高层管理人员手机号码无误</a:t>
            </a:r>
            <a:r>
              <a:rPr lang="en-US" altLang="zh-CN" sz="2400">
                <a:latin typeface="楷体_GB2312" pitchFamily="49" charset="-122"/>
                <a:ea typeface="楷体_GB2312" pitchFamily="49" charset="-122"/>
              </a:rPr>
              <a:t>,</a:t>
            </a:r>
            <a:r>
              <a:rPr lang="zh-CN" altLang="en-US" sz="2400" dirty="0">
                <a:latin typeface="楷体_GB2312" pitchFamily="49" charset="-122"/>
                <a:ea typeface="楷体_GB2312" pitchFamily="49" charset="-122"/>
              </a:rPr>
              <a:t>如有变化立即通知应急指挥部办公室</a:t>
            </a:r>
            <a:r>
              <a:rPr lang="en-US" altLang="zh-CN" sz="2400">
                <a:latin typeface="楷体_GB2312" pitchFamily="49" charset="-122"/>
                <a:ea typeface="楷体_GB2312" pitchFamily="49" charset="-122"/>
              </a:rPr>
              <a:t>. </a:t>
            </a:r>
            <a:endParaRPr lang="en-US" altLang="zh-CN" sz="2400">
              <a:latin typeface="楷体_GB2312" pitchFamily="49" charset="-122"/>
              <a:ea typeface="楷体_GB2312" pitchFamily="49" charset="-122"/>
            </a:endParaRPr>
          </a:p>
          <a:p>
            <a:pPr>
              <a:lnSpc>
                <a:spcPts val="3400"/>
              </a:lnSpc>
            </a:pPr>
            <a:r>
              <a:rPr lang="en-US" altLang="zh-CN" sz="2400">
                <a:latin typeface="楷体_GB2312" pitchFamily="49" charset="-122"/>
                <a:ea typeface="楷体_GB2312" pitchFamily="49" charset="-122"/>
              </a:rPr>
              <a:t>3</a:t>
            </a:r>
            <a:r>
              <a:rPr lang="zh-CN" altLang="en-US" sz="2400" dirty="0">
                <a:latin typeface="楷体_GB2312" pitchFamily="49" charset="-122"/>
                <a:ea typeface="楷体_GB2312" pitchFamily="49" charset="-122"/>
              </a:rPr>
              <a:t>、小车班各应急值班司机在岗待命，以随时满足应急人员出行的需求。 </a:t>
            </a:r>
            <a:endParaRPr lang="zh-CN" altLang="en-US" sz="2400" dirty="0">
              <a:latin typeface="楷体_GB2312" pitchFamily="49" charset="-122"/>
              <a:ea typeface="楷体_GB2312" pitchFamily="49" charset="-122"/>
            </a:endParaRPr>
          </a:p>
          <a:p>
            <a:pPr>
              <a:lnSpc>
                <a:spcPts val="3400"/>
              </a:lnSpc>
            </a:pPr>
            <a:r>
              <a:rPr lang="en-US" altLang="zh-CN" sz="2400">
                <a:latin typeface="楷体_GB2312" pitchFamily="49" charset="-122"/>
                <a:ea typeface="楷体_GB2312" pitchFamily="49" charset="-122"/>
              </a:rPr>
              <a:t>4</a:t>
            </a:r>
            <a:r>
              <a:rPr lang="zh-CN" altLang="en-US" sz="2400" dirty="0">
                <a:latin typeface="楷体_GB2312" pitchFamily="49" charset="-122"/>
                <a:ea typeface="楷体_GB2312" pitchFamily="49" charset="-122"/>
              </a:rPr>
              <a:t>、确保所有应急人员电话保持畅通。</a:t>
            </a:r>
            <a:endParaRPr lang="zh-CN" altLang="en-US" sz="2400" dirty="0">
              <a:latin typeface="楷体_GB2312" pitchFamily="49" charset="-122"/>
              <a:ea typeface="楷体_GB2312" pitchFamily="49"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338" name="Rectangle 4"/>
          <p:cNvSpPr/>
          <p:nvPr/>
        </p:nvSpPr>
        <p:spPr>
          <a:xfrm>
            <a:off x="1000125" y="1143000"/>
            <a:ext cx="7072313" cy="4708525"/>
          </a:xfrm>
          <a:prstGeom prst="rect">
            <a:avLst/>
          </a:prstGeom>
          <a:noFill/>
          <a:ln w="9525">
            <a:noFill/>
          </a:ln>
        </p:spPr>
        <p:txBody>
          <a:bodyPr anchor="ctr" anchorCtr="0">
            <a:spAutoFit/>
          </a:bodyPr>
          <a:p>
            <a:pPr indent="406400" algn="ctr">
              <a:lnSpc>
                <a:spcPts val="3600"/>
              </a:lnSpc>
            </a:pPr>
            <a:r>
              <a:rPr lang="zh-CN" altLang="en-US" sz="2400" b="1" dirty="0">
                <a:latin typeface="楷体_GB2312" pitchFamily="49" charset="-122"/>
                <a:ea typeface="楷体_GB2312" pitchFamily="49" charset="-122"/>
              </a:rPr>
              <a:t>第一部分   桌面演练的定义</a:t>
            </a:r>
            <a:endParaRPr lang="zh-CN" altLang="en-US" sz="2400" dirty="0">
              <a:latin typeface="楷体_GB2312" pitchFamily="49" charset="-122"/>
              <a:ea typeface="楷体_GB2312" pitchFamily="49" charset="-122"/>
            </a:endParaRPr>
          </a:p>
          <a:p>
            <a:pPr indent="406400">
              <a:lnSpc>
                <a:spcPts val="3600"/>
              </a:lnSpc>
            </a:pPr>
            <a:endParaRPr lang="en-US" altLang="zh-CN" sz="2400" b="1">
              <a:latin typeface="楷体_GB2312" pitchFamily="49" charset="-122"/>
              <a:ea typeface="楷体_GB2312" pitchFamily="49" charset="-122"/>
            </a:endParaRPr>
          </a:p>
          <a:p>
            <a:pPr indent="406400">
              <a:lnSpc>
                <a:spcPts val="3600"/>
              </a:lnSpc>
            </a:pPr>
            <a:r>
              <a:rPr lang="zh-CN" altLang="en-US" sz="2400" b="1" dirty="0">
                <a:latin typeface="楷体_GB2312" pitchFamily="49" charset="-122"/>
                <a:ea typeface="楷体_GB2312" pitchFamily="49" charset="-122"/>
              </a:rPr>
              <a:t>一、桌面演练：</a:t>
            </a:r>
            <a:endParaRPr lang="zh-CN" altLang="en-US" sz="2400" dirty="0">
              <a:latin typeface="楷体_GB2312" pitchFamily="49" charset="-122"/>
              <a:ea typeface="楷体_GB2312" pitchFamily="49" charset="-122"/>
            </a:endParaRPr>
          </a:p>
          <a:p>
            <a:pPr indent="406400">
              <a:lnSpc>
                <a:spcPts val="3600"/>
              </a:lnSpc>
            </a:pPr>
            <a:r>
              <a:rPr lang="zh-CN" altLang="en-US" sz="2400" dirty="0">
                <a:latin typeface="楷体_GB2312" pitchFamily="49" charset="-122"/>
                <a:ea typeface="楷体_GB2312" pitchFamily="49" charset="-122"/>
              </a:rPr>
              <a:t>一种圆桌讨论或演习的活动。其目的是使各级应急部门、组织和个人在较为轻松的环境下，明确和熟悉应急预案中所规定的职责和程序，提高协调配合及解决问题的能力。</a:t>
            </a:r>
            <a:endParaRPr lang="zh-CN" altLang="en-US" sz="2400" dirty="0">
              <a:latin typeface="楷体_GB2312" pitchFamily="49" charset="-122"/>
              <a:ea typeface="楷体_GB2312" pitchFamily="49" charset="-122"/>
            </a:endParaRPr>
          </a:p>
          <a:p>
            <a:pPr indent="406400">
              <a:lnSpc>
                <a:spcPts val="3600"/>
              </a:lnSpc>
            </a:pPr>
            <a:r>
              <a:rPr lang="zh-CN" altLang="en-US" sz="2400" dirty="0">
                <a:latin typeface="楷体_GB2312" pitchFamily="49" charset="-122"/>
                <a:ea typeface="楷体_GB2312" pitchFamily="49" charset="-122"/>
              </a:rPr>
              <a:t>  桌面演练的情景和问题多以口头或书面叙述的方式呈现，亦可配地图、沙盘、计算机模拟、视频等手段。 </a:t>
            </a:r>
            <a:endParaRPr lang="zh-CN" altLang="en-US" sz="2400" dirty="0">
              <a:latin typeface="楷体_GB2312" pitchFamily="49" charset="-122"/>
              <a:ea typeface="楷体_GB2312" pitchFamily="49" charset="-122"/>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1986" name="Rectangle 3"/>
          <p:cNvSpPr>
            <a:spLocks noGrp="1"/>
          </p:cNvSpPr>
          <p:nvPr>
            <p:ph type="body" idx="4294967295"/>
          </p:nvPr>
        </p:nvSpPr>
        <p:spPr>
          <a:ln/>
        </p:spPr>
        <p:txBody>
          <a:bodyPr vert="horz" wrap="square" lIns="91440" tIns="45720" rIns="91440" bIns="45720" anchor="t" anchorCtr="0"/>
          <a:p>
            <a:pPr>
              <a:lnSpc>
                <a:spcPts val="3400"/>
              </a:lnSpc>
            </a:pPr>
            <a:r>
              <a:rPr lang="zh-CN" altLang="en-US" sz="2400" dirty="0">
                <a:latin typeface="楷体_GB2312" pitchFamily="49" charset="-122"/>
                <a:ea typeface="楷体_GB2312" pitchFamily="49" charset="-122"/>
              </a:rPr>
              <a:t>问题七：施工企业工程技术部门（生产、设备、物资组织协调部门）在接到进入应急状态后，应采取哪些具体的应急行动？ </a:t>
            </a:r>
            <a:endParaRPr lang="zh-CN" altLang="en-US" sz="2400" dirty="0">
              <a:latin typeface="楷体_GB2312" pitchFamily="49" charset="-122"/>
              <a:ea typeface="楷体_GB2312" pitchFamily="49" charset="-122"/>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3010" name="Rectangle 3"/>
          <p:cNvSpPr>
            <a:spLocks noGrp="1"/>
          </p:cNvSpPr>
          <p:nvPr>
            <p:ph type="body" idx="4294967295"/>
          </p:nvPr>
        </p:nvSpPr>
        <p:spPr>
          <a:xfrm>
            <a:off x="500063" y="1071563"/>
            <a:ext cx="8229600" cy="4525962"/>
          </a:xfrm>
          <a:ln/>
        </p:spPr>
        <p:txBody>
          <a:bodyPr vert="horz" wrap="square" lIns="91440" tIns="45720" rIns="91440" bIns="45720" anchor="t" anchorCtr="0"/>
          <a:p>
            <a:pPr>
              <a:lnSpc>
                <a:spcPts val="3400"/>
              </a:lnSpc>
            </a:pPr>
            <a:r>
              <a:rPr lang="zh-CN" altLang="en-US" sz="2400" b="1" dirty="0">
                <a:solidFill>
                  <a:srgbClr val="0000CC"/>
                </a:solidFill>
                <a:latin typeface="楷体_GB2312" pitchFamily="49" charset="-122"/>
                <a:ea typeface="楷体_GB2312" pitchFamily="49" charset="-122"/>
              </a:rPr>
              <a:t>回答要点</a:t>
            </a:r>
            <a:r>
              <a:rPr lang="en-US" altLang="zh-CN" sz="2400" b="1">
                <a:solidFill>
                  <a:srgbClr val="0000CC"/>
                </a:solidFill>
                <a:latin typeface="楷体_GB2312" pitchFamily="49" charset="-122"/>
                <a:ea typeface="楷体_GB2312" pitchFamily="49" charset="-122"/>
              </a:rPr>
              <a:t>:</a:t>
            </a:r>
            <a:endParaRPr lang="en-US" altLang="zh-CN" sz="2400" b="1">
              <a:solidFill>
                <a:srgbClr val="0000CC"/>
              </a:solidFill>
              <a:latin typeface="楷体_GB2312" pitchFamily="49" charset="-122"/>
              <a:ea typeface="楷体_GB2312" pitchFamily="49" charset="-122"/>
            </a:endParaRPr>
          </a:p>
          <a:p>
            <a:pPr>
              <a:lnSpc>
                <a:spcPts val="3400"/>
              </a:lnSpc>
            </a:pPr>
            <a:r>
              <a:rPr lang="zh-CN" altLang="en-US" sz="2400" dirty="0">
                <a:latin typeface="楷体_GB2312" pitchFamily="49" charset="-122"/>
                <a:ea typeface="楷体_GB2312" pitchFamily="49" charset="-122"/>
              </a:rPr>
              <a:t>工程技术部门应当</a:t>
            </a:r>
            <a:r>
              <a:rPr lang="en-US" altLang="zh-CN" sz="2400">
                <a:latin typeface="楷体_GB2312" pitchFamily="49" charset="-122"/>
                <a:ea typeface="楷体_GB2312" pitchFamily="49" charset="-122"/>
              </a:rPr>
              <a:t>: </a:t>
            </a:r>
            <a:endParaRPr lang="en-US" altLang="zh-CN" sz="2400">
              <a:latin typeface="楷体_GB2312" pitchFamily="49" charset="-122"/>
              <a:ea typeface="楷体_GB2312" pitchFamily="49" charset="-122"/>
            </a:endParaRPr>
          </a:p>
          <a:p>
            <a:pPr>
              <a:lnSpc>
                <a:spcPts val="3400"/>
              </a:lnSpc>
            </a:pPr>
            <a:r>
              <a:rPr lang="en-US" altLang="zh-CN" sz="2400">
                <a:latin typeface="楷体_GB2312" pitchFamily="49" charset="-122"/>
                <a:ea typeface="楷体_GB2312" pitchFamily="49" charset="-122"/>
              </a:rPr>
              <a:t>1</a:t>
            </a:r>
            <a:r>
              <a:rPr lang="zh-CN" altLang="en-US" sz="2400" dirty="0">
                <a:latin typeface="楷体_GB2312" pitchFamily="49" charset="-122"/>
                <a:ea typeface="楷体_GB2312" pitchFamily="49" charset="-122"/>
              </a:rPr>
              <a:t>、成立以工程技术人员为主的应急专家组</a:t>
            </a:r>
            <a:r>
              <a:rPr lang="en-US" altLang="zh-CN" sz="2400">
                <a:latin typeface="楷体_GB2312" pitchFamily="49" charset="-122"/>
                <a:ea typeface="楷体_GB2312" pitchFamily="49" charset="-122"/>
              </a:rPr>
              <a:t>,</a:t>
            </a:r>
            <a:r>
              <a:rPr lang="zh-CN" altLang="en-US" sz="2400" dirty="0">
                <a:latin typeface="楷体_GB2312" pitchFamily="49" charset="-122"/>
                <a:ea typeface="楷体_GB2312" pitchFamily="49" charset="-122"/>
              </a:rPr>
              <a:t>商定预案未尽事宜的处置办法。组织脚手架、模板支架技术人员赶赴现场研究救援方案。 </a:t>
            </a:r>
            <a:endParaRPr lang="zh-CN" altLang="en-US" sz="2400" dirty="0">
              <a:latin typeface="楷体_GB2312" pitchFamily="49" charset="-122"/>
              <a:ea typeface="楷体_GB2312" pitchFamily="49" charset="-122"/>
            </a:endParaRPr>
          </a:p>
          <a:p>
            <a:pPr>
              <a:lnSpc>
                <a:spcPts val="3400"/>
              </a:lnSpc>
            </a:pPr>
            <a:r>
              <a:rPr lang="en-US" altLang="zh-CN" sz="2400">
                <a:latin typeface="楷体_GB2312" pitchFamily="49" charset="-122"/>
                <a:ea typeface="楷体_GB2312" pitchFamily="49" charset="-122"/>
              </a:rPr>
              <a:t>2</a:t>
            </a:r>
            <a:r>
              <a:rPr lang="zh-CN" altLang="en-US" sz="2400" dirty="0">
                <a:latin typeface="楷体_GB2312" pitchFamily="49" charset="-122"/>
                <a:ea typeface="楷体_GB2312" pitchFamily="49" charset="-122"/>
              </a:rPr>
              <a:t>、协调本公司救援机械设备（移动式吊车、运输车辆、特殊设备等）待命，车辆随时启用。 </a:t>
            </a:r>
            <a:endParaRPr lang="zh-CN" altLang="en-US" sz="2400" dirty="0">
              <a:latin typeface="楷体_GB2312" pitchFamily="49" charset="-122"/>
              <a:ea typeface="楷体_GB2312" pitchFamily="49" charset="-122"/>
            </a:endParaRPr>
          </a:p>
          <a:p>
            <a:pPr>
              <a:lnSpc>
                <a:spcPts val="3400"/>
              </a:lnSpc>
            </a:pPr>
            <a:r>
              <a:rPr lang="en-US" altLang="zh-CN" sz="2400">
                <a:latin typeface="楷体_GB2312" pitchFamily="49" charset="-122"/>
                <a:ea typeface="楷体_GB2312" pitchFamily="49" charset="-122"/>
              </a:rPr>
              <a:t>3</a:t>
            </a:r>
            <a:r>
              <a:rPr lang="zh-CN" altLang="en-US" sz="2400" dirty="0">
                <a:latin typeface="楷体_GB2312" pitchFamily="49" charset="-122"/>
                <a:ea typeface="楷体_GB2312" pitchFamily="49" charset="-122"/>
              </a:rPr>
              <a:t>、调集公司救援人员使用的防护用具。 </a:t>
            </a:r>
            <a:endParaRPr lang="zh-CN" altLang="en-US" sz="2400" dirty="0">
              <a:latin typeface="楷体_GB2312" pitchFamily="49" charset="-122"/>
              <a:ea typeface="楷体_GB2312" pitchFamily="49" charset="-122"/>
            </a:endParaRPr>
          </a:p>
          <a:p>
            <a:pPr>
              <a:lnSpc>
                <a:spcPts val="3400"/>
              </a:lnSpc>
            </a:pPr>
            <a:r>
              <a:rPr lang="en-US" altLang="zh-CN" sz="2400">
                <a:latin typeface="楷体_GB2312" pitchFamily="49" charset="-122"/>
                <a:ea typeface="楷体_GB2312" pitchFamily="49" charset="-122"/>
              </a:rPr>
              <a:t>4</a:t>
            </a:r>
            <a:r>
              <a:rPr lang="zh-CN" altLang="en-US" sz="2400" dirty="0">
                <a:latin typeface="楷体_GB2312" pitchFamily="49" charset="-122"/>
                <a:ea typeface="楷体_GB2312" pitchFamily="49" charset="-122"/>
              </a:rPr>
              <a:t>、应急人员电话保持畅通。</a:t>
            </a:r>
            <a:endParaRPr lang="zh-CN" altLang="en-US" sz="2400" dirty="0">
              <a:latin typeface="楷体_GB2312" pitchFamily="49" charset="-122"/>
              <a:ea typeface="楷体_GB2312" pitchFamily="49" charset="-122"/>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4034" name="Rectangle 3"/>
          <p:cNvSpPr>
            <a:spLocks noGrp="1"/>
          </p:cNvSpPr>
          <p:nvPr>
            <p:ph type="body" idx="4294967295"/>
          </p:nvPr>
        </p:nvSpPr>
        <p:spPr>
          <a:ln/>
        </p:spPr>
        <p:txBody>
          <a:bodyPr vert="horz" wrap="square" lIns="91440" tIns="45720" rIns="91440" bIns="45720" anchor="t" anchorCtr="0"/>
          <a:p>
            <a:pPr>
              <a:lnSpc>
                <a:spcPts val="3400"/>
              </a:lnSpc>
            </a:pPr>
            <a:r>
              <a:rPr lang="zh-CN" altLang="en-US" sz="2400" b="1" dirty="0">
                <a:solidFill>
                  <a:srgbClr val="0000CC"/>
                </a:solidFill>
                <a:latin typeface="楷体_GB2312" pitchFamily="49" charset="-122"/>
                <a:ea typeface="楷体_GB2312" pitchFamily="49" charset="-122"/>
              </a:rPr>
              <a:t>请施工企业安质环保部负责人回答问题</a:t>
            </a:r>
            <a:r>
              <a:rPr lang="en-US" altLang="zh-CN" sz="2400" b="1">
                <a:solidFill>
                  <a:srgbClr val="0000CC"/>
                </a:solidFill>
                <a:latin typeface="楷体_GB2312" pitchFamily="49" charset="-122"/>
                <a:ea typeface="楷体_GB2312" pitchFamily="49" charset="-122"/>
              </a:rPr>
              <a:t>:</a:t>
            </a:r>
            <a:endParaRPr lang="en-US" altLang="zh-CN" sz="2400" b="1">
              <a:solidFill>
                <a:srgbClr val="0000CC"/>
              </a:solidFill>
              <a:latin typeface="楷体_GB2312" pitchFamily="49" charset="-122"/>
              <a:ea typeface="楷体_GB2312" pitchFamily="49" charset="-122"/>
            </a:endParaRPr>
          </a:p>
          <a:p>
            <a:pPr>
              <a:lnSpc>
                <a:spcPts val="3400"/>
              </a:lnSpc>
            </a:pPr>
            <a:r>
              <a:rPr lang="zh-CN" altLang="en-US" sz="2400" dirty="0">
                <a:latin typeface="楷体_GB2312" pitchFamily="49" charset="-122"/>
                <a:ea typeface="楷体_GB2312" pitchFamily="49" charset="-122"/>
              </a:rPr>
              <a:t>问题八：安质环保部在接到进入应急救援指令后，应采取哪些具体的应急措施？ </a:t>
            </a:r>
            <a:endParaRPr lang="zh-CN" altLang="en-US" sz="2400" dirty="0">
              <a:latin typeface="楷体_GB2312" pitchFamily="49" charset="-122"/>
              <a:ea typeface="楷体_GB2312" pitchFamily="49" charset="-122"/>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5058" name="Rectangle 3"/>
          <p:cNvSpPr>
            <a:spLocks noGrp="1"/>
          </p:cNvSpPr>
          <p:nvPr>
            <p:ph type="body" idx="4294967295"/>
          </p:nvPr>
        </p:nvSpPr>
        <p:spPr>
          <a:xfrm>
            <a:off x="500063" y="1214438"/>
            <a:ext cx="8229600" cy="5214937"/>
          </a:xfrm>
          <a:ln/>
        </p:spPr>
        <p:txBody>
          <a:bodyPr vert="horz" wrap="square" lIns="91440" tIns="45720" rIns="91440" bIns="45720" anchor="t" anchorCtr="0"/>
          <a:p>
            <a:pPr>
              <a:lnSpc>
                <a:spcPts val="3400"/>
              </a:lnSpc>
            </a:pPr>
            <a:r>
              <a:rPr lang="zh-CN" altLang="en-US" sz="2400" b="1" dirty="0">
                <a:solidFill>
                  <a:srgbClr val="0000CC"/>
                </a:solidFill>
                <a:latin typeface="楷体_GB2312" pitchFamily="49" charset="-122"/>
                <a:ea typeface="楷体_GB2312" pitchFamily="49" charset="-122"/>
              </a:rPr>
              <a:t>回答要点</a:t>
            </a:r>
            <a:r>
              <a:rPr lang="en-US" altLang="zh-CN" sz="2400" b="1">
                <a:solidFill>
                  <a:srgbClr val="0000CC"/>
                </a:solidFill>
                <a:latin typeface="楷体_GB2312" pitchFamily="49" charset="-122"/>
                <a:ea typeface="楷体_GB2312" pitchFamily="49" charset="-122"/>
              </a:rPr>
              <a:t>:</a:t>
            </a:r>
            <a:r>
              <a:rPr lang="en-US" altLang="zh-CN" sz="2400">
                <a:latin typeface="楷体_GB2312" pitchFamily="49" charset="-122"/>
                <a:ea typeface="楷体_GB2312" pitchFamily="49" charset="-122"/>
              </a:rPr>
              <a:t> </a:t>
            </a:r>
            <a:endParaRPr lang="en-US" altLang="zh-CN" sz="2400">
              <a:latin typeface="楷体_GB2312" pitchFamily="49" charset="-122"/>
              <a:ea typeface="楷体_GB2312" pitchFamily="49" charset="-122"/>
            </a:endParaRPr>
          </a:p>
          <a:p>
            <a:pPr>
              <a:lnSpc>
                <a:spcPts val="3400"/>
              </a:lnSpc>
            </a:pPr>
            <a:r>
              <a:rPr lang="zh-CN" altLang="en-US" sz="2400" dirty="0">
                <a:latin typeface="楷体_GB2312" pitchFamily="49" charset="-122"/>
                <a:ea typeface="楷体_GB2312" pitchFamily="49" charset="-122"/>
              </a:rPr>
              <a:t>安质环保部作为企业应急指挥办公室和现场安全监护组、现场信息联络责任部门，应当： </a:t>
            </a:r>
            <a:endParaRPr lang="zh-CN" altLang="en-US" sz="2400" dirty="0">
              <a:latin typeface="楷体_GB2312" pitchFamily="49" charset="-122"/>
              <a:ea typeface="楷体_GB2312" pitchFamily="49" charset="-122"/>
            </a:endParaRPr>
          </a:p>
          <a:p>
            <a:pPr>
              <a:lnSpc>
                <a:spcPts val="3400"/>
              </a:lnSpc>
            </a:pPr>
            <a:r>
              <a:rPr lang="en-US" altLang="zh-CN" sz="2400">
                <a:latin typeface="楷体_GB2312" pitchFamily="49" charset="-122"/>
                <a:ea typeface="楷体_GB2312" pitchFamily="49" charset="-122"/>
              </a:rPr>
              <a:t>1</a:t>
            </a:r>
            <a:r>
              <a:rPr lang="zh-CN" altLang="en-US" sz="2400" dirty="0">
                <a:latin typeface="楷体_GB2312" pitchFamily="49" charset="-122"/>
                <a:ea typeface="楷体_GB2312" pitchFamily="49" charset="-122"/>
              </a:rPr>
              <a:t>、派人员配合工程技术部、项目部对突发事件实施现场监控</a:t>
            </a:r>
            <a:r>
              <a:rPr lang="en-US" altLang="zh-CN" sz="2400">
                <a:latin typeface="楷体_GB2312" pitchFamily="49" charset="-122"/>
                <a:ea typeface="楷体_GB2312" pitchFamily="49" charset="-122"/>
              </a:rPr>
              <a:t>, </a:t>
            </a:r>
            <a:r>
              <a:rPr lang="zh-CN" altLang="en-US" sz="2400" dirty="0">
                <a:latin typeface="楷体_GB2312" pitchFamily="49" charset="-122"/>
                <a:ea typeface="楷体_GB2312" pitchFamily="49" charset="-122"/>
              </a:rPr>
              <a:t>并对现场人员救援行动进行安全监护。 </a:t>
            </a:r>
            <a:endParaRPr lang="zh-CN" altLang="en-US" sz="2400" dirty="0">
              <a:latin typeface="楷体_GB2312" pitchFamily="49" charset="-122"/>
              <a:ea typeface="楷体_GB2312" pitchFamily="49" charset="-122"/>
            </a:endParaRPr>
          </a:p>
          <a:p>
            <a:pPr>
              <a:lnSpc>
                <a:spcPts val="3400"/>
              </a:lnSpc>
            </a:pPr>
            <a:r>
              <a:rPr lang="en-US" altLang="zh-CN" sz="2400">
                <a:latin typeface="楷体_GB2312" pitchFamily="49" charset="-122"/>
                <a:ea typeface="楷体_GB2312" pitchFamily="49" charset="-122"/>
              </a:rPr>
              <a:t>2</a:t>
            </a:r>
            <a:r>
              <a:rPr lang="zh-CN" altLang="en-US" sz="2400" dirty="0">
                <a:latin typeface="楷体_GB2312" pitchFamily="49" charset="-122"/>
                <a:ea typeface="楷体_GB2312" pitchFamily="49" charset="-122"/>
              </a:rPr>
              <a:t>、确认具有应急职责人员的手机号码正确无误</a:t>
            </a:r>
            <a:r>
              <a:rPr lang="en-US" altLang="zh-CN" sz="2400">
                <a:latin typeface="楷体_GB2312" pitchFamily="49" charset="-122"/>
                <a:ea typeface="楷体_GB2312" pitchFamily="49" charset="-122"/>
              </a:rPr>
              <a:t>. </a:t>
            </a:r>
            <a:endParaRPr lang="en-US" altLang="zh-CN" sz="2400">
              <a:latin typeface="楷体_GB2312" pitchFamily="49" charset="-122"/>
              <a:ea typeface="楷体_GB2312" pitchFamily="49" charset="-122"/>
            </a:endParaRPr>
          </a:p>
          <a:p>
            <a:pPr>
              <a:lnSpc>
                <a:spcPts val="3400"/>
              </a:lnSpc>
            </a:pPr>
            <a:r>
              <a:rPr lang="en-US" altLang="zh-CN" sz="2400">
                <a:latin typeface="楷体_GB2312" pitchFamily="49" charset="-122"/>
                <a:ea typeface="楷体_GB2312" pitchFamily="49" charset="-122"/>
              </a:rPr>
              <a:t>3</a:t>
            </a:r>
            <a:r>
              <a:rPr lang="zh-CN" altLang="en-US" sz="2400" dirty="0">
                <a:latin typeface="楷体_GB2312" pitchFamily="49" charset="-122"/>
                <a:ea typeface="楷体_GB2312" pitchFamily="49" charset="-122"/>
              </a:rPr>
              <a:t>、监督各部门妥善实施了预警和对照预案采取应急救援措施。 </a:t>
            </a:r>
            <a:endParaRPr lang="zh-CN" altLang="en-US" sz="2400" dirty="0">
              <a:latin typeface="楷体_GB2312" pitchFamily="49" charset="-122"/>
              <a:ea typeface="楷体_GB2312" pitchFamily="49" charset="-122"/>
            </a:endParaRPr>
          </a:p>
          <a:p>
            <a:pPr>
              <a:lnSpc>
                <a:spcPts val="3400"/>
              </a:lnSpc>
            </a:pPr>
            <a:r>
              <a:rPr lang="en-US" altLang="zh-CN" sz="2400">
                <a:latin typeface="楷体_GB2312" pitchFamily="49" charset="-122"/>
                <a:ea typeface="楷体_GB2312" pitchFamily="49" charset="-122"/>
              </a:rPr>
              <a:t>4</a:t>
            </a:r>
            <a:r>
              <a:rPr lang="zh-CN" altLang="en-US" sz="2400" dirty="0">
                <a:latin typeface="楷体_GB2312" pitchFamily="49" charset="-122"/>
                <a:ea typeface="楷体_GB2312" pitchFamily="49" charset="-122"/>
              </a:rPr>
              <a:t>、保持向企业总指挥和上级有关部门定期续报现场救援进展情况。 </a:t>
            </a:r>
            <a:endParaRPr lang="zh-CN" altLang="en-US" sz="2400" dirty="0">
              <a:latin typeface="楷体_GB2312" pitchFamily="49" charset="-122"/>
              <a:ea typeface="楷体_GB2312" pitchFamily="49" charset="-122"/>
            </a:endParaRPr>
          </a:p>
          <a:p>
            <a:pPr>
              <a:lnSpc>
                <a:spcPts val="3400"/>
              </a:lnSpc>
            </a:pPr>
            <a:r>
              <a:rPr lang="en-US" altLang="zh-CN" sz="2400">
                <a:latin typeface="楷体_GB2312" pitchFamily="49" charset="-122"/>
                <a:ea typeface="楷体_GB2312" pitchFamily="49" charset="-122"/>
              </a:rPr>
              <a:t>5</a:t>
            </a:r>
            <a:r>
              <a:rPr lang="zh-CN" altLang="en-US" sz="2400" dirty="0">
                <a:latin typeface="楷体_GB2312" pitchFamily="49" charset="-122"/>
                <a:ea typeface="楷体_GB2312" pitchFamily="49" charset="-122"/>
              </a:rPr>
              <a:t>、确保本部门及现场应急人员电话保持畅通。</a:t>
            </a:r>
            <a:endParaRPr lang="zh-CN" altLang="en-US" sz="2400" dirty="0">
              <a:latin typeface="楷体_GB2312" pitchFamily="49" charset="-122"/>
              <a:ea typeface="楷体_GB2312" pitchFamily="49" charset="-122"/>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6082" name="Rectangle 3"/>
          <p:cNvSpPr>
            <a:spLocks noGrp="1"/>
          </p:cNvSpPr>
          <p:nvPr>
            <p:ph type="body" idx="4294967295"/>
          </p:nvPr>
        </p:nvSpPr>
        <p:spPr>
          <a:ln/>
        </p:spPr>
        <p:txBody>
          <a:bodyPr vert="horz" wrap="square" lIns="91440" tIns="45720" rIns="91440" bIns="45720" anchor="t" anchorCtr="0"/>
          <a:p>
            <a:pPr>
              <a:lnSpc>
                <a:spcPts val="3400"/>
              </a:lnSpc>
            </a:pPr>
            <a:r>
              <a:rPr lang="zh-CN" altLang="en-US" sz="2400" dirty="0">
                <a:solidFill>
                  <a:srgbClr val="FF0000"/>
                </a:solidFill>
                <a:latin typeface="楷体_GB2312" pitchFamily="49" charset="-122"/>
                <a:ea typeface="楷体_GB2312" pitchFamily="49" charset="-122"/>
              </a:rPr>
              <a:t>情景事件三</a:t>
            </a:r>
            <a:r>
              <a:rPr lang="en-US" altLang="zh-CN" sz="2400">
                <a:solidFill>
                  <a:srgbClr val="FF0000"/>
                </a:solidFill>
                <a:latin typeface="楷体_GB2312" pitchFamily="49" charset="-122"/>
                <a:ea typeface="楷体_GB2312" pitchFamily="49" charset="-122"/>
              </a:rPr>
              <a:t>: 2012 </a:t>
            </a:r>
            <a:r>
              <a:rPr lang="zh-CN" altLang="en-US" sz="2400" dirty="0">
                <a:solidFill>
                  <a:srgbClr val="FF0000"/>
                </a:solidFill>
                <a:latin typeface="楷体_GB2312" pitchFamily="49" charset="-122"/>
                <a:ea typeface="楷体_GB2312" pitchFamily="49" charset="-122"/>
              </a:rPr>
              <a:t>年 </a:t>
            </a:r>
            <a:r>
              <a:rPr lang="en-US" altLang="zh-CN" sz="2400">
                <a:solidFill>
                  <a:srgbClr val="FF0000"/>
                </a:solidFill>
                <a:latin typeface="楷体_GB2312" pitchFamily="49" charset="-122"/>
                <a:ea typeface="楷体_GB2312" pitchFamily="49" charset="-122"/>
              </a:rPr>
              <a:t>2 </a:t>
            </a:r>
            <a:r>
              <a:rPr lang="zh-CN" altLang="en-US" sz="2400" dirty="0">
                <a:solidFill>
                  <a:srgbClr val="FF0000"/>
                </a:solidFill>
                <a:latin typeface="楷体_GB2312" pitchFamily="49" charset="-122"/>
                <a:ea typeface="楷体_GB2312" pitchFamily="49" charset="-122"/>
              </a:rPr>
              <a:t>月</a:t>
            </a:r>
            <a:r>
              <a:rPr lang="en-US" altLang="zh-CN" sz="2400">
                <a:solidFill>
                  <a:srgbClr val="FF0000"/>
                </a:solidFill>
                <a:latin typeface="楷体_GB2312" pitchFamily="49" charset="-122"/>
                <a:ea typeface="楷体_GB2312" pitchFamily="49" charset="-122"/>
              </a:rPr>
              <a:t>12</a:t>
            </a:r>
            <a:r>
              <a:rPr lang="zh-CN" altLang="en-US" sz="2400" dirty="0">
                <a:solidFill>
                  <a:srgbClr val="FF0000"/>
                </a:solidFill>
                <a:latin typeface="楷体_GB2312" pitchFamily="49" charset="-122"/>
                <a:ea typeface="楷体_GB2312" pitchFamily="49" charset="-122"/>
              </a:rPr>
              <a:t>日 </a:t>
            </a:r>
            <a:r>
              <a:rPr lang="en-US" altLang="zh-CN" sz="2400">
                <a:solidFill>
                  <a:srgbClr val="FF0000"/>
                </a:solidFill>
                <a:latin typeface="楷体_GB2312" pitchFamily="49" charset="-122"/>
                <a:ea typeface="楷体_GB2312" pitchFamily="49" charset="-122"/>
              </a:rPr>
              <a:t>15 </a:t>
            </a:r>
            <a:r>
              <a:rPr lang="zh-CN" altLang="en-US" sz="2400" dirty="0">
                <a:solidFill>
                  <a:srgbClr val="FF0000"/>
                </a:solidFill>
                <a:latin typeface="楷体_GB2312" pitchFamily="49" charset="-122"/>
                <a:ea typeface="楷体_GB2312" pitchFamily="49" charset="-122"/>
              </a:rPr>
              <a:t>时起</a:t>
            </a:r>
            <a:r>
              <a:rPr lang="en-US" altLang="zh-CN" sz="2400">
                <a:solidFill>
                  <a:srgbClr val="FF0000"/>
                </a:solidFill>
                <a:latin typeface="楷体_GB2312" pitchFamily="49" charset="-122"/>
                <a:ea typeface="楷体_GB2312" pitchFamily="49" charset="-122"/>
              </a:rPr>
              <a:t>,</a:t>
            </a:r>
            <a:r>
              <a:rPr lang="zh-CN" altLang="en-US" sz="2400" dirty="0">
                <a:solidFill>
                  <a:srgbClr val="FF0000"/>
                </a:solidFill>
                <a:latin typeface="楷体_GB2312" pitchFamily="49" charset="-122"/>
                <a:ea typeface="楷体_GB2312" pitchFamily="49" charset="-122"/>
              </a:rPr>
              <a:t>现场救援工作继续进行中，突发事件现场随之涌入了大量的媒体记者，纷纷要求项目经理部介绍事故情况，提供项目施工相关背景资料，个别媒体记者试图闯入救援现场做现场救援采访报道。</a:t>
            </a:r>
            <a:endParaRPr lang="zh-CN" altLang="en-US" sz="2400" dirty="0">
              <a:solidFill>
                <a:srgbClr val="FF0000"/>
              </a:solidFill>
              <a:latin typeface="楷体_GB2312" pitchFamily="49" charset="-122"/>
              <a:ea typeface="楷体_GB2312" pitchFamily="49" charset="-122"/>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7106" name="Rectangle 3"/>
          <p:cNvSpPr>
            <a:spLocks noGrp="1"/>
          </p:cNvSpPr>
          <p:nvPr>
            <p:ph type="body" idx="4294967295"/>
          </p:nvPr>
        </p:nvSpPr>
        <p:spPr>
          <a:ln/>
        </p:spPr>
        <p:txBody>
          <a:bodyPr vert="horz" wrap="square" lIns="91440" tIns="45720" rIns="91440" bIns="45720" anchor="t" anchorCtr="0"/>
          <a:p>
            <a:pPr>
              <a:lnSpc>
                <a:spcPts val="3400"/>
              </a:lnSpc>
            </a:pPr>
            <a:r>
              <a:rPr lang="zh-CN" altLang="en-US" sz="2400" b="1" dirty="0">
                <a:solidFill>
                  <a:srgbClr val="0000CC"/>
                </a:solidFill>
                <a:latin typeface="楷体_GB2312" pitchFamily="49" charset="-122"/>
                <a:ea typeface="楷体_GB2312" pitchFamily="49" charset="-122"/>
              </a:rPr>
              <a:t> 请施工企业党群工作部负责人回答问题</a:t>
            </a:r>
            <a:r>
              <a:rPr lang="en-US" altLang="zh-CN" sz="2400" b="1">
                <a:solidFill>
                  <a:srgbClr val="0000CC"/>
                </a:solidFill>
                <a:latin typeface="楷体_GB2312" pitchFamily="49" charset="-122"/>
                <a:ea typeface="楷体_GB2312" pitchFamily="49" charset="-122"/>
              </a:rPr>
              <a:t>:</a:t>
            </a:r>
            <a:endParaRPr lang="en-US" altLang="zh-CN" sz="2400" b="1">
              <a:solidFill>
                <a:srgbClr val="0000CC"/>
              </a:solidFill>
              <a:latin typeface="楷体_GB2312" pitchFamily="49" charset="-122"/>
              <a:ea typeface="楷体_GB2312" pitchFamily="49" charset="-122"/>
            </a:endParaRPr>
          </a:p>
          <a:p>
            <a:pPr>
              <a:lnSpc>
                <a:spcPts val="3400"/>
              </a:lnSpc>
            </a:pPr>
            <a:r>
              <a:rPr lang="zh-CN" altLang="en-US" sz="2400" dirty="0">
                <a:latin typeface="楷体_GB2312" pitchFamily="49" charset="-122"/>
                <a:ea typeface="楷体_GB2312" pitchFamily="49" charset="-122"/>
              </a:rPr>
              <a:t>问题九：施工企业党群部门应如何处置所面临的新闻媒体的采访？ </a:t>
            </a:r>
            <a:endParaRPr lang="zh-CN" altLang="en-US" sz="2400" dirty="0">
              <a:latin typeface="楷体_GB2312" pitchFamily="49" charset="-122"/>
              <a:ea typeface="楷体_GB2312" pitchFamily="49" charset="-122"/>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8130" name="Rectangle 3"/>
          <p:cNvSpPr>
            <a:spLocks noGrp="1"/>
          </p:cNvSpPr>
          <p:nvPr>
            <p:ph type="body" idx="4294967295"/>
          </p:nvPr>
        </p:nvSpPr>
        <p:spPr>
          <a:xfrm>
            <a:off x="428625" y="1143000"/>
            <a:ext cx="8229600" cy="4525963"/>
          </a:xfrm>
          <a:ln/>
        </p:spPr>
        <p:txBody>
          <a:bodyPr vert="horz" wrap="square" lIns="91440" tIns="45720" rIns="91440" bIns="45720" anchor="t" anchorCtr="0"/>
          <a:p>
            <a:pPr>
              <a:lnSpc>
                <a:spcPts val="3400"/>
              </a:lnSpc>
            </a:pPr>
            <a:r>
              <a:rPr lang="zh-CN" altLang="en-US" sz="2400" b="1" dirty="0">
                <a:solidFill>
                  <a:srgbClr val="0000CC"/>
                </a:solidFill>
                <a:latin typeface="楷体_GB2312" pitchFamily="49" charset="-122"/>
                <a:ea typeface="楷体_GB2312" pitchFamily="49" charset="-122"/>
              </a:rPr>
              <a:t>回答要点</a:t>
            </a:r>
            <a:r>
              <a:rPr lang="en-US" altLang="zh-CN" sz="2400" b="1">
                <a:solidFill>
                  <a:srgbClr val="0000CC"/>
                </a:solidFill>
                <a:latin typeface="楷体_GB2312" pitchFamily="49" charset="-122"/>
                <a:ea typeface="楷体_GB2312" pitchFamily="49" charset="-122"/>
              </a:rPr>
              <a:t>:</a:t>
            </a:r>
            <a:endParaRPr lang="en-US" altLang="zh-CN" sz="2400" b="1">
              <a:solidFill>
                <a:srgbClr val="0000CC"/>
              </a:solidFill>
              <a:latin typeface="楷体_GB2312" pitchFamily="49" charset="-122"/>
              <a:ea typeface="楷体_GB2312" pitchFamily="49" charset="-122"/>
            </a:endParaRPr>
          </a:p>
          <a:p>
            <a:pPr>
              <a:lnSpc>
                <a:spcPts val="3400"/>
              </a:lnSpc>
            </a:pPr>
            <a:r>
              <a:rPr lang="en-US" altLang="zh-CN" sz="2400">
                <a:latin typeface="楷体_GB2312" pitchFamily="49" charset="-122"/>
                <a:ea typeface="楷体_GB2312" pitchFamily="49" charset="-122"/>
              </a:rPr>
              <a:t> </a:t>
            </a:r>
            <a:r>
              <a:rPr lang="zh-CN" altLang="en-US" sz="2400" dirty="0">
                <a:latin typeface="楷体_GB2312" pitchFamily="49" charset="-122"/>
                <a:ea typeface="楷体_GB2312" pitchFamily="49" charset="-122"/>
              </a:rPr>
              <a:t>党群部在应急状态时承担指挥部办公室</a:t>
            </a:r>
            <a:r>
              <a:rPr lang="en-US" altLang="zh-CN" sz="2400">
                <a:latin typeface="楷体_GB2312" pitchFamily="49" charset="-122"/>
                <a:ea typeface="楷体_GB2312" pitchFamily="49" charset="-122"/>
              </a:rPr>
              <a:t>,</a:t>
            </a:r>
            <a:r>
              <a:rPr lang="zh-CN" altLang="en-US" sz="2400" dirty="0">
                <a:latin typeface="楷体_GB2312" pitchFamily="49" charset="-122"/>
                <a:ea typeface="楷体_GB2312" pitchFamily="49" charset="-122"/>
              </a:rPr>
              <a:t>现场安全监护和现场信息联络责任部门</a:t>
            </a:r>
            <a:r>
              <a:rPr lang="en-US" altLang="zh-CN" sz="2400">
                <a:latin typeface="楷体_GB2312" pitchFamily="49" charset="-122"/>
                <a:ea typeface="楷体_GB2312" pitchFamily="49" charset="-122"/>
              </a:rPr>
              <a:t>,</a:t>
            </a:r>
            <a:r>
              <a:rPr lang="zh-CN" altLang="en-US" sz="2400" dirty="0">
                <a:latin typeface="楷体_GB2312" pitchFamily="49" charset="-122"/>
                <a:ea typeface="楷体_GB2312" pitchFamily="49" charset="-122"/>
              </a:rPr>
              <a:t>应当</a:t>
            </a:r>
            <a:r>
              <a:rPr lang="en-US" altLang="zh-CN" sz="2400">
                <a:latin typeface="楷体_GB2312" pitchFamily="49" charset="-122"/>
                <a:ea typeface="楷体_GB2312" pitchFamily="49" charset="-122"/>
              </a:rPr>
              <a:t>: </a:t>
            </a:r>
            <a:endParaRPr lang="en-US" altLang="zh-CN" sz="2400">
              <a:latin typeface="楷体_GB2312" pitchFamily="49" charset="-122"/>
              <a:ea typeface="楷体_GB2312" pitchFamily="49" charset="-122"/>
            </a:endParaRPr>
          </a:p>
          <a:p>
            <a:pPr>
              <a:lnSpc>
                <a:spcPts val="3400"/>
              </a:lnSpc>
            </a:pPr>
            <a:r>
              <a:rPr lang="en-US" altLang="zh-CN" sz="2400">
                <a:latin typeface="楷体_GB2312" pitchFamily="49" charset="-122"/>
                <a:ea typeface="楷体_GB2312" pitchFamily="49" charset="-122"/>
              </a:rPr>
              <a:t>1</a:t>
            </a:r>
            <a:r>
              <a:rPr lang="zh-CN" altLang="en-US" sz="2400" dirty="0">
                <a:latin typeface="楷体_GB2312" pitchFamily="49" charset="-122"/>
                <a:ea typeface="楷体_GB2312" pitchFamily="49" charset="-122"/>
              </a:rPr>
              <a:t>、与汇总应急办公室各项信息，报请总指挥审核后统一对新闻媒体发布，消除媒体和各界人员的各种猜测。</a:t>
            </a:r>
            <a:endParaRPr lang="zh-CN" altLang="en-US" sz="2400" dirty="0">
              <a:latin typeface="楷体_GB2312" pitchFamily="49" charset="-122"/>
              <a:ea typeface="楷体_GB2312" pitchFamily="49" charset="-122"/>
            </a:endParaRPr>
          </a:p>
          <a:p>
            <a:pPr>
              <a:lnSpc>
                <a:spcPts val="3400"/>
              </a:lnSpc>
            </a:pPr>
            <a:r>
              <a:rPr lang="en-US" altLang="zh-CN" sz="2400">
                <a:latin typeface="楷体_GB2312" pitchFamily="49" charset="-122"/>
                <a:ea typeface="楷体_GB2312" pitchFamily="49" charset="-122"/>
              </a:rPr>
              <a:t>2</a:t>
            </a:r>
            <a:r>
              <a:rPr lang="zh-CN" altLang="en-US" sz="2400" dirty="0">
                <a:latin typeface="楷体_GB2312" pitchFamily="49" charset="-122"/>
                <a:ea typeface="楷体_GB2312" pitchFamily="49" charset="-122"/>
              </a:rPr>
              <a:t>、对突发事件的相关信息主动做好舆情引导，统一信息发布内容，主动与当地主流媒体沟通，最大限度消除事件所带来的影响。</a:t>
            </a:r>
            <a:endParaRPr lang="zh-CN" altLang="en-US" sz="2400" dirty="0">
              <a:latin typeface="楷体_GB2312" pitchFamily="49" charset="-122"/>
              <a:ea typeface="楷体_GB2312" pitchFamily="49" charset="-122"/>
            </a:endParaRPr>
          </a:p>
          <a:p>
            <a:pPr>
              <a:lnSpc>
                <a:spcPts val="3400"/>
              </a:lnSpc>
            </a:pPr>
            <a:r>
              <a:rPr lang="en-US" altLang="zh-CN" sz="2400">
                <a:latin typeface="楷体_GB2312" pitchFamily="49" charset="-122"/>
                <a:ea typeface="楷体_GB2312" pitchFamily="49" charset="-122"/>
              </a:rPr>
              <a:t>3</a:t>
            </a:r>
            <a:r>
              <a:rPr lang="zh-CN" altLang="en-US" sz="2400" dirty="0">
                <a:latin typeface="楷体_GB2312" pitchFamily="49" charset="-122"/>
                <a:ea typeface="楷体_GB2312" pitchFamily="49" charset="-122"/>
              </a:rPr>
              <a:t>、定期对外发布救援进展状况的信息。</a:t>
            </a:r>
            <a:endParaRPr lang="zh-CN" altLang="en-US" sz="2400" dirty="0">
              <a:latin typeface="楷体_GB2312" pitchFamily="49" charset="-122"/>
              <a:ea typeface="楷体_GB2312" pitchFamily="49" charset="-122"/>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9154" name="Rectangle 3"/>
          <p:cNvSpPr>
            <a:spLocks noGrp="1"/>
          </p:cNvSpPr>
          <p:nvPr>
            <p:ph type="body" idx="4294967295"/>
          </p:nvPr>
        </p:nvSpPr>
        <p:spPr>
          <a:ln/>
        </p:spPr>
        <p:txBody>
          <a:bodyPr vert="horz" wrap="square" lIns="91440" tIns="45720" rIns="91440" bIns="45720" anchor="t" anchorCtr="0"/>
          <a:p>
            <a:pPr>
              <a:lnSpc>
                <a:spcPts val="3400"/>
              </a:lnSpc>
            </a:pPr>
            <a:r>
              <a:rPr lang="zh-CN" altLang="en-US" sz="2400" b="1" dirty="0">
                <a:solidFill>
                  <a:srgbClr val="0000CC"/>
                </a:solidFill>
                <a:latin typeface="楷体_GB2312" pitchFamily="49" charset="-122"/>
                <a:ea typeface="楷体_GB2312" pitchFamily="49" charset="-122"/>
              </a:rPr>
              <a:t>请集团公司党群部负责人回答问题： </a:t>
            </a:r>
            <a:endParaRPr lang="zh-CN" altLang="en-US" sz="2400" b="1" dirty="0">
              <a:solidFill>
                <a:srgbClr val="0000CC"/>
              </a:solidFill>
              <a:latin typeface="楷体_GB2312" pitchFamily="49" charset="-122"/>
              <a:ea typeface="楷体_GB2312" pitchFamily="49" charset="-122"/>
            </a:endParaRPr>
          </a:p>
          <a:p>
            <a:pPr>
              <a:lnSpc>
                <a:spcPts val="3400"/>
              </a:lnSpc>
            </a:pPr>
            <a:r>
              <a:rPr lang="zh-CN" altLang="en-US" sz="2400" dirty="0">
                <a:latin typeface="楷体_GB2312" pitchFamily="49" charset="-122"/>
                <a:ea typeface="楷体_GB2312" pitchFamily="49" charset="-122"/>
              </a:rPr>
              <a:t>问题十：突发事件信息上报至集团公司后，集团公司由主管生产的副总经理宣布启动了相应的</a:t>
            </a:r>
            <a:r>
              <a:rPr lang="en-US" altLang="zh-CN" sz="2400">
                <a:latin typeface="楷体_GB2312" pitchFamily="49" charset="-122"/>
                <a:ea typeface="楷体_GB2312" pitchFamily="49" charset="-122"/>
              </a:rPr>
              <a:t>Ⅱ</a:t>
            </a:r>
            <a:r>
              <a:rPr lang="zh-CN" altLang="en-US" sz="2400" dirty="0">
                <a:latin typeface="楷体_GB2312" pitchFamily="49" charset="-122"/>
                <a:ea typeface="楷体_GB2312" pitchFamily="49" charset="-122"/>
              </a:rPr>
              <a:t>级应急响应，对于新闻媒体报道的介入，党群部门负责人应如何指导所属突发事件的企业应对媒体的采访和报道？ </a:t>
            </a:r>
            <a:endParaRPr lang="zh-CN" altLang="en-US" sz="2400" dirty="0">
              <a:latin typeface="楷体_GB2312" pitchFamily="49" charset="-122"/>
              <a:ea typeface="楷体_GB2312" pitchFamily="49" charset="-122"/>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0178" name="Rectangle 3"/>
          <p:cNvSpPr>
            <a:spLocks noGrp="1"/>
          </p:cNvSpPr>
          <p:nvPr>
            <p:ph type="body" idx="4294967295"/>
          </p:nvPr>
        </p:nvSpPr>
        <p:spPr>
          <a:ln/>
        </p:spPr>
        <p:txBody>
          <a:bodyPr vert="horz" wrap="square" lIns="91440" tIns="45720" rIns="91440" bIns="45720" anchor="t" anchorCtr="0"/>
          <a:p>
            <a:pPr>
              <a:lnSpc>
                <a:spcPts val="3400"/>
              </a:lnSpc>
            </a:pPr>
            <a:r>
              <a:rPr lang="zh-CN" altLang="en-US" sz="2400" b="1" dirty="0">
                <a:solidFill>
                  <a:srgbClr val="0000CC"/>
                </a:solidFill>
                <a:latin typeface="楷体_GB2312" pitchFamily="49" charset="-122"/>
                <a:ea typeface="楷体_GB2312" pitchFamily="49" charset="-122"/>
              </a:rPr>
              <a:t>回答要点</a:t>
            </a:r>
            <a:r>
              <a:rPr lang="en-US" altLang="zh-CN" sz="2400" b="1">
                <a:solidFill>
                  <a:srgbClr val="0000CC"/>
                </a:solidFill>
                <a:latin typeface="楷体_GB2312" pitchFamily="49" charset="-122"/>
                <a:ea typeface="楷体_GB2312" pitchFamily="49" charset="-122"/>
              </a:rPr>
              <a:t>: </a:t>
            </a:r>
            <a:endParaRPr lang="en-US" altLang="zh-CN" sz="2400" b="1">
              <a:solidFill>
                <a:srgbClr val="0000CC"/>
              </a:solidFill>
              <a:latin typeface="楷体_GB2312" pitchFamily="49" charset="-122"/>
              <a:ea typeface="楷体_GB2312" pitchFamily="49" charset="-122"/>
            </a:endParaRPr>
          </a:p>
          <a:p>
            <a:pPr>
              <a:lnSpc>
                <a:spcPts val="3400"/>
              </a:lnSpc>
            </a:pPr>
            <a:r>
              <a:rPr lang="zh-CN" altLang="en-US" sz="2400" dirty="0">
                <a:latin typeface="楷体_GB2312" pitchFamily="49" charset="-122"/>
                <a:ea typeface="楷体_GB2312" pitchFamily="49" charset="-122"/>
              </a:rPr>
              <a:t>集团公司党群部信息发布的管理部门，应当： </a:t>
            </a:r>
            <a:endParaRPr lang="zh-CN" altLang="en-US" sz="2400" dirty="0">
              <a:latin typeface="楷体_GB2312" pitchFamily="49" charset="-122"/>
              <a:ea typeface="楷体_GB2312" pitchFamily="49" charset="-122"/>
            </a:endParaRPr>
          </a:p>
          <a:p>
            <a:pPr>
              <a:lnSpc>
                <a:spcPts val="3400"/>
              </a:lnSpc>
            </a:pPr>
            <a:r>
              <a:rPr lang="en-US" altLang="zh-CN" sz="2400">
                <a:latin typeface="楷体_GB2312" pitchFamily="49" charset="-122"/>
                <a:ea typeface="楷体_GB2312" pitchFamily="49" charset="-122"/>
              </a:rPr>
              <a:t>1</a:t>
            </a:r>
            <a:r>
              <a:rPr lang="zh-CN" altLang="en-US" sz="2400" dirty="0">
                <a:latin typeface="楷体_GB2312" pitchFamily="49" charset="-122"/>
                <a:ea typeface="楷体_GB2312" pitchFamily="49" charset="-122"/>
              </a:rPr>
              <a:t>、突发事件所属企业的党群部门正确对待媒体的采访，强调信息的统一性和唯一性。</a:t>
            </a:r>
            <a:endParaRPr lang="zh-CN" altLang="en-US" sz="2400" dirty="0">
              <a:latin typeface="楷体_GB2312" pitchFamily="49" charset="-122"/>
              <a:ea typeface="楷体_GB2312" pitchFamily="49" charset="-122"/>
            </a:endParaRPr>
          </a:p>
          <a:p>
            <a:pPr>
              <a:lnSpc>
                <a:spcPts val="3400"/>
              </a:lnSpc>
            </a:pPr>
            <a:r>
              <a:rPr lang="en-US" altLang="zh-CN" sz="2400">
                <a:latin typeface="楷体_GB2312" pitchFamily="49" charset="-122"/>
                <a:ea typeface="楷体_GB2312" pitchFamily="49" charset="-122"/>
              </a:rPr>
              <a:t>2</a:t>
            </a:r>
            <a:r>
              <a:rPr lang="zh-CN" altLang="en-US" sz="2400" dirty="0">
                <a:latin typeface="楷体_GB2312" pitchFamily="49" charset="-122"/>
                <a:ea typeface="楷体_GB2312" pitchFamily="49" charset="-122"/>
              </a:rPr>
              <a:t>、与事件发生所在地政府宣传部门沟通，争取正确引导舆情导向。</a:t>
            </a:r>
            <a:endParaRPr lang="zh-CN" altLang="en-US" sz="2400" dirty="0">
              <a:latin typeface="楷体_GB2312" pitchFamily="49" charset="-122"/>
              <a:ea typeface="楷体_GB2312" pitchFamily="49" charset="-122"/>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1202" name="Rectangle 3"/>
          <p:cNvSpPr>
            <a:spLocks noGrp="1"/>
          </p:cNvSpPr>
          <p:nvPr>
            <p:ph type="body" idx="4294967295"/>
          </p:nvPr>
        </p:nvSpPr>
        <p:spPr>
          <a:ln/>
        </p:spPr>
        <p:txBody>
          <a:bodyPr vert="horz" wrap="square" lIns="91440" tIns="45720" rIns="91440" bIns="45720" anchor="t" anchorCtr="0"/>
          <a:p>
            <a:pPr>
              <a:lnSpc>
                <a:spcPts val="3400"/>
              </a:lnSpc>
            </a:pPr>
            <a:r>
              <a:rPr lang="zh-CN" altLang="en-US" sz="2400" dirty="0">
                <a:solidFill>
                  <a:srgbClr val="FF0000"/>
                </a:solidFill>
                <a:latin typeface="楷体_GB2312" pitchFamily="49" charset="-122"/>
                <a:ea typeface="楷体_GB2312" pitchFamily="49" charset="-122"/>
              </a:rPr>
              <a:t>情景事件四</a:t>
            </a:r>
            <a:r>
              <a:rPr lang="en-US" altLang="zh-CN" sz="2400">
                <a:solidFill>
                  <a:srgbClr val="FF0000"/>
                </a:solidFill>
                <a:latin typeface="楷体_GB2312" pitchFamily="49" charset="-122"/>
                <a:ea typeface="楷体_GB2312" pitchFamily="49" charset="-122"/>
              </a:rPr>
              <a:t>: 2012</a:t>
            </a:r>
            <a:r>
              <a:rPr lang="zh-CN" altLang="en-US" sz="2400" dirty="0">
                <a:solidFill>
                  <a:srgbClr val="FF0000"/>
                </a:solidFill>
                <a:latin typeface="楷体_GB2312" pitchFamily="49" charset="-122"/>
                <a:ea typeface="楷体_GB2312" pitchFamily="49" charset="-122"/>
              </a:rPr>
              <a:t>年</a:t>
            </a:r>
            <a:r>
              <a:rPr lang="en-US" altLang="zh-CN" sz="2400">
                <a:solidFill>
                  <a:srgbClr val="FF0000"/>
                </a:solidFill>
                <a:latin typeface="楷体_GB2312" pitchFamily="49" charset="-122"/>
                <a:ea typeface="楷体_GB2312" pitchFamily="49" charset="-122"/>
              </a:rPr>
              <a:t>2</a:t>
            </a:r>
            <a:r>
              <a:rPr lang="zh-CN" altLang="en-US" sz="2400" dirty="0">
                <a:solidFill>
                  <a:srgbClr val="FF0000"/>
                </a:solidFill>
                <a:latin typeface="楷体_GB2312" pitchFamily="49" charset="-122"/>
                <a:ea typeface="楷体_GB2312" pitchFamily="49" charset="-122"/>
              </a:rPr>
              <a:t>月</a:t>
            </a:r>
            <a:r>
              <a:rPr lang="en-US" altLang="zh-CN" sz="2400">
                <a:solidFill>
                  <a:srgbClr val="FF0000"/>
                </a:solidFill>
                <a:latin typeface="楷体_GB2312" pitchFamily="49" charset="-122"/>
                <a:ea typeface="楷体_GB2312" pitchFamily="49" charset="-122"/>
              </a:rPr>
              <a:t>13</a:t>
            </a:r>
            <a:r>
              <a:rPr lang="zh-CN" altLang="en-US" sz="2400" dirty="0">
                <a:solidFill>
                  <a:srgbClr val="FF0000"/>
                </a:solidFill>
                <a:latin typeface="楷体_GB2312" pitchFamily="49" charset="-122"/>
                <a:ea typeface="楷体_GB2312" pitchFamily="49" charset="-122"/>
              </a:rPr>
              <a:t>日 </a:t>
            </a:r>
            <a:r>
              <a:rPr lang="en-US" altLang="zh-CN" sz="2400">
                <a:solidFill>
                  <a:srgbClr val="FF0000"/>
                </a:solidFill>
                <a:latin typeface="楷体_GB2312" pitchFamily="49" charset="-122"/>
                <a:ea typeface="楷体_GB2312" pitchFamily="49" charset="-122"/>
              </a:rPr>
              <a:t>14 </a:t>
            </a:r>
            <a:r>
              <a:rPr lang="zh-CN" altLang="en-US" sz="2400" dirty="0">
                <a:solidFill>
                  <a:srgbClr val="FF0000"/>
                </a:solidFill>
                <a:latin typeface="楷体_GB2312" pitchFamily="49" charset="-122"/>
                <a:ea typeface="楷体_GB2312" pitchFamily="49" charset="-122"/>
              </a:rPr>
              <a:t>时 </a:t>
            </a:r>
            <a:r>
              <a:rPr lang="en-US" altLang="zh-CN" sz="2400">
                <a:solidFill>
                  <a:srgbClr val="FF0000"/>
                </a:solidFill>
                <a:latin typeface="楷体_GB2312" pitchFamily="49" charset="-122"/>
                <a:ea typeface="楷体_GB2312" pitchFamily="49" charset="-122"/>
              </a:rPr>
              <a:t>38 </a:t>
            </a:r>
            <a:r>
              <a:rPr lang="zh-CN" altLang="en-US" sz="2400" dirty="0">
                <a:solidFill>
                  <a:srgbClr val="FF0000"/>
                </a:solidFill>
                <a:latin typeface="楷体_GB2312" pitchFamily="49" charset="-122"/>
                <a:ea typeface="楷体_GB2312" pitchFamily="49" charset="-122"/>
              </a:rPr>
              <a:t>分</a:t>
            </a:r>
            <a:r>
              <a:rPr lang="en-US" altLang="zh-CN" sz="2400">
                <a:solidFill>
                  <a:srgbClr val="FF0000"/>
                </a:solidFill>
                <a:latin typeface="楷体_GB2312" pitchFamily="49" charset="-122"/>
                <a:ea typeface="楷体_GB2312" pitchFamily="49" charset="-122"/>
              </a:rPr>
              <a:t>,</a:t>
            </a:r>
            <a:r>
              <a:rPr lang="zh-CN" altLang="en-US" sz="2400" dirty="0">
                <a:solidFill>
                  <a:srgbClr val="FF0000"/>
                </a:solidFill>
                <a:latin typeface="楷体_GB2312" pitchFamily="49" charset="-122"/>
                <a:ea typeface="楷体_GB2312" pitchFamily="49" charset="-122"/>
              </a:rPr>
              <a:t>经过现场应急救援人员和所在地消防官兵的全力救援，最终将被垮塌物掩埋的</a:t>
            </a:r>
            <a:r>
              <a:rPr lang="en-US" altLang="zh-CN" sz="2400">
                <a:solidFill>
                  <a:srgbClr val="FF0000"/>
                </a:solidFill>
                <a:latin typeface="楷体_GB2312" pitchFamily="49" charset="-122"/>
                <a:ea typeface="楷体_GB2312" pitchFamily="49" charset="-122"/>
              </a:rPr>
              <a:t>14</a:t>
            </a:r>
            <a:r>
              <a:rPr lang="zh-CN" altLang="en-US" sz="2400" dirty="0">
                <a:solidFill>
                  <a:srgbClr val="FF0000"/>
                </a:solidFill>
                <a:latin typeface="楷体_GB2312" pitchFamily="49" charset="-122"/>
                <a:ea typeface="楷体_GB2312" pitchFamily="49" charset="-122"/>
              </a:rPr>
              <a:t>名施工人员全部找到，其中</a:t>
            </a:r>
            <a:r>
              <a:rPr lang="en-US" altLang="zh-CN" sz="2400">
                <a:solidFill>
                  <a:srgbClr val="FF0000"/>
                </a:solidFill>
                <a:latin typeface="楷体_GB2312" pitchFamily="49" charset="-122"/>
                <a:ea typeface="楷体_GB2312" pitchFamily="49" charset="-122"/>
              </a:rPr>
              <a:t>4</a:t>
            </a:r>
            <a:r>
              <a:rPr lang="zh-CN" altLang="en-US" sz="2400" dirty="0">
                <a:solidFill>
                  <a:srgbClr val="FF0000"/>
                </a:solidFill>
                <a:latin typeface="楷体_GB2312" pitchFamily="49" charset="-122"/>
                <a:ea typeface="楷体_GB2312" pitchFamily="49" charset="-122"/>
              </a:rPr>
              <a:t>人现场无生命迹象，其余</a:t>
            </a:r>
            <a:r>
              <a:rPr lang="en-US" altLang="zh-CN" sz="2400">
                <a:solidFill>
                  <a:srgbClr val="FF0000"/>
                </a:solidFill>
                <a:latin typeface="楷体_GB2312" pitchFamily="49" charset="-122"/>
                <a:ea typeface="楷体_GB2312" pitchFamily="49" charset="-122"/>
              </a:rPr>
              <a:t>10</a:t>
            </a:r>
            <a:r>
              <a:rPr lang="zh-CN" altLang="en-US" sz="2400" dirty="0">
                <a:solidFill>
                  <a:srgbClr val="FF0000"/>
                </a:solidFill>
                <a:latin typeface="楷体_GB2312" pitchFamily="49" charset="-122"/>
                <a:ea typeface="楷体_GB2312" pitchFamily="49" charset="-122"/>
              </a:rPr>
              <a:t>人送附近医院救治（其中</a:t>
            </a:r>
            <a:r>
              <a:rPr lang="en-US" altLang="zh-CN" sz="2400">
                <a:solidFill>
                  <a:srgbClr val="FF0000"/>
                </a:solidFill>
                <a:latin typeface="楷体_GB2312" pitchFamily="49" charset="-122"/>
                <a:ea typeface="楷体_GB2312" pitchFamily="49" charset="-122"/>
              </a:rPr>
              <a:t>3</a:t>
            </a:r>
            <a:r>
              <a:rPr lang="zh-CN" altLang="en-US" sz="2400" dirty="0">
                <a:solidFill>
                  <a:srgbClr val="FF0000"/>
                </a:solidFill>
                <a:latin typeface="楷体_GB2312" pitchFamily="49" charset="-122"/>
                <a:ea typeface="楷体_GB2312" pitchFamily="49" charset="-122"/>
              </a:rPr>
              <a:t>人抢救无效身亡）。垮塌的建筑物挖掘全部结束，未坍塌的其它建筑构件基本处于稳定状态。</a:t>
            </a:r>
            <a:endParaRPr lang="zh-CN" altLang="en-US" sz="2400" dirty="0">
              <a:solidFill>
                <a:srgbClr val="FF0000"/>
              </a:solidFill>
              <a:latin typeface="楷体_GB2312" pitchFamily="49" charset="-122"/>
              <a:ea typeface="楷体_GB2312" pitchFamily="49"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362" name="Rectangle 4"/>
          <p:cNvSpPr/>
          <p:nvPr/>
        </p:nvSpPr>
        <p:spPr>
          <a:xfrm>
            <a:off x="928688" y="1428750"/>
            <a:ext cx="7072312" cy="3260725"/>
          </a:xfrm>
          <a:prstGeom prst="rect">
            <a:avLst/>
          </a:prstGeom>
          <a:noFill/>
          <a:ln w="9525">
            <a:noFill/>
          </a:ln>
        </p:spPr>
        <p:txBody>
          <a:bodyPr anchor="ctr" anchorCtr="0">
            <a:spAutoFit/>
          </a:bodyPr>
          <a:p>
            <a:pPr indent="406400">
              <a:lnSpc>
                <a:spcPts val="3600"/>
              </a:lnSpc>
            </a:pPr>
            <a:r>
              <a:rPr lang="zh-CN" altLang="en-US" sz="2400" b="1" dirty="0">
                <a:latin typeface="楷体_GB2312" pitchFamily="49" charset="-122"/>
                <a:ea typeface="楷体_GB2312" pitchFamily="49" charset="-122"/>
              </a:rPr>
              <a:t>二、桌面演练应满足的条件 </a:t>
            </a:r>
            <a:endParaRPr lang="zh-CN" altLang="en-US" sz="2400" b="1" dirty="0">
              <a:latin typeface="楷体_GB2312" pitchFamily="49" charset="-122"/>
              <a:ea typeface="楷体_GB2312" pitchFamily="49" charset="-122"/>
            </a:endParaRPr>
          </a:p>
          <a:p>
            <a:pPr indent="406400">
              <a:lnSpc>
                <a:spcPts val="3600"/>
              </a:lnSpc>
            </a:pPr>
            <a:endParaRPr lang="en-US" altLang="zh-CN" sz="2400">
              <a:latin typeface="楷体_GB2312" pitchFamily="49" charset="-122"/>
              <a:ea typeface="楷体_GB2312" pitchFamily="49" charset="-122"/>
            </a:endParaRPr>
          </a:p>
          <a:p>
            <a:pPr indent="406400">
              <a:lnSpc>
                <a:spcPts val="3600"/>
              </a:lnSpc>
            </a:pPr>
            <a:r>
              <a:rPr lang="en-US" altLang="zh-CN" sz="2400">
                <a:latin typeface="楷体_GB2312" pitchFamily="49" charset="-122"/>
                <a:ea typeface="楷体_GB2312" pitchFamily="49" charset="-122"/>
              </a:rPr>
              <a:t>1</a:t>
            </a:r>
            <a:r>
              <a:rPr lang="zh-CN" altLang="en-US" sz="2400" dirty="0">
                <a:latin typeface="楷体_GB2312" pitchFamily="49" charset="-122"/>
                <a:ea typeface="楷体_GB2312" pitchFamily="49" charset="-122"/>
              </a:rPr>
              <a:t>、演练对应的预案文本</a:t>
            </a:r>
            <a:endParaRPr lang="en-US" altLang="zh-CN" sz="2400">
              <a:latin typeface="楷体_GB2312" pitchFamily="49" charset="-122"/>
              <a:ea typeface="楷体_GB2312" pitchFamily="49" charset="-122"/>
            </a:endParaRPr>
          </a:p>
          <a:p>
            <a:pPr indent="406400">
              <a:lnSpc>
                <a:spcPts val="3600"/>
              </a:lnSpc>
            </a:pPr>
            <a:r>
              <a:rPr lang="en-US" altLang="zh-CN" sz="2400">
                <a:latin typeface="楷体_GB2312" pitchFamily="49" charset="-122"/>
                <a:ea typeface="楷体_GB2312" pitchFamily="49" charset="-122"/>
              </a:rPr>
              <a:t>2</a:t>
            </a:r>
            <a:r>
              <a:rPr lang="zh-CN" altLang="en-US" sz="2400" dirty="0">
                <a:latin typeface="楷体_GB2312" pitchFamily="49" charset="-122"/>
                <a:ea typeface="楷体_GB2312" pitchFamily="49" charset="-122"/>
              </a:rPr>
              <a:t>、演练所需的脚本。 </a:t>
            </a:r>
            <a:endParaRPr lang="zh-CN" altLang="en-US" sz="2400" dirty="0">
              <a:latin typeface="楷体_GB2312" pitchFamily="49" charset="-122"/>
              <a:ea typeface="楷体_GB2312" pitchFamily="49" charset="-122"/>
            </a:endParaRPr>
          </a:p>
          <a:p>
            <a:pPr indent="406400">
              <a:lnSpc>
                <a:spcPts val="3600"/>
              </a:lnSpc>
            </a:pPr>
            <a:r>
              <a:rPr lang="en-US" altLang="zh-CN" sz="2400">
                <a:latin typeface="楷体_GB2312" pitchFamily="49" charset="-122"/>
                <a:ea typeface="楷体_GB2312" pitchFamily="49" charset="-122"/>
              </a:rPr>
              <a:t>3</a:t>
            </a:r>
            <a:r>
              <a:rPr lang="zh-CN" altLang="en-US" sz="2400" dirty="0">
                <a:latin typeface="楷体_GB2312" pitchFamily="49" charset="-122"/>
                <a:ea typeface="楷体_GB2312" pitchFamily="49" charset="-122"/>
              </a:rPr>
              <a:t>、明确演练时间、地点、支持人及控制人等。 </a:t>
            </a:r>
            <a:endParaRPr lang="zh-CN" altLang="en-US" sz="2400" dirty="0">
              <a:latin typeface="楷体_GB2312" pitchFamily="49" charset="-122"/>
              <a:ea typeface="楷体_GB2312" pitchFamily="49" charset="-122"/>
            </a:endParaRPr>
          </a:p>
          <a:p>
            <a:pPr indent="406400">
              <a:lnSpc>
                <a:spcPts val="3600"/>
              </a:lnSpc>
            </a:pPr>
            <a:r>
              <a:rPr lang="en-US" altLang="zh-CN" sz="2400">
                <a:latin typeface="楷体_GB2312" pitchFamily="49" charset="-122"/>
                <a:ea typeface="楷体_GB2312" pitchFamily="49" charset="-122"/>
              </a:rPr>
              <a:t>4</a:t>
            </a:r>
            <a:r>
              <a:rPr lang="zh-CN" altLang="en-US" sz="2400" dirty="0">
                <a:latin typeface="楷体_GB2312" pitchFamily="49" charset="-122"/>
                <a:ea typeface="楷体_GB2312" pitchFamily="49" charset="-122"/>
              </a:rPr>
              <a:t>、演练所需的资源：人员、场地、设施设备和道具。</a:t>
            </a:r>
            <a:endParaRPr lang="zh-CN" altLang="en-US" sz="2400" dirty="0">
              <a:latin typeface="楷体_GB2312" pitchFamily="49" charset="-122"/>
              <a:ea typeface="楷体_GB2312" pitchFamily="49" charset="-122"/>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2226" name="Rectangle 3"/>
          <p:cNvSpPr>
            <a:spLocks noGrp="1"/>
          </p:cNvSpPr>
          <p:nvPr>
            <p:ph type="body" idx="4294967295"/>
          </p:nvPr>
        </p:nvSpPr>
        <p:spPr>
          <a:ln/>
        </p:spPr>
        <p:txBody>
          <a:bodyPr vert="horz" wrap="square" lIns="91440" tIns="45720" rIns="91440" bIns="45720" anchor="t" anchorCtr="0"/>
          <a:p>
            <a:pPr>
              <a:lnSpc>
                <a:spcPts val="3400"/>
              </a:lnSpc>
            </a:pPr>
            <a:r>
              <a:rPr lang="zh-CN" altLang="en-US" sz="2400" b="1" dirty="0">
                <a:solidFill>
                  <a:srgbClr val="0000CC"/>
                </a:solidFill>
                <a:latin typeface="楷体_GB2312" pitchFamily="49" charset="-122"/>
                <a:ea typeface="楷体_GB2312" pitchFamily="49" charset="-122"/>
              </a:rPr>
              <a:t>请施工企业安质环部负责人回答问题</a:t>
            </a:r>
            <a:r>
              <a:rPr lang="en-US" altLang="zh-CN" sz="2400" b="1">
                <a:solidFill>
                  <a:srgbClr val="0000CC"/>
                </a:solidFill>
                <a:latin typeface="楷体_GB2312" pitchFamily="49" charset="-122"/>
                <a:ea typeface="楷体_GB2312" pitchFamily="49" charset="-122"/>
              </a:rPr>
              <a:t>:</a:t>
            </a:r>
            <a:endParaRPr lang="en-US" altLang="zh-CN" sz="2400" b="1">
              <a:solidFill>
                <a:srgbClr val="0000CC"/>
              </a:solidFill>
              <a:latin typeface="楷体_GB2312" pitchFamily="49" charset="-122"/>
              <a:ea typeface="楷体_GB2312" pitchFamily="49" charset="-122"/>
            </a:endParaRPr>
          </a:p>
          <a:p>
            <a:pPr>
              <a:lnSpc>
                <a:spcPts val="3400"/>
              </a:lnSpc>
            </a:pPr>
            <a:r>
              <a:rPr lang="zh-CN" altLang="en-US" sz="2400" dirty="0">
                <a:latin typeface="楷体_GB2312" pitchFamily="49" charset="-122"/>
                <a:ea typeface="楷体_GB2312" pitchFamily="49" charset="-122"/>
              </a:rPr>
              <a:t>问题十一：应急行动终止前，施工企业应向集团公司应急办提供哪些信息？ </a:t>
            </a:r>
            <a:endParaRPr lang="zh-CN" altLang="en-US" sz="2400" dirty="0">
              <a:latin typeface="楷体_GB2312" pitchFamily="49" charset="-122"/>
              <a:ea typeface="楷体_GB2312" pitchFamily="49" charset="-122"/>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3250" name="Rectangle 3"/>
          <p:cNvSpPr>
            <a:spLocks noGrp="1"/>
          </p:cNvSpPr>
          <p:nvPr>
            <p:ph type="body" idx="4294967295"/>
          </p:nvPr>
        </p:nvSpPr>
        <p:spPr>
          <a:xfrm>
            <a:off x="428625" y="857250"/>
            <a:ext cx="8229600" cy="5643563"/>
          </a:xfrm>
          <a:ln/>
        </p:spPr>
        <p:txBody>
          <a:bodyPr vert="horz" wrap="square" lIns="91440" tIns="45720" rIns="91440" bIns="45720" anchor="t" anchorCtr="0"/>
          <a:p>
            <a:pPr>
              <a:lnSpc>
                <a:spcPts val="3400"/>
              </a:lnSpc>
            </a:pPr>
            <a:r>
              <a:rPr lang="zh-CN" altLang="en-US" sz="2400" b="1" dirty="0">
                <a:solidFill>
                  <a:srgbClr val="0000CC"/>
                </a:solidFill>
                <a:latin typeface="楷体_GB2312" pitchFamily="49" charset="-122"/>
                <a:ea typeface="楷体_GB2312" pitchFamily="49" charset="-122"/>
              </a:rPr>
              <a:t>回答要点：</a:t>
            </a:r>
            <a:endParaRPr lang="en-US" altLang="zh-CN" sz="2400" b="1">
              <a:solidFill>
                <a:srgbClr val="0000CC"/>
              </a:solidFill>
              <a:latin typeface="楷体_GB2312" pitchFamily="49" charset="-122"/>
              <a:ea typeface="楷体_GB2312" pitchFamily="49" charset="-122"/>
            </a:endParaRPr>
          </a:p>
          <a:p>
            <a:pPr>
              <a:lnSpc>
                <a:spcPts val="3400"/>
              </a:lnSpc>
            </a:pPr>
            <a:r>
              <a:rPr lang="zh-CN" altLang="en-US" sz="2400" dirty="0">
                <a:latin typeface="楷体_GB2312" pitchFamily="49" charset="-122"/>
                <a:ea typeface="楷体_GB2312" pitchFamily="49" charset="-122"/>
              </a:rPr>
              <a:t>提供下列信息：</a:t>
            </a:r>
            <a:endParaRPr lang="zh-CN" altLang="en-US" sz="2400" dirty="0">
              <a:latin typeface="楷体_GB2312" pitchFamily="49" charset="-122"/>
              <a:ea typeface="楷体_GB2312" pitchFamily="49" charset="-122"/>
            </a:endParaRPr>
          </a:p>
          <a:p>
            <a:pPr>
              <a:lnSpc>
                <a:spcPts val="3400"/>
              </a:lnSpc>
            </a:pPr>
            <a:r>
              <a:rPr lang="en-US" altLang="zh-CN" sz="2400">
                <a:latin typeface="楷体_GB2312" pitchFamily="49" charset="-122"/>
                <a:ea typeface="楷体_GB2312" pitchFamily="49" charset="-122"/>
              </a:rPr>
              <a:t>1</a:t>
            </a:r>
            <a:r>
              <a:rPr lang="zh-CN" altLang="en-US" sz="2400" dirty="0">
                <a:latin typeface="楷体_GB2312" pitchFamily="49" charset="-122"/>
                <a:ea typeface="楷体_GB2312" pitchFamily="49" charset="-122"/>
              </a:rPr>
              <a:t>、事件突发现场随垮塌物坠落的人员已全部找到，现场所有人员经过清点无新增失踪人员。</a:t>
            </a:r>
            <a:endParaRPr lang="zh-CN" altLang="en-US" sz="2400" dirty="0">
              <a:latin typeface="楷体_GB2312" pitchFamily="49" charset="-122"/>
              <a:ea typeface="楷体_GB2312" pitchFamily="49" charset="-122"/>
            </a:endParaRPr>
          </a:p>
          <a:p>
            <a:pPr>
              <a:lnSpc>
                <a:spcPts val="3400"/>
              </a:lnSpc>
            </a:pPr>
            <a:r>
              <a:rPr lang="en-US" altLang="zh-CN" sz="2400">
                <a:latin typeface="楷体_GB2312" pitchFamily="49" charset="-122"/>
                <a:ea typeface="楷体_GB2312" pitchFamily="49" charset="-122"/>
              </a:rPr>
              <a:t>2</a:t>
            </a:r>
            <a:r>
              <a:rPr lang="zh-CN" altLang="en-US" sz="2400" dirty="0">
                <a:latin typeface="楷体_GB2312" pitchFamily="49" charset="-122"/>
                <a:ea typeface="楷体_GB2312" pitchFamily="49" charset="-122"/>
              </a:rPr>
              <a:t>、事故现场及附近区域其他构筑物已经检查确认处于稳定状态，无新增坍塌风险，现场相关区域已经封闭并设置警戒。 </a:t>
            </a:r>
            <a:endParaRPr lang="zh-CN" altLang="en-US" sz="2400" dirty="0">
              <a:latin typeface="楷体_GB2312" pitchFamily="49" charset="-122"/>
              <a:ea typeface="楷体_GB2312" pitchFamily="49" charset="-122"/>
            </a:endParaRPr>
          </a:p>
          <a:p>
            <a:pPr>
              <a:lnSpc>
                <a:spcPts val="3400"/>
              </a:lnSpc>
            </a:pPr>
            <a:r>
              <a:rPr lang="en-US" altLang="zh-CN" sz="2400">
                <a:latin typeface="楷体_GB2312" pitchFamily="49" charset="-122"/>
                <a:ea typeface="楷体_GB2312" pitchFamily="49" charset="-122"/>
              </a:rPr>
              <a:t>3</a:t>
            </a:r>
            <a:r>
              <a:rPr lang="zh-CN" altLang="en-US" sz="2400" dirty="0">
                <a:latin typeface="楷体_GB2312" pitchFamily="49" charset="-122"/>
                <a:ea typeface="楷体_GB2312" pitchFamily="49" charset="-122"/>
              </a:rPr>
              <a:t>、经确认</a:t>
            </a:r>
            <a:r>
              <a:rPr lang="en-US" altLang="zh-CN" sz="2400">
                <a:latin typeface="楷体_GB2312" pitchFamily="49" charset="-122"/>
                <a:ea typeface="楷体_GB2312" pitchFamily="49" charset="-122"/>
              </a:rPr>
              <a:t>,</a:t>
            </a:r>
            <a:r>
              <a:rPr lang="zh-CN" altLang="en-US" sz="2400" dirty="0">
                <a:latin typeface="楷体_GB2312" pitchFamily="49" charset="-122"/>
                <a:ea typeface="楷体_GB2312" pitchFamily="49" charset="-122"/>
              </a:rPr>
              <a:t>事故救援现场人员已经全部疏散完毕。</a:t>
            </a:r>
            <a:endParaRPr lang="zh-CN" altLang="en-US" sz="2400" dirty="0">
              <a:latin typeface="楷体_GB2312" pitchFamily="49" charset="-122"/>
              <a:ea typeface="楷体_GB2312" pitchFamily="49" charset="-122"/>
            </a:endParaRPr>
          </a:p>
          <a:p>
            <a:pPr>
              <a:lnSpc>
                <a:spcPts val="3400"/>
              </a:lnSpc>
            </a:pPr>
            <a:r>
              <a:rPr lang="en-US" altLang="zh-CN" sz="2400">
                <a:latin typeface="楷体_GB2312" pitchFamily="49" charset="-122"/>
                <a:ea typeface="楷体_GB2312" pitchFamily="49" charset="-122"/>
              </a:rPr>
              <a:t>4</a:t>
            </a:r>
            <a:r>
              <a:rPr lang="zh-CN" altLang="en-US" sz="2400" dirty="0">
                <a:latin typeface="楷体_GB2312" pitchFamily="49" charset="-122"/>
                <a:ea typeface="楷体_GB2312" pitchFamily="49" charset="-122"/>
              </a:rPr>
              <a:t>、送往医院伤员已得到及时救治，相关费用已落实；死亡人员已妥善善后。</a:t>
            </a:r>
            <a:endParaRPr lang="zh-CN" altLang="en-US" sz="2400" dirty="0">
              <a:latin typeface="楷体_GB2312" pitchFamily="49" charset="-122"/>
              <a:ea typeface="楷体_GB2312" pitchFamily="49" charset="-122"/>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4274" name="Rectangle 3"/>
          <p:cNvSpPr>
            <a:spLocks noGrp="1"/>
          </p:cNvSpPr>
          <p:nvPr>
            <p:ph type="body" idx="4294967295"/>
          </p:nvPr>
        </p:nvSpPr>
        <p:spPr>
          <a:ln/>
        </p:spPr>
        <p:txBody>
          <a:bodyPr vert="horz" wrap="square" lIns="91440" tIns="45720" rIns="91440" bIns="45720" anchor="t" anchorCtr="0"/>
          <a:p>
            <a:r>
              <a:rPr lang="zh-CN" altLang="en-US" sz="2400" dirty="0">
                <a:latin typeface="楷体_GB2312" pitchFamily="49" charset="-122"/>
                <a:ea typeface="楷体_GB2312" pitchFamily="49" charset="-122"/>
              </a:rPr>
              <a:t>请集团公司安质环部负责人回答问题： </a:t>
            </a:r>
            <a:endParaRPr lang="zh-CN" altLang="en-US" sz="2400" dirty="0">
              <a:latin typeface="楷体_GB2312" pitchFamily="49" charset="-122"/>
              <a:ea typeface="楷体_GB2312" pitchFamily="49" charset="-122"/>
            </a:endParaRPr>
          </a:p>
          <a:p>
            <a:r>
              <a:rPr lang="en-US" altLang="zh-CN" sz="2400">
                <a:latin typeface="楷体_GB2312" pitchFamily="49" charset="-122"/>
                <a:ea typeface="楷体_GB2312" pitchFamily="49" charset="-122"/>
              </a:rPr>
              <a:t>12</a:t>
            </a:r>
            <a:r>
              <a:rPr lang="zh-CN" altLang="en-US" sz="2400" dirty="0">
                <a:latin typeface="楷体_GB2312" pitchFamily="49" charset="-122"/>
                <a:ea typeface="楷体_GB2312" pitchFamily="49" charset="-122"/>
              </a:rPr>
              <a:t>、集团公司层面预案终止应由谁来发布终止指令？</a:t>
            </a:r>
            <a:endParaRPr lang="zh-CN" altLang="en-US" sz="2400" dirty="0">
              <a:latin typeface="楷体_GB2312" pitchFamily="49" charset="-122"/>
              <a:ea typeface="楷体_GB2312" pitchFamily="49" charset="-122"/>
            </a:endParaRPr>
          </a:p>
          <a:p>
            <a:r>
              <a:rPr lang="zh-CN" altLang="en-US" sz="2400" dirty="0">
                <a:latin typeface="楷体_GB2312" pitchFamily="49" charset="-122"/>
                <a:ea typeface="楷体_GB2312" pitchFamily="49" charset="-122"/>
              </a:rPr>
              <a:t>按照谁启动谁终止的原则，集团公司启动预案是有主管生产的副总经理下达的，应由下达启动预案的副总经理宣布应急行动的终止的指令，并由应急办公室发布。</a:t>
            </a:r>
            <a:endParaRPr lang="zh-CN" altLang="en-US" sz="2400" dirty="0">
              <a:latin typeface="楷体_GB2312" pitchFamily="49" charset="-122"/>
              <a:ea typeface="楷体_GB2312" pitchFamily="49" charset="-122"/>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5298" name="Rectangle 3"/>
          <p:cNvSpPr>
            <a:spLocks noGrp="1"/>
          </p:cNvSpPr>
          <p:nvPr>
            <p:ph type="body" idx="4294967295"/>
          </p:nvPr>
        </p:nvSpPr>
        <p:spPr>
          <a:xfrm>
            <a:off x="500063" y="1285875"/>
            <a:ext cx="8229600" cy="4525963"/>
          </a:xfrm>
          <a:ln/>
        </p:spPr>
        <p:txBody>
          <a:bodyPr vert="horz" wrap="square" lIns="91440" tIns="45720" rIns="91440" bIns="45720" anchor="t" anchorCtr="0"/>
          <a:p>
            <a:pPr algn="ctr">
              <a:lnSpc>
                <a:spcPts val="3400"/>
              </a:lnSpc>
              <a:buNone/>
            </a:pPr>
            <a:r>
              <a:rPr lang="zh-CN" altLang="en-US" sz="2800" b="1" dirty="0">
                <a:latin typeface="楷体_GB2312" pitchFamily="49" charset="-122"/>
                <a:ea typeface="楷体_GB2312" pitchFamily="49" charset="-122"/>
              </a:rPr>
              <a:t>第四部分 演练评价</a:t>
            </a:r>
            <a:endParaRPr lang="zh-CN" altLang="en-US" sz="2800" dirty="0">
              <a:latin typeface="楷体_GB2312" pitchFamily="49" charset="-122"/>
              <a:ea typeface="楷体_GB2312" pitchFamily="49" charset="-122"/>
            </a:endParaRPr>
          </a:p>
          <a:p>
            <a:pPr>
              <a:lnSpc>
                <a:spcPts val="3400"/>
              </a:lnSpc>
            </a:pPr>
            <a:r>
              <a:rPr lang="zh-CN" altLang="en-US" sz="2800" dirty="0">
                <a:latin typeface="楷体_GB2312" pitchFamily="49" charset="-122"/>
                <a:ea typeface="楷体_GB2312" pitchFamily="49" charset="-122"/>
              </a:rPr>
              <a:t>主持人</a:t>
            </a:r>
            <a:r>
              <a:rPr lang="en-US" altLang="zh-CN" sz="2800">
                <a:latin typeface="楷体_GB2312" pitchFamily="49" charset="-122"/>
                <a:ea typeface="楷体_GB2312" pitchFamily="49" charset="-122"/>
              </a:rPr>
              <a:t>: </a:t>
            </a:r>
            <a:endParaRPr lang="en-US" altLang="zh-CN" sz="2800">
              <a:latin typeface="楷体_GB2312" pitchFamily="49" charset="-122"/>
              <a:ea typeface="楷体_GB2312" pitchFamily="49" charset="-122"/>
            </a:endParaRPr>
          </a:p>
          <a:p>
            <a:pPr>
              <a:lnSpc>
                <a:spcPts val="3400"/>
              </a:lnSpc>
            </a:pPr>
            <a:r>
              <a:rPr lang="zh-CN" altLang="en-US" sz="2800" dirty="0">
                <a:latin typeface="楷体_GB2312" pitchFamily="49" charset="-122"/>
                <a:ea typeface="楷体_GB2312" pitchFamily="49" charset="-122"/>
              </a:rPr>
              <a:t>现在进行演练评价。</a:t>
            </a:r>
            <a:endParaRPr lang="zh-CN" altLang="en-US" sz="2800" dirty="0">
              <a:latin typeface="楷体_GB2312" pitchFamily="49" charset="-122"/>
              <a:ea typeface="楷体_GB2312" pitchFamily="49" charset="-122"/>
            </a:endParaRPr>
          </a:p>
          <a:p>
            <a:pPr>
              <a:lnSpc>
                <a:spcPts val="3400"/>
              </a:lnSpc>
            </a:pPr>
            <a:r>
              <a:rPr lang="zh-CN" altLang="en-US" sz="2800" dirty="0">
                <a:latin typeface="楷体_GB2312" pitchFamily="49" charset="-122"/>
                <a:ea typeface="楷体_GB2312" pitchFamily="49" charset="-122"/>
              </a:rPr>
              <a:t>请安质环部负责人报告演练记录汇总结果。 </a:t>
            </a:r>
            <a:endParaRPr lang="zh-CN" altLang="en-US" sz="2800" dirty="0">
              <a:latin typeface="楷体_GB2312" pitchFamily="49" charset="-122"/>
              <a:ea typeface="楷体_GB2312" pitchFamily="49" charset="-122"/>
            </a:endParaRPr>
          </a:p>
          <a:p>
            <a:pPr>
              <a:lnSpc>
                <a:spcPts val="3400"/>
              </a:lnSpc>
            </a:pPr>
            <a:r>
              <a:rPr lang="zh-CN" altLang="en-US" sz="2800" dirty="0">
                <a:latin typeface="楷体_GB2312" pitchFamily="49" charset="-122"/>
                <a:ea typeface="楷体_GB2312" pitchFamily="49" charset="-122"/>
              </a:rPr>
              <a:t>请观摩人员发表意见或建议。</a:t>
            </a:r>
            <a:endParaRPr lang="en-US" altLang="zh-CN" sz="2800">
              <a:latin typeface="楷体_GB2312" pitchFamily="49" charset="-122"/>
              <a:ea typeface="楷体_GB2312" pitchFamily="49" charset="-122"/>
            </a:endParaRPr>
          </a:p>
          <a:p>
            <a:pPr>
              <a:lnSpc>
                <a:spcPts val="3400"/>
              </a:lnSpc>
            </a:pPr>
            <a:r>
              <a:rPr lang="zh-CN" altLang="en-US" sz="2800" dirty="0">
                <a:latin typeface="楷体_GB2312" pitchFamily="49" charset="-122"/>
                <a:ea typeface="楷体_GB2312" pitchFamily="49" charset="-122"/>
              </a:rPr>
              <a:t>请</a:t>
            </a:r>
            <a:r>
              <a:rPr lang="en-US" altLang="zh-CN" sz="2800">
                <a:latin typeface="楷体_GB2312" pitchFamily="49" charset="-122"/>
                <a:ea typeface="楷体_GB2312" pitchFamily="49" charset="-122"/>
              </a:rPr>
              <a:t>:</a:t>
            </a:r>
            <a:r>
              <a:rPr lang="zh-CN" altLang="en-US" sz="2800" dirty="0">
                <a:latin typeface="楷体_GB2312" pitchFamily="49" charset="-122"/>
                <a:ea typeface="楷体_GB2312" pitchFamily="49" charset="-122"/>
              </a:rPr>
              <a:t>现场观摩领导对本次演练进行点评并对不足项提出整改要求。 </a:t>
            </a:r>
            <a:endParaRPr lang="en-US" altLang="zh-CN" sz="2800">
              <a:latin typeface="楷体_GB2312" pitchFamily="49" charset="-122"/>
              <a:ea typeface="楷体_GB2312" pitchFamily="49" charset="-122"/>
            </a:endParaRPr>
          </a:p>
          <a:p>
            <a:pPr>
              <a:lnSpc>
                <a:spcPts val="3400"/>
              </a:lnSpc>
            </a:pPr>
            <a:r>
              <a:rPr lang="zh-CN" altLang="en-US" sz="2800" dirty="0">
                <a:latin typeface="楷体_GB2312" pitchFamily="49" charset="-122"/>
                <a:ea typeface="楷体_GB2312" pitchFamily="49" charset="-122"/>
              </a:rPr>
              <a:t>请</a:t>
            </a:r>
            <a:r>
              <a:rPr lang="en-US" altLang="zh-CN" sz="2800">
                <a:latin typeface="楷体_GB2312" pitchFamily="49" charset="-122"/>
                <a:ea typeface="楷体_GB2312" pitchFamily="49" charset="-122"/>
              </a:rPr>
              <a:t>:</a:t>
            </a:r>
            <a:r>
              <a:rPr lang="zh-CN" altLang="en-US" sz="2800" dirty="0">
                <a:latin typeface="楷体_GB2312" pitchFamily="49" charset="-122"/>
                <a:ea typeface="楷体_GB2312" pitchFamily="49" charset="-122"/>
              </a:rPr>
              <a:t>总经理（预案总指挥）总结发言 </a:t>
            </a:r>
            <a:endParaRPr lang="zh-CN" altLang="en-US" sz="2800" dirty="0">
              <a:latin typeface="楷体_GB2312" pitchFamily="49" charset="-122"/>
              <a:ea typeface="楷体_GB2312" pitchFamily="49" charset="-122"/>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6322" name="Rectangle 5"/>
          <p:cNvSpPr/>
          <p:nvPr/>
        </p:nvSpPr>
        <p:spPr>
          <a:xfrm>
            <a:off x="3352800" y="1600200"/>
            <a:ext cx="3657600" cy="1006475"/>
          </a:xfrm>
          <a:prstGeom prst="rect">
            <a:avLst/>
          </a:prstGeom>
          <a:noFill/>
          <a:ln w="9525">
            <a:noFill/>
          </a:ln>
        </p:spPr>
        <p:txBody>
          <a:bodyPr>
            <a:spAutoFit/>
          </a:bodyPr>
          <a:p>
            <a:endParaRPr lang="zh-CN" altLang="en-US" sz="6000" dirty="0">
              <a:solidFill>
                <a:srgbClr val="28089C"/>
              </a:solidFill>
              <a:latin typeface="Arial" panose="020B0604020202020204" pitchFamily="34" charset="0"/>
              <a:ea typeface="仿宋_GB2312" pitchFamily="49" charset="-122"/>
            </a:endParaRPr>
          </a:p>
        </p:txBody>
      </p:sp>
      <p:sp>
        <p:nvSpPr>
          <p:cNvPr id="56323" name="WordArt 8"/>
          <p:cNvSpPr>
            <a:spLocks noTextEdit="1"/>
          </p:cNvSpPr>
          <p:nvPr/>
        </p:nvSpPr>
        <p:spPr>
          <a:xfrm>
            <a:off x="2214563" y="2708275"/>
            <a:ext cx="4643437" cy="935038"/>
          </a:xfrm>
          <a:prstGeom prst="rect">
            <a:avLst/>
          </a:prstGeom>
        </p:spPr>
        <p:txBody>
          <a:bodyPr wrap="none" fromWordArt="1">
            <a:prstTxWarp prst="textDeflate">
              <a:avLst>
                <a:gd name="adj" fmla="val 0"/>
              </a:avLst>
            </a:prstTxWarp>
            <a:normAutofit/>
          </a:bodyPr>
          <a:p>
            <a:pPr algn="ctr" eaLnBrk="0" hangingPunct="0"/>
            <a:r>
              <a:rPr lang="zh-CN" altLang="en-US" sz="5400" b="1">
                <a:ln w="28575" cap="flat" cmpd="sng">
                  <a:solidFill>
                    <a:srgbClr val="FFFFFF"/>
                  </a:solidFill>
                  <a:prstDash val="solid"/>
                  <a:headEnd type="none" w="med" len="med"/>
                  <a:tailEnd type="none" w="med" len="med"/>
                </a:ln>
                <a:gradFill rotWithShape="1">
                  <a:gsLst>
                    <a:gs pos="0">
                      <a:srgbClr val="3067B8"/>
                    </a:gs>
                    <a:gs pos="100000">
                      <a:srgbClr val="163055"/>
                    </a:gs>
                  </a:gsLst>
                  <a:lin ang="5400000" scaled="1"/>
                  <a:tileRect/>
                </a:gradFill>
                <a:latin typeface="华文中宋" panose="02010600040101010101" charset="-122"/>
                <a:ea typeface="华文中宋" panose="02010600040101010101" charset="-122"/>
              </a:rPr>
              <a:t>演习结束，谢  谢！</a:t>
            </a:r>
            <a:endParaRPr lang="zh-CN" altLang="en-US" sz="5400" b="1">
              <a:ln w="28575" cap="flat" cmpd="sng">
                <a:solidFill>
                  <a:srgbClr val="FFFFFF"/>
                </a:solidFill>
                <a:prstDash val="solid"/>
                <a:headEnd type="none" w="med" len="med"/>
                <a:tailEnd type="none" w="med" len="med"/>
              </a:ln>
              <a:gradFill rotWithShape="1">
                <a:gsLst>
                  <a:gs pos="0">
                    <a:srgbClr val="3067B8"/>
                  </a:gs>
                  <a:gs pos="100000">
                    <a:srgbClr val="163055"/>
                  </a:gs>
                </a:gsLst>
                <a:lin ang="5400000" scaled="1"/>
                <a:tileRect/>
              </a:gradFill>
              <a:latin typeface="华文中宋" panose="02010600040101010101" charset="-122"/>
              <a:ea typeface="华文中宋" panose="0201060004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56323"/>
                                        </p:tgtEl>
                                        <p:attrNameLst>
                                          <p:attrName>style.visibility</p:attrName>
                                        </p:attrNameLst>
                                      </p:cBhvr>
                                      <p:to>
                                        <p:strVal val="visible"/>
                                      </p:to>
                                    </p:set>
                                    <p:anim calcmode="lin" valueType="num">
                                      <p:cBhvr>
                                        <p:cTn id="7" dur="500" fill="hold"/>
                                        <p:tgtEl>
                                          <p:spTgt spid="56323"/>
                                        </p:tgtEl>
                                        <p:attrNameLst>
                                          <p:attrName>ppt_w</p:attrName>
                                        </p:attrNameLst>
                                      </p:cBhvr>
                                      <p:tavLst>
                                        <p:tav tm="0">
                                          <p:val>
                                            <p:fltVal val="0.000000"/>
                                          </p:val>
                                        </p:tav>
                                        <p:tav tm="100000">
                                          <p:val>
                                            <p:strVal val="#ppt_w"/>
                                          </p:val>
                                        </p:tav>
                                      </p:tavLst>
                                    </p:anim>
                                    <p:anim calcmode="lin" valueType="num">
                                      <p:cBhvr>
                                        <p:cTn id="8" dur="500" fill="hold"/>
                                        <p:tgtEl>
                                          <p:spTgt spid="56323"/>
                                        </p:tgtEl>
                                        <p:attrNameLst>
                                          <p:attrName>ppt_h</p:attrName>
                                        </p:attrNameLst>
                                      </p:cBhvr>
                                      <p:tavLst>
                                        <p:tav tm="0">
                                          <p:val>
                                            <p:fltVal val="0.00000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386" name="Rectangle 4"/>
          <p:cNvSpPr/>
          <p:nvPr/>
        </p:nvSpPr>
        <p:spPr>
          <a:xfrm>
            <a:off x="1000125" y="1143000"/>
            <a:ext cx="7072313" cy="5191125"/>
          </a:xfrm>
          <a:prstGeom prst="rect">
            <a:avLst/>
          </a:prstGeom>
          <a:noFill/>
          <a:ln w="9525">
            <a:noFill/>
          </a:ln>
        </p:spPr>
        <p:txBody>
          <a:bodyPr anchor="ctr" anchorCtr="0">
            <a:spAutoFit/>
          </a:bodyPr>
          <a:p>
            <a:pPr indent="406400" algn="ctr"/>
            <a:r>
              <a:rPr lang="zh-CN" altLang="en-US" sz="2400" b="1" dirty="0">
                <a:latin typeface="楷体_GB2312" pitchFamily="49" charset="-122"/>
                <a:ea typeface="楷体_GB2312" pitchFamily="49" charset="-122"/>
              </a:rPr>
              <a:t>第二部分   演练情况简介</a:t>
            </a:r>
            <a:endParaRPr lang="zh-CN" altLang="en-US" sz="2400" dirty="0">
              <a:latin typeface="楷体_GB2312" pitchFamily="49" charset="-122"/>
              <a:ea typeface="楷体_GB2312" pitchFamily="49" charset="-122"/>
            </a:endParaRPr>
          </a:p>
          <a:p>
            <a:pPr indent="406400"/>
            <a:endParaRPr lang="en-US" altLang="zh-CN" sz="2400" b="1">
              <a:latin typeface="楷体_GB2312" pitchFamily="49" charset="-122"/>
              <a:ea typeface="楷体_GB2312" pitchFamily="49" charset="-122"/>
            </a:endParaRPr>
          </a:p>
          <a:p>
            <a:pPr indent="406400">
              <a:lnSpc>
                <a:spcPts val="3400"/>
              </a:lnSpc>
            </a:pPr>
            <a:r>
              <a:rPr lang="zh-CN" altLang="en-US" sz="2400" b="1" dirty="0">
                <a:latin typeface="楷体_GB2312" pitchFamily="49" charset="-122"/>
                <a:ea typeface="楷体_GB2312" pitchFamily="49" charset="-122"/>
              </a:rPr>
              <a:t>演练时间</a:t>
            </a:r>
            <a:r>
              <a:rPr lang="en-US" altLang="zh-CN" sz="2400" b="1">
                <a:latin typeface="楷体_GB2312" pitchFamily="49" charset="-122"/>
                <a:ea typeface="楷体_GB2312" pitchFamily="49" charset="-122"/>
              </a:rPr>
              <a:t>:</a:t>
            </a:r>
            <a:r>
              <a:rPr lang="en-US" altLang="zh-CN" sz="2400">
                <a:latin typeface="楷体_GB2312" pitchFamily="49" charset="-122"/>
                <a:ea typeface="楷体_GB2312" pitchFamily="49" charset="-122"/>
              </a:rPr>
              <a:t>2014 </a:t>
            </a:r>
            <a:r>
              <a:rPr lang="zh-CN" altLang="en-US" sz="2400" dirty="0">
                <a:latin typeface="楷体_GB2312" pitchFamily="49" charset="-122"/>
                <a:ea typeface="楷体_GB2312" pitchFamily="49" charset="-122"/>
              </a:rPr>
              <a:t>年 </a:t>
            </a:r>
            <a:r>
              <a:rPr lang="en-US" altLang="zh-CN" sz="2400">
                <a:latin typeface="楷体_GB2312" pitchFamily="49" charset="-122"/>
                <a:ea typeface="楷体_GB2312" pitchFamily="49" charset="-122"/>
              </a:rPr>
              <a:t>5 </a:t>
            </a:r>
            <a:r>
              <a:rPr lang="zh-CN" altLang="en-US" sz="2400" dirty="0">
                <a:latin typeface="楷体_GB2312" pitchFamily="49" charset="-122"/>
                <a:ea typeface="楷体_GB2312" pitchFamily="49" charset="-122"/>
              </a:rPr>
              <a:t>月 </a:t>
            </a:r>
            <a:r>
              <a:rPr lang="en-US" altLang="zh-CN" sz="2400">
                <a:latin typeface="楷体_GB2312" pitchFamily="49" charset="-122"/>
                <a:ea typeface="楷体_GB2312" pitchFamily="49" charset="-122"/>
              </a:rPr>
              <a:t>9 </a:t>
            </a:r>
            <a:r>
              <a:rPr lang="zh-CN" altLang="en-US" sz="2400" dirty="0">
                <a:latin typeface="楷体_GB2312" pitchFamily="49" charset="-122"/>
                <a:ea typeface="楷体_GB2312" pitchFamily="49" charset="-122"/>
              </a:rPr>
              <a:t>日 </a:t>
            </a:r>
            <a:endParaRPr lang="zh-CN" altLang="en-US" sz="2400" dirty="0">
              <a:latin typeface="楷体_GB2312" pitchFamily="49" charset="-122"/>
              <a:ea typeface="楷体_GB2312" pitchFamily="49" charset="-122"/>
            </a:endParaRPr>
          </a:p>
          <a:p>
            <a:pPr indent="406400">
              <a:lnSpc>
                <a:spcPts val="3400"/>
              </a:lnSpc>
            </a:pPr>
            <a:r>
              <a:rPr lang="zh-CN" altLang="en-US" sz="2400" b="1" dirty="0">
                <a:latin typeface="楷体_GB2312" pitchFamily="49" charset="-122"/>
                <a:ea typeface="楷体_GB2312" pitchFamily="49" charset="-122"/>
              </a:rPr>
              <a:t>演练地点</a:t>
            </a:r>
            <a:r>
              <a:rPr lang="en-US" altLang="zh-CN" sz="2400">
                <a:latin typeface="楷体_GB2312" pitchFamily="49" charset="-122"/>
                <a:ea typeface="楷体_GB2312" pitchFamily="49" charset="-122"/>
              </a:rPr>
              <a:t>:</a:t>
            </a:r>
            <a:r>
              <a:rPr lang="zh-CN" altLang="en-US" sz="2400" dirty="0">
                <a:latin typeface="楷体_GB2312" pitchFamily="49" charset="-122"/>
                <a:ea typeface="楷体_GB2312" pitchFamily="49" charset="-122"/>
              </a:rPr>
              <a:t>多功能会议室 </a:t>
            </a:r>
            <a:endParaRPr lang="zh-CN" altLang="en-US" sz="2400" dirty="0">
              <a:latin typeface="楷体_GB2312" pitchFamily="49" charset="-122"/>
              <a:ea typeface="楷体_GB2312" pitchFamily="49" charset="-122"/>
            </a:endParaRPr>
          </a:p>
          <a:p>
            <a:pPr indent="406400">
              <a:lnSpc>
                <a:spcPts val="3400"/>
              </a:lnSpc>
            </a:pPr>
            <a:r>
              <a:rPr lang="zh-CN" altLang="en-US" sz="2400" b="1" dirty="0">
                <a:latin typeface="楷体_GB2312" pitchFamily="49" charset="-122"/>
                <a:ea typeface="楷体_GB2312" pitchFamily="49" charset="-122"/>
              </a:rPr>
              <a:t>演练主持</a:t>
            </a:r>
            <a:r>
              <a:rPr lang="en-US" altLang="zh-CN" sz="2400" b="1">
                <a:latin typeface="楷体_GB2312" pitchFamily="49" charset="-122"/>
                <a:ea typeface="楷体_GB2312" pitchFamily="49" charset="-122"/>
              </a:rPr>
              <a:t>:</a:t>
            </a:r>
            <a:r>
              <a:rPr lang="en-US" altLang="zh-CN" sz="2400">
                <a:latin typeface="楷体_GB2312" pitchFamily="49" charset="-122"/>
                <a:ea typeface="楷体_GB2312" pitchFamily="49" charset="-122"/>
              </a:rPr>
              <a:t> </a:t>
            </a:r>
            <a:endParaRPr lang="en-US" altLang="zh-CN" sz="2400">
              <a:latin typeface="楷体_GB2312" pitchFamily="49" charset="-122"/>
              <a:ea typeface="楷体_GB2312" pitchFamily="49" charset="-122"/>
            </a:endParaRPr>
          </a:p>
          <a:p>
            <a:pPr indent="406400">
              <a:lnSpc>
                <a:spcPts val="3400"/>
              </a:lnSpc>
            </a:pPr>
            <a:r>
              <a:rPr lang="zh-CN" altLang="en-US" sz="2400" b="1" dirty="0">
                <a:latin typeface="楷体_GB2312" pitchFamily="49" charset="-122"/>
                <a:ea typeface="楷体_GB2312" pitchFamily="49" charset="-122"/>
              </a:rPr>
              <a:t>演练控制</a:t>
            </a:r>
            <a:r>
              <a:rPr lang="en-US" altLang="zh-CN" sz="2400" b="1">
                <a:latin typeface="楷体_GB2312" pitchFamily="49" charset="-122"/>
                <a:ea typeface="楷体_GB2312" pitchFamily="49" charset="-122"/>
              </a:rPr>
              <a:t>:</a:t>
            </a:r>
            <a:endParaRPr lang="en-US" altLang="zh-CN" sz="2400">
              <a:latin typeface="楷体_GB2312" pitchFamily="49" charset="-122"/>
              <a:ea typeface="楷体_GB2312" pitchFamily="49" charset="-122"/>
            </a:endParaRPr>
          </a:p>
          <a:p>
            <a:pPr indent="406400">
              <a:lnSpc>
                <a:spcPts val="3400"/>
              </a:lnSpc>
            </a:pPr>
            <a:r>
              <a:rPr lang="zh-CN" altLang="en-US" sz="2400" dirty="0">
                <a:latin typeface="楷体_GB2312" pitchFamily="49" charset="-122"/>
                <a:ea typeface="楷体_GB2312" pitchFamily="49" charset="-122"/>
              </a:rPr>
              <a:t>主持人</a:t>
            </a:r>
            <a:r>
              <a:rPr lang="en-US" altLang="zh-CN" sz="2400">
                <a:latin typeface="楷体_GB2312" pitchFamily="49" charset="-122"/>
                <a:ea typeface="楷体_GB2312" pitchFamily="49" charset="-122"/>
              </a:rPr>
              <a:t>: </a:t>
            </a:r>
            <a:endParaRPr lang="en-US" altLang="zh-CN" sz="2400">
              <a:latin typeface="楷体_GB2312" pitchFamily="49" charset="-122"/>
              <a:ea typeface="楷体_GB2312" pitchFamily="49" charset="-122"/>
            </a:endParaRPr>
          </a:p>
          <a:p>
            <a:pPr indent="406400">
              <a:lnSpc>
                <a:spcPts val="3400"/>
              </a:lnSpc>
            </a:pPr>
            <a:r>
              <a:rPr lang="en-US" altLang="zh-CN" sz="2400">
                <a:latin typeface="楷体_GB2312" pitchFamily="49" charset="-122"/>
                <a:ea typeface="楷体_GB2312" pitchFamily="49" charset="-122"/>
              </a:rPr>
              <a:t>1</a:t>
            </a:r>
            <a:r>
              <a:rPr lang="zh-CN" altLang="en-US" sz="2400" dirty="0">
                <a:latin typeface="楷体_GB2312" pitchFamily="49" charset="-122"/>
                <a:ea typeface="楷体_GB2312" pitchFamily="49" charset="-122"/>
              </a:rPr>
              <a:t>、介绍参加本次演练的人员组成及观摩 </a:t>
            </a:r>
            <a:endParaRPr lang="zh-CN" altLang="en-US" sz="2400" dirty="0">
              <a:latin typeface="楷体_GB2312" pitchFamily="49" charset="-122"/>
              <a:ea typeface="楷体_GB2312" pitchFamily="49" charset="-122"/>
            </a:endParaRPr>
          </a:p>
          <a:p>
            <a:pPr indent="406400">
              <a:lnSpc>
                <a:spcPts val="3400"/>
              </a:lnSpc>
            </a:pPr>
            <a:r>
              <a:rPr lang="zh-CN" altLang="en-US" sz="2400" dirty="0">
                <a:latin typeface="楷体_GB2312" pitchFamily="49" charset="-122"/>
                <a:ea typeface="楷体_GB2312" pitchFamily="49" charset="-122"/>
              </a:rPr>
              <a:t>   演练的领导。 </a:t>
            </a:r>
            <a:endParaRPr lang="zh-CN" altLang="en-US" sz="2400" dirty="0">
              <a:latin typeface="楷体_GB2312" pitchFamily="49" charset="-122"/>
              <a:ea typeface="楷体_GB2312" pitchFamily="49" charset="-122"/>
            </a:endParaRPr>
          </a:p>
          <a:p>
            <a:pPr indent="406400">
              <a:lnSpc>
                <a:spcPts val="3400"/>
              </a:lnSpc>
            </a:pPr>
            <a:r>
              <a:rPr lang="en-US" altLang="zh-CN" sz="2400">
                <a:latin typeface="楷体_GB2312" pitchFamily="49" charset="-122"/>
                <a:ea typeface="楷体_GB2312" pitchFamily="49" charset="-122"/>
              </a:rPr>
              <a:t>2</a:t>
            </a:r>
            <a:r>
              <a:rPr lang="zh-CN" altLang="en-US" sz="2400" dirty="0">
                <a:latin typeface="楷体_GB2312" pitchFamily="49" charset="-122"/>
                <a:ea typeface="楷体_GB2312" pitchFamily="49" charset="-122"/>
              </a:rPr>
              <a:t>、宣布演练会场纪律。 </a:t>
            </a:r>
            <a:endParaRPr lang="zh-CN" altLang="en-US" sz="2400" dirty="0">
              <a:latin typeface="楷体_GB2312" pitchFamily="49" charset="-122"/>
              <a:ea typeface="楷体_GB2312" pitchFamily="49" charset="-122"/>
            </a:endParaRPr>
          </a:p>
          <a:p>
            <a:pPr indent="406400">
              <a:lnSpc>
                <a:spcPts val="3400"/>
              </a:lnSpc>
            </a:pPr>
            <a:r>
              <a:rPr lang="en-US" altLang="zh-CN" sz="2400">
                <a:latin typeface="楷体_GB2312" pitchFamily="49" charset="-122"/>
                <a:ea typeface="楷体_GB2312" pitchFamily="49" charset="-122"/>
              </a:rPr>
              <a:t>3</a:t>
            </a:r>
            <a:r>
              <a:rPr lang="zh-CN" altLang="en-US" sz="2400" dirty="0">
                <a:latin typeface="楷体_GB2312" pitchFamily="49" charset="-122"/>
                <a:ea typeface="楷体_GB2312" pitchFamily="49" charset="-122"/>
              </a:rPr>
              <a:t>、请观摩的相关领导讲话。 </a:t>
            </a:r>
            <a:endParaRPr lang="zh-CN" altLang="en-US" sz="2400" dirty="0">
              <a:latin typeface="楷体_GB2312" pitchFamily="49" charset="-122"/>
              <a:ea typeface="楷体_GB2312" pitchFamily="49" charset="-122"/>
            </a:endParaRPr>
          </a:p>
          <a:p>
            <a:pPr indent="406400">
              <a:lnSpc>
                <a:spcPts val="3400"/>
              </a:lnSpc>
            </a:pPr>
            <a:r>
              <a:rPr lang="en-US" altLang="zh-CN" sz="2400">
                <a:latin typeface="楷体_GB2312" pitchFamily="49" charset="-122"/>
                <a:ea typeface="楷体_GB2312" pitchFamily="49" charset="-122"/>
              </a:rPr>
              <a:t>4</a:t>
            </a:r>
            <a:r>
              <a:rPr lang="zh-CN" altLang="en-US" sz="2400" dirty="0">
                <a:latin typeface="楷体_GB2312" pitchFamily="49" charset="-122"/>
                <a:ea typeface="楷体_GB2312" pitchFamily="49" charset="-122"/>
              </a:rPr>
              <a:t>、请演练控制人介绍演练基本情况。</a:t>
            </a:r>
            <a:endParaRPr lang="zh-CN" altLang="en-US" sz="2400" dirty="0">
              <a:latin typeface="楷体_GB2312" pitchFamily="49" charset="-122"/>
              <a:ea typeface="楷体_GB2312" pitchFamily="49"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410" name="Rectangle 3"/>
          <p:cNvSpPr>
            <a:spLocks noGrp="1"/>
          </p:cNvSpPr>
          <p:nvPr>
            <p:ph type="body" idx="4294967295"/>
          </p:nvPr>
        </p:nvSpPr>
        <p:spPr>
          <a:xfrm>
            <a:off x="642938" y="1600200"/>
            <a:ext cx="8043862" cy="4525963"/>
          </a:xfrm>
          <a:ln/>
        </p:spPr>
        <p:txBody>
          <a:bodyPr vert="horz" wrap="square" lIns="91440" tIns="45720" rIns="91440" bIns="45720" anchor="t" anchorCtr="0"/>
          <a:p>
            <a:endParaRPr lang="en-US" altLang="zh-CN"/>
          </a:p>
          <a:p>
            <a:pPr>
              <a:lnSpc>
                <a:spcPts val="3400"/>
              </a:lnSpc>
            </a:pPr>
            <a:r>
              <a:rPr lang="zh-CN" altLang="en-US" sz="2400" dirty="0">
                <a:latin typeface="楷体_GB2312" pitchFamily="49" charset="-122"/>
                <a:ea typeface="楷体_GB2312" pitchFamily="49" charset="-122"/>
              </a:rPr>
              <a:t>基本情况介绍：为了提高中国能建集团公司（以下简称</a:t>
            </a:r>
            <a:r>
              <a:rPr lang="zh-CN" altLang="en-US" sz="2400" dirty="0">
                <a:ea typeface="楷体_GB2312" pitchFamily="49" charset="-122"/>
              </a:rPr>
              <a:t>“</a:t>
            </a:r>
            <a:r>
              <a:rPr lang="zh-CN" altLang="en-US" sz="2400" dirty="0">
                <a:latin typeface="楷体_GB2312" pitchFamily="49" charset="-122"/>
                <a:ea typeface="楷体_GB2312" pitchFamily="49" charset="-122"/>
              </a:rPr>
              <a:t>集团公司</a:t>
            </a:r>
            <a:r>
              <a:rPr lang="zh-CN" altLang="en-US" sz="2400" dirty="0">
                <a:ea typeface="楷体_GB2312" pitchFamily="49" charset="-122"/>
              </a:rPr>
              <a:t>”</a:t>
            </a:r>
            <a:r>
              <a:rPr lang="zh-CN" altLang="en-US" sz="2400" dirty="0">
                <a:latin typeface="楷体_GB2312" pitchFamily="49" charset="-122"/>
                <a:ea typeface="楷体_GB2312" pitchFamily="49" charset="-122"/>
              </a:rPr>
              <a:t>）生产安全突发事件应急管理水平</a:t>
            </a:r>
            <a:r>
              <a:rPr lang="en-US" altLang="zh-CN" sz="2400">
                <a:latin typeface="楷体_GB2312" pitchFamily="49" charset="-122"/>
                <a:ea typeface="楷体_GB2312" pitchFamily="49" charset="-122"/>
              </a:rPr>
              <a:t>,</a:t>
            </a:r>
            <a:r>
              <a:rPr lang="zh-CN" altLang="en-US" sz="2400" dirty="0">
                <a:latin typeface="楷体_GB2312" pitchFamily="49" charset="-122"/>
                <a:ea typeface="楷体_GB2312" pitchFamily="49" charset="-122"/>
              </a:rPr>
              <a:t>强化应急人员实施突发事件预警</a:t>
            </a:r>
            <a:r>
              <a:rPr lang="en-US" altLang="zh-CN" sz="2400">
                <a:latin typeface="楷体_GB2312" pitchFamily="49" charset="-122"/>
                <a:ea typeface="楷体_GB2312" pitchFamily="49" charset="-122"/>
              </a:rPr>
              <a:t>,</a:t>
            </a:r>
            <a:r>
              <a:rPr lang="zh-CN" altLang="en-US" sz="2400" dirty="0">
                <a:latin typeface="楷体_GB2312" pitchFamily="49" charset="-122"/>
                <a:ea typeface="楷体_GB2312" pitchFamily="49" charset="-122"/>
              </a:rPr>
              <a:t>应急响应</a:t>
            </a:r>
            <a:r>
              <a:rPr lang="en-US" altLang="zh-CN" sz="2400">
                <a:latin typeface="楷体_GB2312" pitchFamily="49" charset="-122"/>
                <a:ea typeface="楷体_GB2312" pitchFamily="49" charset="-122"/>
              </a:rPr>
              <a:t>,</a:t>
            </a:r>
            <a:r>
              <a:rPr lang="zh-CN" altLang="en-US" sz="2400" dirty="0">
                <a:latin typeface="楷体_GB2312" pitchFamily="49" charset="-122"/>
                <a:ea typeface="楷体_GB2312" pitchFamily="49" charset="-122"/>
              </a:rPr>
              <a:t>指挥与协调和现场处置的能力。根据集团公司所发布的专项应急预案</a:t>
            </a:r>
            <a:r>
              <a:rPr lang="en-US" altLang="zh-CN" sz="2400">
                <a:latin typeface="楷体_GB2312" pitchFamily="49" charset="-122"/>
                <a:ea typeface="楷体_GB2312" pitchFamily="49" charset="-122"/>
              </a:rPr>
              <a:t>,</a:t>
            </a:r>
            <a:r>
              <a:rPr lang="zh-CN" altLang="en-US" sz="2400" dirty="0">
                <a:latin typeface="楷体_GB2312" pitchFamily="49" charset="-122"/>
                <a:ea typeface="楷体_GB2312" pitchFamily="49" charset="-122"/>
              </a:rPr>
              <a:t>结合本次应急培训相关内容，为了检验培训效果，提高培训的实效性，组织本次演练活动。</a:t>
            </a:r>
            <a:endParaRPr lang="zh-CN" altLang="en-US" sz="2400" dirty="0">
              <a:latin typeface="楷体_GB2312" pitchFamily="49" charset="-122"/>
              <a:ea typeface="楷体_GB2312" pitchFamily="49"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434" name="Rectangle 3"/>
          <p:cNvSpPr>
            <a:spLocks noGrp="1"/>
          </p:cNvSpPr>
          <p:nvPr>
            <p:ph type="body" idx="4294967295"/>
          </p:nvPr>
        </p:nvSpPr>
        <p:spPr>
          <a:ln/>
        </p:spPr>
        <p:txBody>
          <a:bodyPr vert="horz" wrap="square" lIns="91440" tIns="45720" rIns="91440" bIns="45720" anchor="t" anchorCtr="0"/>
          <a:p>
            <a:pPr>
              <a:lnSpc>
                <a:spcPts val="3400"/>
              </a:lnSpc>
            </a:pPr>
            <a:r>
              <a:rPr lang="zh-CN" altLang="en-US" sz="2400" b="1" dirty="0">
                <a:latin typeface="楷体_GB2312" pitchFamily="49" charset="-122"/>
                <a:ea typeface="楷体_GB2312" pitchFamily="49" charset="-122"/>
              </a:rPr>
              <a:t>一、演练目的 </a:t>
            </a:r>
            <a:endParaRPr lang="zh-CN" altLang="en-US" sz="2400" dirty="0">
              <a:latin typeface="楷体_GB2312" pitchFamily="49" charset="-122"/>
              <a:ea typeface="楷体_GB2312" pitchFamily="49" charset="-122"/>
            </a:endParaRPr>
          </a:p>
          <a:p>
            <a:pPr>
              <a:lnSpc>
                <a:spcPts val="3400"/>
              </a:lnSpc>
            </a:pPr>
            <a:r>
              <a:rPr lang="en-US" altLang="zh-CN" sz="2400">
                <a:latin typeface="楷体_GB2312" pitchFamily="49" charset="-122"/>
                <a:ea typeface="楷体_GB2312" pitchFamily="49" charset="-122"/>
              </a:rPr>
              <a:t>1</a:t>
            </a:r>
            <a:r>
              <a:rPr lang="zh-CN" altLang="en-US" sz="2400" dirty="0">
                <a:latin typeface="楷体_GB2312" pitchFamily="49" charset="-122"/>
                <a:ea typeface="楷体_GB2312" pitchFamily="49" charset="-122"/>
              </a:rPr>
              <a:t>、检验集团公司及所属施工企业、项目部建安工程施工坍塌突发事件专项应急预案及相关各部门现场处置方案的适宜性</a:t>
            </a:r>
            <a:r>
              <a:rPr lang="en-US" altLang="zh-CN" sz="2400">
                <a:latin typeface="楷体_GB2312" pitchFamily="49" charset="-122"/>
                <a:ea typeface="楷体_GB2312" pitchFamily="49" charset="-122"/>
              </a:rPr>
              <a:t>,</a:t>
            </a:r>
            <a:r>
              <a:rPr lang="zh-CN" altLang="en-US" sz="2400" dirty="0">
                <a:latin typeface="楷体_GB2312" pitchFamily="49" charset="-122"/>
                <a:ea typeface="楷体_GB2312" pitchFamily="49" charset="-122"/>
              </a:rPr>
              <a:t>查找</a:t>
            </a:r>
            <a:r>
              <a:rPr lang="en-US" altLang="zh-CN" sz="2400">
                <a:latin typeface="楷体_GB2312" pitchFamily="49" charset="-122"/>
                <a:ea typeface="楷体_GB2312" pitchFamily="49" charset="-122"/>
              </a:rPr>
              <a:t>,</a:t>
            </a:r>
            <a:r>
              <a:rPr lang="zh-CN" altLang="en-US" sz="2400" dirty="0">
                <a:latin typeface="楷体_GB2312" pitchFamily="49" charset="-122"/>
                <a:ea typeface="楷体_GB2312" pitchFamily="49" charset="-122"/>
              </a:rPr>
              <a:t>进而完善专项应急预案中存在的问题</a:t>
            </a:r>
            <a:r>
              <a:rPr lang="en-US" altLang="zh-CN" sz="2400">
                <a:latin typeface="楷体_GB2312" pitchFamily="49" charset="-122"/>
                <a:ea typeface="楷体_GB2312" pitchFamily="49" charset="-122"/>
              </a:rPr>
              <a:t>,</a:t>
            </a:r>
            <a:r>
              <a:rPr lang="zh-CN" altLang="en-US" sz="2400" dirty="0">
                <a:latin typeface="楷体_GB2312" pitchFamily="49" charset="-122"/>
                <a:ea typeface="楷体_GB2312" pitchFamily="49" charset="-122"/>
              </a:rPr>
              <a:t>提高应急预案的实用性和可操作性；提高相关人员应对突发事件的应对能力</a:t>
            </a:r>
            <a:r>
              <a:rPr lang="en-US" altLang="zh-CN" sz="2400">
                <a:latin typeface="楷体_GB2312" pitchFamily="49" charset="-122"/>
                <a:ea typeface="楷体_GB2312" pitchFamily="49" charset="-122"/>
              </a:rPr>
              <a:t>,</a:t>
            </a:r>
            <a:r>
              <a:rPr lang="zh-CN" altLang="en-US" sz="2400" dirty="0">
                <a:latin typeface="楷体_GB2312" pitchFamily="49" charset="-122"/>
                <a:ea typeface="楷体_GB2312" pitchFamily="49" charset="-122"/>
              </a:rPr>
              <a:t>以及对应急预案的熟练程度。</a:t>
            </a:r>
            <a:endParaRPr lang="zh-CN" altLang="en-US" sz="2400" dirty="0">
              <a:latin typeface="楷体_GB2312" pitchFamily="49" charset="-122"/>
              <a:ea typeface="楷体_GB2312" pitchFamily="49" charset="-122"/>
            </a:endParaRPr>
          </a:p>
          <a:p>
            <a:pPr>
              <a:lnSpc>
                <a:spcPts val="3400"/>
              </a:lnSpc>
            </a:pPr>
            <a:r>
              <a:rPr lang="en-US" altLang="zh-CN" sz="2400">
                <a:latin typeface="楷体_GB2312" pitchFamily="49" charset="-122"/>
                <a:ea typeface="楷体_GB2312" pitchFamily="49" charset="-122"/>
              </a:rPr>
              <a:t>2</a:t>
            </a:r>
            <a:r>
              <a:rPr lang="zh-CN" altLang="en-US" sz="2400" dirty="0">
                <a:latin typeface="楷体_GB2312" pitchFamily="49" charset="-122"/>
                <a:ea typeface="楷体_GB2312" pitchFamily="49" charset="-122"/>
              </a:rPr>
              <a:t>、检验应急体系各方磨合机制</a:t>
            </a:r>
            <a:r>
              <a:rPr lang="en-US" altLang="zh-CN" sz="2400">
                <a:latin typeface="楷体_GB2312" pitchFamily="49" charset="-122"/>
                <a:ea typeface="楷体_GB2312" pitchFamily="49" charset="-122"/>
              </a:rPr>
              <a:t>,</a:t>
            </a:r>
            <a:r>
              <a:rPr lang="zh-CN" altLang="en-US" sz="2400" dirty="0">
                <a:latin typeface="楷体_GB2312" pitchFamily="49" charset="-122"/>
                <a:ea typeface="楷体_GB2312" pitchFamily="49" charset="-122"/>
              </a:rPr>
              <a:t>强化集团公司各相关部门、应急救援队伍和各级人员之间的协调与配合的能力。</a:t>
            </a:r>
            <a:endParaRPr lang="zh-CN" altLang="en-US" sz="2400" dirty="0">
              <a:latin typeface="楷体_GB2312" pitchFamily="49" charset="-122"/>
              <a:ea typeface="楷体_GB2312" pitchFamily="49" charset="-122"/>
            </a:endParaRPr>
          </a:p>
          <a:p>
            <a:pPr>
              <a:lnSpc>
                <a:spcPts val="3400"/>
              </a:lnSpc>
            </a:pPr>
            <a:r>
              <a:rPr lang="en-US" altLang="zh-CN" sz="2400">
                <a:latin typeface="楷体_GB2312" pitchFamily="49" charset="-122"/>
                <a:ea typeface="楷体_GB2312" pitchFamily="49" charset="-122"/>
              </a:rPr>
              <a:t>3</a:t>
            </a:r>
            <a:r>
              <a:rPr lang="zh-CN" altLang="en-US" sz="2400" dirty="0">
                <a:latin typeface="楷体_GB2312" pitchFamily="49" charset="-122"/>
                <a:ea typeface="楷体_GB2312" pitchFamily="49" charset="-122"/>
              </a:rPr>
              <a:t>、普及应急管理和应急响应知识</a:t>
            </a:r>
            <a:r>
              <a:rPr lang="en-US" altLang="zh-CN" sz="2400">
                <a:latin typeface="楷体_GB2312" pitchFamily="49" charset="-122"/>
                <a:ea typeface="楷体_GB2312" pitchFamily="49" charset="-122"/>
              </a:rPr>
              <a:t>,</a:t>
            </a:r>
            <a:r>
              <a:rPr lang="zh-CN" altLang="en-US" sz="2400" dirty="0">
                <a:latin typeface="楷体_GB2312" pitchFamily="49" charset="-122"/>
                <a:ea typeface="楷体_GB2312" pitchFamily="49" charset="-122"/>
              </a:rPr>
              <a:t>各有关部门通过参加或观摩演练</a:t>
            </a:r>
            <a:r>
              <a:rPr lang="en-US" altLang="zh-CN" sz="2400">
                <a:latin typeface="楷体_GB2312" pitchFamily="49" charset="-122"/>
                <a:ea typeface="楷体_GB2312" pitchFamily="49" charset="-122"/>
              </a:rPr>
              <a:t>,</a:t>
            </a:r>
            <a:r>
              <a:rPr lang="zh-CN" altLang="en-US" sz="2400" dirty="0">
                <a:latin typeface="楷体_GB2312" pitchFamily="49" charset="-122"/>
                <a:ea typeface="楷体_GB2312" pitchFamily="49" charset="-122"/>
              </a:rPr>
              <a:t>强化应急管理意识和提高应急管理能力。 </a:t>
            </a:r>
            <a:endParaRPr lang="zh-CN" altLang="en-US" sz="2400" dirty="0">
              <a:latin typeface="楷体_GB2312" pitchFamily="49" charset="-122"/>
              <a:ea typeface="楷体_GB2312" pitchFamily="49"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9458" name="Rectangle 3"/>
          <p:cNvSpPr>
            <a:spLocks noGrp="1"/>
          </p:cNvSpPr>
          <p:nvPr>
            <p:ph type="body" idx="4294967295"/>
          </p:nvPr>
        </p:nvSpPr>
        <p:spPr>
          <a:xfrm>
            <a:off x="500063" y="928688"/>
            <a:ext cx="8229600" cy="5643562"/>
          </a:xfrm>
          <a:ln/>
        </p:spPr>
        <p:txBody>
          <a:bodyPr vert="horz" wrap="square" lIns="91440" tIns="45720" rIns="91440" bIns="45720" anchor="t" anchorCtr="0"/>
          <a:p>
            <a:pPr>
              <a:lnSpc>
                <a:spcPts val="3400"/>
              </a:lnSpc>
            </a:pPr>
            <a:r>
              <a:rPr lang="zh-CN" altLang="en-US" sz="2400" b="1" dirty="0">
                <a:latin typeface="楷体_GB2312" pitchFamily="49" charset="-122"/>
                <a:ea typeface="楷体_GB2312" pitchFamily="49" charset="-122"/>
              </a:rPr>
              <a:t>二、演练类型： </a:t>
            </a:r>
            <a:endParaRPr lang="zh-CN" altLang="en-US" sz="2400" b="1" dirty="0">
              <a:latin typeface="楷体_GB2312" pitchFamily="49" charset="-122"/>
              <a:ea typeface="楷体_GB2312" pitchFamily="49" charset="-122"/>
            </a:endParaRPr>
          </a:p>
          <a:p>
            <a:pPr>
              <a:lnSpc>
                <a:spcPts val="3400"/>
              </a:lnSpc>
            </a:pPr>
            <a:r>
              <a:rPr lang="zh-CN" altLang="en-US" sz="2400" dirty="0">
                <a:latin typeface="楷体_GB2312" pitchFamily="49" charset="-122"/>
                <a:ea typeface="楷体_GB2312" pitchFamily="49" charset="-122"/>
              </a:rPr>
              <a:t>根据国务院</a:t>
            </a:r>
            <a:r>
              <a:rPr lang="en-US" altLang="zh-CN" sz="2400">
                <a:latin typeface="楷体_GB2312" pitchFamily="49" charset="-122"/>
                <a:ea typeface="楷体_GB2312" pitchFamily="49" charset="-122"/>
              </a:rPr>
              <a:t>《</a:t>
            </a:r>
            <a:r>
              <a:rPr lang="zh-CN" altLang="en-US" sz="2400" dirty="0">
                <a:latin typeface="楷体_GB2312" pitchFamily="49" charset="-122"/>
                <a:ea typeface="楷体_GB2312" pitchFamily="49" charset="-122"/>
              </a:rPr>
              <a:t>突发事件应急演练指南</a:t>
            </a:r>
            <a:r>
              <a:rPr lang="en-US" altLang="zh-CN" sz="2400">
                <a:latin typeface="楷体_GB2312" pitchFamily="49" charset="-122"/>
                <a:ea typeface="楷体_GB2312" pitchFamily="49" charset="-122"/>
              </a:rPr>
              <a:t>》</a:t>
            </a:r>
            <a:r>
              <a:rPr lang="zh-CN" altLang="en-US" sz="2400" dirty="0">
                <a:latin typeface="楷体_GB2312" pitchFamily="49" charset="-122"/>
                <a:ea typeface="楷体_GB2312" pitchFamily="49" charset="-122"/>
              </a:rPr>
              <a:t>和国家</a:t>
            </a:r>
            <a:r>
              <a:rPr lang="en-US" altLang="zh-CN" sz="2400">
                <a:latin typeface="楷体_GB2312" pitchFamily="49" charset="-122"/>
                <a:ea typeface="楷体_GB2312" pitchFamily="49" charset="-122"/>
              </a:rPr>
              <a:t>《</a:t>
            </a:r>
            <a:r>
              <a:rPr lang="zh-CN" altLang="en-US" sz="2400" dirty="0">
                <a:latin typeface="楷体_GB2312" pitchFamily="49" charset="-122"/>
                <a:ea typeface="楷体_GB2312" pitchFamily="49" charset="-122"/>
              </a:rPr>
              <a:t>安全生产应急演练指南</a:t>
            </a:r>
            <a:r>
              <a:rPr lang="en-US" altLang="zh-CN" sz="2400">
                <a:latin typeface="楷体_GB2312" pitchFamily="49" charset="-122"/>
                <a:ea typeface="楷体_GB2312" pitchFamily="49" charset="-122"/>
              </a:rPr>
              <a:t>》</a:t>
            </a:r>
            <a:r>
              <a:rPr lang="zh-CN" altLang="en-US" sz="2400" dirty="0">
                <a:latin typeface="楷体_GB2312" pitchFamily="49" charset="-122"/>
                <a:ea typeface="楷体_GB2312" pitchFamily="49" charset="-122"/>
              </a:rPr>
              <a:t>（</a:t>
            </a:r>
            <a:r>
              <a:rPr lang="en-US" altLang="zh-CN" sz="2400" b="1">
                <a:latin typeface="楷体_GB2312" pitchFamily="49" charset="-122"/>
                <a:ea typeface="楷体_GB2312" pitchFamily="49" charset="-122"/>
              </a:rPr>
              <a:t>AQ/T</a:t>
            </a:r>
            <a:r>
              <a:rPr lang="en-US" altLang="zh-CN" sz="2400">
                <a:latin typeface="楷体_GB2312" pitchFamily="49" charset="-122"/>
                <a:ea typeface="楷体_GB2312" pitchFamily="49" charset="-122"/>
              </a:rPr>
              <a:t> 9007</a:t>
            </a:r>
            <a:r>
              <a:rPr lang="en-US" altLang="zh-CN" sz="2400">
                <a:ea typeface="楷体_GB2312" pitchFamily="49" charset="-122"/>
              </a:rPr>
              <a:t>—</a:t>
            </a:r>
            <a:r>
              <a:rPr lang="en-US" altLang="zh-CN" sz="2400">
                <a:latin typeface="楷体_GB2312" pitchFamily="49" charset="-122"/>
                <a:ea typeface="楷体_GB2312" pitchFamily="49" charset="-122"/>
              </a:rPr>
              <a:t>2011</a:t>
            </a:r>
            <a:r>
              <a:rPr lang="zh-CN" altLang="en-US" sz="2400" dirty="0">
                <a:latin typeface="楷体_GB2312" pitchFamily="49" charset="-122"/>
                <a:ea typeface="楷体_GB2312" pitchFamily="49" charset="-122"/>
              </a:rPr>
              <a:t>）规定</a:t>
            </a:r>
            <a:r>
              <a:rPr lang="en-US" altLang="zh-CN" sz="2400">
                <a:latin typeface="楷体_GB2312" pitchFamily="49" charset="-122"/>
                <a:ea typeface="楷体_GB2312" pitchFamily="49" charset="-122"/>
              </a:rPr>
              <a:t>,</a:t>
            </a:r>
            <a:r>
              <a:rPr lang="zh-CN" altLang="en-US" sz="2400" dirty="0">
                <a:latin typeface="楷体_GB2312" pitchFamily="49" charset="-122"/>
                <a:ea typeface="楷体_GB2312" pitchFamily="49" charset="-122"/>
              </a:rPr>
              <a:t>演练类型可分为下列类型：</a:t>
            </a:r>
            <a:endParaRPr lang="zh-CN" altLang="en-US" sz="2400" dirty="0">
              <a:latin typeface="楷体_GB2312" pitchFamily="49" charset="-122"/>
              <a:ea typeface="楷体_GB2312" pitchFamily="49" charset="-122"/>
            </a:endParaRPr>
          </a:p>
          <a:p>
            <a:pPr>
              <a:lnSpc>
                <a:spcPts val="3400"/>
              </a:lnSpc>
            </a:pPr>
            <a:r>
              <a:rPr lang="zh-CN" altLang="en-US" sz="2400" dirty="0">
                <a:latin typeface="楷体_GB2312" pitchFamily="49" charset="-122"/>
                <a:ea typeface="楷体_GB2312" pitchFamily="49" charset="-122"/>
              </a:rPr>
              <a:t>按内容分类</a:t>
            </a:r>
            <a:r>
              <a:rPr lang="en-US" altLang="zh-CN" sz="2400">
                <a:latin typeface="楷体_GB2312" pitchFamily="49" charset="-122"/>
                <a:ea typeface="楷体_GB2312" pitchFamily="49" charset="-122"/>
              </a:rPr>
              <a:t>:</a:t>
            </a:r>
            <a:r>
              <a:rPr lang="zh-CN" altLang="en-US" sz="2400" dirty="0">
                <a:latin typeface="楷体_GB2312" pitchFamily="49" charset="-122"/>
                <a:ea typeface="楷体_GB2312" pitchFamily="49" charset="-122"/>
              </a:rPr>
              <a:t>综合演练和专项演练 </a:t>
            </a:r>
            <a:endParaRPr lang="zh-CN" altLang="en-US" sz="2400" dirty="0">
              <a:latin typeface="楷体_GB2312" pitchFamily="49" charset="-122"/>
              <a:ea typeface="楷体_GB2312" pitchFamily="49" charset="-122"/>
            </a:endParaRPr>
          </a:p>
          <a:p>
            <a:pPr>
              <a:lnSpc>
                <a:spcPts val="3400"/>
              </a:lnSpc>
            </a:pPr>
            <a:r>
              <a:rPr lang="zh-CN" altLang="en-US" sz="2400" dirty="0">
                <a:latin typeface="楷体_GB2312" pitchFamily="49" charset="-122"/>
                <a:ea typeface="楷体_GB2312" pitchFamily="49" charset="-122"/>
              </a:rPr>
              <a:t>按形式分类</a:t>
            </a:r>
            <a:r>
              <a:rPr lang="en-US" altLang="zh-CN" sz="2400">
                <a:latin typeface="楷体_GB2312" pitchFamily="49" charset="-122"/>
                <a:ea typeface="楷体_GB2312" pitchFamily="49" charset="-122"/>
              </a:rPr>
              <a:t>:</a:t>
            </a:r>
            <a:r>
              <a:rPr lang="zh-CN" altLang="en-US" sz="2400" dirty="0">
                <a:latin typeface="楷体_GB2312" pitchFamily="49" charset="-122"/>
                <a:ea typeface="楷体_GB2312" pitchFamily="49" charset="-122"/>
              </a:rPr>
              <a:t>桌面演练和现场演练 </a:t>
            </a:r>
            <a:endParaRPr lang="zh-CN" altLang="en-US" sz="2400" dirty="0">
              <a:latin typeface="楷体_GB2312" pitchFamily="49" charset="-122"/>
              <a:ea typeface="楷体_GB2312" pitchFamily="49" charset="-122"/>
            </a:endParaRPr>
          </a:p>
          <a:p>
            <a:pPr>
              <a:lnSpc>
                <a:spcPts val="3400"/>
              </a:lnSpc>
            </a:pPr>
            <a:r>
              <a:rPr lang="zh-CN" altLang="en-US" sz="2400" dirty="0">
                <a:latin typeface="楷体_GB2312" pitchFamily="49" charset="-122"/>
                <a:ea typeface="楷体_GB2312" pitchFamily="49" charset="-122"/>
              </a:rPr>
              <a:t>按目的分类</a:t>
            </a:r>
            <a:r>
              <a:rPr lang="en-US" altLang="zh-CN" sz="2400">
                <a:latin typeface="楷体_GB2312" pitchFamily="49" charset="-122"/>
                <a:ea typeface="楷体_GB2312" pitchFamily="49" charset="-122"/>
              </a:rPr>
              <a:t>:</a:t>
            </a:r>
            <a:r>
              <a:rPr lang="zh-CN" altLang="en-US" sz="2400" dirty="0">
                <a:latin typeface="楷体_GB2312" pitchFamily="49" charset="-122"/>
                <a:ea typeface="楷体_GB2312" pitchFamily="49" charset="-122"/>
              </a:rPr>
              <a:t>检验性演练</a:t>
            </a:r>
            <a:r>
              <a:rPr lang="en-US" altLang="zh-CN" sz="2400">
                <a:latin typeface="楷体_GB2312" pitchFamily="49" charset="-122"/>
                <a:ea typeface="楷体_GB2312" pitchFamily="49" charset="-122"/>
              </a:rPr>
              <a:t>,</a:t>
            </a:r>
            <a:r>
              <a:rPr lang="zh-CN" altLang="en-US" sz="2400" dirty="0">
                <a:latin typeface="楷体_GB2312" pitchFamily="49" charset="-122"/>
                <a:ea typeface="楷体_GB2312" pitchFamily="49" charset="-122"/>
              </a:rPr>
              <a:t>研究性演练和示范性演练 </a:t>
            </a:r>
            <a:endParaRPr lang="zh-CN" altLang="en-US" sz="2400" dirty="0">
              <a:latin typeface="楷体_GB2312" pitchFamily="49" charset="-122"/>
              <a:ea typeface="楷体_GB2312" pitchFamily="49" charset="-122"/>
            </a:endParaRPr>
          </a:p>
          <a:p>
            <a:pPr>
              <a:lnSpc>
                <a:spcPts val="3400"/>
              </a:lnSpc>
            </a:pPr>
            <a:r>
              <a:rPr lang="zh-CN" altLang="en-US" sz="2400" dirty="0">
                <a:latin typeface="楷体_GB2312" pitchFamily="49" charset="-122"/>
                <a:ea typeface="楷体_GB2312" pitchFamily="49" charset="-122"/>
              </a:rPr>
              <a:t>本次演练类型为</a:t>
            </a:r>
            <a:r>
              <a:rPr lang="en-US" altLang="zh-CN" sz="2400">
                <a:latin typeface="楷体_GB2312" pitchFamily="49" charset="-122"/>
                <a:ea typeface="楷体_GB2312" pitchFamily="49" charset="-122"/>
              </a:rPr>
              <a:t>: </a:t>
            </a:r>
            <a:endParaRPr lang="zh-CN" altLang="en-US" sz="2400" dirty="0">
              <a:latin typeface="楷体_GB2312" pitchFamily="49" charset="-122"/>
              <a:ea typeface="楷体_GB2312" pitchFamily="49" charset="-122"/>
            </a:endParaRPr>
          </a:p>
        </p:txBody>
      </p:sp>
      <p:graphicFrame>
        <p:nvGraphicFramePr>
          <p:cNvPr id="4" name="表格 3"/>
          <p:cNvGraphicFramePr>
            <a:graphicFrameLocks noGrp="1"/>
          </p:cNvGraphicFramePr>
          <p:nvPr/>
        </p:nvGraphicFramePr>
        <p:xfrm>
          <a:off x="928688" y="5143500"/>
          <a:ext cx="6096000" cy="736600"/>
        </p:xfrm>
        <a:graphic>
          <a:graphicData uri="http://schemas.openxmlformats.org/drawingml/2006/table">
            <a:tbl>
              <a:tblPr firstRow="1" bandRow="1">
                <a:tableStyleId>{5C22544A-7EE6-4342-B048-85BDC9FD1C3A}</a:tableStyleId>
              </a:tblPr>
              <a:tblGrid>
                <a:gridCol w="2032000"/>
                <a:gridCol w="2032000"/>
                <a:gridCol w="2032000"/>
              </a:tblGrid>
              <a:tr h="124790">
                <a:tc>
                  <a:txBody>
                    <a:bodyPr/>
                    <a:lstStyle/>
                    <a:p>
                      <a:pPr algn="ctr"/>
                      <a:r>
                        <a:rPr lang="zh-CN" altLang="en-US" b="1" dirty="0" smtClean="0"/>
                        <a:t>内容</a:t>
                      </a:r>
                      <a:endParaRPr lang="zh-CN" altLang="en-US" b="1" dirty="0"/>
                    </a:p>
                  </a:txBody>
                  <a:tcPr/>
                </a:tc>
                <a:tc>
                  <a:txBody>
                    <a:bodyPr/>
                    <a:lstStyle/>
                    <a:p>
                      <a:pPr algn="ctr"/>
                      <a:r>
                        <a:rPr lang="zh-CN" altLang="en-US" b="1" dirty="0" smtClean="0"/>
                        <a:t>形式</a:t>
                      </a:r>
                      <a:endParaRPr lang="zh-CN" altLang="en-US" b="1" dirty="0"/>
                    </a:p>
                  </a:txBody>
                  <a:tcPr/>
                </a:tc>
                <a:tc>
                  <a:txBody>
                    <a:bodyPr/>
                    <a:lstStyle/>
                    <a:p>
                      <a:pPr algn="ctr"/>
                      <a:r>
                        <a:rPr lang="zh-CN" altLang="en-US" b="1" dirty="0" smtClean="0"/>
                        <a:t>目的</a:t>
                      </a:r>
                      <a:endParaRPr lang="zh-CN" altLang="en-US" b="1" dirty="0"/>
                    </a:p>
                  </a:txBody>
                  <a:tcPr/>
                </a:tc>
              </a:tr>
              <a:tr h="370840">
                <a:tc>
                  <a:txBody>
                    <a:bodyPr/>
                    <a:lstStyle/>
                    <a:p>
                      <a:pPr algn="ctr"/>
                      <a:r>
                        <a:rPr lang="zh-CN" altLang="en-US" b="1" dirty="0" smtClean="0"/>
                        <a:t>专项演练</a:t>
                      </a:r>
                      <a:endParaRPr lang="zh-CN" altLang="en-US" b="1" dirty="0"/>
                    </a:p>
                  </a:txBody>
                  <a:tcPr/>
                </a:tc>
                <a:tc>
                  <a:txBody>
                    <a:bodyPr/>
                    <a:lstStyle/>
                    <a:p>
                      <a:pPr algn="ctr"/>
                      <a:r>
                        <a:rPr lang="zh-CN" altLang="en-US" b="1" dirty="0" smtClean="0"/>
                        <a:t>桌面演练</a:t>
                      </a:r>
                      <a:endParaRPr lang="zh-CN" altLang="en-US" b="1" dirty="0"/>
                    </a:p>
                  </a:txBody>
                  <a:tcPr/>
                </a:tc>
                <a:tc>
                  <a:txBody>
                    <a:bodyPr/>
                    <a:lstStyle/>
                    <a:p>
                      <a:pPr algn="ctr"/>
                      <a:r>
                        <a:rPr lang="zh-CN" altLang="en-US" b="1" dirty="0" smtClean="0"/>
                        <a:t>检验性演练</a:t>
                      </a:r>
                      <a:endParaRPr lang="zh-CN" altLang="en-US" b="1" dirty="0"/>
                    </a:p>
                  </a:txBody>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482" name="Rectangle 3"/>
          <p:cNvSpPr>
            <a:spLocks noGrp="1"/>
          </p:cNvSpPr>
          <p:nvPr>
            <p:ph type="body" idx="4294967295"/>
          </p:nvPr>
        </p:nvSpPr>
        <p:spPr>
          <a:ln/>
        </p:spPr>
        <p:txBody>
          <a:bodyPr vert="horz" wrap="square" lIns="91440" tIns="45720" rIns="91440" bIns="45720" anchor="t" anchorCtr="0"/>
          <a:p>
            <a:pPr>
              <a:lnSpc>
                <a:spcPts val="3400"/>
              </a:lnSpc>
            </a:pPr>
            <a:r>
              <a:rPr lang="zh-CN" altLang="en-US" sz="2400" b="1" dirty="0">
                <a:latin typeface="楷体_GB2312" pitchFamily="49" charset="-122"/>
                <a:ea typeface="楷体_GB2312" pitchFamily="49" charset="-122"/>
              </a:rPr>
              <a:t>三、响应级别 </a:t>
            </a:r>
            <a:endParaRPr lang="zh-CN" altLang="en-US" sz="2400" b="1" dirty="0">
              <a:latin typeface="楷体_GB2312" pitchFamily="49" charset="-122"/>
              <a:ea typeface="楷体_GB2312" pitchFamily="49" charset="-122"/>
            </a:endParaRPr>
          </a:p>
          <a:p>
            <a:pPr>
              <a:lnSpc>
                <a:spcPts val="3400"/>
              </a:lnSpc>
            </a:pPr>
            <a:r>
              <a:rPr lang="zh-CN" altLang="en-US" sz="2400" dirty="0">
                <a:latin typeface="楷体_GB2312" pitchFamily="49" charset="-122"/>
                <a:ea typeface="楷体_GB2312" pitchFamily="49" charset="-122"/>
              </a:rPr>
              <a:t>本次演练设定为</a:t>
            </a:r>
            <a:r>
              <a:rPr lang="en-US" altLang="zh-CN" sz="2400">
                <a:latin typeface="楷体_GB2312" pitchFamily="49" charset="-122"/>
                <a:ea typeface="楷体_GB2312" pitchFamily="49" charset="-122"/>
              </a:rPr>
              <a:t>Ⅱ</a:t>
            </a:r>
            <a:r>
              <a:rPr lang="zh-CN" altLang="en-US" sz="2400" dirty="0">
                <a:latin typeface="楷体_GB2312" pitchFamily="49" charset="-122"/>
                <a:ea typeface="楷体_GB2312" pitchFamily="49" charset="-122"/>
              </a:rPr>
              <a:t>级应急响应。即</a:t>
            </a:r>
            <a:r>
              <a:rPr lang="en-US" altLang="zh-CN" sz="2400">
                <a:latin typeface="楷体_GB2312" pitchFamily="49" charset="-122"/>
                <a:ea typeface="楷体_GB2312" pitchFamily="49" charset="-122"/>
              </a:rPr>
              <a:t>:</a:t>
            </a:r>
            <a:r>
              <a:rPr lang="zh-CN" altLang="en-US" sz="2400" dirty="0">
                <a:latin typeface="楷体_GB2312" pitchFamily="49" charset="-122"/>
                <a:ea typeface="楷体_GB2312" pitchFamily="49" charset="-122"/>
              </a:rPr>
              <a:t>由集团公司应急指挥小组启动预案，需要集团公司多个部门响应的紧急情况</a:t>
            </a:r>
            <a:r>
              <a:rPr lang="en-US" altLang="zh-CN" sz="2400">
                <a:latin typeface="楷体_GB2312" pitchFamily="49" charset="-122"/>
                <a:ea typeface="楷体_GB2312" pitchFamily="49" charset="-122"/>
              </a:rPr>
              <a:t>, </a:t>
            </a:r>
            <a:r>
              <a:rPr lang="zh-CN" altLang="en-US" sz="2400" dirty="0">
                <a:latin typeface="楷体_GB2312" pitchFamily="49" charset="-122"/>
                <a:ea typeface="楷体_GB2312" pitchFamily="49" charset="-122"/>
              </a:rPr>
              <a:t>由集团公司生产安全突发事件应急领导小组下设的专项应急指挥领导小组组织开展应急救援工作</a:t>
            </a:r>
            <a:r>
              <a:rPr lang="en-US" altLang="zh-CN" sz="2400">
                <a:latin typeface="楷体_GB2312" pitchFamily="49" charset="-122"/>
                <a:ea typeface="楷体_GB2312" pitchFamily="49" charset="-122"/>
              </a:rPr>
              <a:t>,</a:t>
            </a:r>
            <a:r>
              <a:rPr lang="zh-CN" altLang="en-US" sz="2400" dirty="0">
                <a:latin typeface="楷体_GB2312" pitchFamily="49" charset="-122"/>
                <a:ea typeface="楷体_GB2312" pitchFamily="49" charset="-122"/>
              </a:rPr>
              <a:t>实施应急响应。 </a:t>
            </a:r>
            <a:endParaRPr lang="zh-CN" altLang="en-US" sz="2400" dirty="0">
              <a:latin typeface="楷体_GB2312" pitchFamily="49" charset="-122"/>
              <a:ea typeface="楷体_GB2312" pitchFamily="49" charset="-122"/>
            </a:endParaRPr>
          </a:p>
          <a:p>
            <a:pPr>
              <a:lnSpc>
                <a:spcPts val="3400"/>
              </a:lnSpc>
            </a:pPr>
            <a:r>
              <a:rPr lang="zh-CN" altLang="en-US" sz="2400" dirty="0">
                <a:latin typeface="楷体_GB2312" pitchFamily="49" charset="-122"/>
                <a:ea typeface="楷体_GB2312" pitchFamily="49" charset="-122"/>
              </a:rPr>
              <a:t>   简单介绍</a:t>
            </a:r>
            <a:r>
              <a:rPr lang="en-US" altLang="zh-CN" sz="2400">
                <a:latin typeface="楷体_GB2312" pitchFamily="49" charset="-122"/>
                <a:ea typeface="楷体_GB2312" pitchFamily="49" charset="-122"/>
              </a:rPr>
              <a:t>《</a:t>
            </a:r>
            <a:r>
              <a:rPr lang="zh-CN" altLang="en-US" sz="2400" dirty="0">
                <a:latin typeface="楷体_GB2312" pitchFamily="49" charset="-122"/>
                <a:ea typeface="楷体_GB2312" pitchFamily="49" charset="-122"/>
              </a:rPr>
              <a:t>中国能建集团有限公司建安工程施工坍塌突发事件应急预案</a:t>
            </a:r>
            <a:r>
              <a:rPr lang="en-US" altLang="zh-CN" sz="2400">
                <a:latin typeface="楷体_GB2312" pitchFamily="49" charset="-122"/>
                <a:ea typeface="楷体_GB2312" pitchFamily="49" charset="-122"/>
              </a:rPr>
              <a:t>》</a:t>
            </a:r>
            <a:r>
              <a:rPr lang="zh-CN" altLang="en-US" sz="2400" dirty="0">
                <a:latin typeface="楷体_GB2312" pitchFamily="49" charset="-122"/>
                <a:ea typeface="楷体_GB2312" pitchFamily="49" charset="-122"/>
              </a:rPr>
              <a:t>中关于响应分级的规定。</a:t>
            </a:r>
            <a:endParaRPr lang="zh-CN" altLang="en-US" sz="2400" dirty="0">
              <a:latin typeface="楷体_GB2312" pitchFamily="49" charset="-122"/>
              <a:ea typeface="楷体_GB2312" pitchFamily="49" charset="-122"/>
            </a:endParaRPr>
          </a:p>
        </p:txBody>
      </p:sp>
    </p:spTree>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5474</Words>
  <Application>WPS 演示</Application>
  <PresentationFormat>在屏幕上显示</PresentationFormat>
  <Paragraphs>253</Paragraphs>
  <Slides>44</Slides>
  <Notes>0</Notes>
  <HiddenSlides>0</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44</vt:i4>
      </vt:variant>
    </vt:vector>
  </HeadingPairs>
  <TitlesOfParts>
    <vt:vector size="59" baseType="lpstr">
      <vt:lpstr>Arial</vt:lpstr>
      <vt:lpstr>宋体</vt:lpstr>
      <vt:lpstr>Wingdings</vt:lpstr>
      <vt:lpstr>Calibri</vt:lpstr>
      <vt:lpstr>Times New Roman</vt:lpstr>
      <vt:lpstr>楷体_GB2312</vt:lpstr>
      <vt:lpstr>新宋体</vt:lpstr>
      <vt:lpstr>Gulim</vt:lpstr>
      <vt:lpstr>Malgun Gothic</vt:lpstr>
      <vt:lpstr>仿宋_GB2312</vt:lpstr>
      <vt:lpstr>仿宋</vt:lpstr>
      <vt:lpstr>微软雅黑</vt:lpstr>
      <vt:lpstr>Arial Unicode MS</vt:lpstr>
      <vt:lpstr>华文中宋</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标准化建设</dc:title>
  <dc:creator>甘建恒</dc:creator>
  <cp:lastModifiedBy>kaka</cp:lastModifiedBy>
  <cp:revision>274</cp:revision>
  <dcterms:created xsi:type="dcterms:W3CDTF">2008-02-09T09:10:11Z</dcterms:created>
  <dcterms:modified xsi:type="dcterms:W3CDTF">2021-03-30T03:43:35Z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r8>1</vt:r8>
  </property>
  <property fmtid="{D5CDD505-2E9C-101B-9397-08002B2CF9AE}" pid="3" name="KSOProductBuildVer">
    <vt:lpwstr>2052-11.1.0.10356</vt:lpwstr>
  </property>
  <property fmtid="{D5CDD505-2E9C-101B-9397-08002B2CF9AE}" pid="4" name="ICV">
    <vt:lpwstr>51F6548ECB6F4093A117C67E76357147</vt:lpwstr>
  </property>
</Properties>
</file>