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2" r:id="rId2"/>
    <p:sldId id="276" r:id="rId3"/>
    <p:sldId id="283" r:id="rId4"/>
    <p:sldId id="284" r:id="rId5"/>
    <p:sldId id="285" r:id="rId6"/>
    <p:sldId id="281" r:id="rId7"/>
    <p:sldId id="273" r:id="rId8"/>
    <p:sldId id="271" r:id="rId9"/>
    <p:sldId id="275" r:id="rId10"/>
    <p:sldId id="278" r:id="rId11"/>
    <p:sldId id="280" r:id="rId12"/>
    <p:sldId id="287" r:id="rId13"/>
    <p:sldId id="288" r:id="rId14"/>
    <p:sldId id="289" r:id="rId15"/>
  </p:sldIdLst>
  <p:sldSz cx="10801350" cy="7561263"/>
  <p:notesSz cx="6858000" cy="9144000"/>
  <p:defaultTextStyle>
    <a:defPPr>
      <a:defRPr lang="zh-CN"/>
    </a:defPPr>
    <a:lvl1pPr algn="l" defTabSz="1047750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itchFamily="34" charset="0"/>
        <a:ea typeface="宋体" charset="-122"/>
        <a:cs typeface="+mn-cs"/>
      </a:defRPr>
    </a:lvl1pPr>
    <a:lvl2pPr marL="523875" indent="-66675" algn="l" defTabSz="1047750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itchFamily="34" charset="0"/>
        <a:ea typeface="宋体" charset="-122"/>
        <a:cs typeface="+mn-cs"/>
      </a:defRPr>
    </a:lvl2pPr>
    <a:lvl3pPr marL="1047750" indent="-133350" algn="l" defTabSz="1047750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itchFamily="34" charset="0"/>
        <a:ea typeface="宋体" charset="-122"/>
        <a:cs typeface="+mn-cs"/>
      </a:defRPr>
    </a:lvl3pPr>
    <a:lvl4pPr marL="1573213" indent="-201613" algn="l" defTabSz="1047750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itchFamily="34" charset="0"/>
        <a:ea typeface="宋体" charset="-122"/>
        <a:cs typeface="+mn-cs"/>
      </a:defRPr>
    </a:lvl4pPr>
    <a:lvl5pPr marL="2097088" indent="-268288" algn="l" defTabSz="1047750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itchFamily="34" charset="0"/>
        <a:ea typeface="宋体" charset="-122"/>
        <a:cs typeface="+mn-cs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Calibri" pitchFamily="34" charset="0"/>
        <a:ea typeface="宋体" charset="-122"/>
        <a:cs typeface="+mn-cs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Calibri" pitchFamily="34" charset="0"/>
        <a:ea typeface="宋体" charset="-122"/>
        <a:cs typeface="+mn-cs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Calibri" pitchFamily="34" charset="0"/>
        <a:ea typeface="宋体" charset="-122"/>
        <a:cs typeface="+mn-cs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Calibri" pitchFamily="34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40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45" autoAdjust="0"/>
    <p:restoredTop sz="94660"/>
  </p:normalViewPr>
  <p:slideViewPr>
    <p:cSldViewPr>
      <p:cViewPr varScale="1">
        <p:scale>
          <a:sx n="97" d="100"/>
          <a:sy n="97" d="100"/>
        </p:scale>
        <p:origin x="1620" y="84"/>
      </p:cViewPr>
      <p:guideLst>
        <p:guide orient="horz" pos="2382"/>
        <p:guide pos="34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79639-BB8B-46BE-BA12-24BFD6FC3BBA}" type="datetimeFigureOut">
              <a:rPr lang="zh-CN" altLang="en-US" smtClean="0"/>
              <a:pPr/>
              <a:t>2019/4/25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685800"/>
            <a:ext cx="48958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19DC06-14A4-448C-93D1-3FA87347599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88484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19DC06-14A4-448C-93D1-3FA873475994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0019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10101" y="2348893"/>
            <a:ext cx="9181148" cy="1620771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620203" y="4284716"/>
            <a:ext cx="7560945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46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92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73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98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23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478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72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97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CFD33-7469-4FCC-A73A-03A842C1CB74}" type="datetimeFigureOut">
              <a:rPr lang="zh-CN" altLang="en-US"/>
              <a:pPr>
                <a:defRPr/>
              </a:pPr>
              <a:t>2019/4/25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50E01-7089-485E-B18B-9EAA8DB7FBD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2543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874AE-E57F-48B1-AC1D-ADF0F8898F11}" type="datetimeFigureOut">
              <a:rPr lang="zh-CN" altLang="en-US"/>
              <a:pPr>
                <a:defRPr/>
              </a:pPr>
              <a:t>2019/4/25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93170-C651-4859-B37A-BFB3832E948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7548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250532" y="334306"/>
            <a:ext cx="2870983" cy="711318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37579" y="334306"/>
            <a:ext cx="8432930" cy="711318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C3D0BA-8FF0-43D9-95AB-F7C974F2983A}" type="datetimeFigureOut">
              <a:rPr lang="zh-CN" altLang="en-US"/>
              <a:pPr>
                <a:defRPr/>
              </a:pPr>
              <a:t>2019/4/25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142704-BD81-4A74-A1E4-8B99206A964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2699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91DCCF-4CD2-43C4-9B00-A6FDAB299728}" type="datetimeFigureOut">
              <a:rPr lang="zh-CN" altLang="en-US"/>
              <a:pPr>
                <a:defRPr/>
              </a:pPr>
              <a:t>2019/4/25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F272E-F779-4DF4-9110-3435E2681A3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4773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53232" y="4858812"/>
            <a:ext cx="9181148" cy="1501751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53232" y="3204786"/>
            <a:ext cx="9181148" cy="1654026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463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927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7391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9854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231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4782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7245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970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92C76-7D1F-406C-9381-B40F7A6E113D}" type="datetimeFigureOut">
              <a:rPr lang="zh-CN" altLang="en-US"/>
              <a:pPr>
                <a:defRPr/>
              </a:pPr>
              <a:t>2019/4/25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FD3DF4-AFF9-4DBF-8A69-30E3B10C777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866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37580" y="1944575"/>
            <a:ext cx="5651956" cy="55029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469559" y="1944575"/>
            <a:ext cx="5651956" cy="55029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A99C16-9875-47FA-91A8-DC9C3571EDC6}" type="datetimeFigureOut">
              <a:rPr lang="zh-CN" altLang="en-US"/>
              <a:pPr>
                <a:defRPr/>
              </a:pPr>
              <a:t>2019/4/25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62F26D-6A9D-4A80-B0A5-683081A9956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3846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0068" y="302801"/>
            <a:ext cx="9721215" cy="1260211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40068" y="1692533"/>
            <a:ext cx="4772472" cy="705367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4637" indent="0">
              <a:buNone/>
              <a:defRPr sz="2300" b="1"/>
            </a:lvl2pPr>
            <a:lvl3pPr marL="1049274" indent="0">
              <a:buNone/>
              <a:defRPr sz="2100" b="1"/>
            </a:lvl3pPr>
            <a:lvl4pPr marL="1573911" indent="0">
              <a:buNone/>
              <a:defRPr sz="1800" b="1"/>
            </a:lvl4pPr>
            <a:lvl5pPr marL="2098548" indent="0">
              <a:buNone/>
              <a:defRPr sz="1800" b="1"/>
            </a:lvl5pPr>
            <a:lvl6pPr marL="2623185" indent="0">
              <a:buNone/>
              <a:defRPr sz="1800" b="1"/>
            </a:lvl6pPr>
            <a:lvl7pPr marL="3147822" indent="0">
              <a:buNone/>
              <a:defRPr sz="1800" b="1"/>
            </a:lvl7pPr>
            <a:lvl8pPr marL="3672459" indent="0">
              <a:buNone/>
              <a:defRPr sz="1800" b="1"/>
            </a:lvl8pPr>
            <a:lvl9pPr marL="4197096" indent="0">
              <a:buNone/>
              <a:defRPr sz="18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40068" y="2397901"/>
            <a:ext cx="4772472" cy="4356478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5486936" y="1692533"/>
            <a:ext cx="4774347" cy="705367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4637" indent="0">
              <a:buNone/>
              <a:defRPr sz="2300" b="1"/>
            </a:lvl2pPr>
            <a:lvl3pPr marL="1049274" indent="0">
              <a:buNone/>
              <a:defRPr sz="2100" b="1"/>
            </a:lvl3pPr>
            <a:lvl4pPr marL="1573911" indent="0">
              <a:buNone/>
              <a:defRPr sz="1800" b="1"/>
            </a:lvl4pPr>
            <a:lvl5pPr marL="2098548" indent="0">
              <a:buNone/>
              <a:defRPr sz="1800" b="1"/>
            </a:lvl5pPr>
            <a:lvl6pPr marL="2623185" indent="0">
              <a:buNone/>
              <a:defRPr sz="1800" b="1"/>
            </a:lvl6pPr>
            <a:lvl7pPr marL="3147822" indent="0">
              <a:buNone/>
              <a:defRPr sz="1800" b="1"/>
            </a:lvl7pPr>
            <a:lvl8pPr marL="3672459" indent="0">
              <a:buNone/>
              <a:defRPr sz="1800" b="1"/>
            </a:lvl8pPr>
            <a:lvl9pPr marL="4197096" indent="0">
              <a:buNone/>
              <a:defRPr sz="18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5486936" y="2397901"/>
            <a:ext cx="4774347" cy="4356478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BC86C9-CE09-4319-9515-7643BCA92136}" type="datetimeFigureOut">
              <a:rPr lang="zh-CN" altLang="en-US"/>
              <a:pPr>
                <a:defRPr/>
              </a:pPr>
              <a:t>2019/4/25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53B31-4EF1-403B-9E80-80665968620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6494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FE1DC-07EA-4096-9440-783C0467DDB6}" type="datetimeFigureOut">
              <a:rPr lang="zh-CN" altLang="en-US"/>
              <a:pPr>
                <a:defRPr/>
              </a:pPr>
              <a:t>2019/4/25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3B9DDB-72FC-42DC-AF81-A5629D83B1B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0806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371DA-443D-4676-9718-54296B43AB16}" type="datetimeFigureOut">
              <a:rPr lang="zh-CN" altLang="en-US"/>
              <a:pPr>
                <a:defRPr/>
              </a:pPr>
              <a:t>2019/4/25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728CD4-1CE5-4D13-9427-05470EC930C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9181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0068" y="301050"/>
            <a:ext cx="3553570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223028" y="301051"/>
            <a:ext cx="6038255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8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40068" y="1582265"/>
            <a:ext cx="3553570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4637" indent="0">
              <a:buNone/>
              <a:defRPr sz="1400"/>
            </a:lvl2pPr>
            <a:lvl3pPr marL="1049274" indent="0">
              <a:buNone/>
              <a:defRPr sz="1100"/>
            </a:lvl3pPr>
            <a:lvl4pPr marL="1573911" indent="0">
              <a:buNone/>
              <a:defRPr sz="1000"/>
            </a:lvl4pPr>
            <a:lvl5pPr marL="2098548" indent="0">
              <a:buNone/>
              <a:defRPr sz="1000"/>
            </a:lvl5pPr>
            <a:lvl6pPr marL="2623185" indent="0">
              <a:buNone/>
              <a:defRPr sz="1000"/>
            </a:lvl6pPr>
            <a:lvl7pPr marL="3147822" indent="0">
              <a:buNone/>
              <a:defRPr sz="1000"/>
            </a:lvl7pPr>
            <a:lvl8pPr marL="3672459" indent="0">
              <a:buNone/>
              <a:defRPr sz="1000"/>
            </a:lvl8pPr>
            <a:lvl9pPr marL="4197096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9904DD-3075-4BCE-873B-0F25FEE8E473}" type="datetimeFigureOut">
              <a:rPr lang="zh-CN" altLang="en-US"/>
              <a:pPr>
                <a:defRPr/>
              </a:pPr>
              <a:t>2019/4/25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371C5-8953-42AB-8885-D6DAF91CD87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192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117140" y="5292884"/>
            <a:ext cx="648081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117140" y="675613"/>
            <a:ext cx="6480810" cy="4536758"/>
          </a:xfrm>
        </p:spPr>
        <p:txBody>
          <a:bodyPr rtlCol="0">
            <a:normAutofit/>
          </a:bodyPr>
          <a:lstStyle>
            <a:lvl1pPr marL="0" indent="0">
              <a:buNone/>
              <a:defRPr sz="3700"/>
            </a:lvl1pPr>
            <a:lvl2pPr marL="524637" indent="0">
              <a:buNone/>
              <a:defRPr sz="3200"/>
            </a:lvl2pPr>
            <a:lvl3pPr marL="1049274" indent="0">
              <a:buNone/>
              <a:defRPr sz="2800"/>
            </a:lvl3pPr>
            <a:lvl4pPr marL="1573911" indent="0">
              <a:buNone/>
              <a:defRPr sz="2300"/>
            </a:lvl4pPr>
            <a:lvl5pPr marL="2098548" indent="0">
              <a:buNone/>
              <a:defRPr sz="2300"/>
            </a:lvl5pPr>
            <a:lvl6pPr marL="2623185" indent="0">
              <a:buNone/>
              <a:defRPr sz="2300"/>
            </a:lvl6pPr>
            <a:lvl7pPr marL="3147822" indent="0">
              <a:buNone/>
              <a:defRPr sz="2300"/>
            </a:lvl7pPr>
            <a:lvl8pPr marL="3672459" indent="0">
              <a:buNone/>
              <a:defRPr sz="2300"/>
            </a:lvl8pPr>
            <a:lvl9pPr marL="4197096" indent="0">
              <a:buNone/>
              <a:defRPr sz="23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117140" y="5917739"/>
            <a:ext cx="648081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4637" indent="0">
              <a:buNone/>
              <a:defRPr sz="1400"/>
            </a:lvl2pPr>
            <a:lvl3pPr marL="1049274" indent="0">
              <a:buNone/>
              <a:defRPr sz="1100"/>
            </a:lvl3pPr>
            <a:lvl4pPr marL="1573911" indent="0">
              <a:buNone/>
              <a:defRPr sz="1000"/>
            </a:lvl4pPr>
            <a:lvl5pPr marL="2098548" indent="0">
              <a:buNone/>
              <a:defRPr sz="1000"/>
            </a:lvl5pPr>
            <a:lvl6pPr marL="2623185" indent="0">
              <a:buNone/>
              <a:defRPr sz="1000"/>
            </a:lvl6pPr>
            <a:lvl7pPr marL="3147822" indent="0">
              <a:buNone/>
              <a:defRPr sz="1000"/>
            </a:lvl7pPr>
            <a:lvl8pPr marL="3672459" indent="0">
              <a:buNone/>
              <a:defRPr sz="1000"/>
            </a:lvl8pPr>
            <a:lvl9pPr marL="4197096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268221-6121-46E3-B5E4-E045BF275913}" type="datetimeFigureOut">
              <a:rPr lang="zh-CN" altLang="en-US"/>
              <a:pPr>
                <a:defRPr/>
              </a:pPr>
              <a:t>2019/4/25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3D233-9C20-4D5B-B024-83D749E7A22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98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539750" y="303213"/>
            <a:ext cx="9721850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927" tIns="52464" rIns="104927" bIns="5246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539750" y="1763713"/>
            <a:ext cx="972185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927" tIns="52464" rIns="104927" bIns="524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539750" y="7008813"/>
            <a:ext cx="2520950" cy="401637"/>
          </a:xfrm>
          <a:prstGeom prst="rect">
            <a:avLst/>
          </a:prstGeom>
        </p:spPr>
        <p:txBody>
          <a:bodyPr vert="horz" lIns="104927" tIns="52464" rIns="104927" bIns="52464" rtlCol="0" anchor="ctr"/>
          <a:lstStyle>
            <a:lvl1pPr algn="l" defTabSz="1049274"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C024F53-91B7-4883-B1E0-7678D5FF68ED}" type="datetimeFigureOut">
              <a:rPr lang="zh-CN" altLang="en-US"/>
              <a:pPr>
                <a:defRPr/>
              </a:pPr>
              <a:t>2019/4/25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690938" y="7008813"/>
            <a:ext cx="3419475" cy="401637"/>
          </a:xfrm>
          <a:prstGeom prst="rect">
            <a:avLst/>
          </a:prstGeom>
        </p:spPr>
        <p:txBody>
          <a:bodyPr vert="horz" lIns="104927" tIns="52464" rIns="104927" bIns="52464" rtlCol="0" anchor="ctr"/>
          <a:lstStyle>
            <a:lvl1pPr algn="ctr" defTabSz="1049274"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7740650" y="7008813"/>
            <a:ext cx="2520950" cy="401637"/>
          </a:xfrm>
          <a:prstGeom prst="rect">
            <a:avLst/>
          </a:prstGeom>
        </p:spPr>
        <p:txBody>
          <a:bodyPr vert="horz" lIns="104927" tIns="52464" rIns="104927" bIns="52464" rtlCol="0" anchor="ctr"/>
          <a:lstStyle>
            <a:lvl1pPr algn="r" defTabSz="1049274"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3EBC5E0-24EB-456A-985F-4B333CC095B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47750" rtl="0" fontAlgn="base">
        <a:spcBef>
          <a:spcPct val="0"/>
        </a:spcBef>
        <a:spcAft>
          <a:spcPct val="0"/>
        </a:spcAft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047750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  <a:ea typeface="宋体" charset="-122"/>
        </a:defRPr>
      </a:lvl2pPr>
      <a:lvl3pPr algn="ctr" defTabSz="1047750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  <a:ea typeface="宋体" charset="-122"/>
        </a:defRPr>
      </a:lvl3pPr>
      <a:lvl4pPr algn="ctr" defTabSz="1047750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  <a:ea typeface="宋体" charset="-122"/>
        </a:defRPr>
      </a:lvl4pPr>
      <a:lvl5pPr algn="ctr" defTabSz="1047750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  <a:ea typeface="宋体" charset="-122"/>
        </a:defRPr>
      </a:lvl5pPr>
      <a:lvl6pPr marL="457200" algn="ctr" defTabSz="1047750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  <a:ea typeface="宋体" charset="-122"/>
        </a:defRPr>
      </a:lvl6pPr>
      <a:lvl7pPr marL="914400" algn="ctr" defTabSz="1047750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  <a:ea typeface="宋体" charset="-122"/>
        </a:defRPr>
      </a:lvl7pPr>
      <a:lvl8pPr marL="1371600" algn="ctr" defTabSz="1047750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  <a:ea typeface="宋体" charset="-122"/>
        </a:defRPr>
      </a:lvl8pPr>
      <a:lvl9pPr marL="1828800" algn="ctr" defTabSz="1047750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392113" indent="-392113" algn="l" defTabSz="1047750" rtl="0" fontAlgn="base">
        <a:spcBef>
          <a:spcPct val="20000"/>
        </a:spcBef>
        <a:spcAft>
          <a:spcPct val="0"/>
        </a:spcAft>
        <a:buFont typeface="Arial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52488" indent="-327025" algn="l" defTabSz="1047750" rtl="0" fontAlgn="base">
        <a:spcBef>
          <a:spcPct val="20000"/>
        </a:spcBef>
        <a:spcAft>
          <a:spcPct val="0"/>
        </a:spcAft>
        <a:buFont typeface="Arial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11275" indent="-261938" algn="l" defTabSz="1047750" rtl="0" fontAlgn="base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35150" indent="-261938" algn="l" defTabSz="1047750" rtl="0" fontAlgn="base">
        <a:spcBef>
          <a:spcPct val="20000"/>
        </a:spcBef>
        <a:spcAft>
          <a:spcPct val="0"/>
        </a:spcAft>
        <a:buFont typeface="Arial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60613" indent="-261938" algn="l" defTabSz="1047750" rtl="0" fontAlgn="base">
        <a:spcBef>
          <a:spcPct val="20000"/>
        </a:spcBef>
        <a:spcAft>
          <a:spcPct val="0"/>
        </a:spcAft>
        <a:buFont typeface="Arial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85504" indent="-262319" algn="l" defTabSz="1049274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10141" indent="-262319" algn="l" defTabSz="1049274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34778" indent="-262319" algn="l" defTabSz="1049274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59415" indent="-262319" algn="l" defTabSz="1049274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4637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9274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73911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98548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23185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47822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72459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97096" algn="l" defTabSz="104927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35.jpeg"/><Relationship Id="rId7" Type="http://schemas.openxmlformats.org/officeDocument/2006/relationships/image" Target="../media/image1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35.jpeg"/><Relationship Id="rId7" Type="http://schemas.openxmlformats.org/officeDocument/2006/relationships/image" Target="../media/image1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8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7.jpeg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2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3992973"/>
              </p:ext>
            </p:extLst>
          </p:nvPr>
        </p:nvGraphicFramePr>
        <p:xfrm>
          <a:off x="720726" y="756295"/>
          <a:ext cx="9072439" cy="5616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6466"/>
                <a:gridCol w="2476466"/>
                <a:gridCol w="4119507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项目</a:t>
                      </a:r>
                      <a:endParaRPr lang="zh-CN" altLang="en-US" sz="1800" dirty="0"/>
                    </a:p>
                  </a:txBody>
                  <a:tcPr marL="91430" marR="91430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制作数量</a:t>
                      </a:r>
                      <a:endParaRPr lang="zh-CN" altLang="en-US" sz="1800" dirty="0"/>
                    </a:p>
                  </a:txBody>
                  <a:tcPr marL="91430" marR="91430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备注</a:t>
                      </a:r>
                      <a:endParaRPr lang="zh-CN" altLang="en-US" sz="1800" dirty="0"/>
                    </a:p>
                  </a:txBody>
                  <a:tcPr marL="91430" marR="91430" marT="45713" marB="45713"/>
                </a:tc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>
                          <a:solidFill>
                            <a:srgbClr val="FF0000"/>
                          </a:solidFill>
                        </a:rPr>
                        <a:t>电焊烟尘</a:t>
                      </a:r>
                      <a:endParaRPr lang="zh-CN" alt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 marL="91430" marR="91430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 smtClean="0"/>
                        <a:t>8</a:t>
                      </a:r>
                      <a:endParaRPr lang="zh-CN" altLang="en-US" sz="1800" dirty="0"/>
                    </a:p>
                  </a:txBody>
                  <a:tcPr marL="91430" marR="91430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尺寸</a:t>
                      </a:r>
                      <a:r>
                        <a:rPr lang="en-US" altLang="zh-CN" sz="1800" dirty="0" smtClean="0"/>
                        <a:t>600mm×420mm</a:t>
                      </a:r>
                      <a:endParaRPr lang="zh-CN" altLang="en-US" sz="1800" dirty="0"/>
                    </a:p>
                  </a:txBody>
                  <a:tcPr marL="91430" marR="91430" marT="45713" marB="45713"/>
                </a:tc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>
                          <a:solidFill>
                            <a:srgbClr val="FF0000"/>
                          </a:solidFill>
                        </a:rPr>
                        <a:t>柴油</a:t>
                      </a:r>
                      <a:endParaRPr lang="zh-CN" alt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 marL="91430" marR="91430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 smtClean="0"/>
                        <a:t>1</a:t>
                      </a:r>
                      <a:endParaRPr lang="zh-CN" altLang="en-US" sz="1800" dirty="0"/>
                    </a:p>
                  </a:txBody>
                  <a:tcPr marL="91430" marR="91430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smtClean="0"/>
                        <a:t>尺寸</a:t>
                      </a:r>
                      <a:r>
                        <a:rPr lang="en-US" altLang="zh-CN" sz="1800" smtClean="0"/>
                        <a:t>600mm×420mm</a:t>
                      </a:r>
                      <a:endParaRPr lang="zh-CN" altLang="en-US" sz="1800" dirty="0"/>
                    </a:p>
                  </a:txBody>
                  <a:tcPr marL="91430" marR="91430" marT="45713" marB="45713"/>
                </a:tc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>
                          <a:solidFill>
                            <a:srgbClr val="FF0000"/>
                          </a:solidFill>
                        </a:rPr>
                        <a:t>丙烷</a:t>
                      </a:r>
                      <a:endParaRPr lang="zh-CN" alt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 marL="91430" marR="91430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 smtClean="0"/>
                        <a:t>4</a:t>
                      </a:r>
                      <a:endParaRPr lang="zh-CN" altLang="en-US" sz="1800" dirty="0"/>
                    </a:p>
                  </a:txBody>
                  <a:tcPr marL="91430" marR="91430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smtClean="0"/>
                        <a:t>尺寸</a:t>
                      </a:r>
                      <a:r>
                        <a:rPr lang="en-US" altLang="zh-CN" sz="1800" smtClean="0"/>
                        <a:t>600mm×420mm</a:t>
                      </a:r>
                      <a:endParaRPr lang="zh-CN" altLang="en-US" sz="1800" dirty="0"/>
                    </a:p>
                  </a:txBody>
                  <a:tcPr marL="91430" marR="91430" marT="45713" marB="45713"/>
                </a:tc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>
                          <a:solidFill>
                            <a:srgbClr val="FF0000"/>
                          </a:solidFill>
                        </a:rPr>
                        <a:t>振动</a:t>
                      </a:r>
                      <a:endParaRPr lang="zh-CN" alt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 marL="91430" marR="91430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 smtClean="0"/>
                        <a:t>2</a:t>
                      </a:r>
                      <a:endParaRPr lang="zh-CN" altLang="en-US" sz="1800" dirty="0"/>
                    </a:p>
                  </a:txBody>
                  <a:tcPr marL="91430" marR="91430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smtClean="0"/>
                        <a:t>尺寸</a:t>
                      </a:r>
                      <a:r>
                        <a:rPr lang="en-US" altLang="zh-CN" sz="1800" smtClean="0"/>
                        <a:t>600mm×420mm</a:t>
                      </a:r>
                      <a:endParaRPr lang="zh-CN" altLang="en-US" sz="1800" dirty="0"/>
                    </a:p>
                  </a:txBody>
                  <a:tcPr marL="91430" marR="91430" marT="45713" marB="45713"/>
                </a:tc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>
                          <a:solidFill>
                            <a:srgbClr val="FF0000"/>
                          </a:solidFill>
                        </a:rPr>
                        <a:t>激光</a:t>
                      </a:r>
                      <a:endParaRPr lang="zh-CN" alt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 marL="91430" marR="91430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 smtClean="0"/>
                        <a:t>1</a:t>
                      </a:r>
                      <a:endParaRPr lang="zh-CN" altLang="en-US" sz="1800" dirty="0"/>
                    </a:p>
                  </a:txBody>
                  <a:tcPr marL="91430" marR="91430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smtClean="0"/>
                        <a:t>尺寸</a:t>
                      </a:r>
                      <a:r>
                        <a:rPr lang="en-US" altLang="zh-CN" sz="1800" smtClean="0"/>
                        <a:t>600mm×420mm</a:t>
                      </a:r>
                      <a:endParaRPr lang="zh-CN" altLang="en-US" sz="1800" dirty="0"/>
                    </a:p>
                  </a:txBody>
                  <a:tcPr marL="91430" marR="91430" marT="45713" marB="45713"/>
                </a:tc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>
                          <a:solidFill>
                            <a:srgbClr val="FF0000"/>
                          </a:solidFill>
                        </a:rPr>
                        <a:t>工频电磁场</a:t>
                      </a:r>
                      <a:endParaRPr lang="zh-CN" alt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 marL="91430" marR="91430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 smtClean="0"/>
                        <a:t>1</a:t>
                      </a:r>
                      <a:endParaRPr lang="zh-CN" altLang="en-US" sz="1800" dirty="0"/>
                    </a:p>
                  </a:txBody>
                  <a:tcPr marL="91430" marR="91430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smtClean="0"/>
                        <a:t>尺寸</a:t>
                      </a:r>
                      <a:r>
                        <a:rPr lang="en-US" altLang="zh-CN" sz="1800" smtClean="0"/>
                        <a:t>600mm×420mm</a:t>
                      </a:r>
                      <a:endParaRPr lang="zh-CN" altLang="en-US" sz="1800" dirty="0"/>
                    </a:p>
                  </a:txBody>
                  <a:tcPr marL="91430" marR="91430" marT="45713" marB="45713"/>
                </a:tc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>
                          <a:solidFill>
                            <a:srgbClr val="FF0000"/>
                          </a:solidFill>
                        </a:rPr>
                        <a:t>粉尘</a:t>
                      </a:r>
                      <a:endParaRPr lang="zh-CN" alt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 marL="91430" marR="91430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 smtClean="0"/>
                        <a:t>4</a:t>
                      </a:r>
                      <a:endParaRPr lang="zh-CN" altLang="en-US" sz="1800" dirty="0"/>
                    </a:p>
                  </a:txBody>
                  <a:tcPr marL="91430" marR="91430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smtClean="0"/>
                        <a:t>尺寸</a:t>
                      </a:r>
                      <a:r>
                        <a:rPr lang="en-US" altLang="zh-CN" sz="1800" smtClean="0"/>
                        <a:t>600mm×420mm</a:t>
                      </a:r>
                      <a:endParaRPr lang="zh-CN" altLang="en-US" sz="1800" dirty="0"/>
                    </a:p>
                  </a:txBody>
                  <a:tcPr marL="91430" marR="91430" marT="45713" marB="45713"/>
                </a:tc>
              </a:tr>
              <a:tr h="432048">
                <a:tc>
                  <a:txBody>
                    <a:bodyPr/>
                    <a:lstStyle/>
                    <a:p>
                      <a:pPr marL="0" marR="0" indent="0" algn="ctr" defTabSz="10492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dirty="0" smtClean="0">
                          <a:solidFill>
                            <a:srgbClr val="FF0000"/>
                          </a:solidFill>
                        </a:rPr>
                        <a:t>噪声</a:t>
                      </a:r>
                      <a:endParaRPr lang="zh-CN" alt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 marL="91430" marR="91430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 smtClean="0"/>
                        <a:t>10</a:t>
                      </a:r>
                      <a:endParaRPr lang="zh-CN" altLang="en-US" sz="1800" dirty="0"/>
                    </a:p>
                  </a:txBody>
                  <a:tcPr marL="91430" marR="91430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smtClean="0"/>
                        <a:t>尺寸</a:t>
                      </a:r>
                      <a:r>
                        <a:rPr lang="en-US" altLang="zh-CN" sz="1800" smtClean="0"/>
                        <a:t>600mm×420mm</a:t>
                      </a:r>
                      <a:endParaRPr lang="zh-CN" altLang="en-US" sz="1800" dirty="0"/>
                    </a:p>
                  </a:txBody>
                  <a:tcPr marL="91430" marR="91430" marT="45713" marB="45713"/>
                </a:tc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>
                          <a:solidFill>
                            <a:srgbClr val="FF0000"/>
                          </a:solidFill>
                        </a:rPr>
                        <a:t>弧光</a:t>
                      </a:r>
                      <a:endParaRPr lang="zh-CN" alt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 marL="91430" marR="91430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 smtClean="0"/>
                        <a:t>8</a:t>
                      </a:r>
                      <a:endParaRPr lang="zh-CN" altLang="en-US" sz="1800" dirty="0"/>
                    </a:p>
                  </a:txBody>
                  <a:tcPr marL="91430" marR="91430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smtClean="0"/>
                        <a:t>尺寸</a:t>
                      </a:r>
                      <a:r>
                        <a:rPr lang="en-US" altLang="zh-CN" sz="1800" smtClean="0"/>
                        <a:t>600mm×420mm</a:t>
                      </a:r>
                      <a:endParaRPr lang="zh-CN" altLang="en-US" sz="1800" dirty="0"/>
                    </a:p>
                  </a:txBody>
                  <a:tcPr marL="91430" marR="91430" marT="45713" marB="45713"/>
                </a:tc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>
                          <a:solidFill>
                            <a:srgbClr val="FF0000"/>
                          </a:solidFill>
                        </a:rPr>
                        <a:t>高温</a:t>
                      </a:r>
                      <a:endParaRPr lang="zh-CN" alt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 marL="91430" marR="91430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 smtClean="0"/>
                        <a:t>4</a:t>
                      </a:r>
                      <a:endParaRPr lang="zh-CN" altLang="en-US" sz="1800" dirty="0"/>
                    </a:p>
                  </a:txBody>
                  <a:tcPr marL="91430" marR="91430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smtClean="0"/>
                        <a:t>尺寸</a:t>
                      </a:r>
                      <a:r>
                        <a:rPr lang="en-US" altLang="zh-CN" sz="1800" smtClean="0"/>
                        <a:t>600mm×420mm</a:t>
                      </a:r>
                      <a:endParaRPr lang="zh-CN" altLang="en-US" sz="1800" dirty="0"/>
                    </a:p>
                  </a:txBody>
                  <a:tcPr marL="91430" marR="91430" marT="45713" marB="45713"/>
                </a:tc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>
                          <a:solidFill>
                            <a:srgbClr val="FF0000"/>
                          </a:solidFill>
                        </a:rPr>
                        <a:t>硫酸</a:t>
                      </a:r>
                      <a:endParaRPr lang="zh-CN" alt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 marL="91430" marR="91430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 smtClean="0"/>
                        <a:t>2</a:t>
                      </a:r>
                      <a:endParaRPr lang="zh-CN" altLang="en-US" sz="1800" dirty="0"/>
                    </a:p>
                  </a:txBody>
                  <a:tcPr marL="91430" marR="91430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smtClean="0"/>
                        <a:t>尺寸</a:t>
                      </a:r>
                      <a:r>
                        <a:rPr lang="en-US" altLang="zh-CN" sz="1800" smtClean="0"/>
                        <a:t>600mm×420mm</a:t>
                      </a:r>
                      <a:endParaRPr lang="zh-CN" altLang="en-US" sz="1800" dirty="0"/>
                    </a:p>
                  </a:txBody>
                  <a:tcPr marL="91430" marR="91430" marT="45713" marB="45713"/>
                </a:tc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>
                          <a:solidFill>
                            <a:srgbClr val="FF0000"/>
                          </a:solidFill>
                        </a:rPr>
                        <a:t>过氧化氢</a:t>
                      </a:r>
                      <a:endParaRPr lang="zh-CN" alt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 marL="91430" marR="91430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dirty="0" smtClean="0"/>
                        <a:t>2</a:t>
                      </a:r>
                      <a:endParaRPr lang="zh-CN" altLang="en-US" sz="1800" dirty="0"/>
                    </a:p>
                  </a:txBody>
                  <a:tcPr marL="91430" marR="91430"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 smtClean="0"/>
                        <a:t>尺寸</a:t>
                      </a:r>
                      <a:r>
                        <a:rPr lang="en-US" altLang="zh-CN" sz="1800" dirty="0" smtClean="0"/>
                        <a:t>600mm×420mm</a:t>
                      </a:r>
                      <a:endParaRPr lang="zh-CN" altLang="en-US" sz="1800" dirty="0"/>
                    </a:p>
                  </a:txBody>
                  <a:tcPr marL="91430" marR="91430" marT="45713" marB="45713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871663" y="0"/>
            <a:ext cx="684212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制作清单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/>
        </p:nvSpPr>
        <p:spPr bwMode="auto">
          <a:xfrm>
            <a:off x="1119186" y="6588943"/>
            <a:ext cx="8215200" cy="4578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矩形 12"/>
          <p:cNvSpPr/>
          <p:nvPr/>
        </p:nvSpPr>
        <p:spPr bwMode="auto">
          <a:xfrm>
            <a:off x="1119188" y="1116383"/>
            <a:ext cx="8215312" cy="4320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>
                <a:latin typeface="宋体" pitchFamily="2" charset="-122"/>
              </a:rPr>
              <a:t>工作场所存在弧光，</a:t>
            </a:r>
            <a:r>
              <a:rPr lang="zh-CN" altLang="en-US" sz="2000" b="1" dirty="0">
                <a:latin typeface="宋体" pitchFamily="2" charset="-122"/>
              </a:rPr>
              <a:t>对人体</a:t>
            </a:r>
            <a:r>
              <a:rPr lang="zh-CN" altLang="en-US" sz="2000" b="1" dirty="0" smtClean="0">
                <a:latin typeface="宋体" pitchFamily="2" charset="-122"/>
              </a:rPr>
              <a:t>有损害</a:t>
            </a:r>
            <a:r>
              <a:rPr lang="zh-CN" altLang="en-US" sz="2000" b="1" dirty="0">
                <a:latin typeface="宋体" pitchFamily="2" charset="-122"/>
              </a:rPr>
              <a:t>，请注意防护</a:t>
            </a:r>
          </a:p>
        </p:txBody>
      </p:sp>
      <p:sp>
        <p:nvSpPr>
          <p:cNvPr id="14" name="矩形 13"/>
          <p:cNvSpPr/>
          <p:nvPr/>
        </p:nvSpPr>
        <p:spPr bwMode="auto">
          <a:xfrm>
            <a:off x="1119188" y="1535113"/>
            <a:ext cx="2952750" cy="208756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5" name="矩形 14"/>
          <p:cNvSpPr/>
          <p:nvPr/>
        </p:nvSpPr>
        <p:spPr bwMode="auto">
          <a:xfrm>
            <a:off x="4071938" y="1548423"/>
            <a:ext cx="1616769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/>
              <a:t>理化特性</a:t>
            </a:r>
          </a:p>
        </p:txBody>
      </p:sp>
      <p:sp>
        <p:nvSpPr>
          <p:cNvPr id="16" name="矩形 15"/>
          <p:cNvSpPr/>
          <p:nvPr/>
        </p:nvSpPr>
        <p:spPr bwMode="auto">
          <a:xfrm>
            <a:off x="5688707" y="1535112"/>
            <a:ext cx="3645793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/>
              <a:t>健康危害</a:t>
            </a:r>
            <a:endParaRPr lang="zh-CN" altLang="en-US" sz="2000" b="1" dirty="0"/>
          </a:p>
        </p:txBody>
      </p:sp>
      <p:sp>
        <p:nvSpPr>
          <p:cNvPr id="17" name="矩形 16"/>
          <p:cNvSpPr/>
          <p:nvPr/>
        </p:nvSpPr>
        <p:spPr bwMode="auto">
          <a:xfrm>
            <a:off x="1119188" y="3622675"/>
            <a:ext cx="2952750" cy="29781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8" name="矩形 17"/>
          <p:cNvSpPr/>
          <p:nvPr/>
        </p:nvSpPr>
        <p:spPr bwMode="auto">
          <a:xfrm>
            <a:off x="4071938" y="4011613"/>
            <a:ext cx="5262562" cy="4270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9" name="矩形 18"/>
          <p:cNvSpPr/>
          <p:nvPr/>
        </p:nvSpPr>
        <p:spPr bwMode="auto">
          <a:xfrm>
            <a:off x="4071938" y="4438650"/>
            <a:ext cx="5262562" cy="21621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0" name="矩形 19"/>
          <p:cNvSpPr/>
          <p:nvPr/>
        </p:nvSpPr>
        <p:spPr bwMode="auto">
          <a:xfrm>
            <a:off x="1119188" y="7057751"/>
            <a:ext cx="8215312" cy="395288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1" name="矩形 20"/>
          <p:cNvSpPr/>
          <p:nvPr/>
        </p:nvSpPr>
        <p:spPr bwMode="auto">
          <a:xfrm>
            <a:off x="4071938" y="1908423"/>
            <a:ext cx="3887787" cy="17142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2" name="矩形 21"/>
          <p:cNvSpPr/>
          <p:nvPr/>
        </p:nvSpPr>
        <p:spPr bwMode="auto">
          <a:xfrm>
            <a:off x="5688707" y="1908423"/>
            <a:ext cx="3645793" cy="17142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145" name="TextBox 13"/>
          <p:cNvSpPr txBox="1">
            <a:spLocks noChangeArrowheads="1"/>
          </p:cNvSpPr>
          <p:nvPr/>
        </p:nvSpPr>
        <p:spPr bwMode="auto">
          <a:xfrm>
            <a:off x="1152203" y="7057999"/>
            <a:ext cx="42484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急救电话：</a:t>
            </a:r>
            <a:r>
              <a:rPr lang="en-US" altLang="zh-CN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120         </a:t>
            </a:r>
            <a:r>
              <a:rPr lang="zh-CN" altLang="en-US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消防电话：</a:t>
            </a:r>
            <a:r>
              <a:rPr lang="en-US" altLang="zh-CN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119</a:t>
            </a:r>
            <a:endParaRPr lang="zh-CN" altLang="en-US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46" name="TextBox 14"/>
          <p:cNvSpPr txBox="1">
            <a:spLocks noChangeArrowheads="1"/>
          </p:cNvSpPr>
          <p:nvPr/>
        </p:nvSpPr>
        <p:spPr bwMode="auto">
          <a:xfrm>
            <a:off x="5400675" y="7057998"/>
            <a:ext cx="37652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职业卫生咨询电话</a:t>
            </a:r>
            <a:r>
              <a:rPr lang="zh-CN" altLang="en-US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：</a:t>
            </a:r>
          </a:p>
        </p:txBody>
      </p:sp>
      <p:sp>
        <p:nvSpPr>
          <p:cNvPr id="5147" name="TextBox 15"/>
          <p:cNvSpPr txBox="1">
            <a:spLocks noChangeArrowheads="1"/>
          </p:cNvSpPr>
          <p:nvPr/>
        </p:nvSpPr>
        <p:spPr bwMode="auto">
          <a:xfrm>
            <a:off x="1119687" y="1692399"/>
            <a:ext cx="295202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/>
            <a:r>
              <a:rPr lang="zh-CN" altLang="en-US" sz="6600" dirty="0" smtClean="0">
                <a:latin typeface="黑体" pitchFamily="2" charset="-122"/>
                <a:ea typeface="黑体" pitchFamily="2" charset="-122"/>
              </a:rPr>
              <a:t>弧光</a:t>
            </a:r>
            <a:endParaRPr lang="zh-CN" altLang="en-US" sz="6600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5148" name="TextBox 16"/>
          <p:cNvSpPr txBox="1">
            <a:spLocks noChangeArrowheads="1"/>
          </p:cNvSpPr>
          <p:nvPr/>
        </p:nvSpPr>
        <p:spPr bwMode="auto">
          <a:xfrm>
            <a:off x="1122360" y="2723885"/>
            <a:ext cx="294935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/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Arc Light</a:t>
            </a:r>
            <a:endParaRPr lang="zh-CN" alt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49" name="TextBox 17"/>
          <p:cNvSpPr txBox="1">
            <a:spLocks noChangeArrowheads="1"/>
          </p:cNvSpPr>
          <p:nvPr/>
        </p:nvSpPr>
        <p:spPr bwMode="auto">
          <a:xfrm>
            <a:off x="5688707" y="1943263"/>
            <a:ext cx="360040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1800"/>
              </a:lnSpc>
            </a:pPr>
            <a:r>
              <a:rPr lang="zh-CN" altLang="en-US" sz="1400" dirty="0" smtClean="0">
                <a:latin typeface="Arial" charset="0"/>
              </a:rPr>
              <a:t>强烈的电焊弧光对眼睛，会产生急、慢性损伤，会引起眼睛畏光、流泪、疼痛、晶体改变等症状，致使视力减退，重者可导致角膜结膜炎或白内障；对皮肤会产生急、慢性损伤，出现皮肤烧伤感、红肿、发痒、脱皮，形成皮肤红斑病，严重可诱发皮肤癌变。</a:t>
            </a:r>
            <a:endParaRPr lang="zh-CN" altLang="en-US" sz="1400" dirty="0">
              <a:latin typeface="Arial" charset="0"/>
            </a:endParaRPr>
          </a:p>
        </p:txBody>
      </p:sp>
      <p:sp>
        <p:nvSpPr>
          <p:cNvPr id="5150" name="TextBox 18"/>
          <p:cNvSpPr txBox="1">
            <a:spLocks noChangeArrowheads="1"/>
          </p:cNvSpPr>
          <p:nvPr/>
        </p:nvSpPr>
        <p:spPr bwMode="auto">
          <a:xfrm>
            <a:off x="4032523" y="1963588"/>
            <a:ext cx="1656184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1400" dirty="0" smtClean="0">
                <a:latin typeface="Arial" charset="0"/>
              </a:rPr>
              <a:t>弧光由紫外线、红外线和可见光组成，光辐射作用人体，被体内组织吸收，引起组织的热作用、光化学作用</a:t>
            </a:r>
            <a:endParaRPr lang="zh-CN" altLang="en-US" sz="1400" dirty="0">
              <a:latin typeface="Arial" charset="0"/>
            </a:endParaRPr>
          </a:p>
        </p:txBody>
      </p:sp>
      <p:sp>
        <p:nvSpPr>
          <p:cNvPr id="5151" name="TextBox 20"/>
          <p:cNvSpPr txBox="1">
            <a:spLocks noChangeArrowheads="1"/>
          </p:cNvSpPr>
          <p:nvPr/>
        </p:nvSpPr>
        <p:spPr bwMode="auto">
          <a:xfrm>
            <a:off x="4083634" y="3974298"/>
            <a:ext cx="5226259" cy="34285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2200"/>
              </a:lnSpc>
            </a:pPr>
            <a:r>
              <a:rPr lang="zh-CN" altLang="en-US" sz="1400" dirty="0" smtClean="0">
                <a:latin typeface="Arial" charset="0"/>
              </a:rPr>
              <a:t>轻症无需特殊处理。重者可用地卡因滴眼，牛奶滴眼效果明显。</a:t>
            </a:r>
            <a:endParaRPr lang="zh-CN" altLang="en-US" sz="1400" dirty="0">
              <a:latin typeface="Arial" charset="0"/>
            </a:endParaRPr>
          </a:p>
        </p:txBody>
      </p:sp>
      <p:sp>
        <p:nvSpPr>
          <p:cNvPr id="31" name="矩形 30"/>
          <p:cNvSpPr/>
          <p:nvPr/>
        </p:nvSpPr>
        <p:spPr bwMode="auto">
          <a:xfrm>
            <a:off x="4071938" y="3630613"/>
            <a:ext cx="5262562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/>
              <a:t>应急处理</a:t>
            </a:r>
          </a:p>
        </p:txBody>
      </p:sp>
      <p:sp>
        <p:nvSpPr>
          <p:cNvPr id="29" name="矩形 28"/>
          <p:cNvSpPr/>
          <p:nvPr/>
        </p:nvSpPr>
        <p:spPr bwMode="auto">
          <a:xfrm>
            <a:off x="4071938" y="4428703"/>
            <a:ext cx="5262562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/>
              <a:t>防范措施</a:t>
            </a:r>
            <a:endParaRPr lang="zh-CN" altLang="en-US" sz="2000" b="1" dirty="0"/>
          </a:p>
        </p:txBody>
      </p:sp>
      <p:sp>
        <p:nvSpPr>
          <p:cNvPr id="39" name="TextBox 20"/>
          <p:cNvSpPr txBox="1">
            <a:spLocks noChangeArrowheads="1"/>
          </p:cNvSpPr>
          <p:nvPr/>
        </p:nvSpPr>
        <p:spPr bwMode="auto">
          <a:xfrm>
            <a:off x="4104531" y="4788743"/>
            <a:ext cx="5226259" cy="65659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2200"/>
              </a:lnSpc>
            </a:pPr>
            <a:r>
              <a:rPr lang="zh-CN" altLang="en-US" sz="1400" dirty="0" smtClean="0">
                <a:latin typeface="Arial" charset="0"/>
              </a:rPr>
              <a:t>焊工必须使用特殊防护眼镜或头盔、焊工服、防护手套、防护鞋。</a:t>
            </a:r>
            <a:endParaRPr lang="en-US" altLang="zh-CN" sz="1400" dirty="0" smtClean="0">
              <a:latin typeface="Arial" charset="0"/>
            </a:endParaRPr>
          </a:p>
          <a:p>
            <a:pPr>
              <a:lnSpc>
                <a:spcPts val="2200"/>
              </a:lnSpc>
            </a:pPr>
            <a:r>
              <a:rPr lang="zh-CN" altLang="en-US" sz="1400" dirty="0" smtClean="0">
                <a:latin typeface="Arial" charset="0"/>
              </a:rPr>
              <a:t>保证工作场所照明，利用吸收材料减少弧光反射。</a:t>
            </a:r>
            <a:endParaRPr lang="zh-CN" altLang="en-US" sz="1400" dirty="0">
              <a:latin typeface="Arial" charset="0"/>
            </a:endParaRPr>
          </a:p>
        </p:txBody>
      </p:sp>
      <p:pic>
        <p:nvPicPr>
          <p:cNvPr id="33" name="Picture 2" descr="D:\自编教材类\安全手册（6项）\安全手册：警示标示标准化\2黄\当心弧光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2" t="6636" r="4382" b="32799"/>
          <a:stretch>
            <a:fillRect/>
          </a:stretch>
        </p:blipFill>
        <p:spPr bwMode="auto">
          <a:xfrm>
            <a:off x="1482879" y="4068663"/>
            <a:ext cx="2333620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5" descr="D:\自编教材类\安全手册（6项）\安全手册：警示标示标准化\3蓝\必须戴防护手套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819" y="5436815"/>
            <a:ext cx="868342" cy="1150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29" descr="D:\自编教材类\安全手册（6项）\安全手册：警示标示标准化\3蓝\必须穿防护服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2104" y="5436815"/>
            <a:ext cx="868342" cy="1150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31" descr="D:\自编教材类\安全手册（6项）\安全手册：警示标示标准化\3蓝\必须戴防护眼镜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521" y="5436815"/>
            <a:ext cx="841355" cy="1150831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14" descr="必须戴防护面罩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3237" y="5435227"/>
            <a:ext cx="868341" cy="1152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矩形 33"/>
          <p:cNvSpPr/>
          <p:nvPr/>
        </p:nvSpPr>
        <p:spPr bwMode="auto">
          <a:xfrm>
            <a:off x="2229157" y="225425"/>
            <a:ext cx="5835814" cy="86175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5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职业病危害告知卡</a:t>
            </a:r>
            <a:endParaRPr lang="zh-CN" altLang="en-US" sz="50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黑体" pitchFamily="2" charset="-122"/>
              <a:ea typeface="黑体" pitchFamily="2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/>
        </p:nvSpPr>
        <p:spPr bwMode="auto">
          <a:xfrm>
            <a:off x="1119186" y="6588943"/>
            <a:ext cx="8215200" cy="4578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矩形 12"/>
          <p:cNvSpPr/>
          <p:nvPr/>
        </p:nvSpPr>
        <p:spPr bwMode="auto">
          <a:xfrm>
            <a:off x="1119188" y="1116383"/>
            <a:ext cx="8215312" cy="4320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>
                <a:latin typeface="宋体" pitchFamily="2" charset="-122"/>
              </a:rPr>
              <a:t>工作场所存在高温，</a:t>
            </a:r>
            <a:r>
              <a:rPr lang="zh-CN" altLang="en-US" sz="2000" b="1" dirty="0">
                <a:latin typeface="宋体" pitchFamily="2" charset="-122"/>
              </a:rPr>
              <a:t>对人体</a:t>
            </a:r>
            <a:r>
              <a:rPr lang="zh-CN" altLang="en-US" sz="2000" b="1" dirty="0" smtClean="0">
                <a:latin typeface="宋体" pitchFamily="2" charset="-122"/>
              </a:rPr>
              <a:t>有损害</a:t>
            </a:r>
            <a:r>
              <a:rPr lang="zh-CN" altLang="en-US" sz="2000" b="1" dirty="0">
                <a:latin typeface="宋体" pitchFamily="2" charset="-122"/>
              </a:rPr>
              <a:t>，请注意防护</a:t>
            </a:r>
          </a:p>
        </p:txBody>
      </p:sp>
      <p:sp>
        <p:nvSpPr>
          <p:cNvPr id="14" name="矩形 13"/>
          <p:cNvSpPr/>
          <p:nvPr/>
        </p:nvSpPr>
        <p:spPr bwMode="auto">
          <a:xfrm>
            <a:off x="1119188" y="1535113"/>
            <a:ext cx="2952750" cy="208756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5" name="矩形 14"/>
          <p:cNvSpPr/>
          <p:nvPr/>
        </p:nvSpPr>
        <p:spPr bwMode="auto">
          <a:xfrm>
            <a:off x="4071938" y="1548423"/>
            <a:ext cx="1616769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/>
              <a:t>理化特性</a:t>
            </a:r>
          </a:p>
        </p:txBody>
      </p:sp>
      <p:sp>
        <p:nvSpPr>
          <p:cNvPr id="16" name="矩形 15"/>
          <p:cNvSpPr/>
          <p:nvPr/>
        </p:nvSpPr>
        <p:spPr bwMode="auto">
          <a:xfrm>
            <a:off x="5688707" y="1535112"/>
            <a:ext cx="3645793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/>
              <a:t>健康危害</a:t>
            </a:r>
            <a:endParaRPr lang="zh-CN" altLang="en-US" sz="2000" b="1" dirty="0"/>
          </a:p>
        </p:txBody>
      </p:sp>
      <p:sp>
        <p:nvSpPr>
          <p:cNvPr id="17" name="矩形 16"/>
          <p:cNvSpPr/>
          <p:nvPr/>
        </p:nvSpPr>
        <p:spPr bwMode="auto">
          <a:xfrm>
            <a:off x="1119188" y="3622675"/>
            <a:ext cx="2952750" cy="29781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8" name="矩形 17"/>
          <p:cNvSpPr/>
          <p:nvPr/>
        </p:nvSpPr>
        <p:spPr bwMode="auto">
          <a:xfrm>
            <a:off x="4071938" y="4011613"/>
            <a:ext cx="5262562" cy="4270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9" name="矩形 18"/>
          <p:cNvSpPr/>
          <p:nvPr/>
        </p:nvSpPr>
        <p:spPr bwMode="auto">
          <a:xfrm>
            <a:off x="4071938" y="4438650"/>
            <a:ext cx="5262562" cy="21621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0" name="矩形 19"/>
          <p:cNvSpPr/>
          <p:nvPr/>
        </p:nvSpPr>
        <p:spPr bwMode="auto">
          <a:xfrm>
            <a:off x="1119188" y="7057751"/>
            <a:ext cx="8215312" cy="395288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1" name="矩形 20"/>
          <p:cNvSpPr/>
          <p:nvPr/>
        </p:nvSpPr>
        <p:spPr bwMode="auto">
          <a:xfrm>
            <a:off x="4071938" y="1908423"/>
            <a:ext cx="3887787" cy="17142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2" name="矩形 21"/>
          <p:cNvSpPr/>
          <p:nvPr/>
        </p:nvSpPr>
        <p:spPr bwMode="auto">
          <a:xfrm>
            <a:off x="5688707" y="1908423"/>
            <a:ext cx="3645793" cy="17142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145" name="TextBox 13"/>
          <p:cNvSpPr txBox="1">
            <a:spLocks noChangeArrowheads="1"/>
          </p:cNvSpPr>
          <p:nvPr/>
        </p:nvSpPr>
        <p:spPr bwMode="auto">
          <a:xfrm>
            <a:off x="1152203" y="7057999"/>
            <a:ext cx="42484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急救电话：</a:t>
            </a:r>
            <a:r>
              <a:rPr lang="en-US" altLang="zh-CN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120         </a:t>
            </a:r>
            <a:r>
              <a:rPr lang="zh-CN" altLang="en-US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消防电话：</a:t>
            </a:r>
            <a:r>
              <a:rPr lang="en-US" altLang="zh-CN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119</a:t>
            </a:r>
            <a:endParaRPr lang="zh-CN" altLang="en-US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46" name="TextBox 14"/>
          <p:cNvSpPr txBox="1">
            <a:spLocks noChangeArrowheads="1"/>
          </p:cNvSpPr>
          <p:nvPr/>
        </p:nvSpPr>
        <p:spPr bwMode="auto">
          <a:xfrm>
            <a:off x="5400675" y="7057998"/>
            <a:ext cx="37652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职业卫生咨询电话</a:t>
            </a:r>
            <a:r>
              <a:rPr lang="zh-CN" altLang="en-US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：</a:t>
            </a:r>
          </a:p>
        </p:txBody>
      </p:sp>
      <p:sp>
        <p:nvSpPr>
          <p:cNvPr id="5147" name="TextBox 15"/>
          <p:cNvSpPr txBox="1">
            <a:spLocks noChangeArrowheads="1"/>
          </p:cNvSpPr>
          <p:nvPr/>
        </p:nvSpPr>
        <p:spPr bwMode="auto">
          <a:xfrm>
            <a:off x="1119687" y="1692399"/>
            <a:ext cx="295202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/>
            <a:r>
              <a:rPr lang="zh-CN" altLang="en-US" sz="6600" dirty="0" smtClean="0">
                <a:latin typeface="黑体" pitchFamily="2" charset="-122"/>
                <a:ea typeface="黑体" pitchFamily="2" charset="-122"/>
              </a:rPr>
              <a:t>高温</a:t>
            </a:r>
            <a:endParaRPr lang="zh-CN" altLang="en-US" sz="6600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5148" name="TextBox 16"/>
          <p:cNvSpPr txBox="1">
            <a:spLocks noChangeArrowheads="1"/>
          </p:cNvSpPr>
          <p:nvPr/>
        </p:nvSpPr>
        <p:spPr bwMode="auto">
          <a:xfrm>
            <a:off x="1122360" y="2897371"/>
            <a:ext cx="294935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/>
            <a:r>
              <a:rPr lang="en-US" altLang="zh-CN" sz="2800" dirty="0" smtClean="0">
                <a:latin typeface="Times New Roman" pitchFamily="18" charset="0"/>
                <a:cs typeface="Times New Roman" pitchFamily="18" charset="0"/>
              </a:rPr>
              <a:t>High Temperature</a:t>
            </a:r>
            <a:endParaRPr lang="zh-CN" alt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49" name="TextBox 17"/>
          <p:cNvSpPr txBox="1">
            <a:spLocks noChangeArrowheads="1"/>
          </p:cNvSpPr>
          <p:nvPr/>
        </p:nvSpPr>
        <p:spPr bwMode="auto">
          <a:xfrm>
            <a:off x="5688707" y="1943263"/>
            <a:ext cx="3600400" cy="1189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2200"/>
              </a:lnSpc>
            </a:pPr>
            <a:r>
              <a:rPr lang="zh-CN" altLang="en-US" sz="1400" dirty="0" smtClean="0">
                <a:latin typeface="Arial" charset="0"/>
              </a:rPr>
              <a:t>对人体温度调节、水盐代谢、循环系统、消化系统等生理功能产生影响的同时，还可能导致中暑性疾病，如热射病、热痉挛、热衰竭。</a:t>
            </a:r>
            <a:endParaRPr lang="zh-CN" altLang="en-US" sz="1400" dirty="0">
              <a:latin typeface="Arial" charset="0"/>
            </a:endParaRPr>
          </a:p>
        </p:txBody>
      </p:sp>
      <p:sp>
        <p:nvSpPr>
          <p:cNvPr id="5150" name="TextBox 18"/>
          <p:cNvSpPr txBox="1">
            <a:spLocks noChangeArrowheads="1"/>
          </p:cNvSpPr>
          <p:nvPr/>
        </p:nvSpPr>
        <p:spPr bwMode="auto">
          <a:xfrm>
            <a:off x="4032523" y="1980431"/>
            <a:ext cx="1656184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1400" dirty="0" smtClean="0">
                <a:latin typeface="Arial" charset="0"/>
              </a:rPr>
              <a:t>热处理产生热辐射，以对流和辐射热作用于人体。气象特点是气温高，热辐射强，相对湿度低，形成干热环境</a:t>
            </a:r>
            <a:endParaRPr lang="zh-CN" altLang="en-US" sz="1400" dirty="0">
              <a:latin typeface="Arial" charset="0"/>
            </a:endParaRPr>
          </a:p>
        </p:txBody>
      </p:sp>
      <p:sp>
        <p:nvSpPr>
          <p:cNvPr id="5151" name="TextBox 20"/>
          <p:cNvSpPr txBox="1">
            <a:spLocks noChangeArrowheads="1"/>
          </p:cNvSpPr>
          <p:nvPr/>
        </p:nvSpPr>
        <p:spPr bwMode="auto">
          <a:xfrm>
            <a:off x="4083634" y="3974298"/>
            <a:ext cx="5226259" cy="53521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1800"/>
              </a:lnSpc>
            </a:pPr>
            <a:r>
              <a:rPr lang="zh-CN" altLang="en-US" sz="1400" dirty="0" smtClean="0">
                <a:latin typeface="Arial" charset="0"/>
              </a:rPr>
              <a:t>将患者移至阴凉通风处，同时垫高头部，解开衣服，用毛巾或并冰块置于头部或腋窝处，并及时送医院进行治疗。</a:t>
            </a:r>
            <a:endParaRPr lang="zh-CN" altLang="en-US" sz="1400" dirty="0">
              <a:latin typeface="Arial" charset="0"/>
            </a:endParaRPr>
          </a:p>
        </p:txBody>
      </p:sp>
      <p:sp>
        <p:nvSpPr>
          <p:cNvPr id="31" name="矩形 30"/>
          <p:cNvSpPr/>
          <p:nvPr/>
        </p:nvSpPr>
        <p:spPr bwMode="auto">
          <a:xfrm>
            <a:off x="4071938" y="3630613"/>
            <a:ext cx="5262562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/>
              <a:t>应急处理</a:t>
            </a:r>
          </a:p>
        </p:txBody>
      </p:sp>
      <p:sp>
        <p:nvSpPr>
          <p:cNvPr id="29" name="矩形 28"/>
          <p:cNvSpPr/>
          <p:nvPr/>
        </p:nvSpPr>
        <p:spPr bwMode="auto">
          <a:xfrm>
            <a:off x="4071938" y="4500751"/>
            <a:ext cx="5262562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/>
              <a:t>防范措施</a:t>
            </a:r>
            <a:endParaRPr lang="zh-CN" altLang="en-US" sz="2000" b="1" dirty="0"/>
          </a:p>
        </p:txBody>
      </p:sp>
      <p:sp>
        <p:nvSpPr>
          <p:cNvPr id="39" name="TextBox 20"/>
          <p:cNvSpPr txBox="1">
            <a:spLocks noChangeArrowheads="1"/>
          </p:cNvSpPr>
          <p:nvPr/>
        </p:nvSpPr>
        <p:spPr bwMode="auto">
          <a:xfrm>
            <a:off x="4104531" y="4788743"/>
            <a:ext cx="5226259" cy="344774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2200"/>
              </a:lnSpc>
            </a:pPr>
            <a:r>
              <a:rPr lang="zh-CN" altLang="en-US" sz="1400" dirty="0" smtClean="0">
                <a:latin typeface="Arial" charset="0"/>
              </a:rPr>
              <a:t>隔热、通风、个人防护、合理的劳动休息</a:t>
            </a:r>
            <a:endParaRPr lang="zh-CN" altLang="en-US" sz="1400" dirty="0">
              <a:latin typeface="Arial" charset="0"/>
            </a:endParaRPr>
          </a:p>
        </p:txBody>
      </p:sp>
      <p:pic>
        <p:nvPicPr>
          <p:cNvPr id="34" name="Picture 2" descr="D:\自编教材类\安全手册（6项）\安全手册：警示标示标准化\2黄\注意高温（自制）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6" t="6898" r="2631" b="27570"/>
          <a:stretch>
            <a:fillRect/>
          </a:stretch>
        </p:blipFill>
        <p:spPr bwMode="auto">
          <a:xfrm>
            <a:off x="1389395" y="4053326"/>
            <a:ext cx="2355096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5" descr="D:\自编教材类\安全手册（6项）\安全手册：警示标示标准化\3蓝\必须戴防护手套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3031" y="5436815"/>
            <a:ext cx="815956" cy="1079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29" descr="D:\自编教材类\安全手册（6项）\安全手册：警示标示标准化\3蓝\必须穿防护服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635" y="5436815"/>
            <a:ext cx="814369" cy="1079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10" t="22223" r="26555" b="15407"/>
          <a:stretch>
            <a:fillRect/>
          </a:stretch>
        </p:blipFill>
        <p:spPr bwMode="auto">
          <a:xfrm>
            <a:off x="6215246" y="5436815"/>
            <a:ext cx="817544" cy="1079654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矩形 32"/>
          <p:cNvSpPr/>
          <p:nvPr/>
        </p:nvSpPr>
        <p:spPr bwMode="auto">
          <a:xfrm>
            <a:off x="2229157" y="225425"/>
            <a:ext cx="5835814" cy="86175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5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职业病危害告知卡</a:t>
            </a:r>
            <a:endParaRPr lang="zh-CN" altLang="en-US" sz="50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黑体" pitchFamily="2" charset="-122"/>
              <a:ea typeface="黑体" pitchFamily="2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/>
        </p:nvSpPr>
        <p:spPr bwMode="auto">
          <a:xfrm>
            <a:off x="1119186" y="6588943"/>
            <a:ext cx="8215200" cy="4578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矩形 12"/>
          <p:cNvSpPr/>
          <p:nvPr/>
        </p:nvSpPr>
        <p:spPr bwMode="auto">
          <a:xfrm>
            <a:off x="1119188" y="1116383"/>
            <a:ext cx="8215312" cy="4320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>
                <a:latin typeface="宋体" pitchFamily="2" charset="-122"/>
              </a:rPr>
              <a:t>工作场所存在硫酸，</a:t>
            </a:r>
            <a:r>
              <a:rPr lang="zh-CN" altLang="en-US" sz="2000" b="1" dirty="0">
                <a:latin typeface="宋体" pitchFamily="2" charset="-122"/>
              </a:rPr>
              <a:t>对人体</a:t>
            </a:r>
            <a:r>
              <a:rPr lang="zh-CN" altLang="en-US" sz="2000" b="1" dirty="0" smtClean="0">
                <a:latin typeface="宋体" pitchFamily="2" charset="-122"/>
              </a:rPr>
              <a:t>有损害</a:t>
            </a:r>
            <a:r>
              <a:rPr lang="zh-CN" altLang="en-US" sz="2000" b="1" dirty="0">
                <a:latin typeface="宋体" pitchFamily="2" charset="-122"/>
              </a:rPr>
              <a:t>，请注意防护</a:t>
            </a:r>
          </a:p>
        </p:txBody>
      </p:sp>
      <p:sp>
        <p:nvSpPr>
          <p:cNvPr id="14" name="矩形 13"/>
          <p:cNvSpPr/>
          <p:nvPr/>
        </p:nvSpPr>
        <p:spPr bwMode="auto">
          <a:xfrm>
            <a:off x="1119188" y="1535113"/>
            <a:ext cx="2952750" cy="208756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5" name="矩形 14"/>
          <p:cNvSpPr/>
          <p:nvPr/>
        </p:nvSpPr>
        <p:spPr bwMode="auto">
          <a:xfrm>
            <a:off x="4071938" y="1548423"/>
            <a:ext cx="1616769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/>
              <a:t>理化特性</a:t>
            </a:r>
          </a:p>
        </p:txBody>
      </p:sp>
      <p:sp>
        <p:nvSpPr>
          <p:cNvPr id="16" name="矩形 15"/>
          <p:cNvSpPr/>
          <p:nvPr/>
        </p:nvSpPr>
        <p:spPr bwMode="auto">
          <a:xfrm>
            <a:off x="5688707" y="1535112"/>
            <a:ext cx="3645793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/>
              <a:t>健康危害</a:t>
            </a:r>
            <a:endParaRPr lang="zh-CN" altLang="en-US" sz="2000" b="1" dirty="0"/>
          </a:p>
        </p:txBody>
      </p:sp>
      <p:sp>
        <p:nvSpPr>
          <p:cNvPr id="17" name="矩形 16"/>
          <p:cNvSpPr/>
          <p:nvPr/>
        </p:nvSpPr>
        <p:spPr bwMode="auto">
          <a:xfrm>
            <a:off x="1119188" y="3622675"/>
            <a:ext cx="2952750" cy="29781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8" name="矩形 17"/>
          <p:cNvSpPr/>
          <p:nvPr/>
        </p:nvSpPr>
        <p:spPr bwMode="auto">
          <a:xfrm>
            <a:off x="4071938" y="4011613"/>
            <a:ext cx="5262562" cy="4270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9" name="矩形 18"/>
          <p:cNvSpPr/>
          <p:nvPr/>
        </p:nvSpPr>
        <p:spPr bwMode="auto">
          <a:xfrm>
            <a:off x="4071938" y="4438650"/>
            <a:ext cx="5262562" cy="21621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0" name="矩形 19"/>
          <p:cNvSpPr/>
          <p:nvPr/>
        </p:nvSpPr>
        <p:spPr bwMode="auto">
          <a:xfrm>
            <a:off x="1119188" y="7057751"/>
            <a:ext cx="8215312" cy="395288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2" name="矩形 21"/>
          <p:cNvSpPr/>
          <p:nvPr/>
        </p:nvSpPr>
        <p:spPr bwMode="auto">
          <a:xfrm>
            <a:off x="5688707" y="1908423"/>
            <a:ext cx="3645793" cy="17142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145" name="TextBox 13"/>
          <p:cNvSpPr txBox="1">
            <a:spLocks noChangeArrowheads="1"/>
          </p:cNvSpPr>
          <p:nvPr/>
        </p:nvSpPr>
        <p:spPr bwMode="auto">
          <a:xfrm>
            <a:off x="1152203" y="7057999"/>
            <a:ext cx="42484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急救电话：</a:t>
            </a:r>
            <a:r>
              <a:rPr lang="en-US" altLang="zh-CN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120         </a:t>
            </a:r>
            <a:r>
              <a:rPr lang="zh-CN" altLang="en-US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消防电话：</a:t>
            </a:r>
            <a:r>
              <a:rPr lang="en-US" altLang="zh-CN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119</a:t>
            </a:r>
            <a:endParaRPr lang="zh-CN" altLang="en-US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46" name="TextBox 14"/>
          <p:cNvSpPr txBox="1">
            <a:spLocks noChangeArrowheads="1"/>
          </p:cNvSpPr>
          <p:nvPr/>
        </p:nvSpPr>
        <p:spPr bwMode="auto">
          <a:xfrm>
            <a:off x="5400675" y="7057998"/>
            <a:ext cx="37652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职业卫生咨询电话</a:t>
            </a:r>
            <a:r>
              <a:rPr lang="zh-CN" altLang="en-US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：</a:t>
            </a:r>
          </a:p>
        </p:txBody>
      </p:sp>
      <p:sp>
        <p:nvSpPr>
          <p:cNvPr id="5147" name="TextBox 15"/>
          <p:cNvSpPr txBox="1">
            <a:spLocks noChangeArrowheads="1"/>
          </p:cNvSpPr>
          <p:nvPr/>
        </p:nvSpPr>
        <p:spPr bwMode="auto">
          <a:xfrm>
            <a:off x="1119687" y="1692399"/>
            <a:ext cx="295202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/>
            <a:r>
              <a:rPr lang="zh-CN" altLang="en-US" sz="6600" dirty="0" smtClean="0">
                <a:latin typeface="黑体" pitchFamily="2" charset="-122"/>
                <a:ea typeface="黑体" pitchFamily="2" charset="-122"/>
              </a:rPr>
              <a:t>硫酸</a:t>
            </a:r>
            <a:endParaRPr lang="zh-CN" altLang="en-US" sz="6600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5148" name="TextBox 16"/>
          <p:cNvSpPr txBox="1">
            <a:spLocks noChangeArrowheads="1"/>
          </p:cNvSpPr>
          <p:nvPr/>
        </p:nvSpPr>
        <p:spPr bwMode="auto">
          <a:xfrm>
            <a:off x="1122360" y="2907824"/>
            <a:ext cx="294935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/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Sulfuric Acid</a:t>
            </a:r>
            <a:endParaRPr lang="zh-CN" alt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49" name="TextBox 17"/>
          <p:cNvSpPr txBox="1">
            <a:spLocks noChangeArrowheads="1"/>
          </p:cNvSpPr>
          <p:nvPr/>
        </p:nvSpPr>
        <p:spPr bwMode="auto">
          <a:xfrm>
            <a:off x="5688707" y="1943263"/>
            <a:ext cx="3600400" cy="1502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2200"/>
              </a:lnSpc>
            </a:pPr>
            <a:r>
              <a:rPr lang="zh-CN" altLang="en-US" sz="1400" dirty="0" smtClean="0">
                <a:latin typeface="Arial" charset="0"/>
              </a:rPr>
              <a:t>对皮肤、粘膜等组织有强烈的刺激和腐蚀作用。吸入或食入可能致死，会腐蚀眼镜、皮肤、呼吸道，可能造成失明、肺水肿（症状可能延迟发生），含硫酸的无机酸雾滴具有致癌性。</a:t>
            </a:r>
            <a:endParaRPr lang="zh-CN" altLang="en-US" sz="1400" dirty="0">
              <a:latin typeface="Arial" charset="0"/>
            </a:endParaRPr>
          </a:p>
        </p:txBody>
      </p:sp>
      <p:sp>
        <p:nvSpPr>
          <p:cNvPr id="5150" name="TextBox 18"/>
          <p:cNvSpPr txBox="1">
            <a:spLocks noChangeArrowheads="1"/>
          </p:cNvSpPr>
          <p:nvPr/>
        </p:nvSpPr>
        <p:spPr bwMode="auto">
          <a:xfrm>
            <a:off x="4032523" y="1958590"/>
            <a:ext cx="1656184" cy="1606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2000"/>
              </a:lnSpc>
            </a:pPr>
            <a:r>
              <a:rPr lang="zh-CN" altLang="en-US" sz="1400" dirty="0" smtClean="0">
                <a:latin typeface="Arial" charset="0"/>
              </a:rPr>
              <a:t>无色至暗褐色液体，具有油性、吸湿性、无味，加热有窒息味，稀释硫酸时只能注酸入水，切不可注水入酸。</a:t>
            </a:r>
            <a:endParaRPr lang="zh-CN" altLang="en-US" sz="1400" dirty="0">
              <a:latin typeface="Arial" charset="0"/>
            </a:endParaRPr>
          </a:p>
        </p:txBody>
      </p:sp>
      <p:sp>
        <p:nvSpPr>
          <p:cNvPr id="5151" name="TextBox 20"/>
          <p:cNvSpPr txBox="1">
            <a:spLocks noChangeArrowheads="1"/>
          </p:cNvSpPr>
          <p:nvPr/>
        </p:nvSpPr>
        <p:spPr bwMode="auto">
          <a:xfrm>
            <a:off x="4083634" y="3974298"/>
            <a:ext cx="5226259" cy="115525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1400"/>
              </a:lnSpc>
            </a:pPr>
            <a:r>
              <a:rPr lang="zh-CN" altLang="en-US" sz="1100" dirty="0" smtClean="0">
                <a:latin typeface="Arial" charset="0"/>
              </a:rPr>
              <a:t>吸入：移走污染源或将患者移至新鲜空气处。皮肤接触：以温水缓和冲洗受污染的部位至少</a:t>
            </a:r>
            <a:r>
              <a:rPr lang="en-US" altLang="zh-CN" sz="1100" dirty="0" smtClean="0">
                <a:latin typeface="Arial" charset="0"/>
              </a:rPr>
              <a:t>20-30</a:t>
            </a:r>
            <a:r>
              <a:rPr lang="zh-CN" altLang="en-US" sz="1100" dirty="0" smtClean="0">
                <a:latin typeface="Arial" charset="0"/>
              </a:rPr>
              <a:t>分钟。脱掉受污染的衣服、鞋子或皮饰品，立即就医。眼睛接触：立即将眼皮睁开，用缓和流动的温水冲洗污染的眼镜</a:t>
            </a:r>
            <a:r>
              <a:rPr lang="en-US" altLang="zh-CN" sz="1100" dirty="0" smtClean="0">
                <a:latin typeface="Arial" charset="0"/>
              </a:rPr>
              <a:t>20</a:t>
            </a:r>
            <a:r>
              <a:rPr lang="zh-CN" altLang="en-US" sz="1100" dirty="0" smtClean="0">
                <a:latin typeface="Arial" charset="0"/>
              </a:rPr>
              <a:t>分钟，如果刺激感持续，反复冲洗，立即就医。食入：患者如丧失意识或痉挛，不可口喂食。若意识清除，让其用水彻底漱口，不可催吐，喝</a:t>
            </a:r>
            <a:r>
              <a:rPr lang="en-US" altLang="zh-CN" sz="1100" dirty="0" smtClean="0">
                <a:latin typeface="Arial" charset="0"/>
              </a:rPr>
              <a:t>240-300</a:t>
            </a:r>
            <a:r>
              <a:rPr lang="zh-CN" altLang="en-US" sz="1100" dirty="0" smtClean="0">
                <a:latin typeface="Arial" charset="0"/>
              </a:rPr>
              <a:t>毫升水，如有牛奶，可给予牛奶喝下。如自发性呕吐，将其身体向前倾，反复给水漱口，立即就医。</a:t>
            </a:r>
            <a:endParaRPr lang="zh-CN" altLang="en-US" sz="1100" dirty="0">
              <a:latin typeface="Arial" charset="0"/>
            </a:endParaRPr>
          </a:p>
        </p:txBody>
      </p:sp>
      <p:sp>
        <p:nvSpPr>
          <p:cNvPr id="31" name="矩形 30"/>
          <p:cNvSpPr/>
          <p:nvPr/>
        </p:nvSpPr>
        <p:spPr bwMode="auto">
          <a:xfrm>
            <a:off x="4071938" y="3630613"/>
            <a:ext cx="5262562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/>
              <a:t>应急处理</a:t>
            </a:r>
          </a:p>
        </p:txBody>
      </p:sp>
      <p:sp>
        <p:nvSpPr>
          <p:cNvPr id="29" name="矩形 28"/>
          <p:cNvSpPr/>
          <p:nvPr/>
        </p:nvSpPr>
        <p:spPr bwMode="auto">
          <a:xfrm>
            <a:off x="4071938" y="5148823"/>
            <a:ext cx="5262562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/>
              <a:t>防范措施</a:t>
            </a:r>
            <a:endParaRPr lang="zh-CN" altLang="en-US" sz="2000" b="1" dirty="0"/>
          </a:p>
        </p:txBody>
      </p:sp>
      <p:pic>
        <p:nvPicPr>
          <p:cNvPr id="42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10" t="22223" r="26555" b="15407"/>
          <a:stretch>
            <a:fillRect/>
          </a:stretch>
        </p:blipFill>
        <p:spPr bwMode="auto">
          <a:xfrm>
            <a:off x="8364318" y="5580935"/>
            <a:ext cx="708765" cy="93600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" descr="D:\自编教材类\安全手册（6项）\安全手册：警示标示标准化\2黄\当心腐蚀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9" t="6459" r="4395" b="32245"/>
          <a:stretch>
            <a:fillRect/>
          </a:stretch>
        </p:blipFill>
        <p:spPr bwMode="auto">
          <a:xfrm>
            <a:off x="1506285" y="4140911"/>
            <a:ext cx="2310214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5" descr="D:\自编教材类\安全手册（6项）\安全手册：警示标示标准化\3蓝\必须戴防护手套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420" y="5580935"/>
            <a:ext cx="707389" cy="9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29" descr="D:\自编教材类\安全手册（6项）\安全手册：警示标示标准化\3蓝\必须穿防护服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555" y="5580935"/>
            <a:ext cx="706012" cy="9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31" descr="D:\自编教材类\安全手册（6项）\安全手册：警示标示标准化\3蓝\必须戴防护眼镜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233" y="5580935"/>
            <a:ext cx="684296" cy="93600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1" descr="D:\自编教材类\安全手册（6项）\安全手册：警示标示标准化\3蓝\必须戴防毒面罩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0195" y="5580935"/>
            <a:ext cx="766559" cy="9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6" descr="D:\自编教材类\安全手册（6项）\安全手册：警示标示标准化\3蓝\必须穿防护鞋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475" y="5580935"/>
            <a:ext cx="706179" cy="9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矩形 33"/>
          <p:cNvSpPr/>
          <p:nvPr/>
        </p:nvSpPr>
        <p:spPr bwMode="auto">
          <a:xfrm>
            <a:off x="2229157" y="225425"/>
            <a:ext cx="5835814" cy="86175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5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职业病危害告知卡</a:t>
            </a:r>
            <a:endParaRPr lang="zh-CN" altLang="en-US" sz="50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黑体" pitchFamily="2" charset="-122"/>
              <a:ea typeface="黑体" pitchFamily="2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/>
        </p:nvSpPr>
        <p:spPr bwMode="auto">
          <a:xfrm>
            <a:off x="1119186" y="6588943"/>
            <a:ext cx="8215200" cy="4578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矩形 12"/>
          <p:cNvSpPr/>
          <p:nvPr/>
        </p:nvSpPr>
        <p:spPr bwMode="auto">
          <a:xfrm>
            <a:off x="1119188" y="1116383"/>
            <a:ext cx="8215312" cy="4320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>
                <a:latin typeface="宋体" pitchFamily="2" charset="-122"/>
              </a:rPr>
              <a:t>工作场所存在过氧化氢，</a:t>
            </a:r>
            <a:r>
              <a:rPr lang="zh-CN" altLang="en-US" sz="2000" b="1" dirty="0">
                <a:latin typeface="宋体" pitchFamily="2" charset="-122"/>
              </a:rPr>
              <a:t>对人体</a:t>
            </a:r>
            <a:r>
              <a:rPr lang="zh-CN" altLang="en-US" sz="2000" b="1" dirty="0" smtClean="0">
                <a:latin typeface="宋体" pitchFamily="2" charset="-122"/>
              </a:rPr>
              <a:t>有损害</a:t>
            </a:r>
            <a:r>
              <a:rPr lang="zh-CN" altLang="en-US" sz="2000" b="1" dirty="0">
                <a:latin typeface="宋体" pitchFamily="2" charset="-122"/>
              </a:rPr>
              <a:t>，请注意防护</a:t>
            </a:r>
          </a:p>
        </p:txBody>
      </p:sp>
      <p:sp>
        <p:nvSpPr>
          <p:cNvPr id="14" name="矩形 13"/>
          <p:cNvSpPr/>
          <p:nvPr/>
        </p:nvSpPr>
        <p:spPr bwMode="auto">
          <a:xfrm>
            <a:off x="1119188" y="1535113"/>
            <a:ext cx="2952750" cy="208756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5" name="矩形 14"/>
          <p:cNvSpPr/>
          <p:nvPr/>
        </p:nvSpPr>
        <p:spPr bwMode="auto">
          <a:xfrm>
            <a:off x="4071938" y="1548423"/>
            <a:ext cx="1616769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/>
              <a:t>理化特性</a:t>
            </a:r>
          </a:p>
        </p:txBody>
      </p:sp>
      <p:sp>
        <p:nvSpPr>
          <p:cNvPr id="16" name="矩形 15"/>
          <p:cNvSpPr/>
          <p:nvPr/>
        </p:nvSpPr>
        <p:spPr bwMode="auto">
          <a:xfrm>
            <a:off x="5688707" y="1535112"/>
            <a:ext cx="3645793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/>
              <a:t>健康危害</a:t>
            </a:r>
            <a:endParaRPr lang="zh-CN" altLang="en-US" sz="2000" b="1" dirty="0"/>
          </a:p>
        </p:txBody>
      </p:sp>
      <p:sp>
        <p:nvSpPr>
          <p:cNvPr id="17" name="矩形 16"/>
          <p:cNvSpPr/>
          <p:nvPr/>
        </p:nvSpPr>
        <p:spPr bwMode="auto">
          <a:xfrm>
            <a:off x="1119188" y="3622675"/>
            <a:ext cx="2952750" cy="29781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8" name="矩形 17"/>
          <p:cNvSpPr/>
          <p:nvPr/>
        </p:nvSpPr>
        <p:spPr bwMode="auto">
          <a:xfrm>
            <a:off x="4071938" y="4011613"/>
            <a:ext cx="5262562" cy="4270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9" name="矩形 18"/>
          <p:cNvSpPr/>
          <p:nvPr/>
        </p:nvSpPr>
        <p:spPr bwMode="auto">
          <a:xfrm>
            <a:off x="4071938" y="4438650"/>
            <a:ext cx="5262562" cy="21621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0" name="矩形 19"/>
          <p:cNvSpPr/>
          <p:nvPr/>
        </p:nvSpPr>
        <p:spPr bwMode="auto">
          <a:xfrm>
            <a:off x="1119188" y="7057751"/>
            <a:ext cx="8215312" cy="395288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2" name="矩形 21"/>
          <p:cNvSpPr/>
          <p:nvPr/>
        </p:nvSpPr>
        <p:spPr bwMode="auto">
          <a:xfrm>
            <a:off x="5688707" y="1908423"/>
            <a:ext cx="3645793" cy="17142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145" name="TextBox 13"/>
          <p:cNvSpPr txBox="1">
            <a:spLocks noChangeArrowheads="1"/>
          </p:cNvSpPr>
          <p:nvPr/>
        </p:nvSpPr>
        <p:spPr bwMode="auto">
          <a:xfrm>
            <a:off x="1152203" y="7057999"/>
            <a:ext cx="42484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急救电话：</a:t>
            </a:r>
            <a:r>
              <a:rPr lang="en-US" altLang="zh-CN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120         </a:t>
            </a:r>
            <a:r>
              <a:rPr lang="zh-CN" altLang="en-US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消防电话：</a:t>
            </a:r>
            <a:r>
              <a:rPr lang="en-US" altLang="zh-CN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119</a:t>
            </a:r>
            <a:endParaRPr lang="zh-CN" altLang="en-US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46" name="TextBox 14"/>
          <p:cNvSpPr txBox="1">
            <a:spLocks noChangeArrowheads="1"/>
          </p:cNvSpPr>
          <p:nvPr/>
        </p:nvSpPr>
        <p:spPr bwMode="auto">
          <a:xfrm>
            <a:off x="5400675" y="7057998"/>
            <a:ext cx="37652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职业卫生咨询电话</a:t>
            </a:r>
            <a:r>
              <a:rPr lang="zh-CN" altLang="en-US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：</a:t>
            </a:r>
          </a:p>
        </p:txBody>
      </p:sp>
      <p:sp>
        <p:nvSpPr>
          <p:cNvPr id="5147" name="TextBox 15"/>
          <p:cNvSpPr txBox="1">
            <a:spLocks noChangeArrowheads="1"/>
          </p:cNvSpPr>
          <p:nvPr/>
        </p:nvSpPr>
        <p:spPr bwMode="auto">
          <a:xfrm>
            <a:off x="1119687" y="1849189"/>
            <a:ext cx="295202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/>
            <a:r>
              <a:rPr lang="zh-CN" altLang="en-US" sz="5400" dirty="0" smtClean="0">
                <a:latin typeface="黑体" pitchFamily="2" charset="-122"/>
                <a:ea typeface="黑体" pitchFamily="2" charset="-122"/>
              </a:rPr>
              <a:t>过氧化氢</a:t>
            </a:r>
            <a:endParaRPr lang="zh-CN" altLang="en-US" sz="5400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5148" name="TextBox 16"/>
          <p:cNvSpPr txBox="1">
            <a:spLocks noChangeArrowheads="1"/>
          </p:cNvSpPr>
          <p:nvPr/>
        </p:nvSpPr>
        <p:spPr bwMode="auto">
          <a:xfrm>
            <a:off x="1122360" y="2907824"/>
            <a:ext cx="29493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/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Hydrogen  Peroxide</a:t>
            </a:r>
            <a:endParaRPr lang="zh-CN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49" name="TextBox 17"/>
          <p:cNvSpPr txBox="1">
            <a:spLocks noChangeArrowheads="1"/>
          </p:cNvSpPr>
          <p:nvPr/>
        </p:nvSpPr>
        <p:spPr bwMode="auto">
          <a:xfrm>
            <a:off x="5688707" y="1943263"/>
            <a:ext cx="3600400" cy="93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2200"/>
              </a:lnSpc>
            </a:pPr>
            <a:r>
              <a:rPr lang="zh-CN" altLang="en-US" sz="1400" dirty="0" smtClean="0">
                <a:latin typeface="Arial" charset="0"/>
              </a:rPr>
              <a:t>侧击感、皮肤刺痛及暂时性变白、红肿、起泡、眼疾、胃出血。当为腐蚀性伤害时，严重时可能造成失明、组织坏死、肺水肿。</a:t>
            </a:r>
            <a:endParaRPr lang="zh-CN" altLang="en-US" sz="1400" dirty="0">
              <a:latin typeface="Arial" charset="0"/>
            </a:endParaRPr>
          </a:p>
        </p:txBody>
      </p:sp>
      <p:sp>
        <p:nvSpPr>
          <p:cNvPr id="5150" name="TextBox 18"/>
          <p:cNvSpPr txBox="1">
            <a:spLocks noChangeArrowheads="1"/>
          </p:cNvSpPr>
          <p:nvPr/>
        </p:nvSpPr>
        <p:spPr bwMode="auto">
          <a:xfrm>
            <a:off x="4032523" y="1958590"/>
            <a:ext cx="1656184" cy="1374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2000"/>
              </a:lnSpc>
            </a:pPr>
            <a:r>
              <a:rPr lang="zh-CN" altLang="en-US" sz="1400" dirty="0" smtClean="0">
                <a:latin typeface="Arial" charset="0"/>
              </a:rPr>
              <a:t>水溶液为无色透明液体，有微弱的特殊气味。纯过氧化氢是淡蓝色的油状液体。</a:t>
            </a:r>
            <a:endParaRPr lang="zh-CN" altLang="en-US" sz="1400" dirty="0">
              <a:latin typeface="Arial" charset="0"/>
            </a:endParaRPr>
          </a:p>
        </p:txBody>
      </p:sp>
      <p:sp>
        <p:nvSpPr>
          <p:cNvPr id="5151" name="TextBox 20"/>
          <p:cNvSpPr txBox="1">
            <a:spLocks noChangeArrowheads="1"/>
          </p:cNvSpPr>
          <p:nvPr/>
        </p:nvSpPr>
        <p:spPr bwMode="auto">
          <a:xfrm>
            <a:off x="4083634" y="3974298"/>
            <a:ext cx="5226259" cy="123271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1800"/>
              </a:lnSpc>
            </a:pPr>
            <a:r>
              <a:rPr lang="zh-CN" altLang="en-US" sz="1400" dirty="0" smtClean="0"/>
              <a:t>吸入：迅速脱离现场至新鲜空气处。保持呼吸道畅通。如呼吸困难，给输氧。如呼吸停止，立即人工呼吸，送医。误食：饮足量温水，催吐，就医。皮肤接触：脱去被污染衣服，用大量流动清水冲洗。眼睛接触：立即提起眼睑，用大量流动清水或生理盐水彻底冲洗至少</a:t>
            </a:r>
            <a:r>
              <a:rPr lang="en-US" altLang="zh-CN" sz="1400" dirty="0" smtClean="0"/>
              <a:t>15</a:t>
            </a:r>
            <a:r>
              <a:rPr lang="zh-CN" altLang="en-US" sz="1400" dirty="0" smtClean="0"/>
              <a:t>分钟，就医。</a:t>
            </a:r>
            <a:endParaRPr lang="zh-CN" altLang="en-US" sz="1400" dirty="0"/>
          </a:p>
        </p:txBody>
      </p:sp>
      <p:sp>
        <p:nvSpPr>
          <p:cNvPr id="31" name="矩形 30"/>
          <p:cNvSpPr/>
          <p:nvPr/>
        </p:nvSpPr>
        <p:spPr bwMode="auto">
          <a:xfrm>
            <a:off x="4071938" y="3630613"/>
            <a:ext cx="5262562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/>
              <a:t>应急处理</a:t>
            </a:r>
          </a:p>
        </p:txBody>
      </p:sp>
      <p:sp>
        <p:nvSpPr>
          <p:cNvPr id="29" name="矩形 28"/>
          <p:cNvSpPr/>
          <p:nvPr/>
        </p:nvSpPr>
        <p:spPr bwMode="auto">
          <a:xfrm>
            <a:off x="4071938" y="5148823"/>
            <a:ext cx="5262562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/>
              <a:t>防范措施</a:t>
            </a:r>
            <a:endParaRPr lang="zh-CN" altLang="en-US" sz="2000" b="1" dirty="0"/>
          </a:p>
        </p:txBody>
      </p:sp>
      <p:pic>
        <p:nvPicPr>
          <p:cNvPr id="42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10" t="22223" r="26555" b="15407"/>
          <a:stretch>
            <a:fillRect/>
          </a:stretch>
        </p:blipFill>
        <p:spPr bwMode="auto">
          <a:xfrm>
            <a:off x="8364318" y="5580935"/>
            <a:ext cx="708765" cy="93600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" descr="D:\自编教材类\安全手册（6项）\安全手册：警示标示标准化\2黄\当心腐蚀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9" t="6459" r="4395" b="32245"/>
          <a:stretch>
            <a:fillRect/>
          </a:stretch>
        </p:blipFill>
        <p:spPr bwMode="auto">
          <a:xfrm>
            <a:off x="1506285" y="4140911"/>
            <a:ext cx="2310214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5" descr="D:\自编教材类\安全手册（6项）\安全手册：警示标示标准化\3蓝\必须戴防护手套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420" y="5580935"/>
            <a:ext cx="707389" cy="9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29" descr="D:\自编教材类\安全手册（6项）\安全手册：警示标示标准化\3蓝\必须穿防护服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555" y="5580935"/>
            <a:ext cx="706012" cy="9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31" descr="D:\自编教材类\安全手册（6项）\安全手册：警示标示标准化\3蓝\必须戴防护眼镜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233" y="5580935"/>
            <a:ext cx="684296" cy="93600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1" descr="D:\自编教材类\安全手册（6项）\安全手册：警示标示标准化\3蓝\必须戴防毒面罩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0195" y="5580935"/>
            <a:ext cx="766559" cy="9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6" descr="D:\自编教材类\安全手册（6项）\安全手册：警示标示标准化\3蓝\必须穿防护鞋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475" y="5580935"/>
            <a:ext cx="706179" cy="9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矩形 33"/>
          <p:cNvSpPr/>
          <p:nvPr/>
        </p:nvSpPr>
        <p:spPr bwMode="auto">
          <a:xfrm>
            <a:off x="2229157" y="225425"/>
            <a:ext cx="5835814" cy="86175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5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职业病危害告知卡</a:t>
            </a:r>
            <a:endParaRPr lang="zh-CN" altLang="en-US" sz="50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黑体" pitchFamily="2" charset="-122"/>
              <a:ea typeface="黑体" pitchFamily="2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/>
        </p:nvSpPr>
        <p:spPr bwMode="auto">
          <a:xfrm>
            <a:off x="1119186" y="6588943"/>
            <a:ext cx="8215200" cy="4578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矩形 12"/>
          <p:cNvSpPr/>
          <p:nvPr/>
        </p:nvSpPr>
        <p:spPr bwMode="auto">
          <a:xfrm>
            <a:off x="1119188" y="1116383"/>
            <a:ext cx="8215312" cy="4320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>
                <a:latin typeface="宋体" pitchFamily="2" charset="-122"/>
              </a:rPr>
              <a:t>工作场所存在氢氧化钠，</a:t>
            </a:r>
            <a:r>
              <a:rPr lang="zh-CN" altLang="en-US" sz="2000" b="1" dirty="0">
                <a:latin typeface="宋体" pitchFamily="2" charset="-122"/>
              </a:rPr>
              <a:t>对人体</a:t>
            </a:r>
            <a:r>
              <a:rPr lang="zh-CN" altLang="en-US" sz="2000" b="1" dirty="0" smtClean="0">
                <a:latin typeface="宋体" pitchFamily="2" charset="-122"/>
              </a:rPr>
              <a:t>有损害</a:t>
            </a:r>
            <a:r>
              <a:rPr lang="zh-CN" altLang="en-US" sz="2000" b="1" dirty="0">
                <a:latin typeface="宋体" pitchFamily="2" charset="-122"/>
              </a:rPr>
              <a:t>，请注意防护</a:t>
            </a:r>
          </a:p>
        </p:txBody>
      </p:sp>
      <p:sp>
        <p:nvSpPr>
          <p:cNvPr id="14" name="矩形 13"/>
          <p:cNvSpPr/>
          <p:nvPr/>
        </p:nvSpPr>
        <p:spPr bwMode="auto">
          <a:xfrm>
            <a:off x="1119188" y="1535113"/>
            <a:ext cx="2952750" cy="208756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5" name="矩形 14"/>
          <p:cNvSpPr/>
          <p:nvPr/>
        </p:nvSpPr>
        <p:spPr bwMode="auto">
          <a:xfrm>
            <a:off x="4071938" y="1548423"/>
            <a:ext cx="1616769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/>
              <a:t>理化特性</a:t>
            </a:r>
          </a:p>
        </p:txBody>
      </p:sp>
      <p:sp>
        <p:nvSpPr>
          <p:cNvPr id="16" name="矩形 15"/>
          <p:cNvSpPr/>
          <p:nvPr/>
        </p:nvSpPr>
        <p:spPr bwMode="auto">
          <a:xfrm>
            <a:off x="5688707" y="1535112"/>
            <a:ext cx="3645793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/>
              <a:t>健康危害</a:t>
            </a:r>
            <a:endParaRPr lang="zh-CN" altLang="en-US" sz="2000" b="1" dirty="0"/>
          </a:p>
        </p:txBody>
      </p:sp>
      <p:sp>
        <p:nvSpPr>
          <p:cNvPr id="17" name="矩形 16"/>
          <p:cNvSpPr/>
          <p:nvPr/>
        </p:nvSpPr>
        <p:spPr bwMode="auto">
          <a:xfrm>
            <a:off x="1119188" y="3622675"/>
            <a:ext cx="2952750" cy="29781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8" name="矩形 17"/>
          <p:cNvSpPr/>
          <p:nvPr/>
        </p:nvSpPr>
        <p:spPr bwMode="auto">
          <a:xfrm>
            <a:off x="4071938" y="4011613"/>
            <a:ext cx="5262562" cy="4270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9" name="矩形 18"/>
          <p:cNvSpPr/>
          <p:nvPr/>
        </p:nvSpPr>
        <p:spPr bwMode="auto">
          <a:xfrm>
            <a:off x="4071938" y="4438650"/>
            <a:ext cx="5262562" cy="21621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0" name="矩形 19"/>
          <p:cNvSpPr/>
          <p:nvPr/>
        </p:nvSpPr>
        <p:spPr bwMode="auto">
          <a:xfrm>
            <a:off x="1119188" y="7057751"/>
            <a:ext cx="8215312" cy="395288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2" name="矩形 21"/>
          <p:cNvSpPr/>
          <p:nvPr/>
        </p:nvSpPr>
        <p:spPr bwMode="auto">
          <a:xfrm>
            <a:off x="5688707" y="1908423"/>
            <a:ext cx="3645793" cy="17142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145" name="TextBox 13"/>
          <p:cNvSpPr txBox="1">
            <a:spLocks noChangeArrowheads="1"/>
          </p:cNvSpPr>
          <p:nvPr/>
        </p:nvSpPr>
        <p:spPr bwMode="auto">
          <a:xfrm>
            <a:off x="1152203" y="7057999"/>
            <a:ext cx="42484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急救电话：</a:t>
            </a:r>
            <a:r>
              <a:rPr lang="en-US" altLang="zh-CN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120         </a:t>
            </a:r>
            <a:r>
              <a:rPr lang="zh-CN" altLang="en-US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消防电话：</a:t>
            </a:r>
            <a:r>
              <a:rPr lang="en-US" altLang="zh-CN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119</a:t>
            </a:r>
            <a:endParaRPr lang="zh-CN" altLang="en-US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46" name="TextBox 14"/>
          <p:cNvSpPr txBox="1">
            <a:spLocks noChangeArrowheads="1"/>
          </p:cNvSpPr>
          <p:nvPr/>
        </p:nvSpPr>
        <p:spPr bwMode="auto">
          <a:xfrm>
            <a:off x="5400675" y="7057998"/>
            <a:ext cx="37652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职业卫生咨询电话</a:t>
            </a:r>
            <a:r>
              <a:rPr lang="zh-CN" altLang="en-US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：</a:t>
            </a:r>
          </a:p>
        </p:txBody>
      </p:sp>
      <p:sp>
        <p:nvSpPr>
          <p:cNvPr id="5147" name="TextBox 15"/>
          <p:cNvSpPr txBox="1">
            <a:spLocks noChangeArrowheads="1"/>
          </p:cNvSpPr>
          <p:nvPr/>
        </p:nvSpPr>
        <p:spPr bwMode="auto">
          <a:xfrm>
            <a:off x="1119687" y="1849189"/>
            <a:ext cx="295202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/>
            <a:r>
              <a:rPr lang="zh-CN" altLang="en-US" sz="5400" dirty="0" smtClean="0">
                <a:latin typeface="黑体" pitchFamily="2" charset="-122"/>
                <a:ea typeface="黑体" pitchFamily="2" charset="-122"/>
              </a:rPr>
              <a:t>氢氧化钠</a:t>
            </a:r>
            <a:endParaRPr lang="zh-CN" altLang="en-US" sz="5400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5148" name="TextBox 16"/>
          <p:cNvSpPr txBox="1">
            <a:spLocks noChangeArrowheads="1"/>
          </p:cNvSpPr>
          <p:nvPr/>
        </p:nvSpPr>
        <p:spPr bwMode="auto">
          <a:xfrm>
            <a:off x="1122360" y="2907824"/>
            <a:ext cx="29493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/>
            <a:r>
              <a:rPr lang="en-US" altLang="zh-CN" sz="2400" dirty="0" smtClean="0">
                <a:latin typeface="Times New Roman" pitchFamily="18" charset="0"/>
                <a:cs typeface="Times New Roman" pitchFamily="18" charset="0"/>
              </a:rPr>
              <a:t>Sodium hydroxide</a:t>
            </a:r>
            <a:endParaRPr lang="zh-CN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49" name="TextBox 17"/>
          <p:cNvSpPr txBox="1">
            <a:spLocks noChangeArrowheads="1"/>
          </p:cNvSpPr>
          <p:nvPr/>
        </p:nvSpPr>
        <p:spPr bwMode="auto">
          <a:xfrm>
            <a:off x="5688707" y="1943263"/>
            <a:ext cx="3600400" cy="656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2200"/>
              </a:lnSpc>
            </a:pPr>
            <a:r>
              <a:rPr lang="zh-CN" altLang="en-US" sz="1400" dirty="0" smtClean="0">
                <a:latin typeface="Arial" charset="0"/>
              </a:rPr>
              <a:t>触及皮肤有强烈刺激作用而造成灼伤；有强腐蚀性；水溶液有强腐蚀性。</a:t>
            </a:r>
            <a:endParaRPr lang="zh-CN" altLang="en-US" sz="1400" dirty="0">
              <a:latin typeface="Arial" charset="0"/>
            </a:endParaRPr>
          </a:p>
        </p:txBody>
      </p:sp>
      <p:sp>
        <p:nvSpPr>
          <p:cNvPr id="5150" name="TextBox 18"/>
          <p:cNvSpPr txBox="1">
            <a:spLocks noChangeArrowheads="1"/>
          </p:cNvSpPr>
          <p:nvPr/>
        </p:nvSpPr>
        <p:spPr bwMode="auto">
          <a:xfrm>
            <a:off x="4032523" y="1958590"/>
            <a:ext cx="1656184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2000"/>
              </a:lnSpc>
            </a:pPr>
            <a:r>
              <a:rPr lang="zh-CN" altLang="en-US" sz="1400" dirty="0" smtClean="0">
                <a:latin typeface="Arial" charset="0"/>
              </a:rPr>
              <a:t>熔点：</a:t>
            </a:r>
            <a:r>
              <a:rPr lang="en-US" altLang="zh-CN" sz="1400" dirty="0" smtClean="0">
                <a:latin typeface="Arial" charset="0"/>
              </a:rPr>
              <a:t>318.4</a:t>
            </a:r>
            <a:r>
              <a:rPr lang="zh-CN" altLang="en-US" sz="1400" dirty="0" smtClean="0">
                <a:latin typeface="Arial" charset="0"/>
              </a:rPr>
              <a:t>℃</a:t>
            </a:r>
            <a:endParaRPr lang="en-US" altLang="zh-CN" sz="1400" dirty="0" smtClean="0">
              <a:latin typeface="Arial" charset="0"/>
            </a:endParaRPr>
          </a:p>
          <a:p>
            <a:pPr>
              <a:lnSpc>
                <a:spcPts val="2000"/>
              </a:lnSpc>
            </a:pPr>
            <a:r>
              <a:rPr lang="zh-CN" altLang="en-US" sz="1400" dirty="0" smtClean="0">
                <a:latin typeface="Arial" charset="0"/>
              </a:rPr>
              <a:t>沸点：</a:t>
            </a:r>
            <a:r>
              <a:rPr lang="en-US" altLang="zh-CN" sz="1400" dirty="0" smtClean="0">
                <a:latin typeface="Arial" charset="0"/>
              </a:rPr>
              <a:t>1390</a:t>
            </a:r>
            <a:r>
              <a:rPr lang="zh-CN" altLang="en-US" sz="1400" dirty="0" smtClean="0">
                <a:latin typeface="Arial" charset="0"/>
              </a:rPr>
              <a:t>℃</a:t>
            </a:r>
            <a:endParaRPr lang="en-US" altLang="zh-CN" sz="1400" dirty="0" smtClean="0">
              <a:latin typeface="Arial" charset="0"/>
            </a:endParaRPr>
          </a:p>
          <a:p>
            <a:pPr>
              <a:lnSpc>
                <a:spcPts val="2000"/>
              </a:lnSpc>
            </a:pPr>
            <a:r>
              <a:rPr lang="zh-CN" altLang="en-US" sz="1400" dirty="0" smtClean="0">
                <a:latin typeface="Arial" charset="0"/>
              </a:rPr>
              <a:t>相对密度：</a:t>
            </a:r>
            <a:r>
              <a:rPr lang="en-US" altLang="zh-CN" sz="1400" dirty="0" smtClean="0">
                <a:latin typeface="Arial" charset="0"/>
              </a:rPr>
              <a:t>2.12</a:t>
            </a:r>
          </a:p>
          <a:p>
            <a:pPr>
              <a:lnSpc>
                <a:spcPts val="2000"/>
              </a:lnSpc>
            </a:pPr>
            <a:r>
              <a:rPr lang="zh-CN" altLang="en-US" sz="1400" dirty="0" smtClean="0">
                <a:latin typeface="Arial" charset="0"/>
              </a:rPr>
              <a:t>（水</a:t>
            </a:r>
            <a:r>
              <a:rPr lang="en-US" altLang="zh-CN" sz="1400" dirty="0" smtClean="0">
                <a:latin typeface="Arial" charset="0"/>
              </a:rPr>
              <a:t>=1</a:t>
            </a:r>
            <a:r>
              <a:rPr lang="zh-CN" altLang="en-US" sz="1400" dirty="0" smtClean="0">
                <a:latin typeface="Arial" charset="0"/>
              </a:rPr>
              <a:t>）</a:t>
            </a:r>
            <a:endParaRPr lang="en-US" altLang="zh-CN" sz="1400" dirty="0" smtClean="0">
              <a:latin typeface="Arial" charset="0"/>
            </a:endParaRPr>
          </a:p>
          <a:p>
            <a:pPr>
              <a:lnSpc>
                <a:spcPts val="2000"/>
              </a:lnSpc>
            </a:pPr>
            <a:r>
              <a:rPr lang="zh-CN" altLang="en-US" sz="1400" dirty="0" smtClean="0">
                <a:latin typeface="Arial" charset="0"/>
              </a:rPr>
              <a:t>饱和蒸汽压：</a:t>
            </a:r>
            <a:r>
              <a:rPr lang="en-US" altLang="zh-CN" sz="1400" dirty="0" smtClean="0">
                <a:latin typeface="Arial" charset="0"/>
              </a:rPr>
              <a:t>0.13kPa</a:t>
            </a:r>
            <a:r>
              <a:rPr lang="zh-CN" altLang="en-US" sz="1400" dirty="0" smtClean="0">
                <a:latin typeface="Arial" charset="0"/>
              </a:rPr>
              <a:t>（</a:t>
            </a:r>
            <a:r>
              <a:rPr lang="en-US" altLang="zh-CN" sz="1400" dirty="0" smtClean="0">
                <a:latin typeface="Arial" charset="0"/>
              </a:rPr>
              <a:t>739</a:t>
            </a:r>
            <a:r>
              <a:rPr lang="zh-CN" altLang="en-US" sz="1400" dirty="0" smtClean="0">
                <a:latin typeface="Arial" charset="0"/>
              </a:rPr>
              <a:t>℃）</a:t>
            </a:r>
            <a:endParaRPr lang="zh-CN" altLang="en-US" sz="1400" dirty="0">
              <a:latin typeface="Arial" charset="0"/>
            </a:endParaRPr>
          </a:p>
        </p:txBody>
      </p:sp>
      <p:sp>
        <p:nvSpPr>
          <p:cNvPr id="5151" name="TextBox 20"/>
          <p:cNvSpPr txBox="1">
            <a:spLocks noChangeArrowheads="1"/>
          </p:cNvSpPr>
          <p:nvPr/>
        </p:nvSpPr>
        <p:spPr bwMode="auto">
          <a:xfrm>
            <a:off x="4083634" y="3974298"/>
            <a:ext cx="5226259" cy="91210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2200"/>
              </a:lnSpc>
            </a:pPr>
            <a:r>
              <a:rPr lang="zh-CN" altLang="en-US" sz="1400" dirty="0" smtClean="0"/>
              <a:t>食入：误服者用水漱口，给饮牛奶或蛋清，就医。皮肤接触：脱去被污染衣服，用大量流动清水冲洗。眼睛接触：立即提起眼睑，用大量流动清水或生理盐水彻底冲洗至少</a:t>
            </a:r>
            <a:r>
              <a:rPr lang="en-US" altLang="zh-CN" sz="1400" dirty="0" smtClean="0"/>
              <a:t>15</a:t>
            </a:r>
            <a:r>
              <a:rPr lang="zh-CN" altLang="en-US" sz="1400" dirty="0" smtClean="0"/>
              <a:t>分钟，就医。</a:t>
            </a:r>
            <a:endParaRPr lang="zh-CN" altLang="en-US" sz="1400" dirty="0"/>
          </a:p>
        </p:txBody>
      </p:sp>
      <p:sp>
        <p:nvSpPr>
          <p:cNvPr id="31" name="矩形 30"/>
          <p:cNvSpPr/>
          <p:nvPr/>
        </p:nvSpPr>
        <p:spPr bwMode="auto">
          <a:xfrm>
            <a:off x="4071938" y="3630613"/>
            <a:ext cx="5262562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/>
              <a:t>应急处理</a:t>
            </a:r>
          </a:p>
        </p:txBody>
      </p:sp>
      <p:sp>
        <p:nvSpPr>
          <p:cNvPr id="29" name="矩形 28"/>
          <p:cNvSpPr/>
          <p:nvPr/>
        </p:nvSpPr>
        <p:spPr bwMode="auto">
          <a:xfrm>
            <a:off x="4071938" y="4932759"/>
            <a:ext cx="5262562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/>
              <a:t>防范措施</a:t>
            </a:r>
            <a:endParaRPr lang="zh-CN" altLang="en-US" sz="2000" b="1" dirty="0"/>
          </a:p>
        </p:txBody>
      </p:sp>
      <p:pic>
        <p:nvPicPr>
          <p:cNvPr id="33" name="Picture 3" descr="D:\自编教材类\安全手册（6项）\安全手册：警示标示标准化\2黄\当心腐蚀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9" t="6459" r="4395" b="32245"/>
          <a:stretch>
            <a:fillRect/>
          </a:stretch>
        </p:blipFill>
        <p:spPr bwMode="auto">
          <a:xfrm>
            <a:off x="1506285" y="4140911"/>
            <a:ext cx="2310214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5" descr="D:\自编教材类\安全手册（6项）\安全手册：警示标示标准化\3蓝\必须戴防护手套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4809" y="5508927"/>
            <a:ext cx="707389" cy="9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29" descr="D:\自编教材类\安全手册（6项）\安全手册：警示标示标准化\3蓝\必须穿防护服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944" y="5508927"/>
            <a:ext cx="706012" cy="9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31" descr="D:\自编教材类\安全手册（6项）\安全手册：警示标示标准化\3蓝\必须戴防护眼镜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622" y="5508927"/>
            <a:ext cx="684296" cy="93600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1" descr="D:\自编教材类\安全手册（6项）\安全手册：警示标示标准化\3蓝\必须戴防毒面罩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584" y="5508927"/>
            <a:ext cx="766559" cy="9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6" descr="D:\自编教材类\安全手册（6项）\安全手册：警示标示标准化\3蓝\必须穿防护鞋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864" y="5508927"/>
            <a:ext cx="706179" cy="9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矩形 33"/>
          <p:cNvSpPr/>
          <p:nvPr/>
        </p:nvSpPr>
        <p:spPr bwMode="auto">
          <a:xfrm>
            <a:off x="2229157" y="225425"/>
            <a:ext cx="5835814" cy="86175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5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职业病危害告知卡</a:t>
            </a:r>
            <a:endParaRPr lang="zh-CN" altLang="en-US" sz="50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黑体" pitchFamily="2" charset="-122"/>
              <a:ea typeface="黑体" pitchFamily="2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/>
        </p:nvSpPr>
        <p:spPr bwMode="auto">
          <a:xfrm>
            <a:off x="1119186" y="6588943"/>
            <a:ext cx="8215200" cy="4578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矩形 12"/>
          <p:cNvSpPr/>
          <p:nvPr/>
        </p:nvSpPr>
        <p:spPr bwMode="auto">
          <a:xfrm>
            <a:off x="1119188" y="1116383"/>
            <a:ext cx="8215312" cy="4320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>
                <a:latin typeface="宋体" pitchFamily="2" charset="-122"/>
              </a:rPr>
              <a:t>工作场所存在电焊烟尘，</a:t>
            </a:r>
            <a:r>
              <a:rPr lang="zh-CN" altLang="en-US" sz="2000" b="1" dirty="0">
                <a:latin typeface="宋体" pitchFamily="2" charset="-122"/>
              </a:rPr>
              <a:t>对人体</a:t>
            </a:r>
            <a:r>
              <a:rPr lang="zh-CN" altLang="en-US" sz="2000" b="1" dirty="0" smtClean="0">
                <a:latin typeface="宋体" pitchFamily="2" charset="-122"/>
              </a:rPr>
              <a:t>有损害</a:t>
            </a:r>
            <a:r>
              <a:rPr lang="zh-CN" altLang="en-US" sz="2000" b="1" dirty="0">
                <a:latin typeface="宋体" pitchFamily="2" charset="-122"/>
              </a:rPr>
              <a:t>，请注意防护</a:t>
            </a:r>
          </a:p>
        </p:txBody>
      </p:sp>
      <p:sp>
        <p:nvSpPr>
          <p:cNvPr id="14" name="矩形 13"/>
          <p:cNvSpPr/>
          <p:nvPr/>
        </p:nvSpPr>
        <p:spPr bwMode="auto">
          <a:xfrm>
            <a:off x="1119188" y="1535113"/>
            <a:ext cx="2952750" cy="208756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5" name="矩形 14"/>
          <p:cNvSpPr/>
          <p:nvPr/>
        </p:nvSpPr>
        <p:spPr bwMode="auto">
          <a:xfrm>
            <a:off x="4071938" y="1548423"/>
            <a:ext cx="1616769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/>
              <a:t>理化特性</a:t>
            </a:r>
          </a:p>
        </p:txBody>
      </p:sp>
      <p:sp>
        <p:nvSpPr>
          <p:cNvPr id="16" name="矩形 15"/>
          <p:cNvSpPr/>
          <p:nvPr/>
        </p:nvSpPr>
        <p:spPr bwMode="auto">
          <a:xfrm>
            <a:off x="5688707" y="1535112"/>
            <a:ext cx="3645793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/>
              <a:t>健康危害</a:t>
            </a:r>
            <a:endParaRPr lang="zh-CN" altLang="en-US" sz="2000" b="1" dirty="0"/>
          </a:p>
        </p:txBody>
      </p:sp>
      <p:sp>
        <p:nvSpPr>
          <p:cNvPr id="17" name="矩形 16"/>
          <p:cNvSpPr/>
          <p:nvPr/>
        </p:nvSpPr>
        <p:spPr bwMode="auto">
          <a:xfrm>
            <a:off x="1119188" y="3622675"/>
            <a:ext cx="2952750" cy="29781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8" name="矩形 17"/>
          <p:cNvSpPr/>
          <p:nvPr/>
        </p:nvSpPr>
        <p:spPr bwMode="auto">
          <a:xfrm>
            <a:off x="4071938" y="4011613"/>
            <a:ext cx="5262562" cy="4270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9" name="矩形 18"/>
          <p:cNvSpPr/>
          <p:nvPr/>
        </p:nvSpPr>
        <p:spPr bwMode="auto">
          <a:xfrm>
            <a:off x="4071938" y="4438650"/>
            <a:ext cx="5262562" cy="21621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0" name="矩形 19"/>
          <p:cNvSpPr/>
          <p:nvPr/>
        </p:nvSpPr>
        <p:spPr bwMode="auto">
          <a:xfrm>
            <a:off x="1119188" y="7057751"/>
            <a:ext cx="8215312" cy="395288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2" name="矩形 21"/>
          <p:cNvSpPr/>
          <p:nvPr/>
        </p:nvSpPr>
        <p:spPr bwMode="auto">
          <a:xfrm>
            <a:off x="5688707" y="1908423"/>
            <a:ext cx="3645793" cy="17142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145" name="TextBox 13"/>
          <p:cNvSpPr txBox="1">
            <a:spLocks noChangeArrowheads="1"/>
          </p:cNvSpPr>
          <p:nvPr/>
        </p:nvSpPr>
        <p:spPr bwMode="auto">
          <a:xfrm>
            <a:off x="1152203" y="7057999"/>
            <a:ext cx="42484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急救电话：</a:t>
            </a:r>
            <a:r>
              <a:rPr lang="en-US" altLang="zh-CN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120         </a:t>
            </a:r>
            <a:r>
              <a:rPr lang="zh-CN" altLang="en-US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消防电话：</a:t>
            </a:r>
            <a:r>
              <a:rPr lang="en-US" altLang="zh-CN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119</a:t>
            </a:r>
            <a:endParaRPr lang="zh-CN" altLang="en-US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46" name="TextBox 14"/>
          <p:cNvSpPr txBox="1">
            <a:spLocks noChangeArrowheads="1"/>
          </p:cNvSpPr>
          <p:nvPr/>
        </p:nvSpPr>
        <p:spPr bwMode="auto">
          <a:xfrm>
            <a:off x="5400675" y="7057998"/>
            <a:ext cx="37652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职业卫生咨询电话</a:t>
            </a:r>
            <a:r>
              <a:rPr lang="zh-CN" altLang="en-US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：</a:t>
            </a:r>
            <a:endParaRPr lang="zh-CN" altLang="en-US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47" name="TextBox 15"/>
          <p:cNvSpPr txBox="1">
            <a:spLocks noChangeArrowheads="1"/>
          </p:cNvSpPr>
          <p:nvPr/>
        </p:nvSpPr>
        <p:spPr bwMode="auto">
          <a:xfrm>
            <a:off x="1119687" y="1777181"/>
            <a:ext cx="295202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/>
            <a:r>
              <a:rPr lang="zh-CN" altLang="en-US" sz="5400" dirty="0" smtClean="0">
                <a:latin typeface="黑体" pitchFamily="2" charset="-122"/>
                <a:ea typeface="黑体" pitchFamily="2" charset="-122"/>
              </a:rPr>
              <a:t>电焊烟尘</a:t>
            </a:r>
            <a:endParaRPr lang="zh-CN" altLang="en-US" sz="5400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5148" name="TextBox 16"/>
          <p:cNvSpPr txBox="1">
            <a:spLocks noChangeArrowheads="1"/>
          </p:cNvSpPr>
          <p:nvPr/>
        </p:nvSpPr>
        <p:spPr bwMode="auto">
          <a:xfrm>
            <a:off x="1122360" y="2723885"/>
            <a:ext cx="294935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/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Welding Fume</a:t>
            </a:r>
            <a:endParaRPr lang="zh-CN" alt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49" name="TextBox 17"/>
          <p:cNvSpPr txBox="1">
            <a:spLocks noChangeArrowheads="1"/>
          </p:cNvSpPr>
          <p:nvPr/>
        </p:nvSpPr>
        <p:spPr bwMode="auto">
          <a:xfrm>
            <a:off x="5760716" y="1980431"/>
            <a:ext cx="3384376" cy="1502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2200"/>
              </a:lnSpc>
              <a:spcAft>
                <a:spcPts val="600"/>
              </a:spcAft>
            </a:pPr>
            <a:r>
              <a:rPr lang="zh-CN" altLang="en-US" sz="1400" dirty="0" smtClean="0">
                <a:latin typeface="Arial" charset="0"/>
              </a:rPr>
              <a:t>烟尘中含有二氧化锰、氮氧化物、氟化物、臭氧等，漂浮在空气中对人体造成危害。人们吸入这种烟尘以后能引起头晕、头疼、咳嗽、胸闷气短等，严重的可能导致烟气中毒或尘肺病。</a:t>
            </a:r>
            <a:endParaRPr lang="zh-CN" altLang="en-US" sz="1400" dirty="0">
              <a:latin typeface="Arial" charset="0"/>
            </a:endParaRPr>
          </a:p>
        </p:txBody>
      </p:sp>
      <p:sp>
        <p:nvSpPr>
          <p:cNvPr id="5150" name="TextBox 18"/>
          <p:cNvSpPr txBox="1">
            <a:spLocks noChangeArrowheads="1"/>
          </p:cNvSpPr>
          <p:nvPr/>
        </p:nvSpPr>
        <p:spPr bwMode="auto">
          <a:xfrm>
            <a:off x="4104531" y="1980431"/>
            <a:ext cx="1656184" cy="1220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2200"/>
              </a:lnSpc>
            </a:pPr>
            <a:r>
              <a:rPr lang="zh-CN" altLang="en-US" sz="1400" dirty="0" smtClean="0">
                <a:latin typeface="Arial" charset="0"/>
              </a:rPr>
              <a:t>焊条、焊丝与焊件接触时，在电流的作用下，高温燃烧而产生的烟尘</a:t>
            </a:r>
            <a:endParaRPr lang="zh-CN" altLang="en-US" sz="1400" dirty="0">
              <a:latin typeface="Arial" charset="0"/>
            </a:endParaRPr>
          </a:p>
        </p:txBody>
      </p:sp>
      <p:sp>
        <p:nvSpPr>
          <p:cNvPr id="5151" name="TextBox 20"/>
          <p:cNvSpPr txBox="1">
            <a:spLocks noChangeArrowheads="1"/>
          </p:cNvSpPr>
          <p:nvPr/>
        </p:nvSpPr>
        <p:spPr bwMode="auto">
          <a:xfrm>
            <a:off x="4083634" y="3974298"/>
            <a:ext cx="5226259" cy="53521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1800"/>
              </a:lnSpc>
            </a:pPr>
            <a:r>
              <a:rPr lang="zh-CN" altLang="en-US" sz="1400" dirty="0" smtClean="0">
                <a:latin typeface="Arial" charset="0"/>
              </a:rPr>
              <a:t>电焊作业中如发生不适症状或中毒现象，应立即停止工作，脱离现场到新鲜空气处，并及时送医院就医</a:t>
            </a:r>
            <a:endParaRPr lang="zh-CN" altLang="en-US" sz="1400" dirty="0">
              <a:latin typeface="Arial" charset="0"/>
            </a:endParaRPr>
          </a:p>
        </p:txBody>
      </p:sp>
      <p:sp>
        <p:nvSpPr>
          <p:cNvPr id="31" name="矩形 30"/>
          <p:cNvSpPr/>
          <p:nvPr/>
        </p:nvSpPr>
        <p:spPr bwMode="auto">
          <a:xfrm>
            <a:off x="4071938" y="3630613"/>
            <a:ext cx="5262562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/>
              <a:t>应急处理</a:t>
            </a:r>
          </a:p>
        </p:txBody>
      </p:sp>
      <p:sp>
        <p:nvSpPr>
          <p:cNvPr id="5" name="矩形 4"/>
          <p:cNvSpPr/>
          <p:nvPr/>
        </p:nvSpPr>
        <p:spPr bwMode="auto">
          <a:xfrm>
            <a:off x="2229157" y="225425"/>
            <a:ext cx="5835814" cy="86175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5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职业病危害告知卡</a:t>
            </a:r>
            <a:endParaRPr lang="zh-CN" altLang="en-US" sz="50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黑体" pitchFamily="2" charset="-122"/>
              <a:ea typeface="黑体" pitchFamily="2" charset="-122"/>
            </a:endParaRPr>
          </a:p>
        </p:txBody>
      </p:sp>
      <p:pic>
        <p:nvPicPr>
          <p:cNvPr id="5129" name="Picture 2" descr="D:\自编教材类\安全手册（6项）\安全手册：警示标示标准化\3蓝\必须戴防尘口罩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619" y="5472960"/>
            <a:ext cx="842891" cy="111598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3" descr="D:\自编教材类\安全手册（6项）\安全手册：警示标示标准化\2黄\注意防尘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4" t="7280" r="2083" b="27757"/>
          <a:stretch>
            <a:fillRect/>
          </a:stretch>
        </p:blipFill>
        <p:spPr bwMode="auto">
          <a:xfrm>
            <a:off x="1421376" y="3996895"/>
            <a:ext cx="2395123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1" name="TextBox 20"/>
          <p:cNvSpPr txBox="1">
            <a:spLocks noChangeArrowheads="1"/>
          </p:cNvSpPr>
          <p:nvPr/>
        </p:nvSpPr>
        <p:spPr bwMode="auto">
          <a:xfrm>
            <a:off x="4080124" y="4860751"/>
            <a:ext cx="5230372" cy="766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1800"/>
              </a:lnSpc>
            </a:pPr>
            <a:r>
              <a:rPr lang="zh-CN" altLang="en-US" sz="1400" dirty="0" smtClean="0">
                <a:latin typeface="Arial" charset="0"/>
              </a:rPr>
              <a:t>加强现场通风；加强个人劳动防护，焊接人员必须佩戴防尘面罩或口罩；加强岗前、中职业健康体检和作业环境监测，改进焊接技术。</a:t>
            </a:r>
            <a:endParaRPr lang="zh-CN" altLang="en-US" sz="1400" dirty="0">
              <a:latin typeface="Arial" charset="0"/>
            </a:endParaRPr>
          </a:p>
        </p:txBody>
      </p:sp>
      <p:pic>
        <p:nvPicPr>
          <p:cNvPr id="5132" name="Picture 29" descr="D:\自编教材类\安全手册（6项）\安全手册：警示标示标准化\3蓝\必须穿防护服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967" y="5472960"/>
            <a:ext cx="842892" cy="111598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3" name="Picture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10" t="22223" r="26555" b="15407"/>
          <a:stretch>
            <a:fillRect/>
          </a:stretch>
        </p:blipFill>
        <p:spPr bwMode="auto">
          <a:xfrm>
            <a:off x="7560915" y="5472960"/>
            <a:ext cx="844479" cy="111598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Box 31"/>
          <p:cNvSpPr txBox="1">
            <a:spLocks noChangeArrowheads="1"/>
          </p:cNvSpPr>
          <p:nvPr/>
        </p:nvSpPr>
        <p:spPr bwMode="auto">
          <a:xfrm>
            <a:off x="1098549" y="6660951"/>
            <a:ext cx="811854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/>
            <a:r>
              <a:rPr lang="zh-CN" altLang="en-US" sz="1600" dirty="0" smtClean="0"/>
              <a:t>标准极限：</a:t>
            </a:r>
            <a:r>
              <a:rPr lang="en-US" altLang="zh-CN" sz="1600" dirty="0"/>
              <a:t>4mg/m³       </a:t>
            </a:r>
            <a:r>
              <a:rPr lang="en-US" altLang="zh-CN" sz="1600" dirty="0" smtClean="0"/>
              <a:t>       </a:t>
            </a:r>
            <a:r>
              <a:rPr lang="zh-CN" altLang="en-US" sz="1600" dirty="0"/>
              <a:t>检测结果：  </a:t>
            </a:r>
            <a:r>
              <a:rPr lang="zh-CN" altLang="en-US" sz="1600" dirty="0" smtClean="0"/>
              <a:t>         </a:t>
            </a:r>
            <a:r>
              <a:rPr lang="en-US" altLang="zh-CN" sz="1600" dirty="0" smtClean="0"/>
              <a:t>mg/m³               </a:t>
            </a:r>
            <a:r>
              <a:rPr lang="zh-CN" altLang="en-US" sz="1600" dirty="0" smtClean="0"/>
              <a:t>检测日期：         年       月      日</a:t>
            </a:r>
            <a:endParaRPr lang="zh-CN" altLang="en-US" sz="1600" dirty="0"/>
          </a:p>
        </p:txBody>
      </p:sp>
      <p:sp>
        <p:nvSpPr>
          <p:cNvPr id="29" name="矩形 28"/>
          <p:cNvSpPr/>
          <p:nvPr/>
        </p:nvSpPr>
        <p:spPr bwMode="auto">
          <a:xfrm>
            <a:off x="4071938" y="4500711"/>
            <a:ext cx="5262562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/>
              <a:t>防范措施</a:t>
            </a:r>
            <a:endParaRPr lang="zh-CN" altLang="en-US" sz="20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/>
        </p:nvSpPr>
        <p:spPr bwMode="auto">
          <a:xfrm>
            <a:off x="1119186" y="6588943"/>
            <a:ext cx="8215200" cy="4578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矩形 12"/>
          <p:cNvSpPr/>
          <p:nvPr/>
        </p:nvSpPr>
        <p:spPr bwMode="auto">
          <a:xfrm>
            <a:off x="1119188" y="1116383"/>
            <a:ext cx="8215312" cy="4320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>
                <a:latin typeface="宋体" pitchFamily="2" charset="-122"/>
              </a:rPr>
              <a:t>工作场所存在易燃液体，</a:t>
            </a:r>
            <a:r>
              <a:rPr lang="zh-CN" altLang="en-US" sz="2000" b="1" dirty="0">
                <a:latin typeface="宋体" pitchFamily="2" charset="-122"/>
              </a:rPr>
              <a:t>对人体</a:t>
            </a:r>
            <a:r>
              <a:rPr lang="zh-CN" altLang="en-US" sz="2000" b="1" dirty="0" smtClean="0">
                <a:latin typeface="宋体" pitchFamily="2" charset="-122"/>
              </a:rPr>
              <a:t>有损害</a:t>
            </a:r>
            <a:r>
              <a:rPr lang="zh-CN" altLang="en-US" sz="2000" b="1" dirty="0">
                <a:latin typeface="宋体" pitchFamily="2" charset="-122"/>
              </a:rPr>
              <a:t>，请注意防护</a:t>
            </a:r>
          </a:p>
        </p:txBody>
      </p:sp>
      <p:sp>
        <p:nvSpPr>
          <p:cNvPr id="14" name="矩形 13"/>
          <p:cNvSpPr/>
          <p:nvPr/>
        </p:nvSpPr>
        <p:spPr bwMode="auto">
          <a:xfrm>
            <a:off x="1119188" y="1535113"/>
            <a:ext cx="2952750" cy="208756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5" name="矩形 14"/>
          <p:cNvSpPr/>
          <p:nvPr/>
        </p:nvSpPr>
        <p:spPr bwMode="auto">
          <a:xfrm>
            <a:off x="4071938" y="1548423"/>
            <a:ext cx="1616769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/>
              <a:t>理化特性</a:t>
            </a:r>
          </a:p>
        </p:txBody>
      </p:sp>
      <p:sp>
        <p:nvSpPr>
          <p:cNvPr id="16" name="矩形 15"/>
          <p:cNvSpPr/>
          <p:nvPr/>
        </p:nvSpPr>
        <p:spPr bwMode="auto">
          <a:xfrm>
            <a:off x="5688707" y="1535112"/>
            <a:ext cx="3645793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/>
              <a:t>健康危害</a:t>
            </a:r>
            <a:endParaRPr lang="zh-CN" altLang="en-US" sz="2000" b="1" dirty="0"/>
          </a:p>
        </p:txBody>
      </p:sp>
      <p:sp>
        <p:nvSpPr>
          <p:cNvPr id="17" name="矩形 16"/>
          <p:cNvSpPr/>
          <p:nvPr/>
        </p:nvSpPr>
        <p:spPr bwMode="auto">
          <a:xfrm>
            <a:off x="1119188" y="3622675"/>
            <a:ext cx="2952750" cy="29781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8" name="矩形 17"/>
          <p:cNvSpPr/>
          <p:nvPr/>
        </p:nvSpPr>
        <p:spPr bwMode="auto">
          <a:xfrm>
            <a:off x="4071938" y="4011613"/>
            <a:ext cx="5262562" cy="4270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9" name="矩形 18"/>
          <p:cNvSpPr/>
          <p:nvPr/>
        </p:nvSpPr>
        <p:spPr bwMode="auto">
          <a:xfrm>
            <a:off x="4071938" y="4438650"/>
            <a:ext cx="5262562" cy="21621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0" name="矩形 19"/>
          <p:cNvSpPr/>
          <p:nvPr/>
        </p:nvSpPr>
        <p:spPr bwMode="auto">
          <a:xfrm>
            <a:off x="1119188" y="7057751"/>
            <a:ext cx="8215312" cy="395288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2" name="矩形 21"/>
          <p:cNvSpPr/>
          <p:nvPr/>
        </p:nvSpPr>
        <p:spPr bwMode="auto">
          <a:xfrm>
            <a:off x="5688707" y="1908423"/>
            <a:ext cx="3645793" cy="17142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145" name="TextBox 13"/>
          <p:cNvSpPr txBox="1">
            <a:spLocks noChangeArrowheads="1"/>
          </p:cNvSpPr>
          <p:nvPr/>
        </p:nvSpPr>
        <p:spPr bwMode="auto">
          <a:xfrm>
            <a:off x="1152203" y="7057999"/>
            <a:ext cx="42484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急救电话：</a:t>
            </a:r>
            <a:r>
              <a:rPr lang="en-US" altLang="zh-CN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120         </a:t>
            </a:r>
            <a:r>
              <a:rPr lang="zh-CN" altLang="en-US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消防电话：</a:t>
            </a:r>
            <a:r>
              <a:rPr lang="en-US" altLang="zh-CN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119</a:t>
            </a:r>
            <a:endParaRPr lang="zh-CN" altLang="en-US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46" name="TextBox 14"/>
          <p:cNvSpPr txBox="1">
            <a:spLocks noChangeArrowheads="1"/>
          </p:cNvSpPr>
          <p:nvPr/>
        </p:nvSpPr>
        <p:spPr bwMode="auto">
          <a:xfrm>
            <a:off x="5400675" y="7057998"/>
            <a:ext cx="37652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职业卫生咨询电话</a:t>
            </a:r>
            <a:r>
              <a:rPr lang="zh-CN" altLang="en-US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：</a:t>
            </a:r>
            <a:endParaRPr lang="zh-CN" altLang="en-US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47" name="TextBox 15"/>
          <p:cNvSpPr txBox="1">
            <a:spLocks noChangeArrowheads="1"/>
          </p:cNvSpPr>
          <p:nvPr/>
        </p:nvSpPr>
        <p:spPr bwMode="auto">
          <a:xfrm>
            <a:off x="1119687" y="1777181"/>
            <a:ext cx="295202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/>
            <a:r>
              <a:rPr lang="zh-CN" altLang="en-US" sz="5400" dirty="0" smtClean="0">
                <a:latin typeface="黑体" pitchFamily="2" charset="-122"/>
                <a:ea typeface="黑体" pitchFamily="2" charset="-122"/>
              </a:rPr>
              <a:t>柴油</a:t>
            </a:r>
            <a:endParaRPr lang="zh-CN" altLang="en-US" sz="5400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5148" name="TextBox 16"/>
          <p:cNvSpPr txBox="1">
            <a:spLocks noChangeArrowheads="1"/>
          </p:cNvSpPr>
          <p:nvPr/>
        </p:nvSpPr>
        <p:spPr bwMode="auto">
          <a:xfrm>
            <a:off x="1122360" y="2723885"/>
            <a:ext cx="294935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/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Diesel Oil</a:t>
            </a:r>
            <a:endParaRPr lang="zh-CN" alt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49" name="TextBox 17"/>
          <p:cNvSpPr txBox="1">
            <a:spLocks noChangeArrowheads="1"/>
          </p:cNvSpPr>
          <p:nvPr/>
        </p:nvSpPr>
        <p:spPr bwMode="auto">
          <a:xfrm>
            <a:off x="5688707" y="1908423"/>
            <a:ext cx="3600400" cy="170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zh-CN" altLang="en-US" sz="1400" dirty="0" smtClean="0">
                <a:latin typeface="Arial" charset="0"/>
              </a:rPr>
              <a:t>皮肤接触可为主要吸收途径，可致急性肾脏损害。柴油可引起接触性皮炎、油性痤疮。吸入其雾滴或液体呛人可引起吸入性肺炎。柴油废气可引起眼、鼻刺激症状、头晕及头痛。遇明火、高热或与氧化剂接触，有引起燃烧爆炸的危险。若遇高温，容器内压增大，有开裂和爆炸的危险。</a:t>
            </a:r>
            <a:endParaRPr lang="zh-CN" altLang="en-US" sz="1400" dirty="0">
              <a:latin typeface="Arial" charset="0"/>
            </a:endParaRPr>
          </a:p>
        </p:txBody>
      </p:sp>
      <p:sp>
        <p:nvSpPr>
          <p:cNvPr id="5150" name="TextBox 18"/>
          <p:cNvSpPr txBox="1">
            <a:spLocks noChangeArrowheads="1"/>
          </p:cNvSpPr>
          <p:nvPr/>
        </p:nvSpPr>
        <p:spPr bwMode="auto">
          <a:xfrm>
            <a:off x="4104531" y="1980431"/>
            <a:ext cx="1656184" cy="93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2200"/>
              </a:lnSpc>
            </a:pPr>
            <a:r>
              <a:rPr lang="zh-CN" altLang="en-US" sz="1400" dirty="0" smtClean="0">
                <a:latin typeface="Arial" charset="0"/>
              </a:rPr>
              <a:t>稍有粘性的液体，闪电大于</a:t>
            </a:r>
            <a:r>
              <a:rPr lang="en-US" altLang="zh-CN" sz="1400" dirty="0" smtClean="0">
                <a:latin typeface="Arial" charset="0"/>
              </a:rPr>
              <a:t>50</a:t>
            </a:r>
            <a:r>
              <a:rPr lang="zh-CN" altLang="en-US" sz="1400" dirty="0" smtClean="0">
                <a:latin typeface="Arial" charset="0"/>
              </a:rPr>
              <a:t>℃，引起燃温度</a:t>
            </a:r>
            <a:r>
              <a:rPr lang="en-US" altLang="zh-CN" sz="1400" dirty="0" smtClean="0">
                <a:latin typeface="Arial" charset="0"/>
              </a:rPr>
              <a:t>257</a:t>
            </a:r>
            <a:r>
              <a:rPr lang="zh-CN" altLang="en-US" sz="1400" dirty="0" smtClean="0">
                <a:latin typeface="Arial" charset="0"/>
              </a:rPr>
              <a:t>℃</a:t>
            </a:r>
            <a:endParaRPr lang="zh-CN" altLang="en-US" sz="1400" dirty="0">
              <a:latin typeface="Arial" charset="0"/>
            </a:endParaRPr>
          </a:p>
        </p:txBody>
      </p:sp>
      <p:sp>
        <p:nvSpPr>
          <p:cNvPr id="5151" name="TextBox 20"/>
          <p:cNvSpPr txBox="1">
            <a:spLocks noChangeArrowheads="1"/>
          </p:cNvSpPr>
          <p:nvPr/>
        </p:nvSpPr>
        <p:spPr bwMode="auto">
          <a:xfrm>
            <a:off x="4083634" y="3974298"/>
            <a:ext cx="5226259" cy="53521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1800"/>
              </a:lnSpc>
            </a:pPr>
            <a:r>
              <a:rPr lang="zh-CN" altLang="en-US" sz="1400" dirty="0" smtClean="0">
                <a:latin typeface="Arial" charset="0"/>
              </a:rPr>
              <a:t>电焊作业中如发生不适症状或中毒现象，应立即停止工作，脱离现场到新鲜空气处，并及时送医院就医</a:t>
            </a:r>
            <a:endParaRPr lang="zh-CN" altLang="en-US" sz="1400" dirty="0">
              <a:latin typeface="Arial" charset="0"/>
            </a:endParaRPr>
          </a:p>
        </p:txBody>
      </p:sp>
      <p:sp>
        <p:nvSpPr>
          <p:cNvPr id="31" name="矩形 30"/>
          <p:cNvSpPr/>
          <p:nvPr/>
        </p:nvSpPr>
        <p:spPr bwMode="auto">
          <a:xfrm>
            <a:off x="4071938" y="3630613"/>
            <a:ext cx="5262562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/>
              <a:t>应急处理</a:t>
            </a:r>
          </a:p>
        </p:txBody>
      </p:sp>
      <p:pic>
        <p:nvPicPr>
          <p:cNvPr id="5130" name="Picture 3" descr="D:\自编教材类\安全手册（6项）\安全手册：警示标示标准化\2黄\注意防尘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4" t="7280" r="2083" b="27757"/>
          <a:stretch>
            <a:fillRect/>
          </a:stretch>
        </p:blipFill>
        <p:spPr bwMode="auto">
          <a:xfrm>
            <a:off x="1421376" y="3996895"/>
            <a:ext cx="2395123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1" name="TextBox 20"/>
          <p:cNvSpPr txBox="1">
            <a:spLocks noChangeArrowheads="1"/>
          </p:cNvSpPr>
          <p:nvPr/>
        </p:nvSpPr>
        <p:spPr bwMode="auto">
          <a:xfrm>
            <a:off x="4080124" y="4860751"/>
            <a:ext cx="5230372" cy="766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1800"/>
              </a:lnSpc>
            </a:pPr>
            <a:r>
              <a:rPr lang="zh-CN" altLang="en-US" sz="1400" dirty="0" smtClean="0">
                <a:latin typeface="Arial" charset="0"/>
              </a:rPr>
              <a:t>加强现场通风；加强个人劳动防护，焊接人员必须佩戴防尘面罩或口罩；加强岗前、中职业健康体检和作业环境监测，改进焊接技术。</a:t>
            </a:r>
            <a:endParaRPr lang="zh-CN" altLang="en-US" sz="1400" dirty="0">
              <a:latin typeface="Arial" charset="0"/>
            </a:endParaRPr>
          </a:p>
        </p:txBody>
      </p:sp>
      <p:pic>
        <p:nvPicPr>
          <p:cNvPr id="5132" name="Picture 29" descr="D:\自编教材类\安全手册（6项）\安全手册：警示标示标准化\3蓝\必须穿防护服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417" y="5652943"/>
            <a:ext cx="706952" cy="93600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3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10" t="22223" r="26555" b="15407"/>
          <a:stretch>
            <a:fillRect/>
          </a:stretch>
        </p:blipFill>
        <p:spPr bwMode="auto">
          <a:xfrm>
            <a:off x="8111818" y="5652943"/>
            <a:ext cx="708283" cy="93600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矩形 28"/>
          <p:cNvSpPr/>
          <p:nvPr/>
        </p:nvSpPr>
        <p:spPr bwMode="auto">
          <a:xfrm>
            <a:off x="4071938" y="4500711"/>
            <a:ext cx="5262562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/>
              <a:t>防范措施</a:t>
            </a:r>
            <a:endParaRPr lang="zh-CN" altLang="en-US" sz="2000" b="1" dirty="0"/>
          </a:p>
        </p:txBody>
      </p:sp>
      <p:pic>
        <p:nvPicPr>
          <p:cNvPr id="33" name="Picture 31" descr="D:\自编教材类\安全手册（6项）\安全手册：警示标示标准化\3蓝\必须戴防毒面罩.jpg"/>
          <p:cNvPicPr preferRelativeResize="0"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7509" y="5652943"/>
            <a:ext cx="709549" cy="9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1" descr="D:\自编教材类\安全手册（6项）\安全手册：警示标示标准化\3蓝\必须戴防护眼镜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595" y="5652943"/>
            <a:ext cx="684296" cy="93600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5" descr="D:\自编教材类\安全手册（6项）\安全手册：警示标示标准化\3蓝\必须戴防护手套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545" y="5652943"/>
            <a:ext cx="706245" cy="9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矩形 35"/>
          <p:cNvSpPr/>
          <p:nvPr/>
        </p:nvSpPr>
        <p:spPr bwMode="auto">
          <a:xfrm>
            <a:off x="2229157" y="225425"/>
            <a:ext cx="5835814" cy="86175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5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职业病危害告知卡</a:t>
            </a:r>
            <a:endParaRPr lang="zh-CN" altLang="en-US" sz="50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黑体" pitchFamily="2" charset="-122"/>
              <a:ea typeface="黑体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/>
        </p:nvSpPr>
        <p:spPr bwMode="auto">
          <a:xfrm>
            <a:off x="1119186" y="6588943"/>
            <a:ext cx="8215200" cy="4578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矩形 12"/>
          <p:cNvSpPr/>
          <p:nvPr/>
        </p:nvSpPr>
        <p:spPr bwMode="auto">
          <a:xfrm>
            <a:off x="1119188" y="1116383"/>
            <a:ext cx="8215312" cy="4320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>
                <a:latin typeface="宋体" pitchFamily="2" charset="-122"/>
              </a:rPr>
              <a:t>工作场所存在有毒气体，</a:t>
            </a:r>
            <a:r>
              <a:rPr lang="zh-CN" altLang="en-US" sz="2000" b="1" dirty="0">
                <a:latin typeface="宋体" pitchFamily="2" charset="-122"/>
              </a:rPr>
              <a:t>对人体</a:t>
            </a:r>
            <a:r>
              <a:rPr lang="zh-CN" altLang="en-US" sz="2000" b="1" dirty="0" smtClean="0">
                <a:latin typeface="宋体" pitchFamily="2" charset="-122"/>
              </a:rPr>
              <a:t>有损害</a:t>
            </a:r>
            <a:r>
              <a:rPr lang="zh-CN" altLang="en-US" sz="2000" b="1" dirty="0">
                <a:latin typeface="宋体" pitchFamily="2" charset="-122"/>
              </a:rPr>
              <a:t>，请注意防护</a:t>
            </a:r>
          </a:p>
        </p:txBody>
      </p:sp>
      <p:sp>
        <p:nvSpPr>
          <p:cNvPr id="14" name="矩形 13"/>
          <p:cNvSpPr/>
          <p:nvPr/>
        </p:nvSpPr>
        <p:spPr bwMode="auto">
          <a:xfrm>
            <a:off x="1119188" y="1535113"/>
            <a:ext cx="2952750" cy="208756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5" name="矩形 14"/>
          <p:cNvSpPr/>
          <p:nvPr/>
        </p:nvSpPr>
        <p:spPr bwMode="auto">
          <a:xfrm>
            <a:off x="4071938" y="1548423"/>
            <a:ext cx="1616769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/>
              <a:t>理化特性</a:t>
            </a:r>
          </a:p>
        </p:txBody>
      </p:sp>
      <p:sp>
        <p:nvSpPr>
          <p:cNvPr id="16" name="矩形 15"/>
          <p:cNvSpPr/>
          <p:nvPr/>
        </p:nvSpPr>
        <p:spPr bwMode="auto">
          <a:xfrm>
            <a:off x="5688707" y="1535112"/>
            <a:ext cx="3645793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/>
              <a:t>健康危害</a:t>
            </a:r>
            <a:endParaRPr lang="zh-CN" altLang="en-US" sz="2000" b="1" dirty="0"/>
          </a:p>
        </p:txBody>
      </p:sp>
      <p:sp>
        <p:nvSpPr>
          <p:cNvPr id="17" name="矩形 16"/>
          <p:cNvSpPr/>
          <p:nvPr/>
        </p:nvSpPr>
        <p:spPr bwMode="auto">
          <a:xfrm>
            <a:off x="1119188" y="3622675"/>
            <a:ext cx="2952750" cy="29781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8" name="矩形 17"/>
          <p:cNvSpPr/>
          <p:nvPr/>
        </p:nvSpPr>
        <p:spPr bwMode="auto">
          <a:xfrm>
            <a:off x="4071938" y="4011613"/>
            <a:ext cx="5262562" cy="4270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9" name="矩形 18"/>
          <p:cNvSpPr/>
          <p:nvPr/>
        </p:nvSpPr>
        <p:spPr bwMode="auto">
          <a:xfrm>
            <a:off x="4071938" y="4438650"/>
            <a:ext cx="5262562" cy="21621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0" name="矩形 19"/>
          <p:cNvSpPr/>
          <p:nvPr/>
        </p:nvSpPr>
        <p:spPr bwMode="auto">
          <a:xfrm>
            <a:off x="1119188" y="7057751"/>
            <a:ext cx="8215312" cy="395288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1" name="矩形 20"/>
          <p:cNvSpPr/>
          <p:nvPr/>
        </p:nvSpPr>
        <p:spPr bwMode="auto">
          <a:xfrm>
            <a:off x="4071938" y="1908423"/>
            <a:ext cx="3887787" cy="17142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2" name="矩形 21"/>
          <p:cNvSpPr/>
          <p:nvPr/>
        </p:nvSpPr>
        <p:spPr bwMode="auto">
          <a:xfrm>
            <a:off x="5688707" y="1908423"/>
            <a:ext cx="3645793" cy="17142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145" name="TextBox 13"/>
          <p:cNvSpPr txBox="1">
            <a:spLocks noChangeArrowheads="1"/>
          </p:cNvSpPr>
          <p:nvPr/>
        </p:nvSpPr>
        <p:spPr bwMode="auto">
          <a:xfrm>
            <a:off x="1152203" y="7057999"/>
            <a:ext cx="42484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急救电话：</a:t>
            </a:r>
            <a:r>
              <a:rPr lang="en-US" altLang="zh-CN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120         </a:t>
            </a:r>
            <a:r>
              <a:rPr lang="zh-CN" altLang="en-US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消防电话：</a:t>
            </a:r>
            <a:r>
              <a:rPr lang="en-US" altLang="zh-CN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119</a:t>
            </a:r>
            <a:endParaRPr lang="zh-CN" altLang="en-US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46" name="TextBox 14"/>
          <p:cNvSpPr txBox="1">
            <a:spLocks noChangeArrowheads="1"/>
          </p:cNvSpPr>
          <p:nvPr/>
        </p:nvSpPr>
        <p:spPr bwMode="auto">
          <a:xfrm>
            <a:off x="5400675" y="7057998"/>
            <a:ext cx="37652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职业卫生咨询电话</a:t>
            </a:r>
            <a:r>
              <a:rPr lang="zh-CN" altLang="en-US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：</a:t>
            </a:r>
          </a:p>
        </p:txBody>
      </p:sp>
      <p:sp>
        <p:nvSpPr>
          <p:cNvPr id="5147" name="TextBox 15"/>
          <p:cNvSpPr txBox="1">
            <a:spLocks noChangeArrowheads="1"/>
          </p:cNvSpPr>
          <p:nvPr/>
        </p:nvSpPr>
        <p:spPr bwMode="auto">
          <a:xfrm>
            <a:off x="1119687" y="1692399"/>
            <a:ext cx="295202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/>
            <a:r>
              <a:rPr lang="zh-CN" altLang="en-US" sz="6600" dirty="0" smtClean="0">
                <a:latin typeface="黑体" pitchFamily="2" charset="-122"/>
                <a:ea typeface="黑体" pitchFamily="2" charset="-122"/>
              </a:rPr>
              <a:t>丙烷</a:t>
            </a:r>
            <a:endParaRPr lang="zh-CN" altLang="en-US" sz="6600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5148" name="TextBox 16"/>
          <p:cNvSpPr txBox="1">
            <a:spLocks noChangeArrowheads="1"/>
          </p:cNvSpPr>
          <p:nvPr/>
        </p:nvSpPr>
        <p:spPr bwMode="auto">
          <a:xfrm>
            <a:off x="1122360" y="2784713"/>
            <a:ext cx="294935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/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Propane</a:t>
            </a:r>
            <a:endParaRPr lang="zh-CN" alt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49" name="TextBox 17"/>
          <p:cNvSpPr txBox="1">
            <a:spLocks noChangeArrowheads="1"/>
          </p:cNvSpPr>
          <p:nvPr/>
        </p:nvSpPr>
        <p:spPr bwMode="auto">
          <a:xfrm>
            <a:off x="5688707" y="1943263"/>
            <a:ext cx="3600400" cy="1606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2000"/>
              </a:lnSpc>
            </a:pPr>
            <a:r>
              <a:rPr lang="zh-CN" altLang="en-US" sz="1400" dirty="0" smtClean="0">
                <a:latin typeface="Arial" charset="0"/>
              </a:rPr>
              <a:t>急性中毒：有头晕、头痛、兴奋或嗜睡、恶心、呕吐、脉缓等；重症者可突然倒下，尿失禁，意识丧失，甚至呼吸停止。可致皮肤冻伤。慢性影响：长期接触低浓度者，可出现头痛、头晕、睡眠不佳、易疲劳、情绪不稳以及植物神经功能紊乱等。</a:t>
            </a:r>
            <a:endParaRPr lang="zh-CN" altLang="en-US" sz="1400" dirty="0">
              <a:latin typeface="Arial" charset="0"/>
            </a:endParaRPr>
          </a:p>
        </p:txBody>
      </p:sp>
      <p:sp>
        <p:nvSpPr>
          <p:cNvPr id="5150" name="TextBox 18"/>
          <p:cNvSpPr txBox="1">
            <a:spLocks noChangeArrowheads="1"/>
          </p:cNvSpPr>
          <p:nvPr/>
        </p:nvSpPr>
        <p:spPr bwMode="auto">
          <a:xfrm>
            <a:off x="4032523" y="1980431"/>
            <a:ext cx="1656184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1400" dirty="0" smtClean="0">
                <a:latin typeface="Arial" charset="0"/>
              </a:rPr>
              <a:t>外观与性状：无色无臭气体。引燃温度：</a:t>
            </a:r>
            <a:r>
              <a:rPr lang="en-US" altLang="zh-CN" sz="1400" dirty="0" smtClean="0">
                <a:latin typeface="Arial" charset="0"/>
              </a:rPr>
              <a:t>305</a:t>
            </a:r>
            <a:r>
              <a:rPr lang="zh-CN" altLang="en-US" sz="1400" dirty="0" smtClean="0">
                <a:latin typeface="Arial" charset="0"/>
              </a:rPr>
              <a:t>℃。爆炸上限</a:t>
            </a:r>
            <a:r>
              <a:rPr lang="en-US" altLang="zh-CN" sz="1400" dirty="0" smtClean="0">
                <a:latin typeface="Arial" charset="0"/>
              </a:rPr>
              <a:t>%</a:t>
            </a:r>
            <a:r>
              <a:rPr lang="zh-CN" altLang="en-US" sz="1400" dirty="0" smtClean="0">
                <a:latin typeface="Arial" charset="0"/>
              </a:rPr>
              <a:t>（</a:t>
            </a:r>
            <a:r>
              <a:rPr lang="en-US" altLang="zh-CN" sz="1400" dirty="0" smtClean="0">
                <a:latin typeface="Arial" charset="0"/>
              </a:rPr>
              <a:t>V/V</a:t>
            </a:r>
            <a:r>
              <a:rPr lang="zh-CN" altLang="en-US" sz="1400" dirty="0" smtClean="0">
                <a:latin typeface="Arial" charset="0"/>
              </a:rPr>
              <a:t>）：</a:t>
            </a:r>
            <a:r>
              <a:rPr lang="en-US" altLang="zh-CN" sz="1400" dirty="0" smtClean="0">
                <a:latin typeface="Arial" charset="0"/>
              </a:rPr>
              <a:t>9.5</a:t>
            </a:r>
            <a:r>
              <a:rPr lang="zh-CN" altLang="en-US" sz="1400" dirty="0" smtClean="0">
                <a:latin typeface="Arial" charset="0"/>
              </a:rPr>
              <a:t>。爆炸下限</a:t>
            </a:r>
            <a:r>
              <a:rPr lang="en-US" altLang="zh-CN" sz="1400" dirty="0" smtClean="0">
                <a:latin typeface="Arial" charset="0"/>
              </a:rPr>
              <a:t>%</a:t>
            </a:r>
            <a:r>
              <a:rPr lang="zh-CN" altLang="en-US" sz="1400" dirty="0" smtClean="0">
                <a:latin typeface="Arial" charset="0"/>
              </a:rPr>
              <a:t>（</a:t>
            </a:r>
            <a:r>
              <a:rPr lang="en-US" altLang="zh-CN" sz="1400" dirty="0" smtClean="0">
                <a:latin typeface="Arial" charset="0"/>
              </a:rPr>
              <a:t>V/V</a:t>
            </a:r>
            <a:r>
              <a:rPr lang="zh-CN" altLang="en-US" sz="1400" dirty="0" smtClean="0">
                <a:latin typeface="Arial" charset="0"/>
              </a:rPr>
              <a:t>）：</a:t>
            </a:r>
            <a:r>
              <a:rPr lang="en-US" altLang="zh-CN" sz="1400" dirty="0" smtClean="0">
                <a:latin typeface="Arial" charset="0"/>
              </a:rPr>
              <a:t>2.1</a:t>
            </a:r>
            <a:r>
              <a:rPr lang="zh-CN" altLang="en-US" sz="1400" dirty="0" smtClean="0">
                <a:latin typeface="Arial" charset="0"/>
              </a:rPr>
              <a:t>。</a:t>
            </a:r>
            <a:endParaRPr lang="zh-CN" altLang="en-US" sz="1400" dirty="0">
              <a:latin typeface="Arial" charset="0"/>
            </a:endParaRPr>
          </a:p>
        </p:txBody>
      </p:sp>
      <p:sp>
        <p:nvSpPr>
          <p:cNvPr id="5151" name="TextBox 20"/>
          <p:cNvSpPr txBox="1">
            <a:spLocks noChangeArrowheads="1"/>
          </p:cNvSpPr>
          <p:nvPr/>
        </p:nvSpPr>
        <p:spPr bwMode="auto">
          <a:xfrm>
            <a:off x="4083634" y="3974298"/>
            <a:ext cx="5226259" cy="68999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1600"/>
              </a:lnSpc>
            </a:pPr>
            <a:r>
              <a:rPr lang="zh-CN" altLang="en-US" sz="1200" dirty="0" smtClean="0">
                <a:latin typeface="Arial" charset="0"/>
              </a:rPr>
              <a:t>迅速撤离至上风处并隔离，限制出入。切断火源，应急人员戴自给正压呼吸器，穿防静电服，尽可能切断泄漏源。合理通风，加速扩散。喷雾状水西施、溶解。漏气容器要稳妥处理，修复、检验后再用。</a:t>
            </a:r>
            <a:endParaRPr lang="zh-CN" altLang="en-US" sz="1200" dirty="0">
              <a:latin typeface="Arial" charset="0"/>
            </a:endParaRPr>
          </a:p>
        </p:txBody>
      </p:sp>
      <p:sp>
        <p:nvSpPr>
          <p:cNvPr id="31" name="矩形 30"/>
          <p:cNvSpPr/>
          <p:nvPr/>
        </p:nvSpPr>
        <p:spPr bwMode="auto">
          <a:xfrm>
            <a:off x="4071938" y="3630613"/>
            <a:ext cx="5262562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/>
              <a:t>应急处理</a:t>
            </a:r>
          </a:p>
        </p:txBody>
      </p:sp>
      <p:sp>
        <p:nvSpPr>
          <p:cNvPr id="29" name="矩形 28"/>
          <p:cNvSpPr/>
          <p:nvPr/>
        </p:nvSpPr>
        <p:spPr bwMode="auto">
          <a:xfrm>
            <a:off x="4071938" y="4644727"/>
            <a:ext cx="5262562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/>
              <a:t>防范措施</a:t>
            </a:r>
            <a:endParaRPr lang="zh-CN" altLang="en-US" sz="2000" b="1" dirty="0"/>
          </a:p>
        </p:txBody>
      </p:sp>
      <p:pic>
        <p:nvPicPr>
          <p:cNvPr id="35" name="Picture 5" descr="D:\自编教材类\安全手册（6项）\安全手册：警示标示标准化\3蓝\必须戴防护手套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718" y="5652943"/>
            <a:ext cx="707389" cy="9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29" descr="D:\自编教材类\安全手册（6项）\安全手册：警示标示标准化\3蓝\必须穿防护服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2843" y="5652943"/>
            <a:ext cx="706012" cy="9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31" descr="D:\自编教材类\安全手册（6项）\安全手册：警示标示标准化\3蓝\必须戴防毒面罩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632" y="5652943"/>
            <a:ext cx="766559" cy="9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TextBox 20"/>
          <p:cNvSpPr txBox="1">
            <a:spLocks noChangeArrowheads="1"/>
          </p:cNvSpPr>
          <p:nvPr/>
        </p:nvSpPr>
        <p:spPr bwMode="auto">
          <a:xfrm>
            <a:off x="4062848" y="5004767"/>
            <a:ext cx="5154251" cy="689997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1600"/>
              </a:lnSpc>
            </a:pPr>
            <a:r>
              <a:rPr lang="zh-CN" altLang="en-US" sz="1200" dirty="0" smtClean="0">
                <a:latin typeface="Arial" charset="0"/>
              </a:rPr>
              <a:t>密封操作，全面通风。操作人员必须经专门培训，严格遵守操作规程。操作人员穿静电服，远离火种、热源，工作场所禁止吸烟，使用防爆的通风系统和设备，防止气体泄漏到工作区中。避免与氧化剂、酸类、卤素接触。</a:t>
            </a:r>
            <a:endParaRPr lang="zh-CN" altLang="en-US" sz="1200" dirty="0">
              <a:latin typeface="Arial" charset="0"/>
            </a:endParaRPr>
          </a:p>
        </p:txBody>
      </p:sp>
      <p:pic>
        <p:nvPicPr>
          <p:cNvPr id="40" name="Picture 2" descr="D:\自编教材类\安全手册（6项）\安全手册：警示标示标准化\2黄\当心中毒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8" t="6796" r="4813" b="33185"/>
          <a:stretch>
            <a:fillRect/>
          </a:stretch>
        </p:blipFill>
        <p:spPr bwMode="auto">
          <a:xfrm>
            <a:off x="1357105" y="4068903"/>
            <a:ext cx="2531402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矩形 41"/>
          <p:cNvSpPr/>
          <p:nvPr/>
        </p:nvSpPr>
        <p:spPr>
          <a:xfrm>
            <a:off x="4062848" y="5603865"/>
            <a:ext cx="2808387" cy="91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zh-CN" altLang="en-US" sz="1200" dirty="0" smtClean="0">
                <a:latin typeface="Arial" charset="0"/>
              </a:rPr>
              <a:t>在传送过程中，钢瓶和容器必须接地和跨界，防止产生静电。搬运时轻装轻卸，防止碰损。配备相应品种和数量的消防器材及泄漏应急处理设备。</a:t>
            </a:r>
            <a:endParaRPr lang="zh-CN" altLang="en-US" sz="1200" dirty="0">
              <a:latin typeface="Arial" charset="0"/>
            </a:endParaRPr>
          </a:p>
        </p:txBody>
      </p:sp>
      <p:sp>
        <p:nvSpPr>
          <p:cNvPr id="33" name="矩形 32"/>
          <p:cNvSpPr/>
          <p:nvPr/>
        </p:nvSpPr>
        <p:spPr bwMode="auto">
          <a:xfrm>
            <a:off x="2229157" y="225425"/>
            <a:ext cx="5835814" cy="86175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5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职业病危害告知卡</a:t>
            </a:r>
            <a:endParaRPr lang="zh-CN" altLang="en-US" sz="50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黑体" pitchFamily="2" charset="-122"/>
              <a:ea typeface="黑体" pitchFamily="2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/>
        </p:nvSpPr>
        <p:spPr bwMode="auto">
          <a:xfrm>
            <a:off x="1119186" y="6588943"/>
            <a:ext cx="8215200" cy="4578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矩形 12"/>
          <p:cNvSpPr/>
          <p:nvPr/>
        </p:nvSpPr>
        <p:spPr bwMode="auto">
          <a:xfrm>
            <a:off x="1119188" y="1116383"/>
            <a:ext cx="8215312" cy="4320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>
                <a:latin typeface="宋体" pitchFamily="2" charset="-122"/>
              </a:rPr>
              <a:t>工作场所存在振动，</a:t>
            </a:r>
            <a:r>
              <a:rPr lang="zh-CN" altLang="en-US" sz="2000" b="1" dirty="0">
                <a:latin typeface="宋体" pitchFamily="2" charset="-122"/>
              </a:rPr>
              <a:t>对人体</a:t>
            </a:r>
            <a:r>
              <a:rPr lang="zh-CN" altLang="en-US" sz="2000" b="1" dirty="0" smtClean="0">
                <a:latin typeface="宋体" pitchFamily="2" charset="-122"/>
              </a:rPr>
              <a:t>有损害</a:t>
            </a:r>
            <a:r>
              <a:rPr lang="zh-CN" altLang="en-US" sz="2000" b="1" dirty="0">
                <a:latin typeface="宋体" pitchFamily="2" charset="-122"/>
              </a:rPr>
              <a:t>，请注意防护</a:t>
            </a:r>
          </a:p>
        </p:txBody>
      </p:sp>
      <p:sp>
        <p:nvSpPr>
          <p:cNvPr id="14" name="矩形 13"/>
          <p:cNvSpPr/>
          <p:nvPr/>
        </p:nvSpPr>
        <p:spPr bwMode="auto">
          <a:xfrm>
            <a:off x="1119188" y="1535113"/>
            <a:ext cx="2952750" cy="208756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5" name="矩形 14"/>
          <p:cNvSpPr/>
          <p:nvPr/>
        </p:nvSpPr>
        <p:spPr bwMode="auto">
          <a:xfrm>
            <a:off x="4071938" y="1548423"/>
            <a:ext cx="1616769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/>
              <a:t>理化特性</a:t>
            </a:r>
          </a:p>
        </p:txBody>
      </p:sp>
      <p:sp>
        <p:nvSpPr>
          <p:cNvPr id="16" name="矩形 15"/>
          <p:cNvSpPr/>
          <p:nvPr/>
        </p:nvSpPr>
        <p:spPr bwMode="auto">
          <a:xfrm>
            <a:off x="5688707" y="1535112"/>
            <a:ext cx="3645793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/>
              <a:t>健康危害</a:t>
            </a:r>
            <a:endParaRPr lang="zh-CN" altLang="en-US" sz="2000" b="1" dirty="0"/>
          </a:p>
        </p:txBody>
      </p:sp>
      <p:sp>
        <p:nvSpPr>
          <p:cNvPr id="17" name="矩形 16"/>
          <p:cNvSpPr/>
          <p:nvPr/>
        </p:nvSpPr>
        <p:spPr bwMode="auto">
          <a:xfrm>
            <a:off x="1119188" y="3622675"/>
            <a:ext cx="2952750" cy="29781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8" name="矩形 17"/>
          <p:cNvSpPr/>
          <p:nvPr/>
        </p:nvSpPr>
        <p:spPr bwMode="auto">
          <a:xfrm>
            <a:off x="4071938" y="4011613"/>
            <a:ext cx="5262562" cy="4270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9" name="矩形 18"/>
          <p:cNvSpPr/>
          <p:nvPr/>
        </p:nvSpPr>
        <p:spPr bwMode="auto">
          <a:xfrm>
            <a:off x="4071938" y="4438650"/>
            <a:ext cx="5262562" cy="21621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0" name="矩形 19"/>
          <p:cNvSpPr/>
          <p:nvPr/>
        </p:nvSpPr>
        <p:spPr bwMode="auto">
          <a:xfrm>
            <a:off x="1119188" y="7057751"/>
            <a:ext cx="8215312" cy="395288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1" name="矩形 20"/>
          <p:cNvSpPr/>
          <p:nvPr/>
        </p:nvSpPr>
        <p:spPr bwMode="auto">
          <a:xfrm>
            <a:off x="4071938" y="1908423"/>
            <a:ext cx="3887787" cy="17142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2" name="矩形 21"/>
          <p:cNvSpPr/>
          <p:nvPr/>
        </p:nvSpPr>
        <p:spPr bwMode="auto">
          <a:xfrm>
            <a:off x="5688707" y="1908423"/>
            <a:ext cx="3645793" cy="17142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145" name="TextBox 13"/>
          <p:cNvSpPr txBox="1">
            <a:spLocks noChangeArrowheads="1"/>
          </p:cNvSpPr>
          <p:nvPr/>
        </p:nvSpPr>
        <p:spPr bwMode="auto">
          <a:xfrm>
            <a:off x="1152203" y="7057999"/>
            <a:ext cx="42484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急救电话：</a:t>
            </a:r>
            <a:r>
              <a:rPr lang="en-US" altLang="zh-CN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120         </a:t>
            </a:r>
            <a:r>
              <a:rPr lang="zh-CN" altLang="en-US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消防电话：</a:t>
            </a:r>
            <a:r>
              <a:rPr lang="en-US" altLang="zh-CN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119</a:t>
            </a:r>
            <a:endParaRPr lang="zh-CN" altLang="en-US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46" name="TextBox 14"/>
          <p:cNvSpPr txBox="1">
            <a:spLocks noChangeArrowheads="1"/>
          </p:cNvSpPr>
          <p:nvPr/>
        </p:nvSpPr>
        <p:spPr bwMode="auto">
          <a:xfrm>
            <a:off x="5400675" y="7057998"/>
            <a:ext cx="37652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职业卫生咨询电话</a:t>
            </a:r>
            <a:r>
              <a:rPr lang="zh-CN" altLang="en-US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：</a:t>
            </a:r>
          </a:p>
        </p:txBody>
      </p:sp>
      <p:sp>
        <p:nvSpPr>
          <p:cNvPr id="5147" name="TextBox 15"/>
          <p:cNvSpPr txBox="1">
            <a:spLocks noChangeArrowheads="1"/>
          </p:cNvSpPr>
          <p:nvPr/>
        </p:nvSpPr>
        <p:spPr bwMode="auto">
          <a:xfrm>
            <a:off x="1119687" y="1692399"/>
            <a:ext cx="295202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/>
            <a:r>
              <a:rPr lang="zh-CN" altLang="en-US" sz="6600" dirty="0" smtClean="0">
                <a:latin typeface="黑体" pitchFamily="2" charset="-122"/>
                <a:ea typeface="黑体" pitchFamily="2" charset="-122"/>
              </a:rPr>
              <a:t>振动</a:t>
            </a:r>
            <a:endParaRPr lang="zh-CN" altLang="en-US" sz="6600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5148" name="TextBox 16"/>
          <p:cNvSpPr txBox="1">
            <a:spLocks noChangeArrowheads="1"/>
          </p:cNvSpPr>
          <p:nvPr/>
        </p:nvSpPr>
        <p:spPr bwMode="auto">
          <a:xfrm>
            <a:off x="1122360" y="2784713"/>
            <a:ext cx="294935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/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Vibration</a:t>
            </a:r>
            <a:endParaRPr lang="zh-CN" alt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49" name="TextBox 17"/>
          <p:cNvSpPr txBox="1">
            <a:spLocks noChangeArrowheads="1"/>
          </p:cNvSpPr>
          <p:nvPr/>
        </p:nvSpPr>
        <p:spPr bwMode="auto">
          <a:xfrm>
            <a:off x="5688707" y="1943263"/>
            <a:ext cx="3600400" cy="134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2000"/>
              </a:lnSpc>
            </a:pPr>
            <a:r>
              <a:rPr lang="zh-CN" altLang="en-US" sz="1400" dirty="0" smtClean="0">
                <a:latin typeface="Arial" charset="0"/>
              </a:rPr>
              <a:t>对人体是全身性的影响，长期接触较强的局部振动，可能引起外周和中枢神经系统的功能改变，外周血管发生痉挛，出现典型的雷诺现象。典型临床表现为振动性白指（</a:t>
            </a:r>
            <a:r>
              <a:rPr lang="en-US" altLang="zh-CN" sz="1400" dirty="0" smtClean="0">
                <a:latin typeface="Arial" charset="0"/>
              </a:rPr>
              <a:t>VWF</a:t>
            </a:r>
            <a:r>
              <a:rPr lang="zh-CN" altLang="en-US" sz="1400" dirty="0" smtClean="0">
                <a:latin typeface="Arial" charset="0"/>
              </a:rPr>
              <a:t>）</a:t>
            </a:r>
            <a:endParaRPr lang="zh-CN" altLang="en-US" sz="1400" dirty="0">
              <a:latin typeface="Arial" charset="0"/>
            </a:endParaRPr>
          </a:p>
        </p:txBody>
      </p:sp>
      <p:sp>
        <p:nvSpPr>
          <p:cNvPr id="5150" name="TextBox 18"/>
          <p:cNvSpPr txBox="1">
            <a:spLocks noChangeArrowheads="1"/>
          </p:cNvSpPr>
          <p:nvPr/>
        </p:nvSpPr>
        <p:spPr bwMode="auto">
          <a:xfrm>
            <a:off x="4032523" y="1980431"/>
            <a:ext cx="1656184" cy="1019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400" dirty="0" smtClean="0">
                <a:latin typeface="Arial" charset="0"/>
              </a:rPr>
              <a:t>手传振动</a:t>
            </a:r>
            <a:r>
              <a:rPr lang="en-US" altLang="zh-CN" sz="1400" dirty="0" smtClean="0">
                <a:latin typeface="Arial" charset="0"/>
              </a:rPr>
              <a:t>4h</a:t>
            </a:r>
            <a:r>
              <a:rPr lang="zh-CN" altLang="en-US" sz="1400" dirty="0" smtClean="0">
                <a:latin typeface="Arial" charset="0"/>
              </a:rPr>
              <a:t>等能量频率计权振动加速度限值</a:t>
            </a:r>
            <a:r>
              <a:rPr lang="en-US" altLang="zh-CN" sz="1400" dirty="0" smtClean="0">
                <a:latin typeface="Arial" charset="0"/>
              </a:rPr>
              <a:t>5m/s²</a:t>
            </a:r>
            <a:endParaRPr lang="zh-CN" altLang="en-US" sz="1400" dirty="0">
              <a:latin typeface="Arial" charset="0"/>
            </a:endParaRPr>
          </a:p>
        </p:txBody>
      </p:sp>
      <p:sp>
        <p:nvSpPr>
          <p:cNvPr id="5151" name="TextBox 20"/>
          <p:cNvSpPr txBox="1">
            <a:spLocks noChangeArrowheads="1"/>
          </p:cNvSpPr>
          <p:nvPr/>
        </p:nvSpPr>
        <p:spPr bwMode="auto">
          <a:xfrm>
            <a:off x="4083634" y="3974298"/>
            <a:ext cx="5226259" cy="70788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1600"/>
              </a:lnSpc>
            </a:pPr>
            <a:r>
              <a:rPr lang="zh-CN" altLang="en-US" sz="1200" dirty="0" smtClean="0">
                <a:latin typeface="Arial" charset="0"/>
              </a:rPr>
              <a:t>根据病情进行综合性治疗，应用扩张血管及营养神经的药物，改善末梢循环。必要时进行外科治疗。患者应加强个人防护，注意手部和全身保障，减少白指的发生。</a:t>
            </a:r>
            <a:endParaRPr lang="zh-CN" altLang="en-US" sz="1200" dirty="0">
              <a:latin typeface="Arial" charset="0"/>
            </a:endParaRPr>
          </a:p>
        </p:txBody>
      </p:sp>
      <p:sp>
        <p:nvSpPr>
          <p:cNvPr id="31" name="矩形 30"/>
          <p:cNvSpPr/>
          <p:nvPr/>
        </p:nvSpPr>
        <p:spPr bwMode="auto">
          <a:xfrm>
            <a:off x="4071938" y="3630613"/>
            <a:ext cx="5262562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/>
              <a:t>应急处理</a:t>
            </a:r>
          </a:p>
        </p:txBody>
      </p:sp>
      <p:sp>
        <p:nvSpPr>
          <p:cNvPr id="29" name="矩形 28"/>
          <p:cNvSpPr/>
          <p:nvPr/>
        </p:nvSpPr>
        <p:spPr bwMode="auto">
          <a:xfrm>
            <a:off x="4071938" y="4644727"/>
            <a:ext cx="5262562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/>
              <a:t>防范措施</a:t>
            </a:r>
            <a:endParaRPr lang="zh-CN" altLang="en-US" sz="2000" b="1" dirty="0"/>
          </a:p>
        </p:txBody>
      </p:sp>
      <p:sp>
        <p:nvSpPr>
          <p:cNvPr id="38" name="TextBox 20"/>
          <p:cNvSpPr txBox="1">
            <a:spLocks noChangeArrowheads="1"/>
          </p:cNvSpPr>
          <p:nvPr/>
        </p:nvSpPr>
        <p:spPr bwMode="auto">
          <a:xfrm>
            <a:off x="4062848" y="5004767"/>
            <a:ext cx="5154251" cy="707886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1600"/>
              </a:lnSpc>
            </a:pPr>
            <a:r>
              <a:rPr lang="zh-CN" altLang="en-US" sz="1200" dirty="0" smtClean="0">
                <a:latin typeface="Arial" charset="0"/>
              </a:rPr>
              <a:t>在可能的条件下以液压、焊接、粘结代替铆接；设计自动、半自动操作或操纵装置防止直接接触振动；机器设置隔振地基，墙壁装设隔振材料；调整劳动休息制度，减少接触振动时间。就业前体检，处理禁忌症。</a:t>
            </a:r>
            <a:endParaRPr lang="zh-CN" altLang="en-US" sz="1200" dirty="0">
              <a:latin typeface="Arial" charset="0"/>
            </a:endParaRPr>
          </a:p>
        </p:txBody>
      </p:sp>
      <p:pic>
        <p:nvPicPr>
          <p:cNvPr id="33" name="Picture 5" descr="D:\自编教材类\安全手册（6项）\安全手册：警示标示标准化\3蓝\必须戴防护手套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643" y="5652943"/>
            <a:ext cx="707389" cy="9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29" descr="D:\自编教材类\安全手册（6项）\安全手册：警示标示标准化\3蓝\必须穿防护服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555" y="5652943"/>
            <a:ext cx="706012" cy="9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4" descr="D:\自编教材类\安全手册（6项）\安全手册：警示标示标准化\3蓝\必须戴护耳器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723" y="5652839"/>
            <a:ext cx="706137" cy="9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24811" y="5652839"/>
            <a:ext cx="696304" cy="936000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43" name="Picture 4" descr="http://pic50.nipic.com/file/20141012/18265930_113953120663_2.jpg"/>
          <p:cNvPicPr>
            <a:picLocks noChangeAspect="1" noChangeArrowheads="1"/>
          </p:cNvPicPr>
          <p:nvPr/>
        </p:nvPicPr>
        <p:blipFill>
          <a:blip r:embed="rId6" cstate="print"/>
          <a:srcRect l="5951" t="5517" r="7447" b="38374"/>
          <a:stretch>
            <a:fillRect/>
          </a:stretch>
        </p:blipFill>
        <p:spPr bwMode="auto">
          <a:xfrm>
            <a:off x="1440235" y="4140671"/>
            <a:ext cx="2415789" cy="2160000"/>
          </a:xfrm>
          <a:prstGeom prst="rect">
            <a:avLst/>
          </a:prstGeom>
          <a:noFill/>
        </p:spPr>
      </p:pic>
      <p:sp>
        <p:nvSpPr>
          <p:cNvPr id="35" name="矩形 34"/>
          <p:cNvSpPr/>
          <p:nvPr/>
        </p:nvSpPr>
        <p:spPr bwMode="auto">
          <a:xfrm>
            <a:off x="2229157" y="225425"/>
            <a:ext cx="5835814" cy="86175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5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职业病危害告知卡</a:t>
            </a:r>
            <a:endParaRPr lang="zh-CN" altLang="en-US" sz="50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黑体" pitchFamily="2" charset="-122"/>
              <a:ea typeface="黑体" pitchFamily="2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/>
        </p:nvSpPr>
        <p:spPr bwMode="auto">
          <a:xfrm>
            <a:off x="1119186" y="6588943"/>
            <a:ext cx="8215200" cy="4578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矩形 12"/>
          <p:cNvSpPr/>
          <p:nvPr/>
        </p:nvSpPr>
        <p:spPr bwMode="auto">
          <a:xfrm>
            <a:off x="1119188" y="1116383"/>
            <a:ext cx="8215312" cy="4320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>
                <a:latin typeface="宋体" pitchFamily="2" charset="-122"/>
              </a:rPr>
              <a:t>工作场所存在激光，</a:t>
            </a:r>
            <a:r>
              <a:rPr lang="zh-CN" altLang="en-US" sz="2000" b="1" dirty="0">
                <a:latin typeface="宋体" pitchFamily="2" charset="-122"/>
              </a:rPr>
              <a:t>对人体</a:t>
            </a:r>
            <a:r>
              <a:rPr lang="zh-CN" altLang="en-US" sz="2000" b="1" dirty="0" smtClean="0">
                <a:latin typeface="宋体" pitchFamily="2" charset="-122"/>
              </a:rPr>
              <a:t>有损害</a:t>
            </a:r>
            <a:r>
              <a:rPr lang="zh-CN" altLang="en-US" sz="2000" b="1" dirty="0">
                <a:latin typeface="宋体" pitchFamily="2" charset="-122"/>
              </a:rPr>
              <a:t>，请注意防护</a:t>
            </a:r>
          </a:p>
        </p:txBody>
      </p:sp>
      <p:sp>
        <p:nvSpPr>
          <p:cNvPr id="14" name="矩形 13"/>
          <p:cNvSpPr/>
          <p:nvPr/>
        </p:nvSpPr>
        <p:spPr bwMode="auto">
          <a:xfrm>
            <a:off x="1119188" y="1535113"/>
            <a:ext cx="2952750" cy="208756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5" name="矩形 14"/>
          <p:cNvSpPr/>
          <p:nvPr/>
        </p:nvSpPr>
        <p:spPr bwMode="auto">
          <a:xfrm>
            <a:off x="4071938" y="1548423"/>
            <a:ext cx="1616769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/>
              <a:t>理化特性</a:t>
            </a:r>
          </a:p>
        </p:txBody>
      </p:sp>
      <p:sp>
        <p:nvSpPr>
          <p:cNvPr id="16" name="矩形 15"/>
          <p:cNvSpPr/>
          <p:nvPr/>
        </p:nvSpPr>
        <p:spPr bwMode="auto">
          <a:xfrm>
            <a:off x="5688707" y="1535112"/>
            <a:ext cx="3645793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/>
              <a:t>健康危害</a:t>
            </a:r>
            <a:endParaRPr lang="zh-CN" altLang="en-US" sz="2000" b="1" dirty="0"/>
          </a:p>
        </p:txBody>
      </p:sp>
      <p:sp>
        <p:nvSpPr>
          <p:cNvPr id="17" name="矩形 16"/>
          <p:cNvSpPr/>
          <p:nvPr/>
        </p:nvSpPr>
        <p:spPr bwMode="auto">
          <a:xfrm>
            <a:off x="1119188" y="3622675"/>
            <a:ext cx="2952750" cy="29781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8" name="矩形 17"/>
          <p:cNvSpPr/>
          <p:nvPr/>
        </p:nvSpPr>
        <p:spPr bwMode="auto">
          <a:xfrm>
            <a:off x="4071938" y="4011613"/>
            <a:ext cx="5262562" cy="4270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9" name="矩形 18"/>
          <p:cNvSpPr/>
          <p:nvPr/>
        </p:nvSpPr>
        <p:spPr bwMode="auto">
          <a:xfrm>
            <a:off x="4071938" y="4438650"/>
            <a:ext cx="5262562" cy="21621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0" name="矩形 19"/>
          <p:cNvSpPr/>
          <p:nvPr/>
        </p:nvSpPr>
        <p:spPr bwMode="auto">
          <a:xfrm>
            <a:off x="1119188" y="7057751"/>
            <a:ext cx="8215312" cy="395288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1" name="矩形 20"/>
          <p:cNvSpPr/>
          <p:nvPr/>
        </p:nvSpPr>
        <p:spPr bwMode="auto">
          <a:xfrm>
            <a:off x="4071938" y="1908423"/>
            <a:ext cx="3887787" cy="17142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2" name="矩形 21"/>
          <p:cNvSpPr/>
          <p:nvPr/>
        </p:nvSpPr>
        <p:spPr bwMode="auto">
          <a:xfrm>
            <a:off x="5688707" y="1908423"/>
            <a:ext cx="3645793" cy="17142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145" name="TextBox 13"/>
          <p:cNvSpPr txBox="1">
            <a:spLocks noChangeArrowheads="1"/>
          </p:cNvSpPr>
          <p:nvPr/>
        </p:nvSpPr>
        <p:spPr bwMode="auto">
          <a:xfrm>
            <a:off x="1152203" y="7057999"/>
            <a:ext cx="42484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急救电话：</a:t>
            </a:r>
            <a:r>
              <a:rPr lang="en-US" altLang="zh-CN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120         </a:t>
            </a:r>
            <a:r>
              <a:rPr lang="zh-CN" altLang="en-US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消防电话：</a:t>
            </a:r>
            <a:r>
              <a:rPr lang="en-US" altLang="zh-CN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119</a:t>
            </a:r>
            <a:endParaRPr lang="zh-CN" altLang="en-US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46" name="TextBox 14"/>
          <p:cNvSpPr txBox="1">
            <a:spLocks noChangeArrowheads="1"/>
          </p:cNvSpPr>
          <p:nvPr/>
        </p:nvSpPr>
        <p:spPr bwMode="auto">
          <a:xfrm>
            <a:off x="5400675" y="7057998"/>
            <a:ext cx="37652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职业卫生咨询电话</a:t>
            </a:r>
            <a:r>
              <a:rPr lang="zh-CN" altLang="en-US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：</a:t>
            </a:r>
          </a:p>
        </p:txBody>
      </p:sp>
      <p:sp>
        <p:nvSpPr>
          <p:cNvPr id="5147" name="TextBox 15"/>
          <p:cNvSpPr txBox="1">
            <a:spLocks noChangeArrowheads="1"/>
          </p:cNvSpPr>
          <p:nvPr/>
        </p:nvSpPr>
        <p:spPr bwMode="auto">
          <a:xfrm>
            <a:off x="1119687" y="1692399"/>
            <a:ext cx="295202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/>
            <a:r>
              <a:rPr lang="zh-CN" altLang="en-US" sz="6600" dirty="0" smtClean="0">
                <a:latin typeface="黑体" pitchFamily="2" charset="-122"/>
                <a:ea typeface="黑体" pitchFamily="2" charset="-122"/>
              </a:rPr>
              <a:t>激光</a:t>
            </a:r>
            <a:endParaRPr lang="zh-CN" altLang="en-US" sz="6600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5148" name="TextBox 16"/>
          <p:cNvSpPr txBox="1">
            <a:spLocks noChangeArrowheads="1"/>
          </p:cNvSpPr>
          <p:nvPr/>
        </p:nvSpPr>
        <p:spPr bwMode="auto">
          <a:xfrm>
            <a:off x="1122360" y="2784713"/>
            <a:ext cx="294935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/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Laser</a:t>
            </a:r>
            <a:endParaRPr lang="zh-CN" alt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49" name="TextBox 17"/>
          <p:cNvSpPr txBox="1">
            <a:spLocks noChangeArrowheads="1"/>
          </p:cNvSpPr>
          <p:nvPr/>
        </p:nvSpPr>
        <p:spPr bwMode="auto">
          <a:xfrm>
            <a:off x="5688707" y="1943263"/>
            <a:ext cx="3600400" cy="1502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2200"/>
              </a:lnSpc>
            </a:pPr>
            <a:r>
              <a:rPr lang="zh-CN" altLang="en-US" sz="1400" dirty="0" smtClean="0">
                <a:latin typeface="Arial" charset="0"/>
              </a:rPr>
              <a:t>对眼镜会产生伤害，诱发皮肤癌变。强烈的激光能够损伤眼组织，导致结膜炎，损害角膜、晶状体，是白内障的主要诱因。</a:t>
            </a:r>
            <a:endParaRPr lang="en-US" altLang="zh-CN" sz="1400" dirty="0" smtClean="0">
              <a:latin typeface="Arial" charset="0"/>
            </a:endParaRPr>
          </a:p>
          <a:p>
            <a:pPr>
              <a:lnSpc>
                <a:spcPts val="2200"/>
              </a:lnSpc>
            </a:pPr>
            <a:r>
              <a:rPr lang="zh-CN" altLang="en-US" sz="1400" dirty="0" smtClean="0">
                <a:latin typeface="Arial" charset="0"/>
              </a:rPr>
              <a:t>主要危害是对人体血液成分中的白细胞具有一定的杀伤力，导致免疫机能下降引发疾病。</a:t>
            </a:r>
            <a:endParaRPr lang="zh-CN" altLang="en-US" sz="1400" dirty="0">
              <a:latin typeface="Arial" charset="0"/>
            </a:endParaRPr>
          </a:p>
        </p:txBody>
      </p:sp>
      <p:sp>
        <p:nvSpPr>
          <p:cNvPr id="5150" name="TextBox 18"/>
          <p:cNvSpPr txBox="1">
            <a:spLocks noChangeArrowheads="1"/>
          </p:cNvSpPr>
          <p:nvPr/>
        </p:nvSpPr>
        <p:spPr bwMode="auto">
          <a:xfrm>
            <a:off x="4032523" y="1980431"/>
            <a:ext cx="1656184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1400" dirty="0" smtClean="0">
                <a:latin typeface="Arial" charset="0"/>
              </a:rPr>
              <a:t>是一种量子光，它们既不带电荷，又无质量，但具有很强穿透力，能轻易穿透人的身体，对人体造成危害。</a:t>
            </a:r>
            <a:endParaRPr lang="zh-CN" altLang="en-US" sz="1400" dirty="0">
              <a:latin typeface="Arial" charset="0"/>
            </a:endParaRPr>
          </a:p>
        </p:txBody>
      </p:sp>
      <p:sp>
        <p:nvSpPr>
          <p:cNvPr id="5151" name="TextBox 20"/>
          <p:cNvSpPr txBox="1">
            <a:spLocks noChangeArrowheads="1"/>
          </p:cNvSpPr>
          <p:nvPr/>
        </p:nvSpPr>
        <p:spPr bwMode="auto">
          <a:xfrm>
            <a:off x="4083634" y="3974298"/>
            <a:ext cx="5226259" cy="55399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1800"/>
              </a:lnSpc>
            </a:pPr>
            <a:r>
              <a:rPr lang="zh-CN" altLang="en-US" sz="1400" dirty="0" smtClean="0">
                <a:latin typeface="Arial" charset="0"/>
              </a:rPr>
              <a:t>立即通知同工作场所的工作人员离开，并及时上报。</a:t>
            </a:r>
            <a:endParaRPr lang="en-US" altLang="zh-CN" sz="1400" dirty="0" smtClean="0">
              <a:latin typeface="Arial" charset="0"/>
            </a:endParaRPr>
          </a:p>
          <a:p>
            <a:pPr>
              <a:lnSpc>
                <a:spcPts val="1800"/>
              </a:lnSpc>
            </a:pPr>
            <a:r>
              <a:rPr lang="zh-CN" altLang="en-US" sz="1400" dirty="0" smtClean="0">
                <a:latin typeface="Arial" charset="0"/>
              </a:rPr>
              <a:t>划出禁区，无关人员禁止进入，立即与医疗急救单位联系</a:t>
            </a:r>
            <a:endParaRPr lang="zh-CN" altLang="en-US" sz="1400" dirty="0">
              <a:latin typeface="Arial" charset="0"/>
            </a:endParaRPr>
          </a:p>
        </p:txBody>
      </p:sp>
      <p:sp>
        <p:nvSpPr>
          <p:cNvPr id="31" name="矩形 30"/>
          <p:cNvSpPr/>
          <p:nvPr/>
        </p:nvSpPr>
        <p:spPr bwMode="auto">
          <a:xfrm>
            <a:off x="4071938" y="3630613"/>
            <a:ext cx="5262562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/>
              <a:t>应急处理</a:t>
            </a:r>
          </a:p>
        </p:txBody>
      </p:sp>
      <p:sp>
        <p:nvSpPr>
          <p:cNvPr id="29" name="矩形 28"/>
          <p:cNvSpPr/>
          <p:nvPr/>
        </p:nvSpPr>
        <p:spPr bwMode="auto">
          <a:xfrm>
            <a:off x="4071938" y="4500751"/>
            <a:ext cx="5262562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/>
              <a:t>防范措施</a:t>
            </a:r>
            <a:endParaRPr lang="zh-CN" altLang="en-US" sz="2000" b="1" dirty="0"/>
          </a:p>
        </p:txBody>
      </p:sp>
      <p:sp>
        <p:nvSpPr>
          <p:cNvPr id="39" name="TextBox 20"/>
          <p:cNvSpPr txBox="1">
            <a:spLocks noChangeArrowheads="1"/>
          </p:cNvSpPr>
          <p:nvPr/>
        </p:nvSpPr>
        <p:spPr bwMode="auto">
          <a:xfrm>
            <a:off x="4104531" y="4860751"/>
            <a:ext cx="5226259" cy="78483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1800"/>
              </a:lnSpc>
            </a:pPr>
            <a:r>
              <a:rPr lang="zh-CN" altLang="en-US" sz="1400" dirty="0" smtClean="0">
                <a:latin typeface="Arial" charset="0"/>
              </a:rPr>
              <a:t>安装激光开启与光 束止动的连锁装置；所有参加激光作业的人员，必须先接 受激光危害及安全防护的教育；设置醒目的警告牌，无关人员禁止入内；严禁裸眼观看激光束。</a:t>
            </a:r>
            <a:endParaRPr lang="zh-CN" altLang="en-US" sz="1400" dirty="0">
              <a:latin typeface="Arial" charset="0"/>
            </a:endParaRPr>
          </a:p>
        </p:txBody>
      </p:sp>
      <p:pic>
        <p:nvPicPr>
          <p:cNvPr id="35" name="Picture 5" descr="D:\自编教材类\安全手册（6项）\安全手册：警示标示标准化\3蓝\必须戴防护手套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64" y="5652943"/>
            <a:ext cx="707389" cy="9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29" descr="D:\自编教材类\安全手册（6项）\安全手册：警示标示标准化\3蓝\必须穿防护服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869" y="5652943"/>
            <a:ext cx="706012" cy="9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1" descr="D:\自编教材类\安全手册（6项）\安全手册：警示标示标准化\3蓝\必须戴防护眼镜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3699" y="5652943"/>
            <a:ext cx="684296" cy="93600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31" descr="D:\自编教材类\安全手册（6项）\安全手册：警示标示标准化\3蓝\必须戴防毒面罩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472" y="5652943"/>
            <a:ext cx="766559" cy="9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6" descr="D:\自编教材类\安全手册（6项）\安全手册：警示标示标准化\3蓝\必须穿防护鞋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584" y="5652943"/>
            <a:ext cx="706179" cy="9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2" descr="http://pic35.nipic.com/20131113/2993965_171322437174_2.jpg"/>
          <p:cNvPicPr>
            <a:picLocks noChangeAspect="1" noChangeArrowheads="1"/>
          </p:cNvPicPr>
          <p:nvPr/>
        </p:nvPicPr>
        <p:blipFill>
          <a:blip r:embed="rId7" cstate="print"/>
          <a:srcRect l="9489" t="7383" r="9323" b="40200"/>
          <a:stretch>
            <a:fillRect/>
          </a:stretch>
        </p:blipFill>
        <p:spPr bwMode="auto">
          <a:xfrm>
            <a:off x="1368227" y="4068663"/>
            <a:ext cx="2342535" cy="2160000"/>
          </a:xfrm>
          <a:prstGeom prst="rect">
            <a:avLst/>
          </a:prstGeom>
          <a:noFill/>
        </p:spPr>
      </p:pic>
      <p:sp>
        <p:nvSpPr>
          <p:cNvPr id="34" name="矩形 33"/>
          <p:cNvSpPr/>
          <p:nvPr/>
        </p:nvSpPr>
        <p:spPr bwMode="auto">
          <a:xfrm>
            <a:off x="2229157" y="225425"/>
            <a:ext cx="5835814" cy="86175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5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职业病危害告知卡</a:t>
            </a:r>
            <a:endParaRPr lang="zh-CN" altLang="en-US" sz="50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黑体" pitchFamily="2" charset="-122"/>
              <a:ea typeface="黑体" pitchFamily="2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/>
        </p:nvSpPr>
        <p:spPr bwMode="auto">
          <a:xfrm>
            <a:off x="1119186" y="6588943"/>
            <a:ext cx="8215200" cy="4578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矩形 12"/>
          <p:cNvSpPr/>
          <p:nvPr/>
        </p:nvSpPr>
        <p:spPr bwMode="auto">
          <a:xfrm>
            <a:off x="1119188" y="1116383"/>
            <a:ext cx="8215312" cy="4320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>
                <a:latin typeface="宋体" pitchFamily="2" charset="-122"/>
              </a:rPr>
              <a:t>工作场所存在工频电磁场，</a:t>
            </a:r>
            <a:r>
              <a:rPr lang="zh-CN" altLang="en-US" sz="2000" b="1" dirty="0">
                <a:latin typeface="宋体" pitchFamily="2" charset="-122"/>
              </a:rPr>
              <a:t>对人体</a:t>
            </a:r>
            <a:r>
              <a:rPr lang="zh-CN" altLang="en-US" sz="2000" b="1" dirty="0" smtClean="0">
                <a:latin typeface="宋体" pitchFamily="2" charset="-122"/>
              </a:rPr>
              <a:t>有损害</a:t>
            </a:r>
            <a:r>
              <a:rPr lang="zh-CN" altLang="en-US" sz="2000" b="1" dirty="0">
                <a:latin typeface="宋体" pitchFamily="2" charset="-122"/>
              </a:rPr>
              <a:t>，请注意防护</a:t>
            </a:r>
          </a:p>
        </p:txBody>
      </p:sp>
      <p:sp>
        <p:nvSpPr>
          <p:cNvPr id="14" name="矩形 13"/>
          <p:cNvSpPr/>
          <p:nvPr/>
        </p:nvSpPr>
        <p:spPr bwMode="auto">
          <a:xfrm>
            <a:off x="1119188" y="1535113"/>
            <a:ext cx="2952750" cy="208756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5" name="矩形 14"/>
          <p:cNvSpPr/>
          <p:nvPr/>
        </p:nvSpPr>
        <p:spPr bwMode="auto">
          <a:xfrm>
            <a:off x="4071938" y="1548423"/>
            <a:ext cx="1616769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/>
              <a:t>理化特性</a:t>
            </a:r>
          </a:p>
        </p:txBody>
      </p:sp>
      <p:sp>
        <p:nvSpPr>
          <p:cNvPr id="16" name="矩形 15"/>
          <p:cNvSpPr/>
          <p:nvPr/>
        </p:nvSpPr>
        <p:spPr bwMode="auto">
          <a:xfrm>
            <a:off x="5688707" y="1535112"/>
            <a:ext cx="3645793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/>
              <a:t>健康危害</a:t>
            </a:r>
            <a:endParaRPr lang="zh-CN" altLang="en-US" sz="2000" b="1" dirty="0"/>
          </a:p>
        </p:txBody>
      </p:sp>
      <p:sp>
        <p:nvSpPr>
          <p:cNvPr id="17" name="矩形 16"/>
          <p:cNvSpPr/>
          <p:nvPr/>
        </p:nvSpPr>
        <p:spPr bwMode="auto">
          <a:xfrm>
            <a:off x="1119188" y="3622675"/>
            <a:ext cx="2952750" cy="29781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8" name="矩形 17"/>
          <p:cNvSpPr/>
          <p:nvPr/>
        </p:nvSpPr>
        <p:spPr bwMode="auto">
          <a:xfrm>
            <a:off x="4071938" y="4011613"/>
            <a:ext cx="5262562" cy="2577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0" name="矩形 19"/>
          <p:cNvSpPr/>
          <p:nvPr/>
        </p:nvSpPr>
        <p:spPr bwMode="auto">
          <a:xfrm>
            <a:off x="1119188" y="7057751"/>
            <a:ext cx="8215312" cy="395288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1" name="矩形 20"/>
          <p:cNvSpPr/>
          <p:nvPr/>
        </p:nvSpPr>
        <p:spPr bwMode="auto">
          <a:xfrm>
            <a:off x="4071938" y="1908423"/>
            <a:ext cx="3887787" cy="17142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2" name="矩形 21"/>
          <p:cNvSpPr/>
          <p:nvPr/>
        </p:nvSpPr>
        <p:spPr bwMode="auto">
          <a:xfrm>
            <a:off x="5688707" y="1908423"/>
            <a:ext cx="3645793" cy="17142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145" name="TextBox 13"/>
          <p:cNvSpPr txBox="1">
            <a:spLocks noChangeArrowheads="1"/>
          </p:cNvSpPr>
          <p:nvPr/>
        </p:nvSpPr>
        <p:spPr bwMode="auto">
          <a:xfrm>
            <a:off x="1152203" y="7057999"/>
            <a:ext cx="42484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急救电话：</a:t>
            </a:r>
            <a:r>
              <a:rPr lang="en-US" altLang="zh-CN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120         </a:t>
            </a:r>
            <a:r>
              <a:rPr lang="zh-CN" altLang="en-US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消防电话：</a:t>
            </a:r>
            <a:r>
              <a:rPr lang="en-US" altLang="zh-CN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119</a:t>
            </a:r>
            <a:endParaRPr lang="zh-CN" altLang="en-US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46" name="TextBox 14"/>
          <p:cNvSpPr txBox="1">
            <a:spLocks noChangeArrowheads="1"/>
          </p:cNvSpPr>
          <p:nvPr/>
        </p:nvSpPr>
        <p:spPr bwMode="auto">
          <a:xfrm>
            <a:off x="5400675" y="7057998"/>
            <a:ext cx="37652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职业卫生咨询电话</a:t>
            </a:r>
            <a:r>
              <a:rPr lang="zh-CN" altLang="en-US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：</a:t>
            </a:r>
          </a:p>
        </p:txBody>
      </p:sp>
      <p:sp>
        <p:nvSpPr>
          <p:cNvPr id="5147" name="TextBox 15"/>
          <p:cNvSpPr txBox="1">
            <a:spLocks noChangeArrowheads="1"/>
          </p:cNvSpPr>
          <p:nvPr/>
        </p:nvSpPr>
        <p:spPr bwMode="auto">
          <a:xfrm>
            <a:off x="1119687" y="1920617"/>
            <a:ext cx="295202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/>
            <a:r>
              <a:rPr lang="zh-CN" altLang="en-US" sz="4000" b="1" dirty="0" smtClean="0">
                <a:latin typeface="黑体" pitchFamily="2" charset="-122"/>
                <a:ea typeface="黑体" pitchFamily="2" charset="-122"/>
              </a:rPr>
              <a:t>工频电磁场</a:t>
            </a:r>
            <a:endParaRPr lang="zh-CN" altLang="en-US" sz="4000" b="1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5148" name="TextBox 16"/>
          <p:cNvSpPr txBox="1">
            <a:spLocks noChangeArrowheads="1"/>
          </p:cNvSpPr>
          <p:nvPr/>
        </p:nvSpPr>
        <p:spPr bwMode="auto">
          <a:xfrm>
            <a:off x="1122360" y="2723885"/>
            <a:ext cx="2949351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/>
            <a:r>
              <a:rPr lang="en-US" altLang="zh-CN" sz="2400" dirty="0" smtClean="0">
                <a:solidFill>
                  <a:prstClr val="black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Power Frequency Electric Field</a:t>
            </a:r>
            <a:endParaRPr lang="zh-CN" altLang="en-US" sz="2400" dirty="0" smtClean="0">
              <a:solidFill>
                <a:prstClr val="black"/>
              </a:solidFill>
              <a:latin typeface="Times New Roman" pitchFamily="18" charset="0"/>
              <a:ea typeface="宋体"/>
              <a:cs typeface="Times New Roman" pitchFamily="18" charset="0"/>
            </a:endParaRPr>
          </a:p>
          <a:p>
            <a:pPr algn="ctr"/>
            <a:endParaRPr lang="zh-CN" altLang="en-US" sz="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49" name="TextBox 17"/>
          <p:cNvSpPr txBox="1">
            <a:spLocks noChangeArrowheads="1"/>
          </p:cNvSpPr>
          <p:nvPr/>
        </p:nvSpPr>
        <p:spPr bwMode="auto">
          <a:xfrm>
            <a:off x="5760716" y="1980431"/>
            <a:ext cx="3384376" cy="984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just">
              <a:lnSpc>
                <a:spcPts val="2200"/>
              </a:lnSpc>
              <a:spcAft>
                <a:spcPts val="600"/>
              </a:spcAft>
            </a:pPr>
            <a:r>
              <a:rPr lang="zh-CN" altLang="en-US" sz="1400" dirty="0" smtClean="0">
                <a:solidFill>
                  <a:prstClr val="black"/>
                </a:solidFill>
                <a:latin typeface="Arial" charset="0"/>
              </a:rPr>
              <a:t>长期接触可能导致神经衰弱和记忆力减退；并可能增加肿瘤的发生风险。</a:t>
            </a:r>
            <a:endParaRPr lang="en-US" altLang="zh-CN" sz="1400" dirty="0" smtClean="0">
              <a:solidFill>
                <a:prstClr val="black"/>
              </a:solidFill>
              <a:latin typeface="Arial" charset="0"/>
            </a:endParaRPr>
          </a:p>
          <a:p>
            <a:pPr algn="just">
              <a:lnSpc>
                <a:spcPts val="2200"/>
              </a:lnSpc>
              <a:spcAft>
                <a:spcPts val="600"/>
              </a:spcAft>
            </a:pPr>
            <a:r>
              <a:rPr lang="zh-CN" altLang="en-US" sz="1400" dirty="0" smtClean="0">
                <a:solidFill>
                  <a:prstClr val="black"/>
                </a:solidFill>
                <a:latin typeface="Arial" charset="0"/>
              </a:rPr>
              <a:t>操作不当导致触电事故的发生。</a:t>
            </a:r>
            <a:endParaRPr lang="zh-CN" altLang="en-US" sz="14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150" name="TextBox 18"/>
          <p:cNvSpPr txBox="1">
            <a:spLocks noChangeArrowheads="1"/>
          </p:cNvSpPr>
          <p:nvPr/>
        </p:nvSpPr>
        <p:spPr bwMode="auto">
          <a:xfrm>
            <a:off x="4248547" y="2124447"/>
            <a:ext cx="136815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1400" dirty="0" smtClean="0">
                <a:solidFill>
                  <a:prstClr val="black"/>
                </a:solidFill>
                <a:latin typeface="Arial" charset="0"/>
              </a:rPr>
              <a:t>电磁频率</a:t>
            </a:r>
            <a:r>
              <a:rPr lang="en-US" altLang="zh-CN" sz="1400" dirty="0" smtClean="0">
                <a:solidFill>
                  <a:prstClr val="black"/>
                </a:solidFill>
                <a:latin typeface="Arial" charset="0"/>
              </a:rPr>
              <a:t>50Hz</a:t>
            </a:r>
            <a:r>
              <a:rPr lang="zh-CN" altLang="en-US" sz="1400" dirty="0" smtClean="0">
                <a:solidFill>
                  <a:prstClr val="black"/>
                </a:solidFill>
                <a:latin typeface="Arial" charset="0"/>
              </a:rPr>
              <a:t>，</a:t>
            </a:r>
            <a:r>
              <a:rPr lang="en-US" altLang="zh-CN" sz="1400" dirty="0" smtClean="0">
                <a:solidFill>
                  <a:prstClr val="black"/>
                </a:solidFill>
                <a:latin typeface="Arial" charset="0"/>
              </a:rPr>
              <a:t>1000</a:t>
            </a:r>
            <a:r>
              <a:rPr lang="zh-CN" altLang="en-US" sz="1400" dirty="0" smtClean="0">
                <a:solidFill>
                  <a:prstClr val="black"/>
                </a:solidFill>
                <a:latin typeface="Arial" charset="0"/>
              </a:rPr>
              <a:t>伏特</a:t>
            </a:r>
            <a:endParaRPr lang="zh-CN" altLang="en-US" sz="14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1" name="矩形 30"/>
          <p:cNvSpPr/>
          <p:nvPr/>
        </p:nvSpPr>
        <p:spPr bwMode="auto">
          <a:xfrm>
            <a:off x="4071938" y="3630613"/>
            <a:ext cx="5262562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/>
              <a:t>应急处理</a:t>
            </a:r>
          </a:p>
        </p:txBody>
      </p:sp>
      <p:sp>
        <p:nvSpPr>
          <p:cNvPr id="5124" name="TextBox 31"/>
          <p:cNvSpPr txBox="1">
            <a:spLocks noChangeArrowheads="1"/>
          </p:cNvSpPr>
          <p:nvPr/>
        </p:nvSpPr>
        <p:spPr bwMode="auto">
          <a:xfrm>
            <a:off x="1098549" y="6660951"/>
            <a:ext cx="811854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/>
            <a:r>
              <a:rPr lang="en-US" altLang="zh-CN" sz="1600" dirty="0" smtClean="0">
                <a:solidFill>
                  <a:prstClr val="black"/>
                </a:solidFill>
              </a:rPr>
              <a:t>PC-TWA</a:t>
            </a:r>
            <a:r>
              <a:rPr lang="zh-CN" altLang="en-US" sz="1600" dirty="0" smtClean="0">
                <a:solidFill>
                  <a:prstClr val="black"/>
                </a:solidFill>
              </a:rPr>
              <a:t>：</a:t>
            </a:r>
            <a:r>
              <a:rPr lang="en-US" altLang="zh-CN" sz="1600" dirty="0" smtClean="0">
                <a:solidFill>
                  <a:prstClr val="black"/>
                </a:solidFill>
              </a:rPr>
              <a:t>   5 kV/m           </a:t>
            </a:r>
            <a:r>
              <a:rPr lang="zh-CN" altLang="en-US" sz="1600" dirty="0" smtClean="0">
                <a:solidFill>
                  <a:prstClr val="black"/>
                </a:solidFill>
              </a:rPr>
              <a:t>检测结果：        </a:t>
            </a:r>
            <a:r>
              <a:rPr lang="en-US" altLang="zh-CN" sz="1600" dirty="0" smtClean="0">
                <a:solidFill>
                  <a:prstClr val="black"/>
                </a:solidFill>
              </a:rPr>
              <a:t>kV/m                  </a:t>
            </a:r>
            <a:r>
              <a:rPr lang="zh-CN" altLang="en-US" sz="1600" dirty="0" smtClean="0"/>
              <a:t>检测日期：         年       月      日</a:t>
            </a:r>
            <a:endParaRPr lang="zh-CN" altLang="en-US" sz="1600" dirty="0"/>
          </a:p>
        </p:txBody>
      </p:sp>
      <p:sp>
        <p:nvSpPr>
          <p:cNvPr id="33" name="TextBox 20"/>
          <p:cNvSpPr txBox="1">
            <a:spLocks noChangeArrowheads="1"/>
          </p:cNvSpPr>
          <p:nvPr/>
        </p:nvSpPr>
        <p:spPr bwMode="auto">
          <a:xfrm>
            <a:off x="4083634" y="3974298"/>
            <a:ext cx="5226259" cy="97436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1400"/>
              </a:lnSpc>
            </a:pPr>
            <a:r>
              <a:rPr lang="zh-CN" altLang="en-US" sz="1050" dirty="0" smtClean="0">
                <a:solidFill>
                  <a:prstClr val="black"/>
                </a:solidFill>
                <a:latin typeface="Arial" charset="0"/>
              </a:rPr>
              <a:t>触电急救，首先要使触电者迅速脱离电源，越快越好。因为电流作用的时间越长，伤害越重。触电伤员如神志清醒者，应使其就地躺平，严密观察，暂时不要站立或走动。触电伤员如神志不清者，应就地仰面躺平，且确保气道通畅，并用</a:t>
            </a:r>
            <a:r>
              <a:rPr lang="en-US" altLang="zh-CN" sz="1050" dirty="0" smtClean="0">
                <a:solidFill>
                  <a:prstClr val="black"/>
                </a:solidFill>
                <a:latin typeface="Arial" charset="0"/>
              </a:rPr>
              <a:t>5s</a:t>
            </a:r>
            <a:r>
              <a:rPr lang="zh-CN" altLang="en-US" sz="1050" dirty="0" smtClean="0">
                <a:solidFill>
                  <a:prstClr val="black"/>
                </a:solidFill>
                <a:latin typeface="Arial" charset="0"/>
              </a:rPr>
              <a:t>时间，呼叫伤员或轻拍其肩部，以判定伤员是否意识丧失。禁止摇动伤员呼叫伤员。触电伤员呼吸和心跳均停止时，应立即按心肺复苏法支持生命的三项基本措施，正确进行就地抢救。</a:t>
            </a:r>
            <a:endParaRPr lang="zh-CN" altLang="en-US" sz="105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9" name="矩形 28"/>
          <p:cNvSpPr/>
          <p:nvPr/>
        </p:nvSpPr>
        <p:spPr bwMode="auto">
          <a:xfrm>
            <a:off x="4071938" y="4932759"/>
            <a:ext cx="5262562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/>
              <a:t>防范措施</a:t>
            </a:r>
            <a:endParaRPr lang="zh-CN" altLang="en-US" sz="2000" b="1" dirty="0"/>
          </a:p>
        </p:txBody>
      </p:sp>
      <p:pic>
        <p:nvPicPr>
          <p:cNvPr id="34" name="Picture 30" descr="D:\自编教材类\安全手册（6项）\安全手册：警示标示标准化\3蓝\必须戴防护手套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424" y="5378768"/>
            <a:ext cx="910751" cy="1160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6" descr="D:\自编教材类\安全手册（6项）\安全手册：警示标示标准化\3蓝\必须穿防护鞋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5172" y="5365098"/>
            <a:ext cx="895864" cy="1187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29" descr="D:\自编教材类\安全手册（6项）\安全手册：警示标示标准化\3蓝\必须穿防护服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0925" y="5365098"/>
            <a:ext cx="895501" cy="1187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64571" y="5364807"/>
            <a:ext cx="892356" cy="11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2" descr="C:\Users\01238151\Desktop\当心触电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499" y="3996895"/>
            <a:ext cx="2376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矩形 37"/>
          <p:cNvSpPr/>
          <p:nvPr/>
        </p:nvSpPr>
        <p:spPr bwMode="auto">
          <a:xfrm>
            <a:off x="2229157" y="225425"/>
            <a:ext cx="5835814" cy="86175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5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职业病危害告知卡</a:t>
            </a:r>
            <a:endParaRPr lang="zh-CN" altLang="en-US" sz="50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黑体" pitchFamily="2" charset="-122"/>
              <a:ea typeface="黑体" pitchFamily="2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/>
        </p:nvSpPr>
        <p:spPr bwMode="auto">
          <a:xfrm>
            <a:off x="1119186" y="6588943"/>
            <a:ext cx="8215200" cy="4578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矩形 12"/>
          <p:cNvSpPr/>
          <p:nvPr/>
        </p:nvSpPr>
        <p:spPr bwMode="auto">
          <a:xfrm>
            <a:off x="1119188" y="1116383"/>
            <a:ext cx="8215312" cy="4320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>
                <a:latin typeface="宋体" pitchFamily="2" charset="-122"/>
              </a:rPr>
              <a:t>工作场所存在粉尘，</a:t>
            </a:r>
            <a:r>
              <a:rPr lang="zh-CN" altLang="en-US" sz="2000" b="1" dirty="0">
                <a:latin typeface="宋体" pitchFamily="2" charset="-122"/>
              </a:rPr>
              <a:t>对人体</a:t>
            </a:r>
            <a:r>
              <a:rPr lang="zh-CN" altLang="en-US" sz="2000" b="1" dirty="0" smtClean="0">
                <a:latin typeface="宋体" pitchFamily="2" charset="-122"/>
              </a:rPr>
              <a:t>有损害</a:t>
            </a:r>
            <a:r>
              <a:rPr lang="zh-CN" altLang="en-US" sz="2000" b="1" dirty="0">
                <a:latin typeface="宋体" pitchFamily="2" charset="-122"/>
              </a:rPr>
              <a:t>，请注意防护</a:t>
            </a:r>
          </a:p>
        </p:txBody>
      </p:sp>
      <p:sp>
        <p:nvSpPr>
          <p:cNvPr id="14" name="矩形 13"/>
          <p:cNvSpPr/>
          <p:nvPr/>
        </p:nvSpPr>
        <p:spPr bwMode="auto">
          <a:xfrm>
            <a:off x="1119188" y="1535113"/>
            <a:ext cx="2952750" cy="208756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5" name="矩形 14"/>
          <p:cNvSpPr/>
          <p:nvPr/>
        </p:nvSpPr>
        <p:spPr bwMode="auto">
          <a:xfrm>
            <a:off x="4071938" y="1548423"/>
            <a:ext cx="1616769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/>
              <a:t>理化特性</a:t>
            </a:r>
          </a:p>
        </p:txBody>
      </p:sp>
      <p:sp>
        <p:nvSpPr>
          <p:cNvPr id="16" name="矩形 15"/>
          <p:cNvSpPr/>
          <p:nvPr/>
        </p:nvSpPr>
        <p:spPr bwMode="auto">
          <a:xfrm>
            <a:off x="5688707" y="1535112"/>
            <a:ext cx="3645793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/>
              <a:t>健康危害</a:t>
            </a:r>
            <a:endParaRPr lang="zh-CN" altLang="en-US" sz="2000" b="1" dirty="0"/>
          </a:p>
        </p:txBody>
      </p:sp>
      <p:sp>
        <p:nvSpPr>
          <p:cNvPr id="17" name="矩形 16"/>
          <p:cNvSpPr/>
          <p:nvPr/>
        </p:nvSpPr>
        <p:spPr bwMode="auto">
          <a:xfrm>
            <a:off x="1119188" y="3622675"/>
            <a:ext cx="2952750" cy="29781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8" name="矩形 17"/>
          <p:cNvSpPr/>
          <p:nvPr/>
        </p:nvSpPr>
        <p:spPr bwMode="auto">
          <a:xfrm>
            <a:off x="4071938" y="4011613"/>
            <a:ext cx="5262562" cy="4270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9" name="矩形 18"/>
          <p:cNvSpPr/>
          <p:nvPr/>
        </p:nvSpPr>
        <p:spPr bwMode="auto">
          <a:xfrm>
            <a:off x="4071938" y="4438650"/>
            <a:ext cx="5262562" cy="21621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0" name="矩形 19"/>
          <p:cNvSpPr/>
          <p:nvPr/>
        </p:nvSpPr>
        <p:spPr bwMode="auto">
          <a:xfrm>
            <a:off x="1119188" y="7057751"/>
            <a:ext cx="8215312" cy="395288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1" name="矩形 20"/>
          <p:cNvSpPr/>
          <p:nvPr/>
        </p:nvSpPr>
        <p:spPr bwMode="auto">
          <a:xfrm>
            <a:off x="4071938" y="1908423"/>
            <a:ext cx="3887787" cy="17142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2" name="矩形 21"/>
          <p:cNvSpPr/>
          <p:nvPr/>
        </p:nvSpPr>
        <p:spPr bwMode="auto">
          <a:xfrm>
            <a:off x="5688707" y="1908423"/>
            <a:ext cx="3645793" cy="17142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145" name="TextBox 13"/>
          <p:cNvSpPr txBox="1">
            <a:spLocks noChangeArrowheads="1"/>
          </p:cNvSpPr>
          <p:nvPr/>
        </p:nvSpPr>
        <p:spPr bwMode="auto">
          <a:xfrm>
            <a:off x="1152203" y="7057999"/>
            <a:ext cx="42484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急救电话：</a:t>
            </a:r>
            <a:r>
              <a:rPr lang="en-US" altLang="zh-CN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120         </a:t>
            </a:r>
            <a:r>
              <a:rPr lang="zh-CN" altLang="en-US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消防电话：</a:t>
            </a:r>
            <a:r>
              <a:rPr lang="en-US" altLang="zh-CN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119</a:t>
            </a:r>
            <a:endParaRPr lang="zh-CN" altLang="en-US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46" name="TextBox 14"/>
          <p:cNvSpPr txBox="1">
            <a:spLocks noChangeArrowheads="1"/>
          </p:cNvSpPr>
          <p:nvPr/>
        </p:nvSpPr>
        <p:spPr bwMode="auto">
          <a:xfrm>
            <a:off x="5400675" y="7057998"/>
            <a:ext cx="37652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职业卫生咨询电话</a:t>
            </a:r>
            <a:r>
              <a:rPr lang="zh-CN" altLang="en-US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：</a:t>
            </a:r>
            <a:endParaRPr lang="zh-CN" altLang="en-US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47" name="TextBox 15"/>
          <p:cNvSpPr txBox="1">
            <a:spLocks noChangeArrowheads="1"/>
          </p:cNvSpPr>
          <p:nvPr/>
        </p:nvSpPr>
        <p:spPr bwMode="auto">
          <a:xfrm>
            <a:off x="1119687" y="1692399"/>
            <a:ext cx="295202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/>
            <a:r>
              <a:rPr lang="zh-CN" altLang="en-US" sz="6600" dirty="0">
                <a:latin typeface="黑体" pitchFamily="2" charset="-122"/>
                <a:ea typeface="黑体" pitchFamily="2" charset="-122"/>
              </a:rPr>
              <a:t>粉尘</a:t>
            </a:r>
          </a:p>
        </p:txBody>
      </p:sp>
      <p:sp>
        <p:nvSpPr>
          <p:cNvPr id="5148" name="TextBox 16"/>
          <p:cNvSpPr txBox="1">
            <a:spLocks noChangeArrowheads="1"/>
          </p:cNvSpPr>
          <p:nvPr/>
        </p:nvSpPr>
        <p:spPr bwMode="auto">
          <a:xfrm>
            <a:off x="1122360" y="2723885"/>
            <a:ext cx="2949351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/>
            <a:r>
              <a:rPr lang="en-US" altLang="zh-CN" sz="5000" dirty="0" smtClean="0">
                <a:latin typeface="Times New Roman" pitchFamily="18" charset="0"/>
                <a:cs typeface="Times New Roman" pitchFamily="18" charset="0"/>
              </a:rPr>
              <a:t>Dust</a:t>
            </a:r>
            <a:endParaRPr lang="zh-CN" altLang="en-US" sz="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49" name="TextBox 17"/>
          <p:cNvSpPr txBox="1">
            <a:spLocks noChangeArrowheads="1"/>
          </p:cNvSpPr>
          <p:nvPr/>
        </p:nvSpPr>
        <p:spPr bwMode="auto">
          <a:xfrm>
            <a:off x="5760716" y="1980431"/>
            <a:ext cx="3384376" cy="1220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2200"/>
              </a:lnSpc>
              <a:spcAft>
                <a:spcPts val="600"/>
              </a:spcAft>
            </a:pPr>
            <a:r>
              <a:rPr lang="zh-CN" altLang="en-US" sz="1400" dirty="0">
                <a:latin typeface="Arial" charset="0"/>
              </a:rPr>
              <a:t>长期接触生产性粉尘的作业人员，当吸入的粉尘达到一定数量时即可引发肺病。还可引发鼻炎、咽炎、支气管炎、皮疹、眼结膜损害等</a:t>
            </a:r>
          </a:p>
        </p:txBody>
      </p:sp>
      <p:sp>
        <p:nvSpPr>
          <p:cNvPr id="5150" name="TextBox 18"/>
          <p:cNvSpPr txBox="1">
            <a:spLocks noChangeArrowheads="1"/>
          </p:cNvSpPr>
          <p:nvPr/>
        </p:nvSpPr>
        <p:spPr bwMode="auto">
          <a:xfrm>
            <a:off x="4320555" y="2124447"/>
            <a:ext cx="1152128" cy="93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>
              <a:lnSpc>
                <a:spcPts val="2200"/>
              </a:lnSpc>
            </a:pPr>
            <a:r>
              <a:rPr lang="zh-CN" altLang="en-US" sz="1400" dirty="0">
                <a:latin typeface="Arial" charset="0"/>
              </a:rPr>
              <a:t>无机性粉尘</a:t>
            </a:r>
            <a:endParaRPr lang="en-US" altLang="zh-CN" sz="1400" dirty="0">
              <a:latin typeface="Arial" charset="0"/>
            </a:endParaRPr>
          </a:p>
          <a:p>
            <a:pPr algn="ctr">
              <a:lnSpc>
                <a:spcPts val="2200"/>
              </a:lnSpc>
            </a:pPr>
            <a:r>
              <a:rPr lang="zh-CN" altLang="en-US" sz="1400" dirty="0">
                <a:latin typeface="Arial" charset="0"/>
              </a:rPr>
              <a:t>有机性粉尘</a:t>
            </a:r>
            <a:endParaRPr lang="en-US" altLang="zh-CN" sz="1400" dirty="0">
              <a:latin typeface="Arial" charset="0"/>
            </a:endParaRPr>
          </a:p>
          <a:p>
            <a:pPr algn="ctr">
              <a:lnSpc>
                <a:spcPts val="2200"/>
              </a:lnSpc>
            </a:pPr>
            <a:r>
              <a:rPr lang="zh-CN" altLang="en-US" sz="1400" dirty="0">
                <a:latin typeface="Arial" charset="0"/>
              </a:rPr>
              <a:t>混合型粉尘</a:t>
            </a:r>
          </a:p>
        </p:txBody>
      </p:sp>
      <p:sp>
        <p:nvSpPr>
          <p:cNvPr id="5151" name="TextBox 20"/>
          <p:cNvSpPr txBox="1">
            <a:spLocks noChangeArrowheads="1"/>
          </p:cNvSpPr>
          <p:nvPr/>
        </p:nvSpPr>
        <p:spPr bwMode="auto">
          <a:xfrm>
            <a:off x="4083634" y="3974298"/>
            <a:ext cx="5226259" cy="37445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2200"/>
              </a:lnSpc>
            </a:pPr>
            <a:r>
              <a:rPr lang="zh-CN" altLang="en-US" sz="1400">
                <a:latin typeface="Arial" charset="0"/>
              </a:rPr>
              <a:t>发现身体状况异常时，要及时去医院进行检查、确诊。</a:t>
            </a:r>
          </a:p>
        </p:txBody>
      </p:sp>
      <p:sp>
        <p:nvSpPr>
          <p:cNvPr id="31" name="矩形 30"/>
          <p:cNvSpPr/>
          <p:nvPr/>
        </p:nvSpPr>
        <p:spPr bwMode="auto">
          <a:xfrm>
            <a:off x="4071938" y="3630613"/>
            <a:ext cx="5262562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/>
              <a:t>应急处理</a:t>
            </a:r>
          </a:p>
        </p:txBody>
      </p:sp>
      <p:pic>
        <p:nvPicPr>
          <p:cNvPr id="5129" name="Picture 2" descr="D:\自编教材类\安全手册（6项）\安全手册：警示标示标准化\3蓝\必须戴防尘口罩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619" y="5400952"/>
            <a:ext cx="842891" cy="111598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3" descr="D:\自编教材类\安全手册（6项）\安全手册：警示标示标准化\2黄\注意防尘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4" t="7280" r="2083" b="27757"/>
          <a:stretch>
            <a:fillRect/>
          </a:stretch>
        </p:blipFill>
        <p:spPr bwMode="auto">
          <a:xfrm>
            <a:off x="1421376" y="3996895"/>
            <a:ext cx="2395123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1" name="TextBox 20"/>
          <p:cNvSpPr txBox="1">
            <a:spLocks noChangeArrowheads="1"/>
          </p:cNvSpPr>
          <p:nvPr/>
        </p:nvSpPr>
        <p:spPr bwMode="auto">
          <a:xfrm>
            <a:off x="4080124" y="4779608"/>
            <a:ext cx="5230372" cy="657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2200"/>
              </a:lnSpc>
            </a:pPr>
            <a:r>
              <a:rPr lang="zh-CN" altLang="en-US" sz="1400" dirty="0">
                <a:latin typeface="Arial" charset="0"/>
              </a:rPr>
              <a:t>必须佩戴个人防护用品。按时、按规定对身体状况进行定期检查，对除尘设施定期维护和检修，确保除尘设施运转正常。</a:t>
            </a:r>
          </a:p>
        </p:txBody>
      </p:sp>
      <p:pic>
        <p:nvPicPr>
          <p:cNvPr id="5132" name="Picture 29" descr="D:\自编教材类\安全手册（6项）\安全手册：警示标示标准化\3蓝\必须穿防护服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967" y="5400952"/>
            <a:ext cx="842892" cy="111598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3" name="Picture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10" t="22223" r="26555" b="15407"/>
          <a:stretch>
            <a:fillRect/>
          </a:stretch>
        </p:blipFill>
        <p:spPr bwMode="auto">
          <a:xfrm>
            <a:off x="7560915" y="5400952"/>
            <a:ext cx="844479" cy="1115983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Box 31"/>
          <p:cNvSpPr txBox="1">
            <a:spLocks noChangeArrowheads="1"/>
          </p:cNvSpPr>
          <p:nvPr/>
        </p:nvSpPr>
        <p:spPr bwMode="auto">
          <a:xfrm>
            <a:off x="1098549" y="6660951"/>
            <a:ext cx="811854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/>
            <a:r>
              <a:rPr lang="zh-CN" altLang="en-US" sz="1600" dirty="0" smtClean="0"/>
              <a:t>标准极限：</a:t>
            </a:r>
            <a:r>
              <a:rPr lang="en-US" altLang="zh-CN" sz="1600" dirty="0"/>
              <a:t>4mg/m³       </a:t>
            </a:r>
            <a:r>
              <a:rPr lang="en-US" altLang="zh-CN" sz="1600" dirty="0" smtClean="0"/>
              <a:t>       </a:t>
            </a:r>
            <a:r>
              <a:rPr lang="zh-CN" altLang="en-US" sz="1600" dirty="0"/>
              <a:t>检测结果：  </a:t>
            </a:r>
            <a:r>
              <a:rPr lang="zh-CN" altLang="en-US" sz="1600" dirty="0" smtClean="0"/>
              <a:t>         </a:t>
            </a:r>
            <a:r>
              <a:rPr lang="en-US" altLang="zh-CN" sz="1600" dirty="0" smtClean="0"/>
              <a:t>mg/m³               </a:t>
            </a:r>
            <a:r>
              <a:rPr lang="zh-CN" altLang="en-US" sz="1600" dirty="0" smtClean="0"/>
              <a:t>检测日期：         年       月      日</a:t>
            </a:r>
            <a:endParaRPr lang="zh-CN" altLang="en-US" sz="1600" dirty="0"/>
          </a:p>
        </p:txBody>
      </p:sp>
      <p:sp>
        <p:nvSpPr>
          <p:cNvPr id="29" name="矩形 28"/>
          <p:cNvSpPr/>
          <p:nvPr/>
        </p:nvSpPr>
        <p:spPr bwMode="auto">
          <a:xfrm>
            <a:off x="4071938" y="4428703"/>
            <a:ext cx="5262562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/>
              <a:t>防范措施</a:t>
            </a:r>
            <a:endParaRPr lang="zh-CN" altLang="en-US" sz="2000" b="1" dirty="0"/>
          </a:p>
        </p:txBody>
      </p:sp>
      <p:sp>
        <p:nvSpPr>
          <p:cNvPr id="33" name="矩形 32"/>
          <p:cNvSpPr/>
          <p:nvPr/>
        </p:nvSpPr>
        <p:spPr bwMode="auto">
          <a:xfrm>
            <a:off x="2229157" y="225425"/>
            <a:ext cx="5835814" cy="86175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5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职业病危害告知卡</a:t>
            </a:r>
            <a:endParaRPr lang="zh-CN" altLang="en-US" sz="50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黑体" pitchFamily="2" charset="-122"/>
              <a:ea typeface="黑体" pitchFamily="2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/>
        </p:nvSpPr>
        <p:spPr bwMode="auto">
          <a:xfrm>
            <a:off x="1119186" y="6588943"/>
            <a:ext cx="8215200" cy="45787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矩形 12"/>
          <p:cNvSpPr/>
          <p:nvPr/>
        </p:nvSpPr>
        <p:spPr bwMode="auto">
          <a:xfrm>
            <a:off x="1119188" y="1116383"/>
            <a:ext cx="8215312" cy="4320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>
                <a:latin typeface="宋体" pitchFamily="2" charset="-122"/>
              </a:rPr>
              <a:t>工作场所存在噪声，</a:t>
            </a:r>
            <a:r>
              <a:rPr lang="zh-CN" altLang="en-US" sz="2000" b="1" dirty="0">
                <a:latin typeface="宋体" pitchFamily="2" charset="-122"/>
              </a:rPr>
              <a:t>对人体</a:t>
            </a:r>
            <a:r>
              <a:rPr lang="zh-CN" altLang="en-US" sz="2000" b="1" dirty="0" smtClean="0">
                <a:latin typeface="宋体" pitchFamily="2" charset="-122"/>
              </a:rPr>
              <a:t>有损害</a:t>
            </a:r>
            <a:r>
              <a:rPr lang="zh-CN" altLang="en-US" sz="2000" b="1" dirty="0">
                <a:latin typeface="宋体" pitchFamily="2" charset="-122"/>
              </a:rPr>
              <a:t>，请注意防护</a:t>
            </a:r>
          </a:p>
        </p:txBody>
      </p:sp>
      <p:sp>
        <p:nvSpPr>
          <p:cNvPr id="14" name="矩形 13"/>
          <p:cNvSpPr/>
          <p:nvPr/>
        </p:nvSpPr>
        <p:spPr bwMode="auto">
          <a:xfrm>
            <a:off x="1119188" y="1535113"/>
            <a:ext cx="2952750" cy="208756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5" name="矩形 14"/>
          <p:cNvSpPr/>
          <p:nvPr/>
        </p:nvSpPr>
        <p:spPr bwMode="auto">
          <a:xfrm>
            <a:off x="4071938" y="1548423"/>
            <a:ext cx="1616769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/>
              <a:t>理化特性</a:t>
            </a:r>
          </a:p>
        </p:txBody>
      </p:sp>
      <p:sp>
        <p:nvSpPr>
          <p:cNvPr id="16" name="矩形 15"/>
          <p:cNvSpPr/>
          <p:nvPr/>
        </p:nvSpPr>
        <p:spPr bwMode="auto">
          <a:xfrm>
            <a:off x="5688707" y="1535112"/>
            <a:ext cx="3645793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/>
              <a:t>健康危害</a:t>
            </a:r>
            <a:endParaRPr lang="zh-CN" altLang="en-US" sz="2000" b="1" dirty="0"/>
          </a:p>
        </p:txBody>
      </p:sp>
      <p:sp>
        <p:nvSpPr>
          <p:cNvPr id="17" name="矩形 16"/>
          <p:cNvSpPr/>
          <p:nvPr/>
        </p:nvSpPr>
        <p:spPr bwMode="auto">
          <a:xfrm>
            <a:off x="1119188" y="3622675"/>
            <a:ext cx="2952750" cy="29781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8" name="矩形 17"/>
          <p:cNvSpPr/>
          <p:nvPr/>
        </p:nvSpPr>
        <p:spPr bwMode="auto">
          <a:xfrm>
            <a:off x="4071938" y="4011613"/>
            <a:ext cx="5262562" cy="42703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9" name="矩形 18"/>
          <p:cNvSpPr/>
          <p:nvPr/>
        </p:nvSpPr>
        <p:spPr bwMode="auto">
          <a:xfrm>
            <a:off x="4071938" y="4438650"/>
            <a:ext cx="5262562" cy="21621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0" name="矩形 19"/>
          <p:cNvSpPr/>
          <p:nvPr/>
        </p:nvSpPr>
        <p:spPr bwMode="auto">
          <a:xfrm>
            <a:off x="1119188" y="7057751"/>
            <a:ext cx="8215312" cy="395288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1" name="矩形 20"/>
          <p:cNvSpPr/>
          <p:nvPr/>
        </p:nvSpPr>
        <p:spPr bwMode="auto">
          <a:xfrm>
            <a:off x="4071938" y="1908423"/>
            <a:ext cx="3887787" cy="17142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2" name="矩形 21"/>
          <p:cNvSpPr/>
          <p:nvPr/>
        </p:nvSpPr>
        <p:spPr bwMode="auto">
          <a:xfrm>
            <a:off x="5688707" y="1908423"/>
            <a:ext cx="3645793" cy="17142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145" name="TextBox 13"/>
          <p:cNvSpPr txBox="1">
            <a:spLocks noChangeArrowheads="1"/>
          </p:cNvSpPr>
          <p:nvPr/>
        </p:nvSpPr>
        <p:spPr bwMode="auto">
          <a:xfrm>
            <a:off x="1152203" y="7057999"/>
            <a:ext cx="42484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急救电话：</a:t>
            </a:r>
            <a:r>
              <a:rPr lang="en-US" altLang="zh-CN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120         </a:t>
            </a:r>
            <a:r>
              <a:rPr lang="zh-CN" altLang="en-US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消防电话：</a:t>
            </a:r>
            <a:r>
              <a:rPr lang="en-US" altLang="zh-CN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119</a:t>
            </a:r>
            <a:endParaRPr lang="zh-CN" altLang="en-US" sz="1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46" name="TextBox 14"/>
          <p:cNvSpPr txBox="1">
            <a:spLocks noChangeArrowheads="1"/>
          </p:cNvSpPr>
          <p:nvPr/>
        </p:nvSpPr>
        <p:spPr bwMode="auto">
          <a:xfrm>
            <a:off x="5400675" y="7057998"/>
            <a:ext cx="37652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zh-CN" altLang="en-US" sz="1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职业卫生咨询电话</a:t>
            </a:r>
            <a:r>
              <a:rPr lang="zh-CN" altLang="en-US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：</a:t>
            </a:r>
          </a:p>
        </p:txBody>
      </p:sp>
      <p:sp>
        <p:nvSpPr>
          <p:cNvPr id="5147" name="TextBox 15"/>
          <p:cNvSpPr txBox="1">
            <a:spLocks noChangeArrowheads="1"/>
          </p:cNvSpPr>
          <p:nvPr/>
        </p:nvSpPr>
        <p:spPr bwMode="auto">
          <a:xfrm>
            <a:off x="1119687" y="1692399"/>
            <a:ext cx="295202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/>
            <a:r>
              <a:rPr lang="zh-CN" altLang="en-US" sz="6600" dirty="0" smtClean="0">
                <a:latin typeface="黑体" pitchFamily="2" charset="-122"/>
                <a:ea typeface="黑体" pitchFamily="2" charset="-122"/>
              </a:rPr>
              <a:t>噪声</a:t>
            </a:r>
            <a:endParaRPr lang="zh-CN" altLang="en-US" sz="6600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5148" name="TextBox 16"/>
          <p:cNvSpPr txBox="1">
            <a:spLocks noChangeArrowheads="1"/>
          </p:cNvSpPr>
          <p:nvPr/>
        </p:nvSpPr>
        <p:spPr bwMode="auto">
          <a:xfrm>
            <a:off x="1122360" y="2723885"/>
            <a:ext cx="2949351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/>
            <a:r>
              <a:rPr lang="en-US" altLang="zh-CN" sz="5000" dirty="0" smtClean="0">
                <a:latin typeface="Times New Roman" pitchFamily="18" charset="0"/>
                <a:cs typeface="Times New Roman" pitchFamily="18" charset="0"/>
              </a:rPr>
              <a:t>Noise</a:t>
            </a:r>
            <a:endParaRPr lang="zh-CN" altLang="en-US" sz="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49" name="TextBox 17"/>
          <p:cNvSpPr txBox="1">
            <a:spLocks noChangeArrowheads="1"/>
          </p:cNvSpPr>
          <p:nvPr/>
        </p:nvSpPr>
        <p:spPr bwMode="auto">
          <a:xfrm>
            <a:off x="5760716" y="1980431"/>
            <a:ext cx="3384376" cy="1471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2200"/>
              </a:lnSpc>
            </a:pPr>
            <a:r>
              <a:rPr lang="zh-CN" altLang="en-US" sz="1400" dirty="0" smtClean="0">
                <a:latin typeface="Arial" charset="0"/>
              </a:rPr>
              <a:t>噪声损害人的听力，可造成人体听力损失。长期接触噪声可引起头痛、耳鸣、惊慌、记忆减退，甚至引起神经官能症。也能导致心跳加速、血管痉挛、高血压、冠心病、食欲下降等。</a:t>
            </a:r>
            <a:endParaRPr lang="zh-CN" altLang="en-US" sz="1400" dirty="0">
              <a:latin typeface="Arial" charset="0"/>
            </a:endParaRPr>
          </a:p>
        </p:txBody>
      </p:sp>
      <p:sp>
        <p:nvSpPr>
          <p:cNvPr id="5150" name="TextBox 18"/>
          <p:cNvSpPr txBox="1">
            <a:spLocks noChangeArrowheads="1"/>
          </p:cNvSpPr>
          <p:nvPr/>
        </p:nvSpPr>
        <p:spPr bwMode="auto">
          <a:xfrm>
            <a:off x="4176539" y="2193840"/>
            <a:ext cx="1440160" cy="93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2200"/>
              </a:lnSpc>
            </a:pPr>
            <a:r>
              <a:rPr lang="zh-CN" altLang="en-US" sz="1400" dirty="0" smtClean="0">
                <a:latin typeface="Arial" charset="0"/>
              </a:rPr>
              <a:t>声强和频率的变化无规律，杂乱无章的声音</a:t>
            </a:r>
            <a:endParaRPr lang="zh-CN" altLang="en-US" sz="1400" dirty="0">
              <a:latin typeface="Arial" charset="0"/>
            </a:endParaRPr>
          </a:p>
        </p:txBody>
      </p:sp>
      <p:sp>
        <p:nvSpPr>
          <p:cNvPr id="5151" name="TextBox 20"/>
          <p:cNvSpPr txBox="1">
            <a:spLocks noChangeArrowheads="1"/>
          </p:cNvSpPr>
          <p:nvPr/>
        </p:nvSpPr>
        <p:spPr bwMode="auto">
          <a:xfrm>
            <a:off x="4083634" y="3974298"/>
            <a:ext cx="5226259" cy="62497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2200"/>
              </a:lnSpc>
            </a:pPr>
            <a:r>
              <a:rPr lang="zh-CN" altLang="en-US" sz="1400" dirty="0" smtClean="0">
                <a:latin typeface="Arial" charset="0"/>
              </a:rPr>
              <a:t>如发现听力异常，噪声聋症状须及时到医院检查、确诊，并循序报告上级部门，调离现属岗位。</a:t>
            </a:r>
            <a:endParaRPr lang="zh-CN" altLang="en-US" sz="1400" dirty="0">
              <a:latin typeface="Arial" charset="0"/>
            </a:endParaRPr>
          </a:p>
        </p:txBody>
      </p:sp>
      <p:sp>
        <p:nvSpPr>
          <p:cNvPr id="31" name="矩形 30"/>
          <p:cNvSpPr/>
          <p:nvPr/>
        </p:nvSpPr>
        <p:spPr bwMode="auto">
          <a:xfrm>
            <a:off x="4071938" y="3630613"/>
            <a:ext cx="5262562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/>
              <a:t>应急处理</a:t>
            </a:r>
          </a:p>
        </p:txBody>
      </p:sp>
      <p:sp>
        <p:nvSpPr>
          <p:cNvPr id="5124" name="TextBox 31"/>
          <p:cNvSpPr txBox="1">
            <a:spLocks noChangeArrowheads="1"/>
          </p:cNvSpPr>
          <p:nvPr/>
        </p:nvSpPr>
        <p:spPr bwMode="auto">
          <a:xfrm>
            <a:off x="1098549" y="6660951"/>
            <a:ext cx="811854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ctr"/>
            <a:r>
              <a:rPr lang="zh-CN" altLang="en-US" sz="1600" dirty="0" smtClean="0"/>
              <a:t>接触限值：</a:t>
            </a:r>
            <a:r>
              <a:rPr lang="en-US" altLang="zh-CN" sz="1600" dirty="0" smtClean="0"/>
              <a:t>85dB            </a:t>
            </a:r>
            <a:r>
              <a:rPr lang="zh-CN" altLang="en-US" sz="1600" dirty="0" smtClean="0"/>
              <a:t>检测结果：     </a:t>
            </a:r>
            <a:r>
              <a:rPr lang="en-US" altLang="zh-CN" sz="1600" dirty="0" smtClean="0"/>
              <a:t>dB                  </a:t>
            </a:r>
            <a:r>
              <a:rPr lang="zh-CN" altLang="en-US" sz="1600" dirty="0" smtClean="0"/>
              <a:t>检测日期：         年       月      日</a:t>
            </a:r>
            <a:endParaRPr lang="zh-CN" altLang="en-US" sz="1600" dirty="0"/>
          </a:p>
        </p:txBody>
      </p:sp>
      <p:sp>
        <p:nvSpPr>
          <p:cNvPr id="29" name="矩形 28"/>
          <p:cNvSpPr/>
          <p:nvPr/>
        </p:nvSpPr>
        <p:spPr bwMode="auto">
          <a:xfrm>
            <a:off x="4071938" y="4644727"/>
            <a:ext cx="5262562" cy="360000"/>
          </a:xfrm>
          <a:prstGeom prst="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 smtClean="0"/>
              <a:t>防范措施</a:t>
            </a:r>
            <a:endParaRPr lang="zh-CN" altLang="en-US" sz="2000" b="1" dirty="0"/>
          </a:p>
        </p:txBody>
      </p:sp>
      <p:pic>
        <p:nvPicPr>
          <p:cNvPr id="34" name="Picture 4" descr="D:\自编教材类\安全手册（6项）\安全手册：警示标示标准化\2黄\噪声有害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4" t="6979" r="2705" b="27898"/>
          <a:stretch>
            <a:fillRect/>
          </a:stretch>
        </p:blipFill>
        <p:spPr bwMode="auto">
          <a:xfrm>
            <a:off x="1440235" y="4068663"/>
            <a:ext cx="2363421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4" descr="D:\自编教材类\安全手册（6项）\安全手册：警示标示标准化\3蓝\必须戴护耳器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683" y="5364807"/>
            <a:ext cx="868269" cy="1150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extBox 20"/>
          <p:cNvSpPr txBox="1">
            <a:spLocks noChangeArrowheads="1"/>
          </p:cNvSpPr>
          <p:nvPr/>
        </p:nvSpPr>
        <p:spPr bwMode="auto">
          <a:xfrm>
            <a:off x="4134856" y="5027860"/>
            <a:ext cx="5082243" cy="37446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defTabSz="1047750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>
              <a:lnSpc>
                <a:spcPts val="2200"/>
              </a:lnSpc>
            </a:pPr>
            <a:r>
              <a:rPr lang="zh-CN" altLang="en-US" sz="1400" dirty="0" smtClean="0">
                <a:latin typeface="Arial" charset="0"/>
              </a:rPr>
              <a:t>利用吸声材料或吸声结构；佩戴耳塞；使用隔声罩</a:t>
            </a:r>
            <a:r>
              <a:rPr lang="en-US" altLang="zh-CN" sz="1400" dirty="0" smtClean="0">
                <a:latin typeface="Arial" charset="0"/>
              </a:rPr>
              <a:t>/</a:t>
            </a:r>
            <a:r>
              <a:rPr lang="zh-CN" altLang="en-US" sz="1400" dirty="0" smtClean="0">
                <a:latin typeface="Arial" charset="0"/>
              </a:rPr>
              <a:t>屏</a:t>
            </a:r>
            <a:r>
              <a:rPr lang="en-US" altLang="zh-CN" sz="1400" dirty="0" smtClean="0">
                <a:latin typeface="Arial" charset="0"/>
              </a:rPr>
              <a:t>/</a:t>
            </a:r>
            <a:r>
              <a:rPr lang="zh-CN" altLang="en-US" sz="1400" dirty="0" smtClean="0">
                <a:latin typeface="Arial" charset="0"/>
              </a:rPr>
              <a:t>间来隔断。</a:t>
            </a:r>
            <a:endParaRPr lang="zh-CN" altLang="en-US" sz="1400" dirty="0">
              <a:latin typeface="Arial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5008" y="5364807"/>
            <a:ext cx="856989" cy="1152000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sp>
        <p:nvSpPr>
          <p:cNvPr id="33" name="矩形 32"/>
          <p:cNvSpPr/>
          <p:nvPr/>
        </p:nvSpPr>
        <p:spPr bwMode="auto">
          <a:xfrm>
            <a:off x="2229157" y="225425"/>
            <a:ext cx="5835814" cy="86175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104927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5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2" charset="-122"/>
                <a:ea typeface="黑体" pitchFamily="2" charset="-122"/>
              </a:rPr>
              <a:t>职业病危害告知卡</a:t>
            </a:r>
            <a:endParaRPr lang="zh-CN" altLang="en-US" sz="50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黑体" pitchFamily="2" charset="-122"/>
              <a:ea typeface="黑体" pitchFamily="2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4099</TotalTime>
  <Words>2535</Words>
  <Application>Microsoft Office PowerPoint</Application>
  <PresentationFormat>自定义</PresentationFormat>
  <Paragraphs>234</Paragraphs>
  <Slides>14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0" baseType="lpstr">
      <vt:lpstr>黑体</vt:lpstr>
      <vt:lpstr>宋体</vt:lpstr>
      <vt:lpstr>Arial</vt:lpstr>
      <vt:lpstr>Calibri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李伟</dc:creator>
  <cp:lastModifiedBy>Yu</cp:lastModifiedBy>
  <cp:revision>78</cp:revision>
  <dcterms:created xsi:type="dcterms:W3CDTF">2012-10-16T09:02:46Z</dcterms:created>
  <dcterms:modified xsi:type="dcterms:W3CDTF">2019-04-25T02:30:41Z</dcterms:modified>
</cp:coreProperties>
</file>