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2"/>
  </p:sldMasterIdLst>
  <p:notesMasterIdLst>
    <p:notesMasterId r:id="rId60"/>
  </p:notesMasterIdLst>
  <p:handoutMasterIdLst>
    <p:handoutMasterId r:id="rId61"/>
  </p:handoutMasterIdLst>
  <p:sldIdLst>
    <p:sldId id="317" r:id="rId3"/>
    <p:sldId id="318" r:id="rId4"/>
    <p:sldId id="319" r:id="rId5"/>
    <p:sldId id="320" r:id="rId6"/>
    <p:sldId id="321" r:id="rId7"/>
    <p:sldId id="322" r:id="rId8"/>
    <p:sldId id="323" r:id="rId9"/>
    <p:sldId id="324" r:id="rId10"/>
    <p:sldId id="325" r:id="rId11"/>
    <p:sldId id="326" r:id="rId12"/>
    <p:sldId id="327" r:id="rId13"/>
    <p:sldId id="328" r:id="rId14"/>
    <p:sldId id="329" r:id="rId15"/>
    <p:sldId id="330" r:id="rId16"/>
    <p:sldId id="331" r:id="rId17"/>
    <p:sldId id="332" r:id="rId18"/>
    <p:sldId id="333" r:id="rId19"/>
    <p:sldId id="334" r:id="rId20"/>
    <p:sldId id="335" r:id="rId21"/>
    <p:sldId id="336" r:id="rId22"/>
    <p:sldId id="337" r:id="rId23"/>
    <p:sldId id="338" r:id="rId24"/>
    <p:sldId id="339" r:id="rId25"/>
    <p:sldId id="340" r:id="rId26"/>
    <p:sldId id="341" r:id="rId27"/>
    <p:sldId id="342" r:id="rId28"/>
    <p:sldId id="343" r:id="rId29"/>
    <p:sldId id="344" r:id="rId30"/>
    <p:sldId id="345" r:id="rId31"/>
    <p:sldId id="346" r:id="rId32"/>
    <p:sldId id="347" r:id="rId33"/>
    <p:sldId id="348" r:id="rId34"/>
    <p:sldId id="349" r:id="rId35"/>
    <p:sldId id="350" r:id="rId36"/>
    <p:sldId id="351" r:id="rId37"/>
    <p:sldId id="352" r:id="rId38"/>
    <p:sldId id="353" r:id="rId39"/>
    <p:sldId id="354" r:id="rId40"/>
    <p:sldId id="355" r:id="rId41"/>
    <p:sldId id="356" r:id="rId42"/>
    <p:sldId id="357" r:id="rId43"/>
    <p:sldId id="358" r:id="rId44"/>
    <p:sldId id="359" r:id="rId45"/>
    <p:sldId id="360" r:id="rId46"/>
    <p:sldId id="361" r:id="rId47"/>
    <p:sldId id="362" r:id="rId48"/>
    <p:sldId id="363" r:id="rId49"/>
    <p:sldId id="364" r:id="rId50"/>
    <p:sldId id="365" r:id="rId51"/>
    <p:sldId id="366" r:id="rId52"/>
    <p:sldId id="367" r:id="rId53"/>
    <p:sldId id="368" r:id="rId54"/>
    <p:sldId id="369" r:id="rId55"/>
    <p:sldId id="370" r:id="rId56"/>
    <p:sldId id="371" r:id="rId57"/>
    <p:sldId id="372" r:id="rId58"/>
    <p:sldId id="373" r:id="rId59"/>
  </p:sldIdLst>
  <p:sldSz cx="12192000" cy="6858000"/>
  <p:notesSz cx="6858000" cy="9144000"/>
  <p:custDataLst>
    <p:tags r:id="rId6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54" userDrawn="1">
          <p15:clr>
            <a:srgbClr val="A4A3A4"/>
          </p15:clr>
        </p15:guide>
        <p15:guide id="2" orient="horz" pos="20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7" autoAdjust="0"/>
    <p:restoredTop sz="84818" autoAdjust="0"/>
  </p:normalViewPr>
  <p:slideViewPr>
    <p:cSldViewPr snapToGrid="0" showGuides="1">
      <p:cViewPr varScale="1">
        <p:scale>
          <a:sx n="67" d="100"/>
          <a:sy n="67" d="100"/>
        </p:scale>
        <p:origin x="628" y="56"/>
      </p:cViewPr>
      <p:guideLst>
        <p:guide pos="3854"/>
        <p:guide orient="horz" pos="2058"/>
      </p:guideLst>
    </p:cSldViewPr>
  </p:slideViewPr>
  <p:notesTextViewPr>
    <p:cViewPr>
      <p:scale>
        <a:sx n="1" d="1"/>
        <a:sy n="1" d="1"/>
      </p:scale>
      <p:origin x="0" y="0"/>
    </p:cViewPr>
  </p:notesTextViewPr>
  <p:sorterViewPr>
    <p:cViewPr>
      <p:scale>
        <a:sx n="200" d="100"/>
        <a:sy n="200" d="100"/>
      </p:scale>
      <p:origin x="0" y="0"/>
    </p:cViewPr>
  </p:sorterViewPr>
  <p:notesViewPr>
    <p:cSldViewPr snapToGrid="0">
      <p:cViewPr varScale="1">
        <p:scale>
          <a:sx n="97" d="100"/>
          <a:sy n="97" d="100"/>
        </p:scale>
        <p:origin x="3808" y="20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handoutMaster" Target="handoutMasters/handoutMaster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charts/_rels/chart1.xml.rels><?xml version="1.0" encoding="UTF-8" standalone="yes"?>
<Relationships xmlns="http://schemas.openxmlformats.org/package/2006/relationships"><Relationship Id="rId2" Type="http://schemas.openxmlformats.org/officeDocument/2006/relationships/oleObject" Target="file:///C:\Program%20Files\wodeabc\&#24037;&#20316;&#31807;1"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Program%20Files\wodeabc\&#24037;&#20316;&#31807;1"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C:\Program%20Files\wodeabc\&#24037;&#20316;&#31807;1"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file:///C:\Program%20Files\wodeabc\&#24037;&#20316;&#31807;1"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file:///C:\Program%20Files\wodeabc\&#24037;&#20316;&#31807;1" TargetMode="External"/><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0" vertOverflow="ellipsis" vert="horz" wrap="square" anchor="ctr" anchorCtr="1" forceAA="0"/>
          <a:lstStyle/>
          <a:p>
            <a:pPr>
              <a:defRPr lang="zh-CN" sz="1680" b="1" i="0" u="none" strike="noStrike" kern="1200" spc="0" baseline="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zh-CN" altLang="en-US" sz="168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导致事故物质</a:t>
            </a:r>
          </a:p>
        </c:rich>
      </c:tx>
      <c:layout>
        <c:manualLayout>
          <c:xMode val="edge"/>
          <c:yMode val="edge"/>
          <c:x val="0.31225228309631348"/>
          <c:y val="3.5075809806585312E-2"/>
        </c:manualLayout>
      </c:layout>
      <c:overlay val="0"/>
      <c:spPr>
        <a:noFill/>
        <a:ln>
          <a:noFill/>
        </a:ln>
        <a:effectLst/>
      </c:spPr>
    </c:title>
    <c:autoTitleDeleted val="0"/>
    <c:view3D>
      <c:rotX val="30"/>
      <c:rotY val="0"/>
      <c:rAngAx val="0"/>
    </c:view3D>
    <c:floor>
      <c:thickness val="0"/>
      <c:spPr>
        <a:noFill/>
        <a:ln>
          <a:noFill/>
        </a:ln>
        <a:effectLst/>
      </c:spPr>
    </c:floor>
    <c:sideWall>
      <c:thickness val="0"/>
      <c:spPr>
        <a:noFill/>
        <a:ln>
          <a:noFill/>
        </a:ln>
        <a:effectLst/>
      </c:spPr>
    </c:sideWall>
    <c:backWall>
      <c:thickness val="0"/>
      <c:spPr>
        <a:noFill/>
        <a:ln>
          <a:noFill/>
        </a:ln>
        <a:effectLst/>
      </c:spPr>
    </c:backWall>
    <c:plotArea>
      <c:layout>
        <c:manualLayout>
          <c:layoutTarget val="inner"/>
          <c:xMode val="edge"/>
          <c:yMode val="edge"/>
          <c:x val="8.802780881524086E-3"/>
          <c:y val="0.15326106548309326"/>
          <c:w val="0.98461538553237915"/>
          <c:h val="0.64578527212142944"/>
        </c:manualLayout>
      </c:layout>
      <c:pie3DChart>
        <c:varyColors val="1"/>
        <c:ser>
          <c:idx val="0"/>
          <c:order val="0"/>
          <c:spPr>
            <a:ln w="19050">
              <a:solidFill>
                <a:schemeClr val="bg1"/>
              </a:solidFill>
            </a:ln>
            <a:effectLst/>
            <a:scene3d>
              <a:camera prst="orthographicFront"/>
              <a:lightRig rig="threePt" dir="t"/>
            </a:scene3d>
            <a:sp3d contourW="19050" prstMaterial="flat"/>
          </c:spPr>
          <c:explosion val="10"/>
          <c:dPt>
            <c:idx val="0"/>
            <c:bubble3D val="0"/>
            <c:spPr>
              <a:solidFill>
                <a:srgbClr val="00B0F0">
                  <a:alpha val="80000"/>
                </a:srgbClr>
              </a:solidFill>
              <a:ln w="19050">
                <a:solidFill>
                  <a:srgbClr val="2F9D85"/>
                </a:solidFill>
              </a:ln>
              <a:effectLst/>
              <a:scene3d>
                <a:camera prst="orthographicFront"/>
                <a:lightRig rig="threePt" dir="t"/>
              </a:scene3d>
              <a:sp3d contourW="19050" prstMaterial="flat">
                <a:contourClr>
                  <a:srgbClr val="2F9D85"/>
                </a:contourClr>
              </a:sp3d>
            </c:spPr>
            <c:extLst>
              <c:ext xmlns:c16="http://schemas.microsoft.com/office/drawing/2014/chart" uri="{C3380CC4-5D6E-409C-BE32-E72D297353CC}">
                <c16:uniqueId val="{00000001-76DC-4ED0-9BB7-0B519F9088B6}"/>
              </c:ext>
            </c:extLst>
          </c:dPt>
          <c:dPt>
            <c:idx val="1"/>
            <c:bubble3D val="0"/>
            <c:spPr>
              <a:solidFill>
                <a:srgbClr val="FE7B48">
                  <a:alpha val="80000"/>
                </a:srgbClr>
              </a:solidFill>
              <a:ln w="19050">
                <a:solidFill>
                  <a:srgbClr val="F34501"/>
                </a:solidFill>
              </a:ln>
              <a:effectLst/>
              <a:scene3d>
                <a:camera prst="orthographicFront"/>
                <a:lightRig rig="threePt" dir="t"/>
              </a:scene3d>
              <a:sp3d contourW="19050" prstMaterial="flat">
                <a:contourClr>
                  <a:srgbClr val="F34501"/>
                </a:contourClr>
              </a:sp3d>
            </c:spPr>
            <c:extLst>
              <c:ext xmlns:c16="http://schemas.microsoft.com/office/drawing/2014/chart" uri="{C3380CC4-5D6E-409C-BE32-E72D297353CC}">
                <c16:uniqueId val="{00000003-76DC-4ED0-9BB7-0B519F9088B6}"/>
              </c:ext>
            </c:extLst>
          </c:dPt>
          <c:dLbls>
            <c:dLbl>
              <c:idx val="0"/>
              <c:layout>
                <c:manualLayout>
                  <c:x val="-5.4990511387586594E-2"/>
                  <c:y val="-0.28359240293502808"/>
                </c:manualLayout>
              </c:layout>
              <c:tx>
                <c:rich>
                  <a:bodyPr rot="0" spcFirstLastPara="0" vertOverflow="ellipsis" vert="horz" wrap="square" lIns="38100" tIns="19050" rIns="38100" bIns="19050" anchor="ctr" anchorCtr="1" forceAA="0"/>
                  <a:lstStyle/>
                  <a:p>
                    <a:pPr defTabSz="914400">
                      <a:defRPr lang="zh-CN" sz="1200" b="0" i="0" u="none" strike="noStrike" kern="1200" baseline="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en-US" altLang="zh-CN" sz="1200" b="1">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76</a:t>
                    </a:r>
                    <a:r>
                      <a:rPr lang="zh-CN" altLang="en-US" sz="1200" b="1">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起</a:t>
                    </a:r>
                  </a:p>
                  <a:p>
                    <a:pPr defTabSz="914400">
                      <a:defRPr lang="zh-CN" sz="1200" b="0" i="0" u="none" strike="noStrike" kern="1200" baseline="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en-US" altLang="zh-CN" sz="1200" b="1">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(80.0%)</a:t>
                    </a:r>
                  </a:p>
                </c:rich>
              </c:tx>
              <c:spPr>
                <a:noFill/>
                <a:ln>
                  <a:noFill/>
                </a:ln>
                <a:effectLst/>
              </c:spPr>
              <c:dLblPos val="bestFit"/>
              <c:showLegendKey val="0"/>
              <c:showVal val="0"/>
              <c:showCatName val="0"/>
              <c:showSerName val="0"/>
              <c:showPercent val="1"/>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layout>
                    <c:manualLayout>
                      <c:w val="0.51384620000000003"/>
                      <c:h val="0.27332630000000002"/>
                    </c:manualLayout>
                  </c15:layout>
                </c:ext>
                <c:ext xmlns:c16="http://schemas.microsoft.com/office/drawing/2014/chart" uri="{C3380CC4-5D6E-409C-BE32-E72D297353CC}">
                  <c16:uniqueId val="{00000001-76DC-4ED0-9BB7-0B519F9088B6}"/>
                </c:ext>
              </c:extLst>
            </c:dLbl>
            <c:dLbl>
              <c:idx val="1"/>
              <c:layout>
                <c:manualLayout>
                  <c:x val="0.12051282078027725"/>
                  <c:y val="0.14041928946971893"/>
                </c:manualLayout>
              </c:layout>
              <c:tx>
                <c:rich>
                  <a:bodyPr rot="0" spcFirstLastPara="0" vertOverflow="ellipsis" vert="horz" wrap="square" lIns="38100" tIns="19050" rIns="38100" bIns="19050" anchor="ctr" anchorCtr="0" forceAA="0"/>
                  <a:lstStyle/>
                  <a:p>
                    <a:pPr algn="ctr" defTabSz="914400">
                      <a:defRPr lang="zh-CN" sz="1200" b="0" i="0" u="none" strike="noStrike" kern="1200" baseline="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en-US" altLang="zh-CN" sz="1200" b="1" i="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19</a:t>
                    </a:r>
                    <a:r>
                      <a:rPr lang="zh-CN" altLang="en-US" sz="1200" b="1" i="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起</a:t>
                    </a:r>
                  </a:p>
                  <a:p>
                    <a:pPr algn="ctr" defTabSz="914400">
                      <a:defRPr lang="zh-CN" sz="1200" b="0" i="0" u="none" strike="noStrike" kern="1200" baseline="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en-US" altLang="zh-CN" sz="1200" b="1" i="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(20.0%)</a:t>
                    </a:r>
                  </a:p>
                </c:rich>
              </c:tx>
              <c:spPr>
                <a:noFill/>
                <a:ln>
                  <a:noFill/>
                </a:ln>
                <a:effectLst/>
              </c:spPr>
              <c:dLblPos val="bestFit"/>
              <c:showLegendKey val="0"/>
              <c:showVal val="0"/>
              <c:showCatName val="0"/>
              <c:showSerName val="0"/>
              <c:showPercent val="1"/>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layout>
                    <c:manualLayout>
                      <c:w val="0.42769230000000003"/>
                      <c:h val="0.23708989999999999"/>
                    </c:manualLayout>
                  </c15:layout>
                </c:ext>
                <c:ext xmlns:c16="http://schemas.microsoft.com/office/drawing/2014/chart" uri="{C3380CC4-5D6E-409C-BE32-E72D297353CC}">
                  <c16:uniqueId val="{00000003-76DC-4ED0-9BB7-0B519F9088B6}"/>
                </c:ext>
              </c:extLst>
            </c:dLbl>
            <c:spPr>
              <a:noFill/>
              <a:ln>
                <a:noFill/>
              </a:ln>
              <a:effectLst/>
            </c:spPr>
            <c:txPr>
              <a:bodyPr rot="0" spcFirstLastPara="0" vertOverflow="ellipsis" vert="horz" wrap="square" lIns="38100" tIns="19050" rIns="38100" bIns="19050" anchor="ctr" anchorCtr="1" forceAA="0"/>
              <a:lstStyle/>
              <a:p>
                <a:pPr>
                  <a:defRPr lang="zh-CN" sz="1200" b="0" i="0" u="none" strike="noStrike" kern="1200" baseline="0" smtId="4294967295">
                    <a:solidFill>
                      <a:srgbClr val="000000"/>
                    </a:solidFill>
                    <a:effectLst>
                      <a:outerShdw blurRad="50800" dist="38100" dir="2700000" algn="tl"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dLblPos val="inEnd"/>
            <c:showLegendKey val="0"/>
            <c:showVal val="0"/>
            <c:showCatName val="0"/>
            <c:showSerName val="0"/>
            <c:showPercent val="1"/>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Lst>
          </c:dLbls>
          <c:cat>
            <c:strRef>
              <c:f>[工作簿1]Sheet2!$D$18:$D$19</c:f>
              <c:strCache>
                <c:ptCount val="2"/>
                <c:pt idx="0">
                  <c:v>硫化氢和一氧化碳</c:v>
                </c:pt>
                <c:pt idx="1">
                  <c:v>其他</c:v>
                </c:pt>
              </c:strCache>
            </c:strRef>
          </c:cat>
          <c:val>
            <c:numRef>
              <c:f>[工作簿1]Sheet2!$E$18:$E$19</c:f>
              <c:numCache>
                <c:formatCode>0%</c:formatCode>
                <c:ptCount val="2"/>
                <c:pt idx="0">
                  <c:v>0.8</c:v>
                </c:pt>
                <c:pt idx="1">
                  <c:v>0.2</c:v>
                </c:pt>
              </c:numCache>
            </c:numRef>
          </c:val>
          <c:extLst>
            <c:ext xmlns:c16="http://schemas.microsoft.com/office/drawing/2014/chart" uri="{C3380CC4-5D6E-409C-BE32-E72D297353CC}">
              <c16:uniqueId val="{00000004-76DC-4ED0-9BB7-0B519F9088B6}"/>
            </c:ext>
          </c:extLst>
        </c:ser>
        <c:dLbls>
          <c:showLegendKey val="0"/>
          <c:showVal val="0"/>
          <c:showCatName val="0"/>
          <c:showSerName val="0"/>
          <c:showPercent val="0"/>
          <c:showBubbleSize val="0"/>
          <c:showLeaderLines val="0"/>
        </c:dLbls>
      </c:pie3DChart>
      <c:spPr>
        <a:noFill/>
        <a:ln>
          <a:noFill/>
        </a:ln>
        <a:effectLst/>
      </c:spPr>
    </c:plotArea>
    <c:legend>
      <c:legendPos val="b"/>
      <c:legendEntry>
        <c:idx val="0"/>
        <c:txPr>
          <a:bodyPr rot="0" spcFirstLastPara="0" vertOverflow="ellipsis" vert="horz" wrap="square" anchor="ctr" anchorCtr="1"/>
          <a:lstStyle/>
          <a:p>
            <a:pPr>
              <a:defRPr lang="zh-CN" sz="1400" b="1" i="0" u="none" strike="noStrike" kern="1200" baseline="0" smtId="4294967295">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legendEntry>
      <c:legendEntry>
        <c:idx val="1"/>
        <c:txPr>
          <a:bodyPr rot="0" spcFirstLastPara="0" vertOverflow="ellipsis" vert="horz" wrap="square" anchor="ctr" anchorCtr="1"/>
          <a:lstStyle/>
          <a:p>
            <a:pPr>
              <a:defRPr lang="zh-CN" sz="1400" b="1" i="0" u="none" strike="noStrike" kern="1200" baseline="0" smtId="4294967295">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legendEntry>
      <c:layout>
        <c:manualLayout>
          <c:xMode val="edge"/>
          <c:yMode val="edge"/>
          <c:x val="8.8076718151569366E-2"/>
          <c:y val="0.83823013305664063"/>
          <c:w val="0.89999997615814209"/>
          <c:h val="0.12576737999916077"/>
        </c:manualLayout>
      </c:layout>
      <c:overlay val="0"/>
      <c:spPr>
        <a:noFill/>
        <a:ln>
          <a:noFill/>
        </a:ln>
        <a:effectLst/>
      </c:spPr>
      <c:txPr>
        <a:bodyPr rot="0" spcFirstLastPara="0" vertOverflow="ellipsis" vert="horz" wrap="square" anchor="ctr" anchorCtr="1" forceAA="0"/>
        <a:lstStyle/>
        <a:p>
          <a:pPr>
            <a:defRPr lang="zh-CN" sz="1400" b="1" i="0" u="none" strike="noStrike" kern="1200" baseline="0" smtId="4294967295">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legend>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uri="{0b15fc19-7d7d-44ad-8c2d-2c3a37ce22c3}">
        <chartProps xmlns="https://web.wps.cn/et/2018/main" chartId="{91b07f6d-d9fb-428e-9d8d-66e8294df0ef}"/>
      </c:ext>
    </c:extLst>
  </c:chart>
  <c:spPr>
    <a:solidFill>
      <a:schemeClr val="bg1"/>
    </a:solidFill>
    <a:ln w="9525" cap="flat" cmpd="sng" algn="ctr">
      <a:noFill/>
      <a:round/>
    </a:ln>
    <a:effectLst/>
  </c:spPr>
  <c:txPr>
    <a:bodyPr/>
    <a:lstStyle/>
    <a:p>
      <a:pPr>
        <a:defRPr lang="zh-CN" sz="1200" smtId="4294967295">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0" vertOverflow="ellipsis" vert="horz" wrap="square" anchor="ctr" anchorCtr="1" forceAA="0"/>
          <a:lstStyle/>
          <a:p>
            <a:pPr>
              <a:defRPr lang="zh-CN" sz="1680" b="1" i="0" u="none" strike="noStrike" kern="1200" spc="0" baseline="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zh-CN" altLang="en-US" sz="168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作业内容</a:t>
            </a:r>
          </a:p>
        </c:rich>
      </c:tx>
      <c:layout>
        <c:manualLayout>
          <c:xMode val="edge"/>
          <c:yMode val="edge"/>
          <c:x val="0.27860620617866516"/>
          <c:y val="2.3803303018212318E-2"/>
        </c:manualLayout>
      </c:layout>
      <c:overlay val="0"/>
      <c:spPr>
        <a:noFill/>
        <a:ln>
          <a:noFill/>
        </a:ln>
        <a:effectLst/>
      </c:spPr>
    </c:title>
    <c:autoTitleDeleted val="0"/>
    <c:view3D>
      <c:rotX val="30"/>
      <c:rotY val="0"/>
      <c:rAngAx val="0"/>
    </c:view3D>
    <c:floor>
      <c:thickness val="0"/>
      <c:spPr>
        <a:noFill/>
        <a:ln>
          <a:noFill/>
        </a:ln>
        <a:effectLst/>
      </c:spPr>
    </c:floor>
    <c:sideWall>
      <c:thickness val="0"/>
      <c:spPr>
        <a:noFill/>
        <a:ln>
          <a:noFill/>
        </a:ln>
        <a:effectLst/>
      </c:spPr>
    </c:sideWall>
    <c:backWall>
      <c:thickness val="0"/>
      <c:spPr>
        <a:noFill/>
        <a:ln>
          <a:noFill/>
        </a:ln>
        <a:effectLst/>
      </c:spPr>
    </c:backWall>
    <c:plotArea>
      <c:layout>
        <c:manualLayout>
          <c:layoutTarget val="inner"/>
          <c:xMode val="edge"/>
          <c:yMode val="edge"/>
          <c:x val="2.0671689417213202E-3"/>
          <c:y val="0.19128634035587311"/>
          <c:w val="0.80568611621856689"/>
          <c:h val="0.59783422946929932"/>
        </c:manualLayout>
      </c:layout>
      <c:pie3DChart>
        <c:varyColors val="1"/>
        <c:ser>
          <c:idx val="0"/>
          <c:order val="0"/>
          <c:tx>
            <c:strRef>
              <c:f>[工作簿1]Sheet2!$D$25:$D$27</c:f>
              <c:strCache>
                <c:ptCount val="1"/>
                <c:pt idx="0">
                  <c:v>清理清淤 检维修 其他</c:v>
                </c:pt>
              </c:strCache>
            </c:strRef>
          </c:tx>
          <c:spPr>
            <a:ln w="19050">
              <a:solidFill>
                <a:schemeClr val="bg1"/>
              </a:solidFill>
            </a:ln>
            <a:effectLst/>
            <a:scene3d>
              <a:camera prst="orthographicFront"/>
              <a:lightRig rig="threePt" dir="t"/>
            </a:scene3d>
            <a:sp3d contourW="19050" prstMaterial="flat"/>
          </c:spPr>
          <c:explosion val="10"/>
          <c:dPt>
            <c:idx val="0"/>
            <c:bubble3D val="0"/>
            <c:spPr>
              <a:solidFill>
                <a:srgbClr val="00B0F0">
                  <a:alpha val="80000"/>
                </a:srgbClr>
              </a:solidFill>
              <a:ln w="19050">
                <a:solidFill>
                  <a:srgbClr val="2F9D85"/>
                </a:solidFill>
              </a:ln>
              <a:effectLst/>
              <a:scene3d>
                <a:camera prst="orthographicFront"/>
                <a:lightRig rig="threePt" dir="t"/>
              </a:scene3d>
              <a:sp3d contourW="19050" prstMaterial="flat">
                <a:contourClr>
                  <a:srgbClr val="2F9D85"/>
                </a:contourClr>
              </a:sp3d>
            </c:spPr>
            <c:extLst>
              <c:ext xmlns:c16="http://schemas.microsoft.com/office/drawing/2014/chart" uri="{C3380CC4-5D6E-409C-BE32-E72D297353CC}">
                <c16:uniqueId val="{00000001-493A-4044-A21B-1D8A60F0DCF0}"/>
              </c:ext>
            </c:extLst>
          </c:dPt>
          <c:dPt>
            <c:idx val="1"/>
            <c:bubble3D val="0"/>
            <c:spPr>
              <a:solidFill>
                <a:srgbClr val="E9E660">
                  <a:alpha val="80000"/>
                </a:srgbClr>
              </a:solidFill>
              <a:ln w="19050">
                <a:solidFill>
                  <a:srgbClr val="F39001"/>
                </a:solidFill>
              </a:ln>
              <a:effectLst/>
              <a:scene3d>
                <a:camera prst="orthographicFront"/>
                <a:lightRig rig="threePt" dir="t"/>
              </a:scene3d>
              <a:sp3d contourW="19050" prstMaterial="flat">
                <a:contourClr>
                  <a:srgbClr val="F39001"/>
                </a:contourClr>
              </a:sp3d>
            </c:spPr>
            <c:extLst>
              <c:ext xmlns:c16="http://schemas.microsoft.com/office/drawing/2014/chart" uri="{C3380CC4-5D6E-409C-BE32-E72D297353CC}">
                <c16:uniqueId val="{00000003-493A-4044-A21B-1D8A60F0DCF0}"/>
              </c:ext>
            </c:extLst>
          </c:dPt>
          <c:dPt>
            <c:idx val="2"/>
            <c:bubble3D val="0"/>
            <c:spPr>
              <a:solidFill>
                <a:srgbClr val="FE7B48">
                  <a:alpha val="80000"/>
                </a:srgbClr>
              </a:solidFill>
              <a:ln w="19050">
                <a:solidFill>
                  <a:srgbClr val="F34501"/>
                </a:solidFill>
              </a:ln>
              <a:effectLst/>
              <a:scene3d>
                <a:camera prst="orthographicFront"/>
                <a:lightRig rig="threePt" dir="t"/>
              </a:scene3d>
              <a:sp3d contourW="19050" prstMaterial="flat">
                <a:contourClr>
                  <a:srgbClr val="F34501"/>
                </a:contourClr>
              </a:sp3d>
            </c:spPr>
            <c:extLst>
              <c:ext xmlns:c16="http://schemas.microsoft.com/office/drawing/2014/chart" uri="{C3380CC4-5D6E-409C-BE32-E72D297353CC}">
                <c16:uniqueId val="{00000005-493A-4044-A21B-1D8A60F0DCF0}"/>
              </c:ext>
            </c:extLst>
          </c:dPt>
          <c:dLbls>
            <c:dLbl>
              <c:idx val="0"/>
              <c:layout>
                <c:manualLayout>
                  <c:x val="-0.21267294883728027"/>
                  <c:y val="7.4654735624790192E-2"/>
                </c:manualLayout>
              </c:layout>
              <c:tx>
                <c:rich>
                  <a:bodyPr rot="0" spcFirstLastPara="0" vertOverflow="ellipsis" vert="horz" wrap="square" lIns="38100" tIns="19050" rIns="38100" bIns="19050" anchor="ctr" anchorCtr="1"/>
                  <a:lstStyle/>
                  <a:p>
                    <a:pPr>
                      <a:defRPr lang="zh-CN" sz="1200" b="1" i="0" u="none" strike="noStrike" kern="1200" baseline="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en-US" altLang="zh-CN" sz="12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35</a:t>
                    </a:r>
                    <a:r>
                      <a:rPr lang="zh-CN" altLang="en-US" sz="12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起</a:t>
                    </a:r>
                  </a:p>
                  <a:p>
                    <a:pPr>
                      <a:defRPr lang="zh-CN" sz="1200" b="1" i="0" u="none" strike="noStrike" kern="1200" baseline="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en-US" altLang="zh-CN" sz="12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(36.8%)</a:t>
                    </a:r>
                  </a:p>
                </c:rich>
              </c:tx>
              <c:spPr/>
              <c:dLblPos val="bestFit"/>
              <c:showLegendKey val="0"/>
              <c:showVal val="0"/>
              <c:showCatName val="0"/>
              <c:showSerName val="0"/>
              <c:showPercent val="1"/>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layout>
                    <c:manualLayout>
                      <c:w val="0.36485529999999999"/>
                      <c:h val="0.34931669999999998"/>
                    </c:manualLayout>
                  </c15:layout>
                </c:ext>
                <c:ext xmlns:c16="http://schemas.microsoft.com/office/drawing/2014/chart" uri="{C3380CC4-5D6E-409C-BE32-E72D297353CC}">
                  <c16:uniqueId val="{00000001-493A-4044-A21B-1D8A60F0DCF0}"/>
                </c:ext>
              </c:extLst>
            </c:dLbl>
            <c:dLbl>
              <c:idx val="1"/>
              <c:layout>
                <c:manualLayout>
                  <c:x val="4.6480700373649597E-2"/>
                  <c:y val="-0.26883429288864136"/>
                </c:manualLayout>
              </c:layout>
              <c:tx>
                <c:rich>
                  <a:bodyPr rot="0" spcFirstLastPara="0" vertOverflow="ellipsis" vert="horz" wrap="square" lIns="38100" tIns="19050" rIns="38100" bIns="19050" anchor="ctr" anchorCtr="1"/>
                  <a:lstStyle/>
                  <a:p>
                    <a:pPr>
                      <a:defRPr lang="zh-CN" sz="1200" b="1" i="0" u="none" strike="noStrike" kern="1200" baseline="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en-US" altLang="zh-CN" sz="12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26</a:t>
                    </a:r>
                    <a:r>
                      <a:rPr lang="zh-CN" altLang="en-US" sz="12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起</a:t>
                    </a:r>
                  </a:p>
                  <a:p>
                    <a:pPr>
                      <a:defRPr lang="zh-CN" sz="1200" b="1" i="0" u="none" strike="noStrike" kern="1200" baseline="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en-US" altLang="zh-CN" sz="12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(27.4%)</a:t>
                    </a:r>
                  </a:p>
                </c:rich>
              </c:tx>
              <c:spPr/>
              <c:dLblPos val="bestFit"/>
              <c:showLegendKey val="0"/>
              <c:showVal val="0"/>
              <c:showCatName val="0"/>
              <c:showSerName val="0"/>
              <c:showPercent val="1"/>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layout>
                    <c:manualLayout>
                      <c:w val="0.32720260000000001"/>
                      <c:h val="0.24112500000000001"/>
                    </c:manualLayout>
                  </c15:layout>
                </c:ext>
                <c:ext xmlns:c16="http://schemas.microsoft.com/office/drawing/2014/chart" uri="{C3380CC4-5D6E-409C-BE32-E72D297353CC}">
                  <c16:uniqueId val="{00000003-493A-4044-A21B-1D8A60F0DCF0}"/>
                </c:ext>
              </c:extLst>
            </c:dLbl>
            <c:dLbl>
              <c:idx val="2"/>
              <c:layout>
                <c:manualLayout>
                  <c:x val="4.2617537081241608E-2"/>
                  <c:y val="7.911362498998642E-2"/>
                </c:manualLayout>
              </c:layout>
              <c:tx>
                <c:rich>
                  <a:bodyPr rot="0" spcFirstLastPara="0" vertOverflow="ellipsis" vert="horz" wrap="square" lIns="38100" tIns="19050" rIns="38100" bIns="19050" anchor="ctr" anchorCtr="1"/>
                  <a:lstStyle/>
                  <a:p>
                    <a:pPr>
                      <a:defRPr lang="zh-CN" sz="1200" b="1" i="0" u="none" strike="noStrike" kern="1200" baseline="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en-US" altLang="zh-CN" sz="12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34</a:t>
                    </a:r>
                    <a:r>
                      <a:rPr lang="zh-CN" altLang="en-US" sz="12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起</a:t>
                    </a:r>
                  </a:p>
                  <a:p>
                    <a:pPr>
                      <a:defRPr lang="zh-CN" sz="1200" b="1" i="0" u="none" strike="noStrike" kern="1200" baseline="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en-US" altLang="zh-CN" sz="12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(35.8%)</a:t>
                    </a:r>
                  </a:p>
                </c:rich>
              </c:tx>
              <c:spPr/>
              <c:dLblPos val="bestFit"/>
              <c:showLegendKey val="0"/>
              <c:showVal val="0"/>
              <c:showCatName val="0"/>
              <c:showSerName val="0"/>
              <c:showPercent val="1"/>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layout>
                    <c:manualLayout>
                      <c:w val="0.3400493"/>
                      <c:h val="0.2565093"/>
                    </c:manualLayout>
                  </c15:layout>
                </c:ext>
                <c:ext xmlns:c16="http://schemas.microsoft.com/office/drawing/2014/chart" uri="{C3380CC4-5D6E-409C-BE32-E72D297353CC}">
                  <c16:uniqueId val="{00000005-493A-4044-A21B-1D8A60F0DCF0}"/>
                </c:ext>
              </c:extLst>
            </c:dLbl>
            <c:spPr>
              <a:noFill/>
              <a:ln>
                <a:noFill/>
              </a:ln>
              <a:effectLst/>
            </c:spPr>
            <c:txPr>
              <a:bodyPr rot="0" spcFirstLastPara="0" vertOverflow="ellipsis" vert="horz" wrap="square" lIns="38100" tIns="19050" rIns="38100" bIns="19050" anchor="ctr" anchorCtr="1" forceAA="0"/>
              <a:lstStyle/>
              <a:p>
                <a:pPr>
                  <a:defRPr lang="zh-CN" sz="1200" b="1" i="0" u="none" strike="noStrike" kern="1200" baseline="0" smtId="4294967295">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dLblPos val="inEnd"/>
            <c:showLegendKey val="0"/>
            <c:showVal val="0"/>
            <c:showCatName val="0"/>
            <c:showSerName val="0"/>
            <c:showPercent val="1"/>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Lst>
          </c:dLbls>
          <c:cat>
            <c:strRef>
              <c:f>[工作簿1]Sheet2!$D$25:$D$27</c:f>
              <c:strCache>
                <c:ptCount val="3"/>
                <c:pt idx="0">
                  <c:v>清理清淤</c:v>
                </c:pt>
                <c:pt idx="1">
                  <c:v>检维修</c:v>
                </c:pt>
                <c:pt idx="2">
                  <c:v>其他</c:v>
                </c:pt>
              </c:strCache>
            </c:strRef>
          </c:cat>
          <c:val>
            <c:numRef>
              <c:f>[工作簿1]Sheet2!$E$25:$E$27</c:f>
              <c:numCache>
                <c:formatCode>0.00%</c:formatCode>
                <c:ptCount val="3"/>
                <c:pt idx="0">
                  <c:v>0.36799999999999999</c:v>
                </c:pt>
                <c:pt idx="1">
                  <c:v>0.27400000000000002</c:v>
                </c:pt>
                <c:pt idx="2">
                  <c:v>0.35799999999999998</c:v>
                </c:pt>
              </c:numCache>
            </c:numRef>
          </c:val>
          <c:extLst>
            <c:ext xmlns:c16="http://schemas.microsoft.com/office/drawing/2014/chart" uri="{C3380CC4-5D6E-409C-BE32-E72D297353CC}">
              <c16:uniqueId val="{00000006-493A-4044-A21B-1D8A60F0DCF0}"/>
            </c:ext>
          </c:extLst>
        </c:ser>
        <c:dLbls>
          <c:showLegendKey val="0"/>
          <c:showVal val="0"/>
          <c:showCatName val="0"/>
          <c:showSerName val="0"/>
          <c:showPercent val="0"/>
          <c:showBubbleSize val="0"/>
          <c:showLeaderLines val="0"/>
        </c:dLbls>
      </c:pie3DChart>
      <c:spPr>
        <a:noFill/>
        <a:ln>
          <a:noFill/>
        </a:ln>
        <a:effectLst/>
      </c:spPr>
    </c:plotArea>
    <c:legend>
      <c:legendPos val="b"/>
      <c:legendEntry>
        <c:idx val="0"/>
        <c:txPr>
          <a:bodyPr rot="0" spcFirstLastPara="0" vertOverflow="ellipsis" vert="horz" wrap="square" anchor="ctr" anchorCtr="1"/>
          <a:lstStyle/>
          <a:p>
            <a:pPr>
              <a:defRPr lang="zh-CN" sz="1400" b="1" i="0" u="none" strike="noStrike" kern="1200" baseline="0" smtId="4294967295">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legendEntry>
      <c:legendEntry>
        <c:idx val="1"/>
        <c:txPr>
          <a:bodyPr rot="0" spcFirstLastPara="0" vertOverflow="ellipsis" vert="horz" wrap="square" anchor="ctr" anchorCtr="1"/>
          <a:lstStyle/>
          <a:p>
            <a:pPr>
              <a:defRPr lang="zh-CN" sz="1400" b="1" i="0" u="none" strike="noStrike" kern="1200" baseline="0" smtId="4294967295">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legendEntry>
      <c:legendEntry>
        <c:idx val="2"/>
        <c:txPr>
          <a:bodyPr rot="0" spcFirstLastPara="0" vertOverflow="ellipsis" vert="horz" wrap="square" anchor="ctr" anchorCtr="1"/>
          <a:lstStyle/>
          <a:p>
            <a:pPr>
              <a:defRPr lang="zh-CN" sz="1400" b="1" i="0" u="none" strike="noStrike" kern="1200" baseline="0" smtId="4294967295">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legendEntry>
      <c:layout>
        <c:manualLayout>
          <c:xMode val="edge"/>
          <c:yMode val="edge"/>
          <c:x val="3.059670515358448E-2"/>
          <c:y val="0.84379899501800537"/>
          <c:w val="0.87265688180923462"/>
          <c:h val="0.1252652108669281"/>
        </c:manualLayout>
      </c:layout>
      <c:overlay val="0"/>
      <c:spPr>
        <a:noFill/>
        <a:ln>
          <a:noFill/>
        </a:ln>
        <a:effectLst/>
      </c:spPr>
      <c:txPr>
        <a:bodyPr rot="0" spcFirstLastPara="0" vertOverflow="ellipsis" vert="horz" wrap="square" anchor="ctr" anchorCtr="1" forceAA="0"/>
        <a:lstStyle/>
        <a:p>
          <a:pPr>
            <a:defRPr lang="zh-CN" sz="1400" b="1" i="0" u="none" strike="noStrike" kern="1200" baseline="0" smtId="4294967295">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legend>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uri="{0b15fc19-7d7d-44ad-8c2d-2c3a37ce22c3}">
        <chartProps xmlns="https://web.wps.cn/et/2018/main" chartId="{fc773858-b29f-4f70-bd19-e686903efdde}"/>
      </c:ext>
    </c:extLst>
  </c:chart>
  <c:spPr>
    <a:solidFill>
      <a:schemeClr val="bg1">
        <a:alpha val="80000"/>
      </a:schemeClr>
    </a:solidFill>
    <a:ln w="9525" cap="flat" cmpd="sng" algn="ctr">
      <a:noFill/>
      <a:round/>
    </a:ln>
    <a:effectLst/>
  </c:spPr>
  <c:txPr>
    <a:bodyPr/>
    <a:lstStyle/>
    <a:p>
      <a:pPr>
        <a:defRPr lang="zh-CN" b="1" smtId="4294967295">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0" vertOverflow="ellipsis" vert="horz" wrap="square" anchor="ctr" anchorCtr="1" forceAA="0"/>
          <a:lstStyle/>
          <a:p>
            <a:pPr>
              <a:defRPr lang="zh-CN" sz="1680" b="1" i="0" u="none" strike="noStrike" kern="1200" spc="0" baseline="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zh-CN" altLang="en-US" sz="168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事故类型</a:t>
            </a:r>
          </a:p>
        </c:rich>
      </c:tx>
      <c:layout>
        <c:manualLayout>
          <c:xMode val="edge"/>
          <c:yMode val="edge"/>
          <c:x val="0.32924792170524597"/>
          <c:y val="1.2898187153041363E-2"/>
        </c:manualLayout>
      </c:layout>
      <c:overlay val="0"/>
      <c:spPr>
        <a:noFill/>
        <a:ln>
          <a:noFill/>
        </a:ln>
        <a:effectLst/>
      </c:spPr>
    </c:title>
    <c:autoTitleDeleted val="0"/>
    <c:view3D>
      <c:rotX val="30"/>
      <c:rotY val="0"/>
      <c:rAngAx val="0"/>
    </c:view3D>
    <c:floor>
      <c:thickness val="0"/>
      <c:spPr>
        <a:noFill/>
        <a:ln>
          <a:noFill/>
        </a:ln>
        <a:effectLst/>
      </c:spPr>
    </c:floor>
    <c:sideWall>
      <c:thickness val="0"/>
      <c:spPr>
        <a:noFill/>
        <a:ln>
          <a:noFill/>
        </a:ln>
        <a:effectLst/>
      </c:spPr>
    </c:sideWall>
    <c:backWall>
      <c:thickness val="0"/>
      <c:spPr>
        <a:noFill/>
        <a:ln>
          <a:noFill/>
        </a:ln>
        <a:effectLst/>
      </c:spPr>
    </c:backWall>
    <c:plotArea>
      <c:layout>
        <c:manualLayout>
          <c:layoutTarget val="inner"/>
          <c:xMode val="edge"/>
          <c:yMode val="edge"/>
          <c:x val="6.6874721087515354E-3"/>
          <c:y val="0.14841082692146301"/>
          <c:w val="0.98347562551498413"/>
          <c:h val="0.67218279838562012"/>
        </c:manualLayout>
      </c:layout>
      <c:pie3DChart>
        <c:varyColors val="1"/>
        <c:ser>
          <c:idx val="0"/>
          <c:order val="0"/>
          <c:spPr>
            <a:ln w="19050">
              <a:solidFill>
                <a:schemeClr val="bg1"/>
              </a:solidFill>
            </a:ln>
            <a:effectLst/>
            <a:scene3d>
              <a:camera prst="orthographicFront"/>
              <a:lightRig rig="threePt" dir="t"/>
            </a:scene3d>
            <a:sp3d contourW="19050" prstMaterial="flat"/>
          </c:spPr>
          <c:explosion val="10"/>
          <c:dPt>
            <c:idx val="0"/>
            <c:bubble3D val="0"/>
            <c:spPr>
              <a:solidFill>
                <a:srgbClr val="00B0F0">
                  <a:alpha val="80000"/>
                </a:srgbClr>
              </a:solidFill>
              <a:ln w="19050">
                <a:solidFill>
                  <a:srgbClr val="2F9D85"/>
                </a:solidFill>
              </a:ln>
              <a:effectLst/>
              <a:scene3d>
                <a:camera prst="orthographicFront"/>
                <a:lightRig rig="threePt" dir="t"/>
              </a:scene3d>
              <a:sp3d contourW="19050" prstMaterial="flat">
                <a:contourClr>
                  <a:srgbClr val="2F9D85"/>
                </a:contourClr>
              </a:sp3d>
            </c:spPr>
            <c:extLst>
              <c:ext xmlns:c16="http://schemas.microsoft.com/office/drawing/2014/chart" uri="{C3380CC4-5D6E-409C-BE32-E72D297353CC}">
                <c16:uniqueId val="{00000001-3CD9-4063-A550-1A34018745BE}"/>
              </c:ext>
            </c:extLst>
          </c:dPt>
          <c:dPt>
            <c:idx val="1"/>
            <c:bubble3D val="0"/>
            <c:spPr>
              <a:solidFill>
                <a:srgbClr val="FE7B48">
                  <a:alpha val="80000"/>
                </a:srgbClr>
              </a:solidFill>
              <a:ln w="19050">
                <a:solidFill>
                  <a:srgbClr val="F34501"/>
                </a:solidFill>
              </a:ln>
              <a:effectLst/>
              <a:scene3d>
                <a:camera prst="orthographicFront"/>
                <a:lightRig rig="threePt" dir="t"/>
              </a:scene3d>
              <a:sp3d contourW="19050" prstMaterial="flat">
                <a:contourClr>
                  <a:srgbClr val="F34501"/>
                </a:contourClr>
              </a:sp3d>
            </c:spPr>
            <c:extLst>
              <c:ext xmlns:c16="http://schemas.microsoft.com/office/drawing/2014/chart" uri="{C3380CC4-5D6E-409C-BE32-E72D297353CC}">
                <c16:uniqueId val="{00000003-3CD9-4063-A550-1A34018745BE}"/>
              </c:ext>
            </c:extLst>
          </c:dPt>
          <c:dLbls>
            <c:dLbl>
              <c:idx val="0"/>
              <c:layout>
                <c:manualLayout>
                  <c:x val="-7.3764629662036896E-2"/>
                  <c:y val="-0.35683685541152954"/>
                </c:manualLayout>
              </c:layout>
              <c:tx>
                <c:rich>
                  <a:bodyPr rot="0" spcFirstLastPara="0" vertOverflow="ellipsis" vert="horz" wrap="square" lIns="38100" tIns="19050" rIns="38100" bIns="19050" anchor="ctr" anchorCtr="1"/>
                  <a:lstStyle/>
                  <a:p>
                    <a:pPr>
                      <a:defRPr lang="zh-CN" sz="1400" b="1" i="0" u="none" strike="noStrike" kern="1200" baseline="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en-US" altLang="zh-CN" sz="1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92</a:t>
                    </a:r>
                    <a:r>
                      <a:rPr lang="zh-CN" altLang="en-US" sz="1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起</a:t>
                    </a:r>
                  </a:p>
                  <a:p>
                    <a:pPr>
                      <a:defRPr lang="zh-CN" sz="1400" b="1" i="0" u="none" strike="noStrike" kern="1200" baseline="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en-US" altLang="zh-CN" sz="1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(96.8%)</a:t>
                    </a:r>
                  </a:p>
                </c:rich>
              </c:tx>
              <c:spPr/>
              <c:dLblPos val="bestFit"/>
              <c:showLegendKey val="0"/>
              <c:showVal val="0"/>
              <c:showCatName val="0"/>
              <c:showSerName val="0"/>
              <c:showPercent val="1"/>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layout>
                    <c:manualLayout>
                      <c:w val="0.46478209999999998"/>
                      <c:h val="0.2623162"/>
                    </c:manualLayout>
                  </c15:layout>
                </c:ext>
                <c:ext xmlns:c16="http://schemas.microsoft.com/office/drawing/2014/chart" uri="{C3380CC4-5D6E-409C-BE32-E72D297353CC}">
                  <c16:uniqueId val="{00000001-3CD9-4063-A550-1A34018745BE}"/>
                </c:ext>
              </c:extLst>
            </c:dLbl>
            <c:dLbl>
              <c:idx val="1"/>
              <c:layout>
                <c:manualLayout>
                  <c:x val="-5.2069559693336487E-2"/>
                  <c:y val="3.4323014318943024E-2"/>
                </c:manualLayout>
              </c:layout>
              <c:tx>
                <c:rich>
                  <a:bodyPr rot="0" spcFirstLastPara="0" vertOverflow="ellipsis" vert="horz" wrap="square" lIns="38100" tIns="19050" rIns="38100" bIns="19050" anchor="ctr" anchorCtr="1"/>
                  <a:lstStyle/>
                  <a:p>
                    <a:pPr>
                      <a:defRPr lang="zh-CN" sz="1400" b="1" i="0" u="none" strike="noStrike" kern="1200" baseline="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en-US" altLang="zh-CN" sz="1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3</a:t>
                    </a:r>
                    <a:r>
                      <a:rPr lang="zh-CN" altLang="en-US" sz="1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起</a:t>
                    </a:r>
                    <a:r>
                      <a:rPr lang="en-US" altLang="zh-CN" sz="1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(3.2%)</a:t>
                    </a:r>
                  </a:p>
                </c:rich>
              </c:tx>
              <c:spPr/>
              <c:dLblPos val="bestFit"/>
              <c:showLegendKey val="0"/>
              <c:showVal val="0"/>
              <c:showCatName val="0"/>
              <c:showSerName val="0"/>
              <c:showPercent val="1"/>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layout>
                    <c:manualLayout>
                      <c:w val="0.49093130000000001"/>
                      <c:h val="0.32584150000000001"/>
                    </c:manualLayout>
                  </c15:layout>
                </c:ext>
                <c:ext xmlns:c16="http://schemas.microsoft.com/office/drawing/2014/chart" uri="{C3380CC4-5D6E-409C-BE32-E72D297353CC}">
                  <c16:uniqueId val="{00000003-3CD9-4063-A550-1A34018745BE}"/>
                </c:ext>
              </c:extLst>
            </c:dLbl>
            <c:spPr>
              <a:noFill/>
              <a:ln>
                <a:noFill/>
              </a:ln>
              <a:effectLst/>
            </c:spPr>
            <c:txPr>
              <a:bodyPr rot="0" spcFirstLastPara="0" vertOverflow="ellipsis" vert="horz" wrap="square" lIns="38100" tIns="19050" rIns="38100" bIns="19050" anchor="ctr" anchorCtr="1" forceAA="0"/>
              <a:lstStyle/>
              <a:p>
                <a:pPr>
                  <a:defRPr lang="zh-CN" sz="1400" b="1" i="0" u="none" strike="noStrike" kern="1200" baseline="0" smtId="4294967295">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dLblPos val="inEnd"/>
            <c:showLegendKey val="0"/>
            <c:showVal val="0"/>
            <c:showCatName val="0"/>
            <c:showSerName val="0"/>
            <c:showPercent val="1"/>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Lst>
          </c:dLbls>
          <c:cat>
            <c:strRef>
              <c:f>[工作簿1]Sheet2!$D$15:$D$16</c:f>
              <c:strCache>
                <c:ptCount val="2"/>
                <c:pt idx="0">
                  <c:v>中毒窒息事故</c:v>
                </c:pt>
                <c:pt idx="1">
                  <c:v>其他</c:v>
                </c:pt>
              </c:strCache>
            </c:strRef>
          </c:cat>
          <c:val>
            <c:numRef>
              <c:f>[工作簿1]Sheet2!$E$15:$E$16</c:f>
              <c:numCache>
                <c:formatCode>0.00%</c:formatCode>
                <c:ptCount val="2"/>
                <c:pt idx="0">
                  <c:v>0.96799999999999997</c:v>
                </c:pt>
                <c:pt idx="1">
                  <c:v>3.2000000000000001E-2</c:v>
                </c:pt>
              </c:numCache>
            </c:numRef>
          </c:val>
          <c:extLst>
            <c:ext xmlns:c16="http://schemas.microsoft.com/office/drawing/2014/chart" uri="{C3380CC4-5D6E-409C-BE32-E72D297353CC}">
              <c16:uniqueId val="{00000004-3CD9-4063-A550-1A34018745BE}"/>
            </c:ext>
          </c:extLst>
        </c:ser>
        <c:dLbls>
          <c:showLegendKey val="0"/>
          <c:showVal val="0"/>
          <c:showCatName val="0"/>
          <c:showSerName val="0"/>
          <c:showPercent val="0"/>
          <c:showBubbleSize val="0"/>
          <c:showLeaderLines val="0"/>
        </c:dLbls>
      </c:pie3DChart>
      <c:spPr>
        <a:noFill/>
        <a:ln>
          <a:noFill/>
        </a:ln>
        <a:effectLst/>
      </c:spPr>
    </c:plotArea>
    <c:legend>
      <c:legendPos val="b"/>
      <c:legendEntry>
        <c:idx val="0"/>
        <c:txPr>
          <a:bodyPr rot="0" spcFirstLastPara="0" vertOverflow="ellipsis" vert="horz" wrap="square" anchor="ctr" anchorCtr="1"/>
          <a:lstStyle/>
          <a:p>
            <a:pPr>
              <a:defRPr lang="zh-CN" sz="1400" b="1" i="0" u="none" strike="noStrike" kern="1200" baseline="0" smtId="4294967295">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legendEntry>
      <c:legendEntry>
        <c:idx val="1"/>
        <c:txPr>
          <a:bodyPr rot="0" spcFirstLastPara="0" vertOverflow="ellipsis" vert="horz" wrap="square" anchor="ctr" anchorCtr="1"/>
          <a:lstStyle/>
          <a:p>
            <a:pPr>
              <a:defRPr lang="zh-CN" sz="1400" b="1" i="0" u="none" strike="noStrike" kern="1200" baseline="0" smtId="4294967295">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legendEntry>
      <c:layout>
        <c:manualLayout>
          <c:xMode val="edge"/>
          <c:yMode val="edge"/>
          <c:x val="3.8983643054962158E-2"/>
          <c:y val="0.85135173797607422"/>
          <c:w val="0.89999979734420776"/>
          <c:h val="0.12763434648513794"/>
        </c:manualLayout>
      </c:layout>
      <c:overlay val="0"/>
      <c:spPr>
        <a:noFill/>
        <a:ln>
          <a:noFill/>
        </a:ln>
        <a:effectLst/>
      </c:spPr>
      <c:txPr>
        <a:bodyPr rot="0" spcFirstLastPara="0" vertOverflow="ellipsis" vert="horz" wrap="square" anchor="ctr" anchorCtr="1" forceAA="0"/>
        <a:lstStyle/>
        <a:p>
          <a:pPr>
            <a:defRPr lang="zh-CN" sz="1400" b="1" i="0" u="none" strike="noStrike" kern="1200" baseline="0" smtId="4294967295">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legend>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uri="{0b15fc19-7d7d-44ad-8c2d-2c3a37ce22c3}">
        <chartProps xmlns="https://web.wps.cn/et/2018/main" chartId="{ee73cd5c-44f8-4006-89ff-06dd8187d992}"/>
      </c:ext>
    </c:extLst>
  </c:chart>
  <c:spPr>
    <a:solidFill>
      <a:schemeClr val="bg1"/>
    </a:solidFill>
    <a:ln w="9525" cap="flat" cmpd="sng" algn="ctr">
      <a:noFill/>
      <a:round/>
    </a:ln>
    <a:effectLst/>
  </c:spPr>
  <c:txPr>
    <a:bodyPr/>
    <a:lstStyle/>
    <a:p>
      <a:pPr>
        <a:defRPr lang="zh-CN" sz="1400" b="1" smtId="4294967295">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0" vertOverflow="ellipsis" vert="horz" wrap="square" anchor="ctr" anchorCtr="1" forceAA="0"/>
          <a:lstStyle/>
          <a:p>
            <a:pPr>
              <a:defRPr lang="zh-CN" sz="1680" b="1" i="0" u="none" strike="noStrike" kern="1200" spc="0" baseline="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zh-CN" altLang="en-US" sz="168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事发有限空间</a:t>
            </a:r>
          </a:p>
        </c:rich>
      </c:tx>
      <c:layout>
        <c:manualLayout>
          <c:xMode val="edge"/>
          <c:yMode val="edge"/>
          <c:x val="0.38093626499176025"/>
          <c:y val="0"/>
        </c:manualLayout>
      </c:layout>
      <c:overlay val="0"/>
      <c:spPr>
        <a:noFill/>
        <a:ln>
          <a:noFill/>
        </a:ln>
        <a:effectLst/>
      </c:spPr>
    </c:title>
    <c:autoTitleDeleted val="0"/>
    <c:view3D>
      <c:rotX val="30"/>
      <c:rotY val="0"/>
      <c:rAngAx val="0"/>
    </c:view3D>
    <c:floor>
      <c:thickness val="0"/>
      <c:spPr>
        <a:noFill/>
        <a:ln>
          <a:noFill/>
        </a:ln>
        <a:effectLst/>
      </c:spPr>
    </c:floor>
    <c:sideWall>
      <c:thickness val="0"/>
      <c:spPr>
        <a:noFill/>
        <a:ln>
          <a:noFill/>
        </a:ln>
        <a:effectLst/>
      </c:spPr>
    </c:sideWall>
    <c:backWall>
      <c:thickness val="0"/>
      <c:spPr>
        <a:noFill/>
        <a:ln>
          <a:noFill/>
        </a:ln>
        <a:effectLst/>
      </c:spPr>
    </c:backWall>
    <c:plotArea>
      <c:layout>
        <c:manualLayout>
          <c:layoutTarget val="inner"/>
          <c:xMode val="edge"/>
          <c:yMode val="edge"/>
          <c:x val="1.9915303215384483E-2"/>
          <c:y val="0.12909711897373199"/>
          <c:w val="0.97230172157287598"/>
          <c:h val="0.73697966337203979"/>
        </c:manualLayout>
      </c:layout>
      <c:pie3DChart>
        <c:varyColors val="1"/>
        <c:ser>
          <c:idx val="0"/>
          <c:order val="0"/>
          <c:spPr>
            <a:ln w="19050">
              <a:solidFill>
                <a:schemeClr val="bg1"/>
              </a:solidFill>
            </a:ln>
            <a:effectLst/>
            <a:scene3d>
              <a:camera prst="orthographicFront"/>
              <a:lightRig rig="threePt" dir="t"/>
            </a:scene3d>
            <a:sp3d contourW="19050" prstMaterial="flat"/>
          </c:spPr>
          <c:explosion val="10"/>
          <c:dPt>
            <c:idx val="0"/>
            <c:bubble3D val="0"/>
            <c:spPr>
              <a:solidFill>
                <a:srgbClr val="00B0F0">
                  <a:alpha val="80000"/>
                </a:srgbClr>
              </a:solidFill>
              <a:ln w="19050">
                <a:solidFill>
                  <a:srgbClr val="2F9D85"/>
                </a:solidFill>
              </a:ln>
              <a:effectLst/>
              <a:scene3d>
                <a:camera prst="orthographicFront"/>
                <a:lightRig rig="threePt" dir="t"/>
              </a:scene3d>
              <a:sp3d contourW="19050" prstMaterial="flat">
                <a:contourClr>
                  <a:srgbClr val="2F9D85"/>
                </a:contourClr>
              </a:sp3d>
            </c:spPr>
            <c:extLst>
              <c:ext xmlns:c16="http://schemas.microsoft.com/office/drawing/2014/chart" uri="{C3380CC4-5D6E-409C-BE32-E72D297353CC}">
                <c16:uniqueId val="{00000001-D4CF-4C1A-A24D-6439D9D299F7}"/>
              </c:ext>
            </c:extLst>
          </c:dPt>
          <c:dPt>
            <c:idx val="1"/>
            <c:bubble3D val="0"/>
            <c:spPr>
              <a:solidFill>
                <a:srgbClr val="E9E660">
                  <a:alpha val="80000"/>
                </a:srgbClr>
              </a:solidFill>
              <a:ln w="19050">
                <a:solidFill>
                  <a:srgbClr val="F39001"/>
                </a:solidFill>
              </a:ln>
              <a:effectLst/>
              <a:scene3d>
                <a:camera prst="orthographicFront"/>
                <a:lightRig rig="threePt" dir="t"/>
              </a:scene3d>
              <a:sp3d contourW="19050" prstMaterial="flat">
                <a:contourClr>
                  <a:srgbClr val="F39001"/>
                </a:contourClr>
              </a:sp3d>
            </c:spPr>
            <c:extLst>
              <c:ext xmlns:c16="http://schemas.microsoft.com/office/drawing/2014/chart" uri="{C3380CC4-5D6E-409C-BE32-E72D297353CC}">
                <c16:uniqueId val="{00000003-D4CF-4C1A-A24D-6439D9D299F7}"/>
              </c:ext>
            </c:extLst>
          </c:dPt>
          <c:dPt>
            <c:idx val="2"/>
            <c:bubble3D val="0"/>
            <c:spPr>
              <a:solidFill>
                <a:srgbClr val="FE7B48">
                  <a:alpha val="80000"/>
                </a:srgbClr>
              </a:solidFill>
              <a:ln w="19050">
                <a:solidFill>
                  <a:srgbClr val="F34501"/>
                </a:solidFill>
              </a:ln>
              <a:effectLst/>
              <a:scene3d>
                <a:camera prst="orthographicFront"/>
                <a:lightRig rig="threePt" dir="t"/>
              </a:scene3d>
              <a:sp3d contourW="19050" prstMaterial="flat">
                <a:contourClr>
                  <a:srgbClr val="F34501"/>
                </a:contourClr>
              </a:sp3d>
            </c:spPr>
            <c:extLst>
              <c:ext xmlns:c16="http://schemas.microsoft.com/office/drawing/2014/chart" uri="{C3380CC4-5D6E-409C-BE32-E72D297353CC}">
                <c16:uniqueId val="{00000005-D4CF-4C1A-A24D-6439D9D299F7}"/>
              </c:ext>
            </c:extLst>
          </c:dPt>
          <c:dLbls>
            <c:dLbl>
              <c:idx val="0"/>
              <c:layout>
                <c:manualLayout>
                  <c:x val="-0.20733962953090668"/>
                  <c:y val="4.6623285859823227E-2"/>
                </c:manualLayout>
              </c:layout>
              <c:tx>
                <c:rich>
                  <a:bodyPr rot="0" spcFirstLastPara="0" vertOverflow="ellipsis" vert="horz" wrap="square" lIns="38100" tIns="19050" rIns="38100" bIns="19050" anchor="ctr" anchorCtr="1"/>
                  <a:lstStyle/>
                  <a:p>
                    <a:pPr>
                      <a:defRPr lang="zh-CN" sz="1200" b="1" i="0" u="none" strike="noStrike" kern="1200" baseline="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en-US" altLang="zh-CN" sz="12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41</a:t>
                    </a:r>
                    <a:r>
                      <a:rPr lang="zh-CN" altLang="en-US" sz="12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起</a:t>
                    </a:r>
                  </a:p>
                  <a:p>
                    <a:pPr>
                      <a:defRPr lang="zh-CN" sz="1200" b="1" i="0" u="none" strike="noStrike" kern="1200" baseline="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en-US" altLang="zh-CN" sz="12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(43.1%)</a:t>
                    </a:r>
                    <a:endParaRPr lang="zh-CN" altLang="en-US" sz="12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c:rich>
              </c:tx>
              <c:spPr/>
              <c:dLblPos val="bestFit"/>
              <c:showLegendKey val="0"/>
              <c:showVal val="0"/>
              <c:showCatName val="0"/>
              <c:showSerName val="0"/>
              <c:showPercent val="1"/>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layout>
                    <c:manualLayout>
                      <c:w val="0.14090449999999999"/>
                      <c:h val="0.39837430000000001"/>
                    </c:manualLayout>
                  </c15:layout>
                </c:ext>
                <c:ext xmlns:c16="http://schemas.microsoft.com/office/drawing/2014/chart" uri="{C3380CC4-5D6E-409C-BE32-E72D297353CC}">
                  <c16:uniqueId val="{00000001-D4CF-4C1A-A24D-6439D9D299F7}"/>
                </c:ext>
              </c:extLst>
            </c:dLbl>
            <c:dLbl>
              <c:idx val="1"/>
              <c:layout>
                <c:manualLayout>
                  <c:x val="0.17574818432331085"/>
                  <c:y val="-0.27627557516098022"/>
                </c:manualLayout>
              </c:layout>
              <c:tx>
                <c:rich>
                  <a:bodyPr rot="0" spcFirstLastPara="0" vertOverflow="ellipsis" vert="horz" wrap="square" lIns="38100" tIns="19050" rIns="38100" bIns="19050" anchor="ctr" anchorCtr="1"/>
                  <a:lstStyle/>
                  <a:p>
                    <a:pPr>
                      <a:defRPr lang="zh-CN" sz="1200" b="1" i="0" u="none" strike="noStrike" kern="1200" baseline="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en-US" altLang="zh-CN" sz="12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27</a:t>
                    </a:r>
                    <a:r>
                      <a:rPr lang="zh-CN" altLang="en-US" sz="12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起</a:t>
                    </a:r>
                  </a:p>
                  <a:p>
                    <a:pPr>
                      <a:defRPr lang="zh-CN" sz="1200" b="1" i="0" u="none" strike="noStrike" kern="1200" baseline="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en-US" altLang="zh-CN" sz="12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(28.4%)</a:t>
                    </a:r>
                    <a:endParaRPr lang="zh-CN" altLang="en-US" sz="12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c:rich>
              </c:tx>
              <c:spPr/>
              <c:dLblPos val="bestFit"/>
              <c:showLegendKey val="0"/>
              <c:showVal val="0"/>
              <c:showCatName val="0"/>
              <c:showSerName val="0"/>
              <c:showPercent val="1"/>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layout>
                    <c:manualLayout>
                      <c:w val="0.25061650000000002"/>
                      <c:h val="0.27918219999999999"/>
                    </c:manualLayout>
                  </c15:layout>
                </c:ext>
                <c:ext xmlns:c16="http://schemas.microsoft.com/office/drawing/2014/chart" uri="{C3380CC4-5D6E-409C-BE32-E72D297353CC}">
                  <c16:uniqueId val="{00000003-D4CF-4C1A-A24D-6439D9D299F7}"/>
                </c:ext>
              </c:extLst>
            </c:dLbl>
            <c:dLbl>
              <c:idx val="2"/>
              <c:layout>
                <c:manualLayout>
                  <c:x val="0.20391128957271576"/>
                  <c:y val="8.6410313844680786E-2"/>
                </c:manualLayout>
              </c:layout>
              <c:tx>
                <c:rich>
                  <a:bodyPr rot="0" spcFirstLastPara="0" vertOverflow="ellipsis" vert="horz" wrap="square" lIns="38100" tIns="19050" rIns="38100" bIns="19050" anchor="ctr" anchorCtr="1" forceAA="0"/>
                  <a:lstStyle/>
                  <a:p>
                    <a:pPr defTabSz="914400">
                      <a:defRPr lang="zh-CN" sz="1200" b="1" i="0" u="none" strike="noStrike" kern="1200" baseline="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en-US" altLang="zh-CN" sz="12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27</a:t>
                    </a:r>
                    <a:r>
                      <a:rPr lang="zh-CN" altLang="en-US" sz="12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起</a:t>
                    </a:r>
                  </a:p>
                  <a:p>
                    <a:pPr defTabSz="914400">
                      <a:defRPr lang="zh-CN" sz="1200" b="1" i="0" u="none" strike="noStrike" kern="1200" baseline="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en-US" altLang="zh-CN" sz="12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(28.5%)</a:t>
                    </a:r>
                    <a:endParaRPr lang="zh-CN" altLang="en-US" sz="12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c:rich>
              </c:tx>
              <c:spPr>
                <a:noFill/>
                <a:ln>
                  <a:noFill/>
                </a:ln>
                <a:effectLst/>
              </c:spPr>
              <c:dLblPos val="bestFit"/>
              <c:showLegendKey val="0"/>
              <c:showVal val="0"/>
              <c:showCatName val="0"/>
              <c:showSerName val="0"/>
              <c:showPercent val="1"/>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layout>
                    <c:manualLayout>
                      <c:w val="0.2258115"/>
                      <c:h val="0.26463759999999997"/>
                    </c:manualLayout>
                  </c15:layout>
                </c:ext>
                <c:ext xmlns:c16="http://schemas.microsoft.com/office/drawing/2014/chart" uri="{C3380CC4-5D6E-409C-BE32-E72D297353CC}">
                  <c16:uniqueId val="{00000005-D4CF-4C1A-A24D-6439D9D299F7}"/>
                </c:ext>
              </c:extLst>
            </c:dLbl>
            <c:spPr>
              <a:noFill/>
              <a:ln>
                <a:noFill/>
              </a:ln>
              <a:effectLst/>
            </c:spPr>
            <c:txPr>
              <a:bodyPr rot="0" spcFirstLastPara="0" vertOverflow="ellipsis" vert="horz" wrap="square" lIns="38100" tIns="19050" rIns="38100" bIns="19050" anchor="ctr" anchorCtr="1" forceAA="0"/>
              <a:lstStyle/>
              <a:p>
                <a:pPr>
                  <a:defRPr lang="zh-CN" sz="1200" b="1" i="0" u="none" strike="noStrike" kern="1200" baseline="0" smtId="4294967295">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dLblPos val="inEnd"/>
            <c:showLegendKey val="0"/>
            <c:showVal val="0"/>
            <c:showCatName val="0"/>
            <c:showSerName val="0"/>
            <c:showPercent val="1"/>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Lst>
          </c:dLbls>
          <c:cat>
            <c:strRef>
              <c:f>[工作簿1]Sheet2!$D$21:$D$23</c:f>
              <c:strCache>
                <c:ptCount val="3"/>
                <c:pt idx="0">
                  <c:v>污水处理系统</c:v>
                </c:pt>
                <c:pt idx="1">
                  <c:v>炉窑、槽罐、纸浆池、腌制池</c:v>
                </c:pt>
                <c:pt idx="2">
                  <c:v>其他</c:v>
                </c:pt>
              </c:strCache>
            </c:strRef>
          </c:cat>
          <c:val>
            <c:numRef>
              <c:f>[工作簿1]Sheet2!$E$21:$E$23</c:f>
              <c:numCache>
                <c:formatCode>0.00%</c:formatCode>
                <c:ptCount val="3"/>
                <c:pt idx="0">
                  <c:v>0.43099999999999999</c:v>
                </c:pt>
                <c:pt idx="1">
                  <c:v>0.28399999999999997</c:v>
                </c:pt>
                <c:pt idx="2">
                  <c:v>0.28499999999999998</c:v>
                </c:pt>
              </c:numCache>
            </c:numRef>
          </c:val>
          <c:extLst>
            <c:ext xmlns:c16="http://schemas.microsoft.com/office/drawing/2014/chart" uri="{C3380CC4-5D6E-409C-BE32-E72D297353CC}">
              <c16:uniqueId val="{00000006-D4CF-4C1A-A24D-6439D9D299F7}"/>
            </c:ext>
          </c:extLst>
        </c:ser>
        <c:dLbls>
          <c:showLegendKey val="0"/>
          <c:showVal val="0"/>
          <c:showCatName val="0"/>
          <c:showSerName val="0"/>
          <c:showPercent val="0"/>
          <c:showBubbleSize val="0"/>
          <c:showLeaderLines val="0"/>
        </c:dLbls>
      </c:pie3DChart>
      <c:spPr>
        <a:noFill/>
        <a:ln>
          <a:noFill/>
        </a:ln>
        <a:effectLst/>
      </c:spPr>
    </c:plotArea>
    <c:legend>
      <c:legendPos val="b"/>
      <c:legendEntry>
        <c:idx val="0"/>
        <c:txPr>
          <a:bodyPr rot="0" spcFirstLastPara="0" vertOverflow="ellipsis" vert="horz" wrap="square" anchor="ctr" anchorCtr="1"/>
          <a:lstStyle/>
          <a:p>
            <a:pPr>
              <a:defRPr lang="zh-CN" sz="1400" b="1" i="0" u="none" strike="noStrike" kern="1200" baseline="0" smtId="4294967295">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legendEntry>
      <c:legendEntry>
        <c:idx val="1"/>
        <c:txPr>
          <a:bodyPr rot="0" spcFirstLastPara="0" vertOverflow="ellipsis" vert="horz" wrap="square" anchor="ctr" anchorCtr="1"/>
          <a:lstStyle/>
          <a:p>
            <a:pPr>
              <a:defRPr lang="zh-CN" sz="1400" b="1" i="0" u="none" strike="noStrike" kern="1200" baseline="0" smtId="4294967295">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legendEntry>
      <c:legendEntry>
        <c:idx val="2"/>
        <c:txPr>
          <a:bodyPr rot="0" spcFirstLastPara="0" vertOverflow="ellipsis" vert="horz" wrap="square" anchor="ctr" anchorCtr="1"/>
          <a:lstStyle/>
          <a:p>
            <a:pPr>
              <a:defRPr lang="zh-CN" sz="1400" b="1" i="0" u="none" strike="noStrike" kern="1200" baseline="0" smtId="4294967295">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legendEntry>
      <c:layout>
        <c:manualLayout>
          <c:xMode val="edge"/>
          <c:yMode val="edge"/>
          <c:x val="5.0000086426734924E-2"/>
          <c:y val="0.86282002925872803"/>
          <c:w val="0.89999979734420776"/>
          <c:h val="0.11778729408979416"/>
        </c:manualLayout>
      </c:layout>
      <c:overlay val="0"/>
      <c:spPr>
        <a:noFill/>
        <a:ln>
          <a:noFill/>
        </a:ln>
        <a:effectLst/>
      </c:spPr>
      <c:txPr>
        <a:bodyPr rot="0" spcFirstLastPara="0" vertOverflow="ellipsis" vert="horz" wrap="square" anchor="ctr" anchorCtr="1" forceAA="0"/>
        <a:lstStyle/>
        <a:p>
          <a:pPr>
            <a:defRPr lang="zh-CN" sz="1400" b="1" i="0" u="none" strike="noStrike" kern="1200" baseline="0" smtId="4294967295">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legend>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uri="{0b15fc19-7d7d-44ad-8c2d-2c3a37ce22c3}">
        <chartProps xmlns="https://web.wps.cn/et/2018/main" chartId="{f80f0783-2e1e-4349-b027-6fe1671a32ad}"/>
      </c:ext>
    </c:extLst>
  </c:chart>
  <c:spPr>
    <a:solidFill>
      <a:schemeClr val="bg1"/>
    </a:solidFill>
    <a:ln w="9525" cap="flat" cmpd="sng" algn="ctr">
      <a:noFill/>
      <a:round/>
    </a:ln>
    <a:effectLst/>
  </c:spPr>
  <c:txPr>
    <a:bodyPr/>
    <a:lstStyle/>
    <a:p>
      <a:pPr>
        <a:defRPr lang="zh-CN" b="1" smtId="4294967295">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0" vertOverflow="ellipsis" vert="horz" wrap="square" anchor="ctr" anchorCtr="1" forceAA="0"/>
          <a:lstStyle/>
          <a:p>
            <a:pPr algn="ctr" rtl="0">
              <a:defRPr lang="zh-CN" altLang="en-US" sz="1680" b="1" i="0" u="none" strike="noStrike" kern="1200" spc="0" baseline="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zh-CN" altLang="en-US" sz="1680" b="1" i="0" u="none" strike="noStrike" kern="1200" spc="0" baseline="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伤亡扩大原因</a:t>
            </a:r>
          </a:p>
        </c:rich>
      </c:tx>
      <c:layout>
        <c:manualLayout>
          <c:xMode val="edge"/>
          <c:yMode val="edge"/>
          <c:x val="0.3320859968662262"/>
          <c:y val="0"/>
        </c:manualLayout>
      </c:layout>
      <c:overlay val="0"/>
      <c:spPr>
        <a:noFill/>
        <a:ln>
          <a:noFill/>
        </a:ln>
        <a:effectLst/>
      </c:spPr>
    </c:title>
    <c:autoTitleDeleted val="0"/>
    <c:view3D>
      <c:rotX val="30"/>
      <c:rotY val="0"/>
      <c:rAngAx val="0"/>
    </c:view3D>
    <c:floor>
      <c:thickness val="0"/>
      <c:spPr>
        <a:noFill/>
        <a:ln>
          <a:noFill/>
        </a:ln>
        <a:effectLst/>
      </c:spPr>
    </c:floor>
    <c:sideWall>
      <c:thickness val="0"/>
      <c:spPr>
        <a:noFill/>
        <a:ln>
          <a:noFill/>
        </a:ln>
        <a:effectLst/>
      </c:spPr>
    </c:sideWall>
    <c:backWall>
      <c:thickness val="0"/>
      <c:spPr>
        <a:noFill/>
        <a:ln>
          <a:noFill/>
        </a:ln>
        <a:effectLst/>
      </c:spPr>
    </c:backWall>
    <c:plotArea>
      <c:layout>
        <c:manualLayout>
          <c:layoutTarget val="inner"/>
          <c:xMode val="edge"/>
          <c:yMode val="edge"/>
          <c:x val="5.4754517041146755E-3"/>
          <c:y val="0.14424242079257965"/>
          <c:w val="0.98904907703399658"/>
          <c:h val="0.73163634538650513"/>
        </c:manualLayout>
      </c:layout>
      <c:pie3DChart>
        <c:varyColors val="1"/>
        <c:ser>
          <c:idx val="0"/>
          <c:order val="0"/>
          <c:spPr>
            <a:ln w="19050">
              <a:solidFill>
                <a:schemeClr val="bg1"/>
              </a:solidFill>
            </a:ln>
            <a:effectLst/>
            <a:scene3d>
              <a:camera prst="orthographicFront"/>
              <a:lightRig rig="threePt" dir="t"/>
            </a:scene3d>
            <a:sp3d contourW="19050" prstMaterial="flat"/>
          </c:spPr>
          <c:explosion val="10"/>
          <c:dPt>
            <c:idx val="0"/>
            <c:bubble3D val="0"/>
            <c:spPr>
              <a:solidFill>
                <a:srgbClr val="00B0F0">
                  <a:alpha val="80000"/>
                </a:srgbClr>
              </a:solidFill>
              <a:ln w="19050">
                <a:solidFill>
                  <a:srgbClr val="2F9D85"/>
                </a:solidFill>
              </a:ln>
              <a:effectLst/>
              <a:scene3d>
                <a:camera prst="orthographicFront"/>
                <a:lightRig rig="threePt" dir="t"/>
              </a:scene3d>
              <a:sp3d contourW="19050" prstMaterial="flat">
                <a:contourClr>
                  <a:srgbClr val="2F9D85"/>
                </a:contourClr>
              </a:sp3d>
            </c:spPr>
            <c:extLst>
              <c:ext xmlns:c16="http://schemas.microsoft.com/office/drawing/2014/chart" uri="{C3380CC4-5D6E-409C-BE32-E72D297353CC}">
                <c16:uniqueId val="{00000001-BB19-4555-B975-991E73FF0D75}"/>
              </c:ext>
            </c:extLst>
          </c:dPt>
          <c:dPt>
            <c:idx val="1"/>
            <c:bubble3D val="0"/>
            <c:spPr>
              <a:solidFill>
                <a:srgbClr val="FE7B48">
                  <a:alpha val="80000"/>
                </a:srgbClr>
              </a:solidFill>
              <a:ln w="19050">
                <a:solidFill>
                  <a:srgbClr val="F34501"/>
                </a:solidFill>
              </a:ln>
              <a:effectLst/>
              <a:scene3d>
                <a:camera prst="orthographicFront"/>
                <a:lightRig rig="threePt" dir="t"/>
              </a:scene3d>
              <a:sp3d contourW="19050" prstMaterial="flat">
                <a:contourClr>
                  <a:srgbClr val="F34501"/>
                </a:contourClr>
              </a:sp3d>
            </c:spPr>
            <c:extLst>
              <c:ext xmlns:c16="http://schemas.microsoft.com/office/drawing/2014/chart" uri="{C3380CC4-5D6E-409C-BE32-E72D297353CC}">
                <c16:uniqueId val="{00000003-BB19-4555-B975-991E73FF0D75}"/>
              </c:ext>
            </c:extLst>
          </c:dPt>
          <c:dLbls>
            <c:dLbl>
              <c:idx val="0"/>
              <c:layout>
                <c:manualLayout>
                  <c:x val="-0.1953708678483963"/>
                  <c:y val="-0.26636010408401489"/>
                </c:manualLayout>
              </c:layout>
              <c:tx>
                <c:rich>
                  <a:bodyPr rot="0" spcFirstLastPara="0" vertOverflow="ellipsis" vert="horz" wrap="square" lIns="38100" tIns="19050" rIns="38100" bIns="19050" anchor="ctr" anchorCtr="0" forceAA="0"/>
                  <a:lstStyle/>
                  <a:p>
                    <a:pPr algn="ctr">
                      <a:defRPr lang="zh-CN" sz="1200" b="1" i="0" u="none" strike="noStrike" kern="1200" baseline="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en-US" altLang="zh-CN" sz="1200" b="1">
                        <a:solidFill>
                          <a:schemeClr val="tx1"/>
                        </a:solidFill>
                        <a:effectLst/>
                        <a:latin typeface="思源宋体 CN" panose="02020400000000000000" pitchFamily="18" charset="-122"/>
                        <a:ea typeface="思源宋体 CN" panose="02020400000000000000" pitchFamily="18" charset="-122"/>
                        <a:cs typeface="微软雅黑" panose="020B0503020204020204" pitchFamily="34" charset="-122"/>
                        <a:sym typeface="微软雅黑" panose="020B0503020204020204" pitchFamily="34" charset="-122"/>
                      </a:rPr>
                      <a:t>83</a:t>
                    </a:r>
                    <a:r>
                      <a:rPr lang="zh-CN" altLang="en-US" sz="1200" b="1">
                        <a:solidFill>
                          <a:schemeClr val="tx1"/>
                        </a:solidFill>
                        <a:effectLst/>
                        <a:latin typeface="思源宋体 CN" panose="02020400000000000000" pitchFamily="18" charset="-122"/>
                        <a:ea typeface="思源宋体 CN" panose="02020400000000000000" pitchFamily="18" charset="-122"/>
                        <a:cs typeface="微软雅黑" panose="020B0503020204020204" pitchFamily="34" charset="-122"/>
                        <a:sym typeface="微软雅黑" panose="020B0503020204020204" pitchFamily="34" charset="-122"/>
                      </a:rPr>
                      <a:t>起</a:t>
                    </a:r>
                  </a:p>
                  <a:p>
                    <a:pPr algn="ctr">
                      <a:defRPr lang="zh-CN" sz="1200" b="1" i="0" u="none" strike="noStrike" kern="1200" baseline="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en-US" altLang="zh-CN" sz="1200" b="1">
                        <a:solidFill>
                          <a:schemeClr val="tx1"/>
                        </a:solidFill>
                        <a:effectLst/>
                        <a:latin typeface="思源宋体 CN" panose="02020400000000000000" pitchFamily="18" charset="-122"/>
                        <a:ea typeface="思源宋体 CN" panose="02020400000000000000" pitchFamily="18" charset="-122"/>
                        <a:cs typeface="微软雅黑" panose="020B0503020204020204" pitchFamily="34" charset="-122"/>
                        <a:sym typeface="微软雅黑" panose="020B0503020204020204" pitchFamily="34" charset="-122"/>
                      </a:rPr>
                      <a:t>(87.4%)</a:t>
                    </a:r>
                  </a:p>
                </c:rich>
              </c:tx>
              <c:spPr>
                <a:noFill/>
                <a:ln>
                  <a:noFill/>
                </a:ln>
                <a:effectLst/>
              </c:spPr>
              <c:dLblPos val="bestFit"/>
              <c:showLegendKey val="0"/>
              <c:showVal val="0"/>
              <c:showCatName val="0"/>
              <c:showSerName val="0"/>
              <c:showPercent val="1"/>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layout>
                    <c:manualLayout>
                      <c:w val="0.35097650000000002"/>
                      <c:h val="0.30933329999999998"/>
                    </c:manualLayout>
                  </c15:layout>
                </c:ext>
                <c:ext xmlns:c16="http://schemas.microsoft.com/office/drawing/2014/chart" uri="{C3380CC4-5D6E-409C-BE32-E72D297353CC}">
                  <c16:uniqueId val="{00000001-BB19-4555-B975-991E73FF0D75}"/>
                </c:ext>
              </c:extLst>
            </c:dLbl>
            <c:dLbl>
              <c:idx val="1"/>
              <c:layout>
                <c:manualLayout>
                  <c:x val="0.17554827034473419"/>
                  <c:y val="5.3417954593896866E-2"/>
                </c:manualLayout>
              </c:layout>
              <c:tx>
                <c:rich>
                  <a:bodyPr rot="0" spcFirstLastPara="0" vertOverflow="ellipsis" vert="horz" wrap="square" lIns="38100" tIns="19050" rIns="38100" bIns="19050" anchor="ctr" anchorCtr="0" forceAA="0"/>
                  <a:lstStyle/>
                  <a:p>
                    <a:pPr algn="ctr">
                      <a:defRPr lang="zh-CN" sz="1200" b="1" i="0" u="none" strike="noStrike" kern="1200" baseline="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ltLang="en-US" sz="1200" b="1">
                      <a:solidFill>
                        <a:schemeClr val="tx1"/>
                      </a:solidFill>
                      <a:effectLst/>
                      <a:latin typeface="思源宋体 CN" panose="02020400000000000000" pitchFamily="18" charset="-122"/>
                      <a:ea typeface="思源宋体 CN" panose="02020400000000000000" pitchFamily="18" charset="-122"/>
                      <a:cs typeface="微软雅黑" panose="020B0503020204020204" pitchFamily="34" charset="-122"/>
                      <a:sym typeface="微软雅黑" panose="020B0503020204020204" pitchFamily="34" charset="-122"/>
                    </a:endParaRPr>
                  </a:p>
                  <a:p>
                    <a:pPr algn="ctr">
                      <a:defRPr lang="zh-CN" sz="1200" b="1" i="0" u="none" strike="noStrike" kern="1200" baseline="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en-US" altLang="zh-CN" sz="1200" b="1">
                        <a:solidFill>
                          <a:schemeClr val="tx1"/>
                        </a:solidFill>
                        <a:effectLst/>
                        <a:latin typeface="思源宋体 CN" panose="02020400000000000000" pitchFamily="18" charset="-122"/>
                        <a:ea typeface="思源宋体 CN" panose="02020400000000000000" pitchFamily="18" charset="-122"/>
                        <a:cs typeface="微软雅黑" panose="020B0503020204020204" pitchFamily="34" charset="-122"/>
                        <a:sym typeface="微软雅黑" panose="020B0503020204020204" pitchFamily="34" charset="-122"/>
                      </a:rPr>
                      <a:t>12</a:t>
                    </a:r>
                    <a:r>
                      <a:rPr lang="zh-CN" altLang="en-US" sz="1200" b="1">
                        <a:solidFill>
                          <a:schemeClr val="tx1"/>
                        </a:solidFill>
                        <a:effectLst/>
                        <a:latin typeface="思源宋体 CN" panose="02020400000000000000" pitchFamily="18" charset="-122"/>
                        <a:ea typeface="思源宋体 CN" panose="02020400000000000000" pitchFamily="18" charset="-122"/>
                        <a:cs typeface="微软雅黑" panose="020B0503020204020204" pitchFamily="34" charset="-122"/>
                        <a:sym typeface="微软雅黑" panose="020B0503020204020204" pitchFamily="34" charset="-122"/>
                      </a:rPr>
                      <a:t>起</a:t>
                    </a:r>
                  </a:p>
                  <a:p>
                    <a:pPr algn="ctr">
                      <a:defRPr lang="zh-CN" sz="1200" b="1" i="0" u="none" strike="noStrike" kern="1200" baseline="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zh-CN" altLang="en-US" sz="1200" b="1">
                        <a:solidFill>
                          <a:schemeClr val="tx1"/>
                        </a:solidFill>
                        <a:effectLst/>
                        <a:latin typeface="思源宋体 CN" panose="02020400000000000000" pitchFamily="18" charset="-122"/>
                        <a:ea typeface="思源宋体 CN" panose="02020400000000000000" pitchFamily="18" charset="-122"/>
                        <a:cs typeface="微软雅黑" panose="020B0503020204020204" pitchFamily="34" charset="-122"/>
                        <a:sym typeface="微软雅黑" panose="020B0503020204020204" pitchFamily="34" charset="-122"/>
                      </a:rPr>
                      <a:t>  </a:t>
                    </a:r>
                    <a:r>
                      <a:rPr lang="en-US" altLang="zh-CN" sz="1200" b="1">
                        <a:solidFill>
                          <a:schemeClr val="tx1"/>
                        </a:solidFill>
                        <a:effectLst/>
                        <a:latin typeface="思源宋体 CN" panose="02020400000000000000" pitchFamily="18" charset="-122"/>
                        <a:ea typeface="思源宋体 CN" panose="02020400000000000000" pitchFamily="18" charset="-122"/>
                        <a:cs typeface="微软雅黑" panose="020B0503020204020204" pitchFamily="34" charset="-122"/>
                        <a:sym typeface="微软雅黑" panose="020B0503020204020204" pitchFamily="34" charset="-122"/>
                      </a:rPr>
                      <a:t>(12.6%)</a:t>
                    </a:r>
                  </a:p>
                </c:rich>
              </c:tx>
              <c:spPr>
                <a:noFill/>
                <a:ln>
                  <a:noFill/>
                </a:ln>
                <a:effectLst/>
              </c:spPr>
              <c:dLblPos val="bestFit"/>
              <c:showLegendKey val="0"/>
              <c:showVal val="0"/>
              <c:showCatName val="0"/>
              <c:showSerName val="0"/>
              <c:showPercent val="1"/>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layout>
                    <c:manualLayout>
                      <c:w val="0.33966049999999998"/>
                      <c:h val="0.35781819999999998"/>
                    </c:manualLayout>
                  </c15:layout>
                </c:ext>
                <c:ext xmlns:c16="http://schemas.microsoft.com/office/drawing/2014/chart" uri="{C3380CC4-5D6E-409C-BE32-E72D297353CC}">
                  <c16:uniqueId val="{00000003-BB19-4555-B975-991E73FF0D75}"/>
                </c:ext>
              </c:extLst>
            </c:dLbl>
            <c:spPr>
              <a:noFill/>
              <a:ln>
                <a:noFill/>
              </a:ln>
              <a:effectLst/>
            </c:spPr>
            <c:txPr>
              <a:bodyPr rot="0" spcFirstLastPara="0" vertOverflow="ellipsis" vert="horz" wrap="square" lIns="38100" tIns="19050" rIns="38100" bIns="19050" anchor="ctr" anchorCtr="0" forceAA="0"/>
              <a:lstStyle/>
              <a:p>
                <a:pPr algn="ctr">
                  <a:defRPr lang="zh-CN" sz="1200" b="0" i="0" u="none" strike="noStrike" kern="1200" baseline="0" smtId="4294967295">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dLblPos val="inEnd"/>
            <c:showLegendKey val="0"/>
            <c:showVal val="0"/>
            <c:showCatName val="0"/>
            <c:showSerName val="0"/>
            <c:showPercent val="1"/>
            <c:showBubbleSize val="0"/>
            <c:showLeaderLines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Lst>
          </c:dLbls>
          <c:cat>
            <c:strRef>
              <c:f>[工作簿1]Sheet2!$D$29:$D$30</c:f>
              <c:strCache>
                <c:ptCount val="2"/>
                <c:pt idx="0">
                  <c:v>盲目施救</c:v>
                </c:pt>
                <c:pt idx="1">
                  <c:v>其他</c:v>
                </c:pt>
              </c:strCache>
            </c:strRef>
          </c:cat>
          <c:val>
            <c:numRef>
              <c:f>[工作簿1]Sheet2!$E$29:$E$30</c:f>
              <c:numCache>
                <c:formatCode>0.00%</c:formatCode>
                <c:ptCount val="2"/>
                <c:pt idx="0">
                  <c:v>0.874</c:v>
                </c:pt>
                <c:pt idx="1">
                  <c:v>0.126</c:v>
                </c:pt>
              </c:numCache>
            </c:numRef>
          </c:val>
          <c:extLst>
            <c:ext xmlns:c16="http://schemas.microsoft.com/office/drawing/2014/chart" uri="{C3380CC4-5D6E-409C-BE32-E72D297353CC}">
              <c16:uniqueId val="{00000004-BB19-4555-B975-991E73FF0D75}"/>
            </c:ext>
          </c:extLst>
        </c:ser>
        <c:dLbls>
          <c:showLegendKey val="0"/>
          <c:showVal val="0"/>
          <c:showCatName val="0"/>
          <c:showSerName val="0"/>
          <c:showPercent val="0"/>
          <c:showBubbleSize val="0"/>
          <c:showLeaderLines val="0"/>
        </c:dLbls>
      </c:pie3DChart>
      <c:spPr>
        <a:noFill/>
        <a:ln>
          <a:noFill/>
        </a:ln>
        <a:effectLst/>
      </c:spPr>
    </c:plotArea>
    <c:legend>
      <c:legendPos val="b"/>
      <c:legendEntry>
        <c:idx val="0"/>
        <c:txPr>
          <a:bodyPr rot="0" spcFirstLastPara="1" vertOverflow="ellipsis" vert="horz" wrap="square" anchor="ctr" anchorCtr="1"/>
          <a:lstStyle/>
          <a:p>
            <a:pPr>
              <a:defRPr lang="zh-CN" sz="1400" b="1" i="0" u="none" strike="noStrike" kern="1200" baseline="0" smtId="4294967295">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legendEntry>
      <c:legendEntry>
        <c:idx val="1"/>
        <c:txPr>
          <a:bodyPr rot="0" spcFirstLastPara="1" vertOverflow="ellipsis" vert="horz" wrap="square" anchor="ctr" anchorCtr="1"/>
          <a:lstStyle/>
          <a:p>
            <a:pPr>
              <a:defRPr lang="zh-CN" sz="1400" b="1" i="0" u="none" strike="noStrike" kern="1200" baseline="0" smtId="4294967295">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legendEntry>
      <c:layout>
        <c:manualLayout>
          <c:xMode val="edge"/>
          <c:yMode val="edge"/>
          <c:x val="0.22504106163978577"/>
          <c:y val="0.86496967077255249"/>
          <c:w val="0.60085248947143555"/>
          <c:h val="0.10509873181581497"/>
        </c:manualLayout>
      </c:layout>
      <c:overlay val="0"/>
      <c:spPr>
        <a:solidFill>
          <a:sysClr val="window" lastClr="FFFFFF"/>
        </a:solidFill>
        <a:ln>
          <a:noFill/>
        </a:ln>
        <a:effectLst/>
      </c:spPr>
      <c:txPr>
        <a:bodyPr rot="0" spcFirstLastPara="0" vertOverflow="ellipsis" vert="horz" wrap="square" anchor="ctr" anchorCtr="1" forceAA="0"/>
        <a:lstStyle/>
        <a:p>
          <a:pPr>
            <a:defRPr lang="zh-CN" sz="1400" b="1" i="0" u="none" strike="noStrike" kern="1200" baseline="0" smtId="4294967295">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endParaRPr lang="zh-CN"/>
        </a:p>
      </c:txPr>
    </c:legend>
    <c:plotVisOnly val="1"/>
    <c:dispBlanksAs val="gap"/>
    <c:showDLblsOverMax val="0"/>
    <c:extLst xmlns:a14="http://schemas.microsoft.com/office/drawing/2010/main" xmlns:wp="http://schemas.openxmlformats.org/drawingml/2006/wordprocessingDrawing" xmlns:w="http://schemas.openxmlformats.org/wordprocessingml/2006/main" xmlns:m="http://schemas.openxmlformats.org/officeDocument/2006/math">
      <c:ext uri="{0b15fc19-7d7d-44ad-8c2d-2c3a37ce22c3}">
        <chartProps xmlns="https://web.wps.cn/et/2018/main" chartId="{ed630ae9-1d88-4cf3-bdb5-75706e508a78}"/>
      </c:ext>
    </c:extLst>
  </c:chart>
  <c:spPr>
    <a:solidFill>
      <a:schemeClr val="bg1"/>
    </a:solidFill>
    <a:ln w="9525" cap="flat" cmpd="sng" algn="ctr">
      <a:noFill/>
      <a:round/>
    </a:ln>
    <a:effectLst/>
  </c:spPr>
  <c:txPr>
    <a:bodyPr/>
    <a:lstStyle/>
    <a:p>
      <a:pPr>
        <a:defRPr lang="zh-CN" smtId="4294967295"/>
      </a:pPr>
      <a:endParaRPr lang="zh-CN"/>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9427"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1049428"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DC1862A-99FE-4E4C-B8E6-14C4FA86FBC1}" type="datetimeFigureOut">
              <a:rPr kumimoji="1" lang="zh-CN" altLang="en-US" smtClean="0"/>
              <a:t>2026/4/26</a:t>
            </a:fld>
            <a:endParaRPr kumimoji="1" lang="zh-CN" altLang="en-US"/>
          </a:p>
        </p:txBody>
      </p:sp>
      <p:sp>
        <p:nvSpPr>
          <p:cNvPr id="1049429"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1049430"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5E8123B-DE74-DD43-9D69-5652483461EC}" type="slidenum">
              <a:rPr kumimoji="1" lang="zh-CN" altLang="en-US" smtClean="0"/>
              <a:t>‹#›</a:t>
            </a:fld>
            <a:endParaRPr kumimoji="1"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9421"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1049422"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7F2B2-C81D-4948-9EDF-568F71B89931}" type="datetimeFigureOut">
              <a:rPr lang="zh-CN" altLang="en-US" smtClean="0"/>
              <a:t>2026/4/26</a:t>
            </a:fld>
            <a:endParaRPr lang="zh-CN" altLang="en-US"/>
          </a:p>
        </p:txBody>
      </p:sp>
      <p:sp>
        <p:nvSpPr>
          <p:cNvPr id="1049423"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1049424"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1049425"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1049426"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F8009E-218E-4EEF-9489-D323FC6996E4}"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10.xml"/><Relationship Id="rId7" Type="http://schemas.openxmlformats.org/officeDocument/2006/relationships/image" Target="../media/image2.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Master" Target="../slideMasters/slideMaster2.xml"/><Relationship Id="rId5" Type="http://schemas.openxmlformats.org/officeDocument/2006/relationships/tags" Target="../tags/tag12.xml"/><Relationship Id="rId4" Type="http://schemas.openxmlformats.org/officeDocument/2006/relationships/tags" Target="../tags/tag1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2.xml"/><Relationship Id="rId5" Type="http://schemas.openxmlformats.org/officeDocument/2006/relationships/tags" Target="../tags/tag17.xml"/><Relationship Id="rId4" Type="http://schemas.openxmlformats.org/officeDocument/2006/relationships/tags" Target="../tags/tag16.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Master" Target="../slideMasters/slideMaster2.xml"/><Relationship Id="rId5" Type="http://schemas.openxmlformats.org/officeDocument/2006/relationships/tags" Target="../tags/tag22.xml"/><Relationship Id="rId4" Type="http://schemas.openxmlformats.org/officeDocument/2006/relationships/tags" Target="../tags/tag21.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slideMaster" Target="../slideMasters/slideMaster2.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9"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slideMaster" Target="../slideMasters/slideMaster2.xml"/><Relationship Id="rId4" Type="http://schemas.openxmlformats.org/officeDocument/2006/relationships/tags" Target="../tags/tag4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43.xml"/><Relationship Id="rId7" Type="http://schemas.openxmlformats.org/officeDocument/2006/relationships/slideMaster" Target="../slideMasters/slideMaster2.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5" Type="http://schemas.openxmlformats.org/officeDocument/2006/relationships/tags" Target="../tags/tag45.xml"/><Relationship Id="rId4" Type="http://schemas.openxmlformats.org/officeDocument/2006/relationships/tags" Target="../tags/tag44.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5" Type="http://schemas.openxmlformats.org/officeDocument/2006/relationships/slideMaster" Target="../slideMasters/slideMaster2.xml"/><Relationship Id="rId4" Type="http://schemas.openxmlformats.org/officeDocument/2006/relationships/tags" Target="../tags/tag53.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slideMaster" Target="../slideMasters/slideMaster2.xml"/><Relationship Id="rId5" Type="http://schemas.openxmlformats.org/officeDocument/2006/relationships/tags" Target="../tags/tag58.xml"/><Relationship Id="rId4" Type="http://schemas.openxmlformats.org/officeDocument/2006/relationships/tags" Target="../tags/tag57.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0" advTm="0"/>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5">
    <p:spTree>
      <p:nvGrpSpPr>
        <p:cNvPr id="1" name=""/>
        <p:cNvGrpSpPr/>
        <p:nvPr/>
      </p:nvGrpSpPr>
      <p:grpSpPr>
        <a:xfrm>
          <a:off x="0" y="0"/>
          <a:ext cx="0" cy="0"/>
          <a:chOff x="0" y="0"/>
          <a:chExt cx="0" cy="0"/>
        </a:xfrm>
      </p:grpSpPr>
      <p:sp>
        <p:nvSpPr>
          <p:cNvPr id="1049420" name="标题 1"/>
          <p:cNvSpPr>
            <a:spLocks noGrp="1"/>
          </p:cNvSpPr>
          <p:nvPr>
            <p:ph type="title"/>
          </p:nvPr>
        </p:nvSpPr>
        <p:spPr>
          <a:xfrm>
            <a:off x="838200" y="365125"/>
            <a:ext cx="10515600" cy="1325563"/>
          </a:xfrm>
          <a:prstGeom prst="rect">
            <a:avLst/>
          </a:prstGeom>
        </p:spPr>
        <p:txBody>
          <a:bodyPr/>
          <a:lstStyle>
            <a:lvl1pPr>
              <a:defRPr>
                <a:latin typeface="思源宋体 CN" panose="02020400000000000000" pitchFamily="18" charset="-122"/>
                <a:ea typeface="思源宋体 CN" panose="02020400000000000000" pitchFamily="18" charset="-122"/>
              </a:defRPr>
            </a:lvl1pPr>
          </a:lstStyle>
          <a:p>
            <a:r>
              <a:rPr lang="zh-CN" altLang="en-US"/>
              <a:t>单击此处编辑母版标题样式</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advTm="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b="1" i="0" spc="300" baseline="0">
                <a:solidFill>
                  <a:schemeClr val="tx1">
                    <a:lumMod val="85000"/>
                    <a:lumOff val="15000"/>
                  </a:schemeClr>
                </a:solidFill>
                <a:effectLst/>
              </a:defRPr>
            </a:lvl1pPr>
          </a:lstStyle>
          <a:p>
            <a:r>
              <a:rPr lang="zh-CN" altLang="en-US"/>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eaLnBrk="1" fontAlgn="auto" latinLnBrk="0" hangingPunct="1">
              <a:lnSpc>
                <a:spcPct val="110000"/>
              </a:lnSpc>
              <a:buNone/>
              <a:defRPr sz="2400" u="none" strike="noStrike" kern="1200" cap="none" spc="200" normalizeH="0" baseline="0">
                <a:solidFill>
                  <a:schemeClr val="tx1">
                    <a:lumMod val="65000"/>
                    <a:lumOff val="3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2026/4/26</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pic>
        <p:nvPicPr>
          <p:cNvPr id="7" name="图片 6" descr="15"/>
          <p:cNvPicPr>
            <a:picLocks noChangeAspect="1"/>
          </p:cNvPicPr>
          <p:nvPr userDrawn="1"/>
        </p:nvPicPr>
        <p:blipFill>
          <a:blip r:embed="rId7"/>
          <a:stretch>
            <a:fillRect/>
          </a:stretch>
        </p:blipFill>
        <p:spPr>
          <a:xfrm>
            <a:off x="2560892" y="5688330"/>
            <a:ext cx="7063870" cy="474345"/>
          </a:xfrm>
          <a:prstGeom prst="rect">
            <a:avLst/>
          </a:prstGeom>
        </p:spPr>
      </p:pic>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30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8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ct val="0"/>
              </a:spcBef>
              <a:spcAft>
                <a:spcPts val="600"/>
              </a:spcAft>
              <a:buFont typeface="Arial" panose="020B0604020202020204" pitchFamily="34" charset="0"/>
              <a:buChar char="●"/>
              <a:defRPr kumimoji="0" lang="zh-CN" altLang="en-US" sz="16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ct val="0"/>
              </a:spcBef>
              <a:spcAft>
                <a:spcPts val="300"/>
              </a:spcAft>
              <a:buFont typeface="Wingdings" panose="05000000000000000000" charset="0"/>
              <a:buChar char=""/>
              <a:defRPr kumimoji="0" lang="zh-CN" altLang="en-US" sz="14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ct val="0"/>
              </a:spcBef>
              <a:spcAft>
                <a:spcPts val="300"/>
              </a:spcAft>
              <a:buFont typeface="Arial" panose="020B0604020202020204" pitchFamily="34" charset="0"/>
              <a:buChar char="•"/>
              <a:defRPr kumimoji="0" lang="zh-CN" altLang="en-US" sz="14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vl6pPr marL="2286000" indent="0">
              <a:buNone/>
              <a:defRPr/>
            </a:lvl6pPr>
          </a:lstStyle>
          <a:p>
            <a:pPr lvl="0"/>
            <a:r>
              <a:rPr>
                <a:sym typeface="+mn-ea"/>
              </a:rPr>
              <a:t>单击此处编辑母版文本样式</a:t>
            </a:r>
          </a:p>
          <a:p>
            <a:pPr lvl="1"/>
            <a:r>
              <a:rPr>
                <a:sym typeface="+mn-ea"/>
              </a:rPr>
              <a:t>第二级</a:t>
            </a:r>
          </a:p>
          <a:p>
            <a:pPr lvl="2"/>
            <a:r>
              <a:rPr>
                <a:sym typeface="+mn-ea"/>
              </a:rPr>
              <a:t>第三级</a:t>
            </a:r>
          </a:p>
          <a:p>
            <a:pPr lvl="3"/>
            <a:r>
              <a:rPr>
                <a:sym typeface="+mn-ea"/>
              </a:rPr>
              <a:t>第四级</a:t>
            </a:r>
          </a:p>
          <a:p>
            <a:pPr lvl="4"/>
            <a:r>
              <a:rPr>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2026/4/26</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b="1" i="0" u="none" strike="noStrike" kern="1200" cap="none" spc="300" normalizeH="0" baseline="0">
                <a:solidFill>
                  <a:schemeClr val="tx1">
                    <a:lumMod val="85000"/>
                    <a:lumOff val="15000"/>
                  </a:schemeClr>
                </a:solidFill>
                <a:effectLst/>
                <a:uFillTx/>
              </a:defRPr>
            </a:lvl1pPr>
          </a:lstStyle>
          <a:p>
            <a:r>
              <a:rPr lang="zh-CN" altLang="en-US"/>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eaLnBrk="1" fontAlgn="auto" latinLnBrk="0" hangingPunct="1">
              <a:lnSpc>
                <a:spcPct val="130000"/>
              </a:lnSpc>
              <a:buNone/>
              <a:defRPr kumimoji="0" lang="zh-CN" altLang="en-US" sz="18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2026/4/26</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ct val="0"/>
              </a:spcBef>
              <a:spcAft>
                <a:spcPts val="600"/>
              </a:spcAft>
              <a:buFont typeface="Arial" panose="020B0604020202020204" pitchFamily="34" charset="0"/>
              <a:buChar char="●"/>
              <a:defRPr kumimoji="0" lang="zh-CN" altLang="en-US" sz="16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ct val="0"/>
              </a:spcBef>
              <a:spcAft>
                <a:spcPts val="600"/>
              </a:spcAft>
              <a:buFont typeface="Arial" panose="020B0604020202020204" pitchFamily="34" charset="0"/>
              <a:buChar char="●"/>
              <a:defRPr kumimoji="0" lang="zh-CN" altLang="en-US" sz="16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ct val="0"/>
              </a:spcBef>
              <a:spcAft>
                <a:spcPts val="300"/>
              </a:spcAft>
              <a:buFont typeface="Wingdings" panose="05000000000000000000" charset="0"/>
              <a:buChar char=""/>
              <a:defRPr kumimoji="0" lang="zh-CN" altLang="en-US" sz="14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ct val="0"/>
              </a:spcBef>
              <a:spcAft>
                <a:spcPts val="300"/>
              </a:spcAft>
              <a:buFont typeface="Arial" panose="020B0604020202020204" pitchFamily="34" charset="0"/>
              <a:buChar char="•"/>
              <a:defRPr kumimoji="0" lang="zh-CN" altLang="en-US" sz="14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p>
          <a:p>
            <a:pPr lvl="1"/>
            <a:r>
              <a:rPr>
                <a:sym typeface="+mn-ea"/>
              </a:rPr>
              <a:t>第二级</a:t>
            </a:r>
          </a:p>
          <a:p>
            <a:pPr lvl="2"/>
            <a:r>
              <a:rPr>
                <a:sym typeface="+mn-ea"/>
              </a:rPr>
              <a:t>第三级</a:t>
            </a:r>
          </a:p>
          <a:p>
            <a:pPr lvl="3"/>
            <a:r>
              <a:rPr>
                <a:sym typeface="+mn-ea"/>
              </a:rPr>
              <a:t>第四级</a:t>
            </a:r>
          </a:p>
          <a:p>
            <a:pPr lvl="4"/>
            <a:r>
              <a:rPr>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lvl1pPr marL="228600" indent="-228600" eaLnBrk="1" fontAlgn="auto" latinLnBrk="0" hangingPunct="1">
              <a:lnSpc>
                <a:spcPct val="130000"/>
              </a:lnSpc>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1pPr>
            <a:lvl2pPr marL="685800" indent="-228600" defTabSz="914400" eaLnBrk="1" fontAlgn="auto" latinLnBrk="0" hangingPunct="1">
              <a:lnSpc>
                <a:spcPct val="120000"/>
              </a:lnSpc>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2pPr>
            <a:lvl3pPr marL="1143000" indent="-228600" eaLnBrk="1" fontAlgn="auto" latinLnBrk="0" hangingPunct="1">
              <a:lnSpc>
                <a:spcPct val="120000"/>
              </a:lnSpc>
              <a:buFont typeface="Arial" panose="020B0604020202020204" pitchFamily="34" charset="0"/>
              <a:buChar char="●"/>
              <a:defRPr sz="16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3pPr>
            <a:lvl4pPr marL="1600200" indent="-228600" eaLnBrk="1" fontAlgn="auto" latinLnBrk="0" hangingPunct="1">
              <a:lnSpc>
                <a:spcPct val="120000"/>
              </a:lnSpc>
              <a:buFont typeface="Wingdings" panose="05000000000000000000" charset="0"/>
              <a:buChar char=""/>
              <a:defRPr sz="14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4pPr>
            <a:lvl5pPr eaLnBrk="1" fontAlgn="auto" latinLnBrk="0" hangingPunct="1">
              <a:lnSpc>
                <a:spcPct val="120000"/>
              </a:lnSpc>
              <a:defRPr sz="1400" u="none" strike="noStrike" kern="1200" cap="none" spc="150" normalizeH="0">
                <a:solidFill>
                  <a:schemeClr val="tx1">
                    <a:lumMod val="65000"/>
                    <a:lumOff val="35000"/>
                  </a:schemeClr>
                </a:solidFill>
                <a:latin typeface="Arial" panose="020B0604020202020204" pitchFamily="34" charset="0"/>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2026/4/26</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eaLnBrk="1" fontAlgn="auto" latinLnBrk="0" hangingPunct="1">
              <a:lnSpc>
                <a:spcPct val="100000"/>
              </a:lnSpc>
              <a:spcAft>
                <a:spcPct val="0"/>
              </a:spcAft>
              <a:buNone/>
              <a:defRPr sz="2000" b="1" u="none" strike="noStrike" kern="1200" cap="none" spc="200" normalizeH="0" baseline="0">
                <a:solidFill>
                  <a:schemeClr val="tx1">
                    <a:lumMod val="75000"/>
                    <a:lumOff val="25000"/>
                  </a:schemeClr>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lvl1pPr marL="228600" marR="0" lvl="0" indent="-228600" algn="l" defTabSz="914400" rtl="0" eaLnBrk="1" fontAlgn="auto" latinLnBrk="0" hangingPunct="1">
              <a:lnSpc>
                <a:spcPct val="130000"/>
              </a:lnSpc>
              <a:spcBef>
                <a:spcPct val="0"/>
              </a:spcBef>
              <a:spcAft>
                <a:spcPts val="600"/>
              </a:spcAft>
              <a:buFont typeface="Arial" panose="020B0604020202020204" pitchFamily="34" charset="0"/>
              <a:buChar char="●"/>
              <a:defRPr kumimoji="0" lang="zh-CN" altLang="en-US" sz="16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ct val="0"/>
              </a:spcBef>
              <a:spcAft>
                <a:spcPts val="600"/>
              </a:spcAft>
              <a:buFont typeface="Arial" panose="020B0604020202020204" pitchFamily="34" charset="0"/>
              <a:buChar char="●"/>
              <a:defRPr kumimoji="0" lang="zh-CN" altLang="en-US" sz="16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ct val="0"/>
              </a:spcBef>
              <a:spcAft>
                <a:spcPts val="300"/>
              </a:spcAft>
              <a:buFont typeface="Wingdings" panose="05000000000000000000" charset="0"/>
              <a:buChar char=""/>
              <a:defRPr kumimoji="0" lang="zh-CN" altLang="en-US" sz="14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ct val="0"/>
              </a:spcBef>
              <a:spcAft>
                <a:spcPts val="300"/>
              </a:spcAft>
              <a:buFont typeface="Arial" panose="020B0604020202020204" pitchFamily="34" charset="0"/>
              <a:buChar char="•"/>
              <a:defRPr kumimoji="0" lang="zh-CN" altLang="en-US" sz="14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p>
          <a:p>
            <a:pPr lvl="1"/>
            <a:r>
              <a:rPr>
                <a:sym typeface="+mn-ea"/>
              </a:rPr>
              <a:t>第二级</a:t>
            </a:r>
          </a:p>
          <a:p>
            <a:pPr lvl="2"/>
            <a:r>
              <a:rPr>
                <a:sym typeface="+mn-ea"/>
              </a:rPr>
              <a:t>第三级</a:t>
            </a:r>
          </a:p>
          <a:p>
            <a:pPr lvl="3"/>
            <a:r>
              <a:rPr>
                <a:sym typeface="+mn-ea"/>
              </a:rPr>
              <a:t>第四级</a:t>
            </a:r>
          </a:p>
          <a:p>
            <a:pPr lvl="4"/>
            <a:r>
              <a:rPr>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ct val="0"/>
              </a:spcBef>
              <a:spcAft>
                <a:spcPct val="0"/>
              </a:spcAft>
              <a:buFont typeface="Arial" panose="020B0604020202020204" pitchFamily="34" charset="0"/>
              <a:buNone/>
              <a:defRPr kumimoji="0" lang="zh-CN" altLang="en-US" sz="2000" b="1" i="0" u="none" strike="noStrike" kern="1200" cap="none" spc="20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lvl1pPr marL="228600" marR="0" lvl="0" indent="-228600" algn="l" defTabSz="914400" rtl="0" eaLnBrk="1" fontAlgn="auto" latinLnBrk="0" hangingPunct="1">
              <a:lnSpc>
                <a:spcPct val="130000"/>
              </a:lnSpc>
              <a:spcBef>
                <a:spcPct val="0"/>
              </a:spcBef>
              <a:spcAft>
                <a:spcPts val="600"/>
              </a:spcAft>
              <a:buFont typeface="Arial" panose="020B0604020202020204" pitchFamily="34" charset="0"/>
              <a:buChar char="●"/>
              <a:defRPr kumimoji="0" lang="zh-CN" altLang="en-US" sz="16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ct val="0"/>
              </a:spcBef>
              <a:spcAft>
                <a:spcPts val="600"/>
              </a:spcAft>
              <a:buFont typeface="Arial" panose="020B0604020202020204" pitchFamily="34" charset="0"/>
              <a:buChar char="●"/>
              <a:defRPr kumimoji="0" lang="zh-CN" altLang="en-US" sz="16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ct val="0"/>
              </a:spcBef>
              <a:spcAft>
                <a:spcPts val="300"/>
              </a:spcAft>
              <a:buFont typeface="Wingdings" panose="05000000000000000000" charset="0"/>
              <a:buChar char=""/>
              <a:defRPr kumimoji="0" lang="zh-CN" altLang="en-US" sz="14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ct val="0"/>
              </a:spcBef>
              <a:spcAft>
                <a:spcPts val="300"/>
              </a:spcAft>
              <a:buFont typeface="Arial" panose="020B0604020202020204" pitchFamily="34" charset="0"/>
              <a:buChar char="•"/>
              <a:defRPr kumimoji="0" lang="zh-CN" altLang="en-US" sz="14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p>
          <a:p>
            <a:pPr lvl="1"/>
            <a:r>
              <a:rPr>
                <a:sym typeface="+mn-ea"/>
              </a:rPr>
              <a:t>第二级</a:t>
            </a:r>
          </a:p>
          <a:p>
            <a:pPr lvl="2"/>
            <a:r>
              <a:rPr>
                <a:sym typeface="+mn-ea"/>
              </a:rPr>
              <a:t>第三级</a:t>
            </a:r>
          </a:p>
          <a:p>
            <a:pPr lvl="3"/>
            <a:r>
              <a:rPr>
                <a:sym typeface="+mn-ea"/>
              </a:rPr>
              <a:t>第四级</a:t>
            </a:r>
          </a:p>
          <a:p>
            <a:pPr lvl="4"/>
            <a:r>
              <a:rPr>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2026/4/26</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2026/4/26</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bg>
      <p:bgPr>
        <a:solidFill>
          <a:srgbClr val="FFFFFF"/>
        </a:solidFill>
        <a:effectLst/>
      </p:bgPr>
    </p:bg>
    <p:spTree>
      <p:nvGrpSpPr>
        <p:cNvPr id="1" name=""/>
        <p:cNvGrpSpPr/>
        <p:nvPr/>
      </p:nvGrpSpPr>
      <p:grpSpPr>
        <a:xfrm>
          <a:off x="0" y="0"/>
          <a:ext cx="0" cy="0"/>
          <a:chOff x="0" y="0"/>
          <a:chExt cx="0" cy="0"/>
        </a:xfrm>
      </p:grpSpPr>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rgbClr val="FFFFFF"/>
        </a:solidFill>
        <a:effectLst/>
      </p:bgPr>
    </p:bg>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ct val="0"/>
              </a:spcBef>
              <a:spcAft>
                <a:spcPts val="1000"/>
              </a:spcAft>
              <a:buFont typeface="Arial" panose="020B0604020202020204" pitchFamily="34" charset="0"/>
              <a:buNone/>
              <a:defRPr kumimoji="0" lang="zh-CN" altLang="en-US" sz="1600" b="0" i="0" u="none" strike="noStrike" kern="1200" cap="none" spc="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5pPr>
          </a:lstStyle>
          <a:p>
            <a:pPr lvl="0"/>
            <a:endParaRPr>
              <a:sym typeface="+mn-ea"/>
            </a:endParaRPr>
          </a:p>
        </p:txBody>
      </p:sp>
      <p:sp>
        <p:nvSpPr>
          <p:cNvPr id="4" name="文本占位符 3"/>
          <p:cNvSpPr>
            <a:spLocks noGrp="1"/>
          </p:cNvSpPr>
          <p:nvPr>
            <p:ph type="body" sz="half" idx="2"/>
            <p:custDataLst>
              <p:tags r:id="rId2"/>
            </p:custDataLst>
          </p:nvPr>
        </p:nvSpPr>
        <p:spPr>
          <a:xfrm>
            <a:off x="6350401" y="1555200"/>
            <a:ext cx="5227200"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ct val="0"/>
              </a:spcBef>
              <a:spcAft>
                <a:spcPts val="600"/>
              </a:spcAft>
              <a:buFont typeface="Arial" panose="020B0604020202020204" pitchFamily="34" charset="0"/>
              <a:buNone/>
              <a:defRPr kumimoji="0" lang="zh-CN" altLang="en-US" sz="16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457200" indent="0" defTabSz="914400" eaLnBrk="1" fontAlgn="auto" latinLnBrk="0" hangingPunct="1">
              <a:buFont typeface="Arial" panose="020B0604020202020204" pitchFamily="34" charset="0"/>
              <a:buNone/>
              <a:tabLst>
                <a:tab pos="1609725" algn="l"/>
              </a:tabLst>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2pPr>
            <a:lvl3pPr eaLnBrk="1" fontAlgn="auto" latinLnBrk="0" hangingPunct="1">
              <a:buFont typeface="Arial" panose="020B0604020202020204" pitchFamily="34" charset="0"/>
              <a:buChar char="●"/>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3pPr>
            <a:lvl4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4pPr>
            <a:lvl5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5pPr>
          </a:lstStyle>
          <a:p>
            <a:pPr lvl="0"/>
            <a:r>
              <a:rPr>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2026/4/26</a:t>
            </a:fld>
            <a:endParaRPr lang="zh-CN" altLang="en-US"/>
          </a:p>
        </p:txBody>
      </p:sp>
      <p:sp>
        <p:nvSpPr>
          <p:cNvPr id="6" name="页脚占位符 5"/>
          <p:cNvSpPr>
            <a:spLocks noGrp="1"/>
          </p:cNvSpPr>
          <p:nvPr>
            <p:ph type="ftr" sz="quarter" idx="11"/>
            <p:custDataLst>
              <p:tags r:id="rId4"/>
            </p:custDataLst>
          </p:nvPr>
        </p:nvSpPr>
        <p:spPr/>
        <p:txBody>
          <a:bodyPr/>
          <a:lstStyle/>
          <a:p>
            <a:endParaRPr lang="zh-CN" altLang="en-US"/>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lvl1pPr>
              <a:defRPr baseline="0"/>
            </a:lvl1pPr>
          </a:lstStyle>
          <a:p>
            <a:r>
              <a:rPr lang="zh-CN" altLang="en-US"/>
              <a:t>单击此处编辑母版标题样式</a:t>
            </a:r>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rgbClr val="FFFFFF"/>
        </a:solidFill>
        <a:effectLst/>
      </p:bgPr>
    </p:bg>
    <p:spTree>
      <p:nvGrpSpPr>
        <p:cNvPr id="1" name=""/>
        <p:cNvGrpSpPr/>
        <p:nvPr/>
      </p:nvGrpSpPr>
      <p:grpSpPr>
        <a:xfrm>
          <a:off x="0" y="0"/>
          <a:ext cx="0" cy="0"/>
          <a:chOff x="0" y="0"/>
          <a:chExt cx="0" cy="0"/>
        </a:xfrm>
      </p:grpSpPr>
      <p:sp>
        <p:nvSpPr>
          <p:cNvPr id="4" name="日期占位符 3"/>
          <p:cNvSpPr>
            <a:spLocks noGrp="1"/>
          </p:cNvSpPr>
          <p:nvPr>
            <p:ph type="dt" sz="half" idx="10"/>
            <p:custDataLst>
              <p:tags r:id="rId1"/>
            </p:custDataLst>
          </p:nvPr>
        </p:nvSpPr>
        <p:spPr/>
        <p:txBody>
          <a:bodyPr/>
          <a:lstStyle/>
          <a:p>
            <a:fld id="{760FBDFE-C587-4B4C-A407-44438C67B59E}" type="datetimeFigureOut">
              <a:rPr lang="zh-CN" altLang="en-US" smtClean="0"/>
              <a:t>2026/4/26</a:t>
            </a:fld>
            <a:endParaRPr lang="zh-CN" altLang="en-US"/>
          </a:p>
        </p:txBody>
      </p:sp>
      <p:sp>
        <p:nvSpPr>
          <p:cNvPr id="5" name="页脚占位符 4"/>
          <p:cNvSpPr>
            <a:spLocks noGrp="1"/>
          </p:cNvSpPr>
          <p:nvPr>
            <p:ph type="ftr" sz="quarter" idx="11"/>
            <p:custDataLst>
              <p:tags r:id="rId2"/>
            </p:custDataLst>
          </p:nvPr>
        </p:nvSpPr>
        <p:spPr/>
        <p:txBody>
          <a:bodyPr/>
          <a:lstStyle/>
          <a:p>
            <a:endParaRPr lang="zh-CN" altLang="en-US"/>
          </a:p>
        </p:txBody>
      </p:sp>
      <p:sp>
        <p:nvSpPr>
          <p:cNvPr id="6" name="灯片编号占位符 5"/>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0" advTm="0"/>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advTm="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内容">
    <p:bg>
      <p:bgPr>
        <a:solidFill>
          <a:srgbClr val="FFFFFF"/>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2026/4/26</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1" cy="5482800"/>
          </a:xfrm>
        </p:spPr>
        <p:txBody>
          <a:bodyPr/>
          <a:lstStyle>
            <a:lvl1pPr marL="228600" indent="-228600" eaLnBrk="1" fontAlgn="auto" latinLnBrk="0" hangingPunct="1">
              <a:lnSpc>
                <a:spcPct val="130000"/>
              </a:lnSpc>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685800" indent="-228600" defTabSz="914400" eaLnBrk="1" fontAlgn="auto" latinLnBrk="0" hangingPunct="1">
              <a:lnSpc>
                <a:spcPct val="120000"/>
              </a:lnSpc>
              <a:buFont typeface="Arial" panose="020B0604020202020204" pitchFamily="34" charset="0"/>
              <a:buChar char="●"/>
              <a:tabLst>
                <a:tab pos="1609725" algn="l"/>
              </a:tabLst>
              <a:defRPr u="none" strike="noStrike" kern="1200" cap="none" spc="150" normalizeH="0" baseline="0">
                <a:solidFill>
                  <a:schemeClr val="tx1">
                    <a:lumMod val="65000"/>
                    <a:lumOff val="35000"/>
                  </a:schemeClr>
                </a:solidFill>
                <a:uFillTx/>
              </a:defRPr>
            </a:lvl2pPr>
            <a:lvl3pPr marL="1143000" indent="-22860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600200" indent="-228600" eaLnBrk="1" fontAlgn="auto" latinLnBrk="0" hangingPunct="1">
              <a:lnSpc>
                <a:spcPct val="120000"/>
              </a:lnSpc>
              <a:buFont typeface="Wingdings" panose="05000000000000000000" charset="0"/>
              <a:buChar char=""/>
              <a:defRPr u="none" strike="noStrike" kern="1200" cap="none" spc="150" normalizeH="0" baseline="0">
                <a:solidFill>
                  <a:schemeClr val="tx1">
                    <a:lumMod val="65000"/>
                    <a:lumOff val="35000"/>
                  </a:schemeClr>
                </a:solidFill>
                <a:uFillTx/>
              </a:defRPr>
            </a:lvl4pPr>
            <a:lvl5pPr marL="2057400" indent="-22860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rgbClr val="FFFFFF"/>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2026/4/26</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marL="0" marR="0" algn="ctr" defTabSz="914400" rtl="0" eaLnBrk="1" fontAlgn="auto" latinLnBrk="0" hangingPunct="1">
              <a:lnSpc>
                <a:spcPct val="100000"/>
              </a:lnSpc>
              <a:buNone/>
              <a:defRPr kumimoji="0" lang="zh-CN" altLang="en-US" sz="6000" b="1" i="0" u="none" strike="noStrike" kern="1200" cap="none" spc="300" normalizeH="0" baseline="0" noProof="1">
                <a:solidFill>
                  <a:schemeClr val="tx1">
                    <a:lumMod val="85000"/>
                    <a:lumOff val="15000"/>
                  </a:schemeClr>
                </a:solidFill>
                <a:effectLst/>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marL="0" indent="0" algn="ctr">
              <a:lnSpc>
                <a:spcPct val="110000"/>
              </a:lnSpc>
              <a:buNone/>
              <a:defRPr sz="2400" spc="200" baseline="0">
                <a:solidFill>
                  <a:schemeClr val="tx1">
                    <a:lumMod val="65000"/>
                    <a:lumOff val="35000"/>
                  </a:schemeClr>
                </a:solidFill>
              </a:defRPr>
            </a:lvl1pPr>
          </a:lstStyle>
          <a:p>
            <a:pPr lvl="0"/>
            <a:r>
              <a:rPr lang="zh-CN" altLang="en-US"/>
              <a:t>单击此处编辑母版文本样式</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3">
    <p:bg>
      <p:bgPr>
        <a:pattFill prst="pct5">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1048618" name="矩形 16"/>
          <p:cNvSpPr/>
          <p:nvPr userDrawn="1"/>
        </p:nvSpPr>
        <p:spPr>
          <a:xfrm>
            <a:off x="335280" y="256032"/>
            <a:ext cx="11521440" cy="6382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宋体 CN" panose="02020400000000000000" pitchFamily="18" charset="-122"/>
              <a:ea typeface="思源宋体 CN" panose="02020400000000000000" pitchFamily="18" charset="-122"/>
            </a:endParaRPr>
          </a:p>
        </p:txBody>
      </p:sp>
      <p:cxnSp>
        <p:nvCxnSpPr>
          <p:cNvPr id="3145729" name="直接连接符 2"/>
          <p:cNvCxnSpPr/>
          <p:nvPr userDrawn="1"/>
        </p:nvCxnSpPr>
        <p:spPr>
          <a:xfrm>
            <a:off x="1520962" y="873920"/>
            <a:ext cx="10671038" cy="21690"/>
          </a:xfrm>
          <a:prstGeom prst="line">
            <a:avLst/>
          </a:prstGeom>
          <a:ln>
            <a:solidFill>
              <a:srgbClr val="B82E24"/>
            </a:solidFill>
            <a:prstDash val="solid"/>
            <a:headEnd type="oval"/>
          </a:ln>
        </p:spPr>
        <p:style>
          <a:lnRef idx="1">
            <a:schemeClr val="accent1"/>
          </a:lnRef>
          <a:fillRef idx="0">
            <a:schemeClr val="accent1"/>
          </a:fillRef>
          <a:effectRef idx="0">
            <a:schemeClr val="accent1"/>
          </a:effectRef>
          <a:fontRef idx="minor">
            <a:schemeClr val="tx1"/>
          </a:fontRef>
        </p:style>
      </p:cxnSp>
      <p:grpSp>
        <p:nvGrpSpPr>
          <p:cNvPr id="92" name="组合 7"/>
          <p:cNvGrpSpPr/>
          <p:nvPr userDrawn="1"/>
        </p:nvGrpSpPr>
        <p:grpSpPr>
          <a:xfrm>
            <a:off x="11154751" y="286120"/>
            <a:ext cx="1084593" cy="1179561"/>
            <a:chOff x="3043164" y="319245"/>
            <a:chExt cx="1084593" cy="1179561"/>
          </a:xfrm>
        </p:grpSpPr>
        <p:sp>
          <p:nvSpPr>
            <p:cNvPr id="1048620" name="星形: 五角 23"/>
            <p:cNvSpPr/>
            <p:nvPr userDrawn="1"/>
          </p:nvSpPr>
          <p:spPr>
            <a:xfrm rot="1495425">
              <a:off x="3599229" y="319245"/>
              <a:ext cx="176733" cy="176733"/>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宋体 CN" panose="02020400000000000000" pitchFamily="18" charset="-122"/>
                <a:ea typeface="思源宋体 CN" panose="02020400000000000000" pitchFamily="18" charset="-122"/>
              </a:endParaRPr>
            </a:p>
          </p:txBody>
        </p:sp>
        <p:sp>
          <p:nvSpPr>
            <p:cNvPr id="1048621" name="弧形 9"/>
            <p:cNvSpPr/>
            <p:nvPr userDrawn="1"/>
          </p:nvSpPr>
          <p:spPr>
            <a:xfrm rot="18157996">
              <a:off x="3043164" y="414213"/>
              <a:ext cx="1084593" cy="1084593"/>
            </a:xfrm>
            <a:prstGeom prst="arc">
              <a:avLst>
                <a:gd name="adj1" fmla="val 16200000"/>
                <a:gd name="adj2" fmla="val 19673504"/>
              </a:avLst>
            </a:prstGeom>
            <a:ln>
              <a:solidFill>
                <a:srgbClr val="C00000"/>
              </a:solidFill>
              <a:tailEnd type="oval" w="sm"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思源宋体 CN" panose="02020400000000000000" pitchFamily="18" charset="-122"/>
                <a:ea typeface="思源宋体 CN" panose="02020400000000000000" pitchFamily="18" charset="-122"/>
              </a:endParaRPr>
            </a:p>
          </p:txBody>
        </p:sp>
        <p:sp>
          <p:nvSpPr>
            <p:cNvPr id="1048622" name="星形: 五角 25"/>
            <p:cNvSpPr/>
            <p:nvPr userDrawn="1"/>
          </p:nvSpPr>
          <p:spPr>
            <a:xfrm rot="1495425">
              <a:off x="3406204" y="485764"/>
              <a:ext cx="73778" cy="73778"/>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宋体 CN" panose="02020400000000000000" pitchFamily="18" charset="-122"/>
                <a:ea typeface="思源宋体 CN" panose="02020400000000000000" pitchFamily="18" charset="-122"/>
              </a:endParaRPr>
            </a:p>
          </p:txBody>
        </p:sp>
        <p:sp>
          <p:nvSpPr>
            <p:cNvPr id="1048623" name="星形: 五角 26"/>
            <p:cNvSpPr/>
            <p:nvPr userDrawn="1"/>
          </p:nvSpPr>
          <p:spPr>
            <a:xfrm rot="1495425">
              <a:off x="3308206" y="349423"/>
              <a:ext cx="73778" cy="73778"/>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宋体 CN" panose="02020400000000000000" pitchFamily="18" charset="-122"/>
                <a:ea typeface="思源宋体 CN" panose="02020400000000000000" pitchFamily="18" charset="-122"/>
              </a:endParaRPr>
            </a:p>
          </p:txBody>
        </p:sp>
        <p:sp>
          <p:nvSpPr>
            <p:cNvPr id="1048624" name="星形: 五角 27"/>
            <p:cNvSpPr/>
            <p:nvPr userDrawn="1"/>
          </p:nvSpPr>
          <p:spPr>
            <a:xfrm rot="1495425" flipH="1" flipV="1">
              <a:off x="3219316" y="511919"/>
              <a:ext cx="45719" cy="45719"/>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宋体 CN" panose="02020400000000000000" pitchFamily="18" charset="-122"/>
                <a:ea typeface="思源宋体 CN" panose="02020400000000000000" pitchFamily="18" charset="-122"/>
              </a:endParaRPr>
            </a:p>
          </p:txBody>
        </p:sp>
        <p:sp>
          <p:nvSpPr>
            <p:cNvPr id="1048625" name="星形: 五角 28"/>
            <p:cNvSpPr/>
            <p:nvPr userDrawn="1"/>
          </p:nvSpPr>
          <p:spPr>
            <a:xfrm rot="1495425" flipH="1" flipV="1">
              <a:off x="3469233" y="354388"/>
              <a:ext cx="45719" cy="45719"/>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宋体 CN" panose="02020400000000000000" pitchFamily="18" charset="-122"/>
                <a:ea typeface="思源宋体 CN" panose="02020400000000000000" pitchFamily="18" charset="-122"/>
              </a:endParaRPr>
            </a:p>
          </p:txBody>
        </p:sp>
      </p:grpSp>
      <p:pic>
        <p:nvPicPr>
          <p:cNvPr id="2097176" name="图片 14"/>
          <p:cNvPicPr>
            <a:picLocks noChangeAspect="1"/>
          </p:cNvPicPr>
          <p:nvPr userDrawn="1"/>
        </p:nvPicPr>
        <p:blipFill>
          <a:blip r:embed="rId2"/>
          <a:stretch>
            <a:fillRect/>
          </a:stretch>
        </p:blipFill>
        <p:spPr>
          <a:xfrm>
            <a:off x="378641" y="180376"/>
            <a:ext cx="1776289" cy="101170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0"/>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1049420" name="标题 1"/>
          <p:cNvSpPr>
            <a:spLocks noGrp="1"/>
          </p:cNvSpPr>
          <p:nvPr>
            <p:ph type="title"/>
          </p:nvPr>
        </p:nvSpPr>
        <p:spPr>
          <a:xfrm>
            <a:off x="838200" y="365125"/>
            <a:ext cx="10515600" cy="1325563"/>
          </a:xfrm>
          <a:prstGeom prst="rect">
            <a:avLst/>
          </a:prstGeom>
        </p:spPr>
        <p:txBody>
          <a:bodyPr/>
          <a:lstStyle>
            <a:lvl1pPr>
              <a:defRPr>
                <a:latin typeface="思源宋体 CN" panose="02020400000000000000" pitchFamily="18" charset="-122"/>
                <a:ea typeface="思源宋体 CN" panose="02020400000000000000" pitchFamily="18" charset="-122"/>
              </a:defRPr>
            </a:lvl1pPr>
          </a:lstStyle>
          <a:p>
            <a:r>
              <a:rPr lang="zh-CN" altLang="en-US"/>
              <a:t>单击此处编辑母版标题样式</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0" advTm="0"/>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5">
    <p:spTree>
      <p:nvGrpSpPr>
        <p:cNvPr id="1" name=""/>
        <p:cNvGrpSpPr/>
        <p:nvPr/>
      </p:nvGrpSpPr>
      <p:grpSpPr>
        <a:xfrm>
          <a:off x="0" y="0"/>
          <a:ext cx="0" cy="0"/>
          <a:chOff x="0" y="0"/>
          <a:chExt cx="0" cy="0"/>
        </a:xfrm>
      </p:grpSpPr>
      <p:sp>
        <p:nvSpPr>
          <p:cNvPr id="1049420" name="标题 1"/>
          <p:cNvSpPr>
            <a:spLocks noGrp="1"/>
          </p:cNvSpPr>
          <p:nvPr>
            <p:ph type="title"/>
          </p:nvPr>
        </p:nvSpPr>
        <p:spPr>
          <a:xfrm>
            <a:off x="838200" y="365125"/>
            <a:ext cx="10515600" cy="1325563"/>
          </a:xfrm>
          <a:prstGeom prst="rect">
            <a:avLst/>
          </a:prstGeom>
        </p:spPr>
        <p:txBody>
          <a:bodyPr/>
          <a:lstStyle>
            <a:lvl1pPr>
              <a:defRPr>
                <a:latin typeface="思源宋体 CN" panose="02020400000000000000" pitchFamily="18" charset="-122"/>
                <a:ea typeface="思源宋体 CN" panose="02020400000000000000" pitchFamily="18" charset="-122"/>
              </a:defRPr>
            </a:lvl1pPr>
          </a:lstStyle>
          <a:p>
            <a:r>
              <a:rPr lang="zh-CN" altLang="en-US"/>
              <a:t>单击此处编辑母版标题样式</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5">
    <p:spTree>
      <p:nvGrpSpPr>
        <p:cNvPr id="1" name=""/>
        <p:cNvGrpSpPr/>
        <p:nvPr/>
      </p:nvGrpSpPr>
      <p:grpSpPr>
        <a:xfrm>
          <a:off x="0" y="0"/>
          <a:ext cx="0" cy="0"/>
          <a:chOff x="0" y="0"/>
          <a:chExt cx="0" cy="0"/>
        </a:xfrm>
      </p:grpSpPr>
      <p:sp>
        <p:nvSpPr>
          <p:cNvPr id="1049420" name="标题 1"/>
          <p:cNvSpPr>
            <a:spLocks noGrp="1"/>
          </p:cNvSpPr>
          <p:nvPr>
            <p:ph type="title"/>
          </p:nvPr>
        </p:nvSpPr>
        <p:spPr>
          <a:xfrm>
            <a:off x="838200" y="365125"/>
            <a:ext cx="10515600" cy="1325563"/>
          </a:xfrm>
          <a:prstGeom prst="rect">
            <a:avLst/>
          </a:prstGeom>
        </p:spPr>
        <p:txBody>
          <a:bodyPr/>
          <a:lstStyle>
            <a:lvl1pPr>
              <a:defRPr>
                <a:latin typeface="思源宋体 CN" panose="02020400000000000000" pitchFamily="18" charset="-122"/>
                <a:ea typeface="思源宋体 CN" panose="02020400000000000000" pitchFamily="18" charset="-122"/>
              </a:defRPr>
            </a:lvl1pPr>
          </a:lstStyle>
          <a:p>
            <a:r>
              <a:rPr lang="zh-CN" altLang="en-US"/>
              <a:t>单击此处编辑母版标题样式</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5">
    <p:spTree>
      <p:nvGrpSpPr>
        <p:cNvPr id="1" name=""/>
        <p:cNvGrpSpPr/>
        <p:nvPr/>
      </p:nvGrpSpPr>
      <p:grpSpPr>
        <a:xfrm>
          <a:off x="0" y="0"/>
          <a:ext cx="0" cy="0"/>
          <a:chOff x="0" y="0"/>
          <a:chExt cx="0" cy="0"/>
        </a:xfrm>
      </p:grpSpPr>
      <p:sp>
        <p:nvSpPr>
          <p:cNvPr id="1049420" name="标题 1"/>
          <p:cNvSpPr>
            <a:spLocks noGrp="1"/>
          </p:cNvSpPr>
          <p:nvPr>
            <p:ph type="title"/>
          </p:nvPr>
        </p:nvSpPr>
        <p:spPr>
          <a:xfrm>
            <a:off x="838200" y="365125"/>
            <a:ext cx="10515600" cy="1325563"/>
          </a:xfrm>
          <a:prstGeom prst="rect">
            <a:avLst/>
          </a:prstGeom>
        </p:spPr>
        <p:txBody>
          <a:bodyPr/>
          <a:lstStyle>
            <a:lvl1pPr>
              <a:defRPr>
                <a:latin typeface="思源宋体 CN" panose="02020400000000000000" pitchFamily="18" charset="-122"/>
                <a:ea typeface="思源宋体 CN" panose="02020400000000000000" pitchFamily="18" charset="-122"/>
              </a:defRPr>
            </a:lvl1pPr>
          </a:lstStyle>
          <a:p>
            <a:r>
              <a:rPr lang="zh-CN" altLang="en-US"/>
              <a:t>单击此处编辑母版标题样式</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advTm="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5">
    <p:spTree>
      <p:nvGrpSpPr>
        <p:cNvPr id="1" name=""/>
        <p:cNvGrpSpPr/>
        <p:nvPr/>
      </p:nvGrpSpPr>
      <p:grpSpPr>
        <a:xfrm>
          <a:off x="0" y="0"/>
          <a:ext cx="0" cy="0"/>
          <a:chOff x="0" y="0"/>
          <a:chExt cx="0" cy="0"/>
        </a:xfrm>
      </p:grpSpPr>
      <p:sp>
        <p:nvSpPr>
          <p:cNvPr id="1049420" name="标题 1"/>
          <p:cNvSpPr>
            <a:spLocks noGrp="1"/>
          </p:cNvSpPr>
          <p:nvPr>
            <p:ph type="title"/>
          </p:nvPr>
        </p:nvSpPr>
        <p:spPr>
          <a:xfrm>
            <a:off x="838200" y="365125"/>
            <a:ext cx="10515600" cy="1325563"/>
          </a:xfrm>
          <a:prstGeom prst="rect">
            <a:avLst/>
          </a:prstGeom>
        </p:spPr>
        <p:txBody>
          <a:bodyPr/>
          <a:lstStyle>
            <a:lvl1pPr>
              <a:defRPr>
                <a:latin typeface="思源宋体 CN" panose="02020400000000000000" pitchFamily="18" charset="-122"/>
                <a:ea typeface="思源宋体 CN" panose="02020400000000000000" pitchFamily="18" charset="-122"/>
              </a:defRPr>
            </a:lvl1pPr>
          </a:lstStyle>
          <a:p>
            <a:r>
              <a:rPr lang="zh-CN" altLang="en-US"/>
              <a:t>单击此处编辑母版标题样式</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advTm="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17" Type="http://schemas.openxmlformats.org/officeDocument/2006/relationships/tags" Target="../tags/tag6.xml"/><Relationship Id="rId2" Type="http://schemas.openxmlformats.org/officeDocument/2006/relationships/slideLayout" Target="../slideLayouts/slideLayout12.xml"/><Relationship Id="rId16" Type="http://schemas.openxmlformats.org/officeDocument/2006/relationships/tags" Target="../tags/tag5.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tags" Target="../tags/tag4.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mc:AlternateContent xmlns:mc="http://schemas.openxmlformats.org/markup-compatibility/2006" xmlns:p14="http://schemas.microsoft.com/office/powerpoint/2010/main">
    <mc:Choice Requires="p14">
      <p:transition p14:dur="0" advTm="0"/>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2026/4/26</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a:p>
        </p:txBody>
      </p:sp>
    </p:spTree>
    <p:custDataLst>
      <p:tags r:id="rId13"/>
    </p:custData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tags" Target="../tags/tag77.xml"/><Relationship Id="rId13" Type="http://schemas.openxmlformats.org/officeDocument/2006/relationships/tags" Target="../tags/tag82.xml"/><Relationship Id="rId3" Type="http://schemas.openxmlformats.org/officeDocument/2006/relationships/tags" Target="../tags/tag72.xml"/><Relationship Id="rId7" Type="http://schemas.openxmlformats.org/officeDocument/2006/relationships/tags" Target="../tags/tag76.xml"/><Relationship Id="rId12" Type="http://schemas.openxmlformats.org/officeDocument/2006/relationships/tags" Target="../tags/tag81.xml"/><Relationship Id="rId2" Type="http://schemas.openxmlformats.org/officeDocument/2006/relationships/tags" Target="../tags/tag71.xml"/><Relationship Id="rId16" Type="http://schemas.openxmlformats.org/officeDocument/2006/relationships/image" Target="../media/image12.png"/><Relationship Id="rId1" Type="http://schemas.openxmlformats.org/officeDocument/2006/relationships/tags" Target="../tags/tag70.xml"/><Relationship Id="rId6" Type="http://schemas.openxmlformats.org/officeDocument/2006/relationships/tags" Target="../tags/tag75.xml"/><Relationship Id="rId11" Type="http://schemas.openxmlformats.org/officeDocument/2006/relationships/tags" Target="../tags/tag80.xml"/><Relationship Id="rId5" Type="http://schemas.openxmlformats.org/officeDocument/2006/relationships/tags" Target="../tags/tag74.xml"/><Relationship Id="rId15" Type="http://schemas.openxmlformats.org/officeDocument/2006/relationships/slideLayout" Target="../slideLayouts/slideLayout3.xml"/><Relationship Id="rId10" Type="http://schemas.openxmlformats.org/officeDocument/2006/relationships/tags" Target="../tags/tag79.xml"/><Relationship Id="rId4" Type="http://schemas.openxmlformats.org/officeDocument/2006/relationships/tags" Target="../tags/tag73.xml"/><Relationship Id="rId9" Type="http://schemas.openxmlformats.org/officeDocument/2006/relationships/tags" Target="../tags/tag78.xml"/><Relationship Id="rId14" Type="http://schemas.openxmlformats.org/officeDocument/2006/relationships/tags" Target="../tags/tag83.xml"/></Relationships>
</file>

<file path=ppt/slides/_rels/slide12.xml.rels><?xml version="1.0" encoding="UTF-8" standalone="yes"?>
<Relationships xmlns="http://schemas.openxmlformats.org/package/2006/relationships"><Relationship Id="rId8" Type="http://schemas.openxmlformats.org/officeDocument/2006/relationships/tags" Target="../tags/tag91.xml"/><Relationship Id="rId13" Type="http://schemas.openxmlformats.org/officeDocument/2006/relationships/tags" Target="../tags/tag96.xml"/><Relationship Id="rId3" Type="http://schemas.openxmlformats.org/officeDocument/2006/relationships/tags" Target="../tags/tag86.xml"/><Relationship Id="rId7" Type="http://schemas.openxmlformats.org/officeDocument/2006/relationships/tags" Target="../tags/tag90.xml"/><Relationship Id="rId12" Type="http://schemas.openxmlformats.org/officeDocument/2006/relationships/tags" Target="../tags/tag95.xml"/><Relationship Id="rId17" Type="http://schemas.openxmlformats.org/officeDocument/2006/relationships/image" Target="../media/image13.png"/><Relationship Id="rId2" Type="http://schemas.openxmlformats.org/officeDocument/2006/relationships/tags" Target="../tags/tag85.xml"/><Relationship Id="rId16" Type="http://schemas.openxmlformats.org/officeDocument/2006/relationships/slideLayout" Target="../slideLayouts/slideLayout3.xml"/><Relationship Id="rId1" Type="http://schemas.openxmlformats.org/officeDocument/2006/relationships/tags" Target="../tags/tag84.xml"/><Relationship Id="rId6" Type="http://schemas.openxmlformats.org/officeDocument/2006/relationships/tags" Target="../tags/tag89.xml"/><Relationship Id="rId11" Type="http://schemas.openxmlformats.org/officeDocument/2006/relationships/tags" Target="../tags/tag94.xml"/><Relationship Id="rId5" Type="http://schemas.openxmlformats.org/officeDocument/2006/relationships/tags" Target="../tags/tag88.xml"/><Relationship Id="rId15" Type="http://schemas.openxmlformats.org/officeDocument/2006/relationships/tags" Target="../tags/tag98.xml"/><Relationship Id="rId10" Type="http://schemas.openxmlformats.org/officeDocument/2006/relationships/tags" Target="../tags/tag93.xml"/><Relationship Id="rId4" Type="http://schemas.openxmlformats.org/officeDocument/2006/relationships/tags" Target="../tags/tag87.xml"/><Relationship Id="rId9" Type="http://schemas.openxmlformats.org/officeDocument/2006/relationships/tags" Target="../tags/tag92.xml"/><Relationship Id="rId14" Type="http://schemas.openxmlformats.org/officeDocument/2006/relationships/tags" Target="../tags/tag97.xml"/></Relationships>
</file>

<file path=ppt/slides/_rels/slide13.xml.rels><?xml version="1.0" encoding="UTF-8" standalone="yes"?>
<Relationships xmlns="http://schemas.openxmlformats.org/package/2006/relationships"><Relationship Id="rId8" Type="http://schemas.openxmlformats.org/officeDocument/2006/relationships/tags" Target="../tags/tag106.xml"/><Relationship Id="rId13" Type="http://schemas.openxmlformats.org/officeDocument/2006/relationships/tags" Target="../tags/tag111.xml"/><Relationship Id="rId3" Type="http://schemas.openxmlformats.org/officeDocument/2006/relationships/tags" Target="../tags/tag101.xml"/><Relationship Id="rId7" Type="http://schemas.openxmlformats.org/officeDocument/2006/relationships/tags" Target="../tags/tag105.xml"/><Relationship Id="rId12" Type="http://schemas.openxmlformats.org/officeDocument/2006/relationships/tags" Target="../tags/tag110.xml"/><Relationship Id="rId2" Type="http://schemas.openxmlformats.org/officeDocument/2006/relationships/tags" Target="../tags/tag100.xml"/><Relationship Id="rId16" Type="http://schemas.openxmlformats.org/officeDocument/2006/relationships/image" Target="../media/image14.png"/><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tags" Target="../tags/tag109.xml"/><Relationship Id="rId5" Type="http://schemas.openxmlformats.org/officeDocument/2006/relationships/tags" Target="../tags/tag103.xml"/><Relationship Id="rId15" Type="http://schemas.openxmlformats.org/officeDocument/2006/relationships/slideLayout" Target="../slideLayouts/slideLayout3.xml"/><Relationship Id="rId10" Type="http://schemas.openxmlformats.org/officeDocument/2006/relationships/tags" Target="../tags/tag108.xml"/><Relationship Id="rId4" Type="http://schemas.openxmlformats.org/officeDocument/2006/relationships/tags" Target="../tags/tag102.xml"/><Relationship Id="rId9" Type="http://schemas.openxmlformats.org/officeDocument/2006/relationships/tags" Target="../tags/tag107.xml"/><Relationship Id="rId14" Type="http://schemas.openxmlformats.org/officeDocument/2006/relationships/tags" Target="../tags/tag112.xml"/></Relationships>
</file>

<file path=ppt/slides/_rels/slide14.xml.rels><?xml version="1.0" encoding="UTF-8" standalone="yes"?>
<Relationships xmlns="http://schemas.openxmlformats.org/package/2006/relationships"><Relationship Id="rId8" Type="http://schemas.openxmlformats.org/officeDocument/2006/relationships/tags" Target="../tags/tag120.xml"/><Relationship Id="rId13" Type="http://schemas.openxmlformats.org/officeDocument/2006/relationships/tags" Target="../tags/tag125.xml"/><Relationship Id="rId3" Type="http://schemas.openxmlformats.org/officeDocument/2006/relationships/tags" Target="../tags/tag115.xml"/><Relationship Id="rId7" Type="http://schemas.openxmlformats.org/officeDocument/2006/relationships/tags" Target="../tags/tag119.xml"/><Relationship Id="rId12" Type="http://schemas.openxmlformats.org/officeDocument/2006/relationships/tags" Target="../tags/tag124.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tags" Target="../tags/tag118.xml"/><Relationship Id="rId11" Type="http://schemas.openxmlformats.org/officeDocument/2006/relationships/tags" Target="../tags/tag123.xml"/><Relationship Id="rId5" Type="http://schemas.openxmlformats.org/officeDocument/2006/relationships/tags" Target="../tags/tag117.xml"/><Relationship Id="rId10" Type="http://schemas.openxmlformats.org/officeDocument/2006/relationships/tags" Target="../tags/tag122.xml"/><Relationship Id="rId4" Type="http://schemas.openxmlformats.org/officeDocument/2006/relationships/tags" Target="../tags/tag116.xml"/><Relationship Id="rId9" Type="http://schemas.openxmlformats.org/officeDocument/2006/relationships/tags" Target="../tags/tag121.xml"/><Relationship Id="rId14"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tags" Target="../tags/tag133.xml"/><Relationship Id="rId13" Type="http://schemas.openxmlformats.org/officeDocument/2006/relationships/tags" Target="../tags/tag138.xml"/><Relationship Id="rId3" Type="http://schemas.openxmlformats.org/officeDocument/2006/relationships/tags" Target="../tags/tag128.xml"/><Relationship Id="rId7" Type="http://schemas.openxmlformats.org/officeDocument/2006/relationships/tags" Target="../tags/tag132.xml"/><Relationship Id="rId12" Type="http://schemas.openxmlformats.org/officeDocument/2006/relationships/tags" Target="../tags/tag137.xml"/><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tags" Target="../tags/tag131.xml"/><Relationship Id="rId11" Type="http://schemas.openxmlformats.org/officeDocument/2006/relationships/tags" Target="../tags/tag136.xml"/><Relationship Id="rId5" Type="http://schemas.openxmlformats.org/officeDocument/2006/relationships/tags" Target="../tags/tag130.xml"/><Relationship Id="rId10" Type="http://schemas.openxmlformats.org/officeDocument/2006/relationships/tags" Target="../tags/tag135.xml"/><Relationship Id="rId4" Type="http://schemas.openxmlformats.org/officeDocument/2006/relationships/tags" Target="../tags/tag129.xml"/><Relationship Id="rId9" Type="http://schemas.openxmlformats.org/officeDocument/2006/relationships/tags" Target="../tags/tag134.xml"/><Relationship Id="rId14"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tags" Target="../tags/tag146.xml"/><Relationship Id="rId13" Type="http://schemas.openxmlformats.org/officeDocument/2006/relationships/tags" Target="../tags/tag151.xml"/><Relationship Id="rId3" Type="http://schemas.openxmlformats.org/officeDocument/2006/relationships/tags" Target="../tags/tag141.xml"/><Relationship Id="rId7" Type="http://schemas.openxmlformats.org/officeDocument/2006/relationships/tags" Target="../tags/tag145.xml"/><Relationship Id="rId12" Type="http://schemas.openxmlformats.org/officeDocument/2006/relationships/tags" Target="../tags/tag150.xml"/><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tags" Target="../tags/tag144.xml"/><Relationship Id="rId11" Type="http://schemas.openxmlformats.org/officeDocument/2006/relationships/tags" Target="../tags/tag149.xml"/><Relationship Id="rId5" Type="http://schemas.openxmlformats.org/officeDocument/2006/relationships/tags" Target="../tags/tag143.xml"/><Relationship Id="rId10" Type="http://schemas.openxmlformats.org/officeDocument/2006/relationships/tags" Target="../tags/tag148.xml"/><Relationship Id="rId4" Type="http://schemas.openxmlformats.org/officeDocument/2006/relationships/tags" Target="../tags/tag142.xml"/><Relationship Id="rId9" Type="http://schemas.openxmlformats.org/officeDocument/2006/relationships/tags" Target="../tags/tag147.xml"/><Relationship Id="rId14"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tags" Target="../tags/tag159.xml"/><Relationship Id="rId13" Type="http://schemas.openxmlformats.org/officeDocument/2006/relationships/tags" Target="../tags/tag164.xml"/><Relationship Id="rId3" Type="http://schemas.openxmlformats.org/officeDocument/2006/relationships/tags" Target="../tags/tag154.xml"/><Relationship Id="rId7" Type="http://schemas.openxmlformats.org/officeDocument/2006/relationships/tags" Target="../tags/tag158.xml"/><Relationship Id="rId12" Type="http://schemas.openxmlformats.org/officeDocument/2006/relationships/tags" Target="../tags/tag163.xml"/><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tags" Target="../tags/tag157.xml"/><Relationship Id="rId11" Type="http://schemas.openxmlformats.org/officeDocument/2006/relationships/tags" Target="../tags/tag162.xml"/><Relationship Id="rId5" Type="http://schemas.openxmlformats.org/officeDocument/2006/relationships/tags" Target="../tags/tag156.xml"/><Relationship Id="rId10" Type="http://schemas.openxmlformats.org/officeDocument/2006/relationships/tags" Target="../tags/tag161.xml"/><Relationship Id="rId4" Type="http://schemas.openxmlformats.org/officeDocument/2006/relationships/tags" Target="../tags/tag155.xml"/><Relationship Id="rId9" Type="http://schemas.openxmlformats.org/officeDocument/2006/relationships/tags" Target="../tags/tag160.xml"/><Relationship Id="rId14"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tags" Target="../tags/tag172.xml"/><Relationship Id="rId13" Type="http://schemas.openxmlformats.org/officeDocument/2006/relationships/tags" Target="../tags/tag177.xml"/><Relationship Id="rId3" Type="http://schemas.openxmlformats.org/officeDocument/2006/relationships/tags" Target="../tags/tag167.xml"/><Relationship Id="rId7" Type="http://schemas.openxmlformats.org/officeDocument/2006/relationships/tags" Target="../tags/tag171.xml"/><Relationship Id="rId12" Type="http://schemas.openxmlformats.org/officeDocument/2006/relationships/tags" Target="../tags/tag176.xml"/><Relationship Id="rId2" Type="http://schemas.openxmlformats.org/officeDocument/2006/relationships/tags" Target="../tags/tag166.xml"/><Relationship Id="rId1" Type="http://schemas.openxmlformats.org/officeDocument/2006/relationships/tags" Target="../tags/tag165.xml"/><Relationship Id="rId6" Type="http://schemas.openxmlformats.org/officeDocument/2006/relationships/tags" Target="../tags/tag170.xml"/><Relationship Id="rId11" Type="http://schemas.openxmlformats.org/officeDocument/2006/relationships/tags" Target="../tags/tag175.xml"/><Relationship Id="rId5" Type="http://schemas.openxmlformats.org/officeDocument/2006/relationships/tags" Target="../tags/tag169.xml"/><Relationship Id="rId10" Type="http://schemas.openxmlformats.org/officeDocument/2006/relationships/tags" Target="../tags/tag174.xml"/><Relationship Id="rId4" Type="http://schemas.openxmlformats.org/officeDocument/2006/relationships/tags" Target="../tags/tag168.xml"/><Relationship Id="rId9" Type="http://schemas.openxmlformats.org/officeDocument/2006/relationships/tags" Target="../tags/tag173.xml"/><Relationship Id="rId14"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78.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79.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80.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8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8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83.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84.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8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61.xml"/><Relationship Id="rId7" Type="http://schemas.openxmlformats.org/officeDocument/2006/relationships/image" Target="../media/image10.png"/><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image" Target="../media/image8.png"/><Relationship Id="rId11" Type="http://schemas.openxmlformats.org/officeDocument/2006/relationships/image" Target="../media/image5.png"/><Relationship Id="rId5" Type="http://schemas.openxmlformats.org/officeDocument/2006/relationships/slideLayout" Target="../slideLayouts/slideLayout1.xml"/><Relationship Id="rId10" Type="http://schemas.openxmlformats.org/officeDocument/2006/relationships/image" Target="../media/image4.png"/><Relationship Id="rId4" Type="http://schemas.openxmlformats.org/officeDocument/2006/relationships/tags" Target="../tags/tag62.xml"/><Relationship Id="rId9"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tags" Target="../tags/tag188.xml"/><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slideLayout" Target="../slideLayouts/slideLayout3.xml"/><Relationship Id="rId5" Type="http://schemas.openxmlformats.org/officeDocument/2006/relationships/tags" Target="../tags/tag190.xml"/><Relationship Id="rId4" Type="http://schemas.openxmlformats.org/officeDocument/2006/relationships/tags" Target="../tags/tag189.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91.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9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93.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94.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95.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96.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97.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98.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99.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00.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01.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0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205.xml"/><Relationship Id="rId7" Type="http://schemas.openxmlformats.org/officeDocument/2006/relationships/slideLayout" Target="../slideLayouts/slideLayout3.xml"/><Relationship Id="rId2" Type="http://schemas.openxmlformats.org/officeDocument/2006/relationships/tags" Target="../tags/tag204.xml"/><Relationship Id="rId1" Type="http://schemas.openxmlformats.org/officeDocument/2006/relationships/tags" Target="../tags/tag203.xml"/><Relationship Id="rId6" Type="http://schemas.openxmlformats.org/officeDocument/2006/relationships/tags" Target="../tags/tag208.xml"/><Relationship Id="rId5" Type="http://schemas.openxmlformats.org/officeDocument/2006/relationships/tags" Target="../tags/tag207.xml"/><Relationship Id="rId4" Type="http://schemas.openxmlformats.org/officeDocument/2006/relationships/tags" Target="../tags/tag206.xml"/></Relationships>
</file>

<file path=ppt/slides/_rels/slide45.xml.rels><?xml version="1.0" encoding="UTF-8" standalone="yes"?>
<Relationships xmlns="http://schemas.openxmlformats.org/package/2006/relationships"><Relationship Id="rId8" Type="http://schemas.openxmlformats.org/officeDocument/2006/relationships/tags" Target="../tags/tag216.xml"/><Relationship Id="rId3" Type="http://schemas.openxmlformats.org/officeDocument/2006/relationships/tags" Target="../tags/tag211.xml"/><Relationship Id="rId7" Type="http://schemas.openxmlformats.org/officeDocument/2006/relationships/tags" Target="../tags/tag215.xml"/><Relationship Id="rId2" Type="http://schemas.openxmlformats.org/officeDocument/2006/relationships/tags" Target="../tags/tag210.xml"/><Relationship Id="rId1" Type="http://schemas.openxmlformats.org/officeDocument/2006/relationships/tags" Target="../tags/tag209.xml"/><Relationship Id="rId6" Type="http://schemas.openxmlformats.org/officeDocument/2006/relationships/tags" Target="../tags/tag214.xml"/><Relationship Id="rId11" Type="http://schemas.openxmlformats.org/officeDocument/2006/relationships/image" Target="../media/image16.png"/><Relationship Id="rId5" Type="http://schemas.openxmlformats.org/officeDocument/2006/relationships/tags" Target="../tags/tag213.xml"/><Relationship Id="rId10" Type="http://schemas.openxmlformats.org/officeDocument/2006/relationships/slideLayout" Target="../slideLayouts/slideLayout3.xml"/><Relationship Id="rId4" Type="http://schemas.openxmlformats.org/officeDocument/2006/relationships/tags" Target="../tags/tag212.xml"/><Relationship Id="rId9" Type="http://schemas.openxmlformats.org/officeDocument/2006/relationships/tags" Target="../tags/tag217.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19.xml"/><Relationship Id="rId1" Type="http://schemas.openxmlformats.org/officeDocument/2006/relationships/tags" Target="../tags/tag218.xml"/><Relationship Id="rId4" Type="http://schemas.openxmlformats.org/officeDocument/2006/relationships/image" Target="../media/image15.png"/></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7.png"/></Relationships>
</file>

<file path=ppt/slides/_rels/slide48.xml.rels><?xml version="1.0" encoding="UTF-8" standalone="yes"?>
<Relationships xmlns="http://schemas.openxmlformats.org/package/2006/relationships"><Relationship Id="rId8" Type="http://schemas.openxmlformats.org/officeDocument/2006/relationships/tags" Target="../tags/tag227.xml"/><Relationship Id="rId13" Type="http://schemas.openxmlformats.org/officeDocument/2006/relationships/tags" Target="../tags/tag232.xml"/><Relationship Id="rId18" Type="http://schemas.openxmlformats.org/officeDocument/2006/relationships/tags" Target="../tags/tag237.xml"/><Relationship Id="rId3" Type="http://schemas.openxmlformats.org/officeDocument/2006/relationships/tags" Target="../tags/tag222.xml"/><Relationship Id="rId21" Type="http://schemas.openxmlformats.org/officeDocument/2006/relationships/image" Target="../media/image17.png"/><Relationship Id="rId7" Type="http://schemas.openxmlformats.org/officeDocument/2006/relationships/tags" Target="../tags/tag226.xml"/><Relationship Id="rId12" Type="http://schemas.openxmlformats.org/officeDocument/2006/relationships/tags" Target="../tags/tag231.xml"/><Relationship Id="rId17" Type="http://schemas.openxmlformats.org/officeDocument/2006/relationships/tags" Target="../tags/tag236.xml"/><Relationship Id="rId2" Type="http://schemas.openxmlformats.org/officeDocument/2006/relationships/tags" Target="../tags/tag221.xml"/><Relationship Id="rId16" Type="http://schemas.openxmlformats.org/officeDocument/2006/relationships/tags" Target="../tags/tag235.xml"/><Relationship Id="rId20" Type="http://schemas.openxmlformats.org/officeDocument/2006/relationships/slideLayout" Target="../slideLayouts/slideLayout3.xml"/><Relationship Id="rId1" Type="http://schemas.openxmlformats.org/officeDocument/2006/relationships/tags" Target="../tags/tag220.xml"/><Relationship Id="rId6" Type="http://schemas.openxmlformats.org/officeDocument/2006/relationships/tags" Target="../tags/tag225.xml"/><Relationship Id="rId11" Type="http://schemas.openxmlformats.org/officeDocument/2006/relationships/tags" Target="../tags/tag230.xml"/><Relationship Id="rId5" Type="http://schemas.openxmlformats.org/officeDocument/2006/relationships/tags" Target="../tags/tag224.xml"/><Relationship Id="rId15" Type="http://schemas.openxmlformats.org/officeDocument/2006/relationships/tags" Target="../tags/tag234.xml"/><Relationship Id="rId10" Type="http://schemas.openxmlformats.org/officeDocument/2006/relationships/tags" Target="../tags/tag229.xml"/><Relationship Id="rId19" Type="http://schemas.openxmlformats.org/officeDocument/2006/relationships/tags" Target="../tags/tag238.xml"/><Relationship Id="rId4" Type="http://schemas.openxmlformats.org/officeDocument/2006/relationships/tags" Target="../tags/tag223.xml"/><Relationship Id="rId9" Type="http://schemas.openxmlformats.org/officeDocument/2006/relationships/tags" Target="../tags/tag228.xml"/><Relationship Id="rId14" Type="http://schemas.openxmlformats.org/officeDocument/2006/relationships/tags" Target="../tags/tag233.xml"/></Relationships>
</file>

<file path=ppt/slides/_rels/slide49.xml.rels><?xml version="1.0" encoding="UTF-8" standalone="yes"?>
<Relationships xmlns="http://schemas.openxmlformats.org/package/2006/relationships"><Relationship Id="rId8" Type="http://schemas.openxmlformats.org/officeDocument/2006/relationships/tags" Target="../tags/tag246.xml"/><Relationship Id="rId13" Type="http://schemas.openxmlformats.org/officeDocument/2006/relationships/tags" Target="../tags/tag251.xml"/><Relationship Id="rId18" Type="http://schemas.openxmlformats.org/officeDocument/2006/relationships/image" Target="../media/image17.png"/><Relationship Id="rId3" Type="http://schemas.openxmlformats.org/officeDocument/2006/relationships/tags" Target="../tags/tag241.xml"/><Relationship Id="rId7" Type="http://schemas.openxmlformats.org/officeDocument/2006/relationships/tags" Target="../tags/tag245.xml"/><Relationship Id="rId12" Type="http://schemas.openxmlformats.org/officeDocument/2006/relationships/tags" Target="../tags/tag250.xml"/><Relationship Id="rId17" Type="http://schemas.openxmlformats.org/officeDocument/2006/relationships/slideLayout" Target="../slideLayouts/slideLayout3.xml"/><Relationship Id="rId2" Type="http://schemas.openxmlformats.org/officeDocument/2006/relationships/tags" Target="../tags/tag240.xml"/><Relationship Id="rId16" Type="http://schemas.openxmlformats.org/officeDocument/2006/relationships/tags" Target="../tags/tag254.xml"/><Relationship Id="rId1" Type="http://schemas.openxmlformats.org/officeDocument/2006/relationships/tags" Target="../tags/tag239.xml"/><Relationship Id="rId6" Type="http://schemas.openxmlformats.org/officeDocument/2006/relationships/tags" Target="../tags/tag244.xml"/><Relationship Id="rId11" Type="http://schemas.openxmlformats.org/officeDocument/2006/relationships/tags" Target="../tags/tag249.xml"/><Relationship Id="rId5" Type="http://schemas.openxmlformats.org/officeDocument/2006/relationships/tags" Target="../tags/tag243.xml"/><Relationship Id="rId15" Type="http://schemas.openxmlformats.org/officeDocument/2006/relationships/tags" Target="../tags/tag253.xml"/><Relationship Id="rId10" Type="http://schemas.openxmlformats.org/officeDocument/2006/relationships/tags" Target="../tags/tag248.xml"/><Relationship Id="rId4" Type="http://schemas.openxmlformats.org/officeDocument/2006/relationships/tags" Target="../tags/tag242.xml"/><Relationship Id="rId9" Type="http://schemas.openxmlformats.org/officeDocument/2006/relationships/tags" Target="../tags/tag247.xml"/><Relationship Id="rId14" Type="http://schemas.openxmlformats.org/officeDocument/2006/relationships/tags" Target="../tags/tag25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8" Type="http://schemas.openxmlformats.org/officeDocument/2006/relationships/tags" Target="../tags/tag262.xml"/><Relationship Id="rId13" Type="http://schemas.openxmlformats.org/officeDocument/2006/relationships/tags" Target="../tags/tag267.xml"/><Relationship Id="rId18" Type="http://schemas.openxmlformats.org/officeDocument/2006/relationships/image" Target="../media/image17.png"/><Relationship Id="rId3" Type="http://schemas.openxmlformats.org/officeDocument/2006/relationships/tags" Target="../tags/tag257.xml"/><Relationship Id="rId7" Type="http://schemas.openxmlformats.org/officeDocument/2006/relationships/tags" Target="../tags/tag261.xml"/><Relationship Id="rId12" Type="http://schemas.openxmlformats.org/officeDocument/2006/relationships/tags" Target="../tags/tag266.xml"/><Relationship Id="rId17" Type="http://schemas.openxmlformats.org/officeDocument/2006/relationships/slideLayout" Target="../slideLayouts/slideLayout3.xml"/><Relationship Id="rId2" Type="http://schemas.openxmlformats.org/officeDocument/2006/relationships/tags" Target="../tags/tag256.xml"/><Relationship Id="rId16" Type="http://schemas.openxmlformats.org/officeDocument/2006/relationships/tags" Target="../tags/tag270.xml"/><Relationship Id="rId1" Type="http://schemas.openxmlformats.org/officeDocument/2006/relationships/tags" Target="../tags/tag255.xml"/><Relationship Id="rId6" Type="http://schemas.openxmlformats.org/officeDocument/2006/relationships/tags" Target="../tags/tag260.xml"/><Relationship Id="rId11" Type="http://schemas.openxmlformats.org/officeDocument/2006/relationships/tags" Target="../tags/tag265.xml"/><Relationship Id="rId5" Type="http://schemas.openxmlformats.org/officeDocument/2006/relationships/tags" Target="../tags/tag259.xml"/><Relationship Id="rId15" Type="http://schemas.openxmlformats.org/officeDocument/2006/relationships/tags" Target="../tags/tag269.xml"/><Relationship Id="rId10" Type="http://schemas.openxmlformats.org/officeDocument/2006/relationships/tags" Target="../tags/tag264.xml"/><Relationship Id="rId4" Type="http://schemas.openxmlformats.org/officeDocument/2006/relationships/tags" Target="../tags/tag258.xml"/><Relationship Id="rId9" Type="http://schemas.openxmlformats.org/officeDocument/2006/relationships/tags" Target="../tags/tag263.xml"/><Relationship Id="rId14" Type="http://schemas.openxmlformats.org/officeDocument/2006/relationships/tags" Target="../tags/tag268.xml"/></Relationships>
</file>

<file path=ppt/slides/_rels/slide51.xml.rels><?xml version="1.0" encoding="UTF-8" standalone="yes"?>
<Relationships xmlns="http://schemas.openxmlformats.org/package/2006/relationships"><Relationship Id="rId8" Type="http://schemas.openxmlformats.org/officeDocument/2006/relationships/tags" Target="../tags/tag278.xml"/><Relationship Id="rId13" Type="http://schemas.openxmlformats.org/officeDocument/2006/relationships/tags" Target="../tags/tag283.xml"/><Relationship Id="rId18" Type="http://schemas.openxmlformats.org/officeDocument/2006/relationships/image" Target="../media/image17.png"/><Relationship Id="rId3" Type="http://schemas.openxmlformats.org/officeDocument/2006/relationships/tags" Target="../tags/tag273.xml"/><Relationship Id="rId7" Type="http://schemas.openxmlformats.org/officeDocument/2006/relationships/tags" Target="../tags/tag277.xml"/><Relationship Id="rId12" Type="http://schemas.openxmlformats.org/officeDocument/2006/relationships/tags" Target="../tags/tag282.xml"/><Relationship Id="rId17" Type="http://schemas.openxmlformats.org/officeDocument/2006/relationships/slideLayout" Target="../slideLayouts/slideLayout3.xml"/><Relationship Id="rId2" Type="http://schemas.openxmlformats.org/officeDocument/2006/relationships/tags" Target="../tags/tag272.xml"/><Relationship Id="rId16" Type="http://schemas.openxmlformats.org/officeDocument/2006/relationships/tags" Target="../tags/tag286.xml"/><Relationship Id="rId1" Type="http://schemas.openxmlformats.org/officeDocument/2006/relationships/tags" Target="../tags/tag271.xml"/><Relationship Id="rId6" Type="http://schemas.openxmlformats.org/officeDocument/2006/relationships/tags" Target="../tags/tag276.xml"/><Relationship Id="rId11" Type="http://schemas.openxmlformats.org/officeDocument/2006/relationships/tags" Target="../tags/tag281.xml"/><Relationship Id="rId5" Type="http://schemas.openxmlformats.org/officeDocument/2006/relationships/tags" Target="../tags/tag275.xml"/><Relationship Id="rId15" Type="http://schemas.openxmlformats.org/officeDocument/2006/relationships/tags" Target="../tags/tag285.xml"/><Relationship Id="rId10" Type="http://schemas.openxmlformats.org/officeDocument/2006/relationships/tags" Target="../tags/tag280.xml"/><Relationship Id="rId4" Type="http://schemas.openxmlformats.org/officeDocument/2006/relationships/tags" Target="../tags/tag274.xml"/><Relationship Id="rId9" Type="http://schemas.openxmlformats.org/officeDocument/2006/relationships/tags" Target="../tags/tag279.xml"/><Relationship Id="rId14" Type="http://schemas.openxmlformats.org/officeDocument/2006/relationships/tags" Target="../tags/tag284.xml"/></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7.png"/></Relationships>
</file>

<file path=ppt/slides/_rels/slide53.xml.rels><?xml version="1.0" encoding="UTF-8" standalone="yes"?>
<Relationships xmlns="http://schemas.openxmlformats.org/package/2006/relationships"><Relationship Id="rId8" Type="http://schemas.openxmlformats.org/officeDocument/2006/relationships/tags" Target="../tags/tag294.xml"/><Relationship Id="rId3" Type="http://schemas.openxmlformats.org/officeDocument/2006/relationships/tags" Target="../tags/tag289.xml"/><Relationship Id="rId7" Type="http://schemas.openxmlformats.org/officeDocument/2006/relationships/tags" Target="../tags/tag293.xml"/><Relationship Id="rId12" Type="http://schemas.openxmlformats.org/officeDocument/2006/relationships/slideLayout" Target="../slideLayouts/slideLayout3.xml"/><Relationship Id="rId2" Type="http://schemas.openxmlformats.org/officeDocument/2006/relationships/tags" Target="../tags/tag288.xml"/><Relationship Id="rId1" Type="http://schemas.openxmlformats.org/officeDocument/2006/relationships/tags" Target="../tags/tag287.xml"/><Relationship Id="rId6" Type="http://schemas.openxmlformats.org/officeDocument/2006/relationships/tags" Target="../tags/tag292.xml"/><Relationship Id="rId11" Type="http://schemas.openxmlformats.org/officeDocument/2006/relationships/tags" Target="../tags/tag297.xml"/><Relationship Id="rId5" Type="http://schemas.openxmlformats.org/officeDocument/2006/relationships/tags" Target="../tags/tag291.xml"/><Relationship Id="rId10" Type="http://schemas.openxmlformats.org/officeDocument/2006/relationships/tags" Target="../tags/tag296.xml"/><Relationship Id="rId4" Type="http://schemas.openxmlformats.org/officeDocument/2006/relationships/tags" Target="../tags/tag290.xml"/><Relationship Id="rId9" Type="http://schemas.openxmlformats.org/officeDocument/2006/relationships/tags" Target="../tags/tag295.xml"/></Relationships>
</file>

<file path=ppt/slides/_rels/slide5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3.xml"/><Relationship Id="rId1" Type="http://schemas.openxmlformats.org/officeDocument/2006/relationships/tags" Target="../tags/tag298.xml"/></Relationships>
</file>

<file path=ppt/slides/_rels/slide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3.xml"/><Relationship Id="rId1" Type="http://schemas.openxmlformats.org/officeDocument/2006/relationships/tags" Target="../tags/tag299.xml"/></Relationships>
</file>

<file path=ppt/slides/_rels/slide5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3.xml"/><Relationship Id="rId1" Type="http://schemas.openxmlformats.org/officeDocument/2006/relationships/tags" Target="../tags/tag300.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4"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5" Type="http://schemas.openxmlformats.org/officeDocument/2006/relationships/slideLayout" Target="../slideLayouts/slideLayout3.xml"/><Relationship Id="rId4" Type="http://schemas.openxmlformats.org/officeDocument/2006/relationships/tags" Target="../tags/tag69.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97154" name="图片 11"/>
          <p:cNvPicPr>
            <a:picLocks noChangeAspect="1"/>
          </p:cNvPicPr>
          <p:nvPr/>
        </p:nvPicPr>
        <p:blipFill>
          <a:blip r:embed="rId2"/>
          <a:srcRect t="66090" r="28417"/>
          <a:stretch>
            <a:fillRect/>
          </a:stretch>
        </p:blipFill>
        <p:spPr>
          <a:xfrm>
            <a:off x="121920" y="4534187"/>
            <a:ext cx="8727440" cy="1937806"/>
          </a:xfrm>
          <a:prstGeom prst="rect">
            <a:avLst/>
          </a:prstGeom>
        </p:spPr>
      </p:pic>
      <p:pic>
        <p:nvPicPr>
          <p:cNvPr id="2097156" name="图片 17"/>
          <p:cNvPicPr>
            <a:picLocks noChangeAspect="1"/>
          </p:cNvPicPr>
          <p:nvPr/>
        </p:nvPicPr>
        <p:blipFill>
          <a:blip r:embed="rId3"/>
          <a:stretch>
            <a:fillRect/>
          </a:stretch>
        </p:blipFill>
        <p:spPr>
          <a:xfrm>
            <a:off x="0" y="0"/>
            <a:ext cx="5403386" cy="1937805"/>
          </a:xfrm>
          <a:prstGeom prst="rect">
            <a:avLst/>
          </a:prstGeom>
        </p:spPr>
      </p:pic>
      <p:sp>
        <p:nvSpPr>
          <p:cNvPr id="1048576" name="Rectangle 4"/>
          <p:cNvSpPr txBox="1">
            <a:spLocks noChangeArrowheads="1"/>
          </p:cNvSpPr>
          <p:nvPr/>
        </p:nvSpPr>
        <p:spPr bwMode="auto">
          <a:xfrm>
            <a:off x="1312373" y="3057271"/>
            <a:ext cx="9567254" cy="466344"/>
          </a:xfrm>
          <a:prstGeom prst="rect">
            <a:avLst/>
          </a:prstGeom>
          <a:noFill/>
          <a:ln>
            <a:noFill/>
          </a:ln>
          <a:effectLst/>
        </p:spPr>
        <p:txBody>
          <a:bodyPr vert="horz" wrap="square" lIns="91404" tIns="45702" rIns="91404" bIns="45702" numCol="1" anchor="ctr" anchorCtr="0" compatLnSpc="1"/>
          <a:lstStyle>
            <a:lvl1pPr marL="0" indent="0" algn="ctr">
              <a:buFontTx/>
              <a:buNone/>
              <a:defRPr sz="2000" b="1">
                <a:solidFill>
                  <a:schemeClr val="bg1"/>
                </a:solidFill>
                <a:latin typeface="+mj-lt"/>
                <a:ea typeface="+mj-ea"/>
                <a:cs typeface="+mj-cs"/>
              </a:defRPr>
            </a:lvl1pPr>
            <a:lvl2pPr marL="742950" indent="-285750" eaLnBrk="0" hangingPunct="0">
              <a:spcBef>
                <a:spcPct val="20000"/>
              </a:spcBef>
              <a:buChar char="–"/>
              <a:defRPr sz="2000">
                <a:latin typeface="+mn-lt"/>
                <a:ea typeface="仿宋_GB2312" panose="02010609030101010101" pitchFamily="49" charset="-122"/>
              </a:defRPr>
            </a:lvl2pPr>
            <a:lvl3pPr marL="1143000" indent="-228600" eaLnBrk="0" hangingPunct="0">
              <a:spcBef>
                <a:spcPct val="20000"/>
              </a:spcBef>
              <a:buChar char="•"/>
              <a:defRPr sz="2400">
                <a:latin typeface="+mn-lt"/>
              </a:defRPr>
            </a:lvl3pPr>
            <a:lvl4pPr marL="1600200" indent="-228600" eaLnBrk="0" hangingPunct="0">
              <a:spcBef>
                <a:spcPct val="20000"/>
              </a:spcBef>
              <a:buChar char="–"/>
              <a:defRPr sz="2000">
                <a:latin typeface="+mn-lt"/>
              </a:defRPr>
            </a:lvl4pPr>
            <a:lvl5pPr marL="2057400" indent="-228600" eaLnBrk="0" hangingPunct="0">
              <a:spcBef>
                <a:spcPct val="20000"/>
              </a:spcBef>
              <a:buChar char="»"/>
              <a:defRPr sz="2000">
                <a:latin typeface="+mn-lt"/>
              </a:defRPr>
            </a:lvl5pPr>
            <a:lvl6pPr marL="2514600" indent="-228600" eaLnBrk="0" fontAlgn="base" hangingPunct="0">
              <a:spcBef>
                <a:spcPct val="20000"/>
              </a:spcBef>
              <a:spcAft>
                <a:spcPct val="0"/>
              </a:spcAft>
              <a:buChar char="»"/>
              <a:defRPr sz="2000">
                <a:latin typeface="+mn-lt"/>
              </a:defRPr>
            </a:lvl6pPr>
            <a:lvl7pPr marL="2971800" indent="-228600" eaLnBrk="0" fontAlgn="base" hangingPunct="0">
              <a:spcBef>
                <a:spcPct val="20000"/>
              </a:spcBef>
              <a:spcAft>
                <a:spcPct val="0"/>
              </a:spcAft>
              <a:buChar char="»"/>
              <a:defRPr sz="2000">
                <a:latin typeface="+mn-lt"/>
              </a:defRPr>
            </a:lvl7pPr>
            <a:lvl8pPr marL="3429000" indent="-228600" eaLnBrk="0" fontAlgn="base" hangingPunct="0">
              <a:spcBef>
                <a:spcPct val="20000"/>
              </a:spcBef>
              <a:spcAft>
                <a:spcPct val="0"/>
              </a:spcAft>
              <a:buChar char="»"/>
              <a:defRPr sz="2000">
                <a:latin typeface="+mn-lt"/>
              </a:defRPr>
            </a:lvl8pPr>
            <a:lvl9pPr marL="3886200" indent="-228600" eaLnBrk="0" fontAlgn="base" hangingPunct="0">
              <a:spcBef>
                <a:spcPct val="20000"/>
              </a:spcBef>
              <a:spcAft>
                <a:spcPct val="0"/>
              </a:spcAft>
              <a:buChar char="»"/>
              <a:defRPr sz="2000">
                <a:latin typeface="+mn-lt"/>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800" i="0" u="none" strike="noStrike" kern="1200" cap="none" spc="0" normalizeH="0" baseline="0" noProof="0">
                <a:ln>
                  <a:noFill/>
                </a:ln>
                <a:solidFill>
                  <a:srgbClr val="FF0000"/>
                </a:solidFill>
                <a:uLnTx/>
                <a:uFillTx/>
                <a:latin typeface="微软雅黑" panose="020B0503020204020204" pitchFamily="34" charset="-122"/>
                <a:ea typeface="微软雅黑" panose="020B0503020204020204" pitchFamily="34" charset="-122"/>
                <a:cs typeface="+mn-ea"/>
                <a:sym typeface="+mn-lt"/>
              </a:rPr>
              <a:t>——</a:t>
            </a:r>
            <a:r>
              <a:rPr lang="zh-CN" altLang="en-US" sz="1800">
                <a:solidFill>
                  <a:srgbClr val="FF0000"/>
                </a:solidFill>
                <a:latin typeface="微软雅黑" panose="020B0503020204020204" pitchFamily="34" charset="-122"/>
                <a:ea typeface="微软雅黑" panose="020B0503020204020204" pitchFamily="34" charset="-122"/>
                <a:cs typeface="+mn-ea"/>
                <a:sym typeface="+mn-lt"/>
              </a:rPr>
              <a:t>应急管理部令第</a:t>
            </a:r>
            <a:r>
              <a:rPr lang="en-US" altLang="zh-CN" sz="1800">
                <a:solidFill>
                  <a:srgbClr val="FF0000"/>
                </a:solidFill>
                <a:latin typeface="微软雅黑" panose="020B0503020204020204" pitchFamily="34" charset="-122"/>
                <a:ea typeface="微软雅黑" panose="020B0503020204020204" pitchFamily="34" charset="-122"/>
                <a:cs typeface="+mn-ea"/>
                <a:sym typeface="+mn-lt"/>
              </a:rPr>
              <a:t>13</a:t>
            </a:r>
            <a:r>
              <a:rPr lang="zh-CN" altLang="en-US" sz="1800">
                <a:solidFill>
                  <a:srgbClr val="FF0000"/>
                </a:solidFill>
                <a:latin typeface="微软雅黑" panose="020B0503020204020204" pitchFamily="34" charset="-122"/>
                <a:ea typeface="微软雅黑" panose="020B0503020204020204" pitchFamily="34" charset="-122"/>
                <a:cs typeface="+mn-ea"/>
                <a:sym typeface="+mn-lt"/>
              </a:rPr>
              <a:t>号</a:t>
            </a:r>
            <a:r>
              <a:rPr kumimoji="0" lang="en-US" altLang="zh-CN" sz="1800" i="0" u="none" strike="noStrike" kern="1200" cap="none" spc="0" normalizeH="0" baseline="0" noProof="0">
                <a:ln>
                  <a:noFill/>
                </a:ln>
                <a:solidFill>
                  <a:srgbClr val="FF0000"/>
                </a:solidFill>
                <a:uLnTx/>
                <a:uFillTx/>
                <a:latin typeface="微软雅黑" panose="020B0503020204020204" pitchFamily="34" charset="-122"/>
                <a:ea typeface="微软雅黑" panose="020B0503020204020204" pitchFamily="34" charset="-122"/>
                <a:cs typeface="+mn-ea"/>
                <a:sym typeface="+mn-lt"/>
              </a:rPr>
              <a:t>——</a:t>
            </a:r>
          </a:p>
        </p:txBody>
      </p:sp>
      <p:pic>
        <p:nvPicPr>
          <p:cNvPr id="2097157" name="图片 19"/>
          <p:cNvPicPr>
            <a:picLocks noChangeAspect="1"/>
          </p:cNvPicPr>
          <p:nvPr/>
        </p:nvPicPr>
        <p:blipFill>
          <a:blip r:embed="rId4"/>
          <a:stretch>
            <a:fillRect/>
          </a:stretch>
        </p:blipFill>
        <p:spPr>
          <a:xfrm flipH="1">
            <a:off x="8623086" y="150493"/>
            <a:ext cx="3121404" cy="1492250"/>
          </a:xfrm>
          <a:prstGeom prst="rect">
            <a:avLst/>
          </a:prstGeom>
        </p:spPr>
      </p:pic>
      <p:sp>
        <p:nvSpPr>
          <p:cNvPr id="1048577" name="矩形 2"/>
          <p:cNvSpPr/>
          <p:nvPr/>
        </p:nvSpPr>
        <p:spPr>
          <a:xfrm>
            <a:off x="-6350" y="2227580"/>
            <a:ext cx="12197715" cy="829945"/>
          </a:xfrm>
          <a:prstGeom prst="rect">
            <a:avLst/>
          </a:prstGeom>
          <a:noFill/>
        </p:spPr>
        <p:txBody>
          <a:bodyPr wrap="square" rtlCol="0">
            <a:spAutoFit/>
          </a:bodyPr>
          <a:lstStyle/>
          <a:p>
            <a:pPr algn="ctr"/>
            <a:r>
              <a:rPr lang="en-US" altLang="zh-CN" sz="4800" b="1">
                <a:solidFill>
                  <a:srgbClr val="FF0000"/>
                </a:solidFill>
                <a:latin typeface="汉仪雅酷黑 95W" panose="020B0A04020202020204" charset="-122"/>
                <a:ea typeface="汉仪雅酷黑 95W" panose="020B0A04020202020204" charset="-122"/>
                <a:cs typeface="+mn-ea"/>
              </a:rPr>
              <a:t>《</a:t>
            </a:r>
            <a:r>
              <a:rPr lang="zh-CN" altLang="en-US" sz="4800" b="1">
                <a:solidFill>
                  <a:srgbClr val="FF0000"/>
                </a:solidFill>
                <a:latin typeface="汉仪雅酷黑 95W" panose="020B0A04020202020204" charset="-122"/>
                <a:ea typeface="汉仪雅酷黑 95W" panose="020B0A04020202020204" charset="-122"/>
                <a:cs typeface="+mn-ea"/>
              </a:rPr>
              <a:t>工贸企业有限空间作业安全规定</a:t>
            </a:r>
            <a:r>
              <a:rPr lang="en-US" altLang="zh-CN" sz="4800" b="1">
                <a:solidFill>
                  <a:srgbClr val="FF0000"/>
                </a:solidFill>
                <a:latin typeface="汉仪雅酷黑 95W" panose="020B0A04020202020204" charset="-122"/>
                <a:ea typeface="汉仪雅酷黑 95W" panose="020B0A04020202020204" charset="-122"/>
                <a:cs typeface="+mn-ea"/>
              </a:rPr>
              <a:t>》</a:t>
            </a:r>
            <a:r>
              <a:rPr lang="zh-CN" altLang="zh-CN" sz="4800" b="1" spc="300">
                <a:solidFill>
                  <a:srgbClr val="FF0000"/>
                </a:solidFill>
                <a:latin typeface="汉仪雅酷黑 95W" panose="020B0A04020202020204" charset="-122"/>
                <a:ea typeface="汉仪雅酷黑 95W" panose="020B0A04020202020204" charset="-122"/>
                <a:cs typeface="+mn-ea"/>
              </a:rPr>
              <a:t>解读</a:t>
            </a:r>
          </a:p>
        </p:txBody>
      </p:sp>
      <p:pic>
        <p:nvPicPr>
          <p:cNvPr id="2097158" name="图片 4"/>
          <p:cNvPicPr>
            <a:picLocks noChangeAspect="1"/>
          </p:cNvPicPr>
          <p:nvPr/>
        </p:nvPicPr>
        <p:blipFill>
          <a:blip r:embed="rId5"/>
          <a:stretch>
            <a:fillRect/>
          </a:stretch>
        </p:blipFill>
        <p:spPr>
          <a:xfrm>
            <a:off x="10219366" y="4443100"/>
            <a:ext cx="1396995" cy="1939537"/>
          </a:xfrm>
          <a:prstGeom prst="rect">
            <a:avLst/>
          </a:prstGeom>
        </p:spPr>
      </p:pic>
      <p:sp>
        <p:nvSpPr>
          <p:cNvPr id="2" name="Rectangle 4"/>
          <p:cNvSpPr txBox="1">
            <a:spLocks noChangeArrowheads="1"/>
          </p:cNvSpPr>
          <p:nvPr/>
        </p:nvSpPr>
        <p:spPr bwMode="auto">
          <a:xfrm>
            <a:off x="1311103" y="4200271"/>
            <a:ext cx="9567254" cy="466344"/>
          </a:xfrm>
          <a:prstGeom prst="rect">
            <a:avLst/>
          </a:prstGeom>
          <a:noFill/>
          <a:ln>
            <a:noFill/>
          </a:ln>
          <a:effectLst/>
        </p:spPr>
        <p:txBody>
          <a:bodyPr vert="horz" wrap="square" lIns="91404" tIns="45702" rIns="91404" bIns="45702" numCol="1" anchor="ctr" anchorCtr="0" compatLnSpc="1">
            <a:scene3d>
              <a:camera prst="orthographicFront"/>
              <a:lightRig rig="soft" dir="t">
                <a:rot lat="0" lon="0" rev="15600000"/>
              </a:lightRig>
            </a:scene3d>
            <a:sp3d extrusionH="57150" prstMaterial="softEdge">
              <a:bevelT w="25400" h="38100"/>
            </a:sp3d>
          </a:bodyPr>
          <a:lstStyle>
            <a:lvl1pPr marL="0" indent="0" algn="ctr">
              <a:buFontTx/>
              <a:buNone/>
              <a:defRPr sz="2000" b="1">
                <a:solidFill>
                  <a:schemeClr val="bg1"/>
                </a:solidFill>
                <a:latin typeface="+mj-lt"/>
                <a:ea typeface="+mj-ea"/>
                <a:cs typeface="+mj-cs"/>
              </a:defRPr>
            </a:lvl1pPr>
            <a:lvl2pPr marL="742950" indent="-285750" eaLnBrk="0" hangingPunct="0">
              <a:spcBef>
                <a:spcPct val="20000"/>
              </a:spcBef>
              <a:buChar char="–"/>
              <a:defRPr sz="2000">
                <a:latin typeface="+mn-lt"/>
                <a:ea typeface="仿宋_GB2312" panose="02010609030101010101" pitchFamily="49" charset="-122"/>
              </a:defRPr>
            </a:lvl2pPr>
            <a:lvl3pPr marL="1143000" indent="-228600" eaLnBrk="0" hangingPunct="0">
              <a:spcBef>
                <a:spcPct val="20000"/>
              </a:spcBef>
              <a:buChar char="•"/>
              <a:defRPr sz="2400">
                <a:latin typeface="+mn-lt"/>
              </a:defRPr>
            </a:lvl3pPr>
            <a:lvl4pPr marL="1600200" indent="-228600" eaLnBrk="0" hangingPunct="0">
              <a:spcBef>
                <a:spcPct val="20000"/>
              </a:spcBef>
              <a:buChar char="–"/>
              <a:defRPr sz="2000">
                <a:latin typeface="+mn-lt"/>
              </a:defRPr>
            </a:lvl4pPr>
            <a:lvl5pPr marL="2057400" indent="-228600" eaLnBrk="0" hangingPunct="0">
              <a:spcBef>
                <a:spcPct val="20000"/>
              </a:spcBef>
              <a:buChar char="»"/>
              <a:defRPr sz="2000">
                <a:latin typeface="+mn-lt"/>
              </a:defRPr>
            </a:lvl5pPr>
            <a:lvl6pPr marL="2514600" indent="-228600" eaLnBrk="0" fontAlgn="base" hangingPunct="0">
              <a:spcBef>
                <a:spcPct val="20000"/>
              </a:spcBef>
              <a:spcAft>
                <a:spcPct val="0"/>
              </a:spcAft>
              <a:buChar char="»"/>
              <a:defRPr sz="2000">
                <a:latin typeface="+mn-lt"/>
              </a:defRPr>
            </a:lvl6pPr>
            <a:lvl7pPr marL="2971800" indent="-228600" eaLnBrk="0" fontAlgn="base" hangingPunct="0">
              <a:spcBef>
                <a:spcPct val="20000"/>
              </a:spcBef>
              <a:spcAft>
                <a:spcPct val="0"/>
              </a:spcAft>
              <a:buChar char="»"/>
              <a:defRPr sz="2000">
                <a:latin typeface="+mn-lt"/>
              </a:defRPr>
            </a:lvl7pPr>
            <a:lvl8pPr marL="3429000" indent="-228600" eaLnBrk="0" fontAlgn="base" hangingPunct="0">
              <a:spcBef>
                <a:spcPct val="20000"/>
              </a:spcBef>
              <a:spcAft>
                <a:spcPct val="0"/>
              </a:spcAft>
              <a:buChar char="»"/>
              <a:defRPr sz="2000">
                <a:latin typeface="+mn-lt"/>
              </a:defRPr>
            </a:lvl8pPr>
            <a:lvl9pPr marL="3886200" indent="-228600" eaLnBrk="0" fontAlgn="base" hangingPunct="0">
              <a:spcBef>
                <a:spcPct val="20000"/>
              </a:spcBef>
              <a:spcAft>
                <a:spcPct val="0"/>
              </a:spcAft>
              <a:buChar char="»"/>
              <a:defRPr sz="2000">
                <a:latin typeface="+mn-lt"/>
              </a:defRPr>
            </a:lvl9p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en-US" sz="1600" i="0" u="none" strike="noStrike" kern="1200" cap="none" spc="0" normalizeH="0" baseline="0" noProof="0">
              <a:solidFill>
                <a:schemeClr val="accent4"/>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2097161" name="图片 9"/>
          <p:cNvPicPr>
            <a:picLocks noChangeAspect="1"/>
          </p:cNvPicPr>
          <p:nvPr/>
        </p:nvPicPr>
        <p:blipFill>
          <a:blip r:embed="rId6"/>
          <a:stretch>
            <a:fillRect/>
          </a:stretch>
        </p:blipFill>
        <p:spPr>
          <a:xfrm>
            <a:off x="0" y="5652348"/>
            <a:ext cx="12192000" cy="123299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2097156"/>
                                        </p:tgtEl>
                                        <p:attrNameLst>
                                          <p:attrName>style.visibility</p:attrName>
                                        </p:attrNameLst>
                                      </p:cBhvr>
                                      <p:to>
                                        <p:strVal val="visible"/>
                                      </p:to>
                                    </p:set>
                                    <p:animEffect transition="in" filter="wipe(left)">
                                      <p:cBhvr>
                                        <p:cTn id="7" dur="500"/>
                                        <p:tgtEl>
                                          <p:spTgt spid="2097156"/>
                                        </p:tgtEl>
                                      </p:cBhvr>
                                    </p:animEffect>
                                  </p:childTnLst>
                                </p:cTn>
                              </p:par>
                            </p:childTnLst>
                          </p:cTn>
                        </p:par>
                        <p:par>
                          <p:cTn id="8" fill="hold" nodeType="afterGroup">
                            <p:stCondLst>
                              <p:cond delay="500"/>
                            </p:stCondLst>
                            <p:childTnLst>
                              <p:par>
                                <p:cTn id="9" presetID="2" presetClass="entr" presetSubtype="8" fill="hold" nodeType="afterEffect">
                                  <p:stCondLst>
                                    <p:cond delay="0"/>
                                  </p:stCondLst>
                                  <p:childTnLst>
                                    <p:set>
                                      <p:cBhvr>
                                        <p:cTn id="10" dur="1" fill="hold">
                                          <p:stCondLst>
                                            <p:cond delay="0"/>
                                          </p:stCondLst>
                                        </p:cTn>
                                        <p:tgtEl>
                                          <p:spTgt spid="2097158"/>
                                        </p:tgtEl>
                                        <p:attrNameLst>
                                          <p:attrName>style.visibility</p:attrName>
                                        </p:attrNameLst>
                                      </p:cBhvr>
                                      <p:to>
                                        <p:strVal val="visible"/>
                                      </p:to>
                                    </p:set>
                                    <p:anim calcmode="lin" valueType="num">
                                      <p:cBhvr additive="base">
                                        <p:cTn id="11" dur="500" fill="hold"/>
                                        <p:tgtEl>
                                          <p:spTgt spid="2097158"/>
                                        </p:tgtEl>
                                        <p:attrNameLst>
                                          <p:attrName>ppt_x</p:attrName>
                                        </p:attrNameLst>
                                      </p:cBhvr>
                                      <p:tavLst>
                                        <p:tav tm="0">
                                          <p:val>
                                            <p:strVal val="0-#ppt_w/2"/>
                                          </p:val>
                                        </p:tav>
                                        <p:tav tm="100000">
                                          <p:val>
                                            <p:strVal val="#ppt_x"/>
                                          </p:val>
                                        </p:tav>
                                      </p:tavLst>
                                    </p:anim>
                                    <p:anim calcmode="lin" valueType="num">
                                      <p:cBhvr additive="base">
                                        <p:cTn id="12" dur="500" fill="hold"/>
                                        <p:tgtEl>
                                          <p:spTgt spid="2097158"/>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2" presetClass="entr" presetSubtype="4" fill="hold" nodeType="afterEffect">
                                  <p:stCondLst>
                                    <p:cond delay="0"/>
                                  </p:stCondLst>
                                  <p:childTnLst>
                                    <p:set>
                                      <p:cBhvr>
                                        <p:cTn id="15" dur="1" fill="hold">
                                          <p:stCondLst>
                                            <p:cond delay="0"/>
                                          </p:stCondLst>
                                        </p:cTn>
                                        <p:tgtEl>
                                          <p:spTgt spid="2097154"/>
                                        </p:tgtEl>
                                        <p:attrNameLst>
                                          <p:attrName>style.visibility</p:attrName>
                                        </p:attrNameLst>
                                      </p:cBhvr>
                                      <p:to>
                                        <p:strVal val="visible"/>
                                      </p:to>
                                    </p:set>
                                    <p:animEffect transition="in" filter="wipe(down)">
                                      <p:cBhvr>
                                        <p:cTn id="16" dur="500"/>
                                        <p:tgtEl>
                                          <p:spTgt spid="2097154"/>
                                        </p:tgtEl>
                                      </p:cBhvr>
                                    </p:animEffect>
                                  </p:childTnLst>
                                </p:cTn>
                              </p:par>
                            </p:childTnLst>
                          </p:cTn>
                        </p:par>
                        <p:par>
                          <p:cTn id="17" fill="hold" nodeType="afterGroup">
                            <p:stCondLst>
                              <p:cond delay="1500"/>
                            </p:stCondLst>
                            <p:childTnLst>
                              <p:par>
                                <p:cTn id="18" presetID="2" presetClass="entr" presetSubtype="6" fill="hold" nodeType="afterEffect">
                                  <p:stCondLst>
                                    <p:cond delay="0"/>
                                  </p:stCondLst>
                                  <p:childTnLst>
                                    <p:set>
                                      <p:cBhvr>
                                        <p:cTn id="19" dur="1" fill="hold">
                                          <p:stCondLst>
                                            <p:cond delay="0"/>
                                          </p:stCondLst>
                                        </p:cTn>
                                        <p:tgtEl>
                                          <p:spTgt spid="2097157"/>
                                        </p:tgtEl>
                                        <p:attrNameLst>
                                          <p:attrName>style.visibility</p:attrName>
                                        </p:attrNameLst>
                                      </p:cBhvr>
                                      <p:to>
                                        <p:strVal val="visible"/>
                                      </p:to>
                                    </p:set>
                                    <p:anim calcmode="lin" valueType="num">
                                      <p:cBhvr additive="base">
                                        <p:cTn id="20" dur="750" fill="hold"/>
                                        <p:tgtEl>
                                          <p:spTgt spid="2097157"/>
                                        </p:tgtEl>
                                        <p:attrNameLst>
                                          <p:attrName>ppt_x</p:attrName>
                                        </p:attrNameLst>
                                      </p:cBhvr>
                                      <p:tavLst>
                                        <p:tav tm="0">
                                          <p:val>
                                            <p:strVal val="1+#ppt_w/2"/>
                                          </p:val>
                                        </p:tav>
                                        <p:tav tm="100000">
                                          <p:val>
                                            <p:strVal val="#ppt_x"/>
                                          </p:val>
                                        </p:tav>
                                      </p:tavLst>
                                    </p:anim>
                                    <p:anim calcmode="lin" valueType="num">
                                      <p:cBhvr additive="base">
                                        <p:cTn id="21" dur="750" fill="hold"/>
                                        <p:tgtEl>
                                          <p:spTgt spid="2097157"/>
                                        </p:tgtEl>
                                        <p:attrNameLst>
                                          <p:attrName>ppt_y</p:attrName>
                                        </p:attrNameLst>
                                      </p:cBhvr>
                                      <p:tavLst>
                                        <p:tav tm="0">
                                          <p:val>
                                            <p:strVal val="1+#ppt_h/2"/>
                                          </p:val>
                                        </p:tav>
                                        <p:tav tm="100000">
                                          <p:val>
                                            <p:strVal val="#ppt_y"/>
                                          </p:val>
                                        </p:tav>
                                      </p:tavLst>
                                    </p:anim>
                                  </p:childTnLst>
                                </p:cTn>
                              </p:par>
                            </p:childTnLst>
                          </p:cTn>
                        </p:par>
                        <p:par>
                          <p:cTn id="22" fill="hold" nodeType="afterGroup">
                            <p:stCondLst>
                              <p:cond delay="2250"/>
                            </p:stCondLst>
                            <p:childTnLst>
                              <p:par>
                                <p:cTn id="23" presetID="16" presetClass="entr" presetSubtype="37" fill="hold" grpId="0" nodeType="afterEffect">
                                  <p:stCondLst>
                                    <p:cond delay="0"/>
                                  </p:stCondLst>
                                  <p:childTnLst>
                                    <p:set>
                                      <p:cBhvr>
                                        <p:cTn id="24" dur="1" fill="hold">
                                          <p:stCondLst>
                                            <p:cond delay="0"/>
                                          </p:stCondLst>
                                        </p:cTn>
                                        <p:tgtEl>
                                          <p:spTgt spid="1048576"/>
                                        </p:tgtEl>
                                        <p:attrNameLst>
                                          <p:attrName>style.visibility</p:attrName>
                                        </p:attrNameLst>
                                      </p:cBhvr>
                                      <p:to>
                                        <p:strVal val="visible"/>
                                      </p:to>
                                    </p:set>
                                    <p:animEffect transition="in" filter="barn(outVertical)">
                                      <p:cBhvr>
                                        <p:cTn id="25" dur="500"/>
                                        <p:tgtEl>
                                          <p:spTgt spid="1048576"/>
                                        </p:tgtEl>
                                      </p:cBhvr>
                                    </p:animEffect>
                                  </p:childTnLst>
                                </p:cTn>
                              </p:par>
                            </p:childTnLst>
                          </p:cTn>
                        </p:par>
                        <p:par>
                          <p:cTn id="26" fill="hold" nodeType="afterGroup">
                            <p:stCondLst>
                              <p:cond delay="2750"/>
                            </p:stCondLst>
                            <p:childTnLst>
                              <p:par>
                                <p:cTn id="27" presetID="16" presetClass="entr" presetSubtype="37" fill="hold" grpId="0"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outVertical)">
                                      <p:cBhvr>
                                        <p:cTn id="29" dur="500"/>
                                        <p:tgtEl>
                                          <p:spTgt spid="2"/>
                                        </p:tgtEl>
                                      </p:cBhvr>
                                    </p:animEffect>
                                  </p:childTnLst>
                                </p:cTn>
                              </p:par>
                            </p:childTnLst>
                          </p:cTn>
                        </p:par>
                        <p:par>
                          <p:cTn id="30" fill="hold" nodeType="afterGroup">
                            <p:stCondLst>
                              <p:cond delay="3250"/>
                            </p:stCondLst>
                            <p:childTnLst>
                              <p:par>
                                <p:cTn id="31" presetID="42" presetClass="entr" presetSubtype="0" fill="hold" nodeType="afterEffect">
                                  <p:stCondLst>
                                    <p:cond delay="0"/>
                                  </p:stCondLst>
                                  <p:childTnLst>
                                    <p:set>
                                      <p:cBhvr>
                                        <p:cTn id="32" dur="500" fill="hold">
                                          <p:stCondLst>
                                            <p:cond delay="0"/>
                                          </p:stCondLst>
                                        </p:cTn>
                                        <p:tgtEl>
                                          <p:spTgt spid="2097161"/>
                                        </p:tgtEl>
                                        <p:attrNameLst>
                                          <p:attrName>style.visibility</p:attrName>
                                        </p:attrNameLst>
                                      </p:cBhvr>
                                      <p:to>
                                        <p:strVal val="visible"/>
                                      </p:to>
                                    </p:set>
                                    <p:animEffect transition="in" filter="fade">
                                      <p:cBhvr>
                                        <p:cTn id="33" dur="500"/>
                                        <p:tgtEl>
                                          <p:spTgt spid="2097161"/>
                                        </p:tgtEl>
                                      </p:cBhvr>
                                    </p:animEffect>
                                    <p:anim calcmode="lin" valueType="num">
                                      <p:cBhvr>
                                        <p:cTn id="34" dur="500" fill="hold"/>
                                        <p:tgtEl>
                                          <p:spTgt spid="2097161"/>
                                        </p:tgtEl>
                                        <p:attrNameLst>
                                          <p:attrName>ppt_x</p:attrName>
                                        </p:attrNameLst>
                                      </p:cBhvr>
                                      <p:tavLst>
                                        <p:tav tm="0">
                                          <p:val>
                                            <p:strVal val="#ppt_x"/>
                                          </p:val>
                                        </p:tav>
                                        <p:tav tm="100000">
                                          <p:val>
                                            <p:strVal val="#ppt_x"/>
                                          </p:val>
                                        </p:tav>
                                      </p:tavLst>
                                    </p:anim>
                                    <p:anim calcmode="lin" valueType="num">
                                      <p:cBhvr>
                                        <p:cTn id="35" dur="500" fill="hold"/>
                                        <p:tgtEl>
                                          <p:spTgt spid="209716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76" grpId="0" animBg="1"/>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5" name="组合 4"/>
          <p:cNvGrpSpPr/>
          <p:nvPr/>
        </p:nvGrpSpPr>
        <p:grpSpPr>
          <a:xfrm>
            <a:off x="1582406" y="1882734"/>
            <a:ext cx="3900751" cy="446260"/>
            <a:chOff x="946882" y="2608186"/>
            <a:chExt cx="2416674" cy="403132"/>
          </a:xfrm>
          <a:solidFill>
            <a:srgbClr val="C00000"/>
          </a:solidFill>
        </p:grpSpPr>
        <p:sp>
          <p:nvSpPr>
            <p:cNvPr id="1048698" name="圆角矩形 6"/>
            <p:cNvSpPr/>
            <p:nvPr/>
          </p:nvSpPr>
          <p:spPr bwMode="auto">
            <a:xfrm>
              <a:off x="1037992" y="2608186"/>
              <a:ext cx="2234454" cy="403132"/>
            </a:xfrm>
            <a:prstGeom prst="roundRect">
              <a:avLst>
                <a:gd name="adj" fmla="val 50000"/>
              </a:avLst>
            </a:prstGeom>
            <a:grpFill/>
            <a:ln w="34925" cap="flat" cmpd="sng" algn="ctr">
              <a:solidFill>
                <a:schemeClr val="bg1"/>
              </a:solidFill>
              <a:prstDash val="solid"/>
            </a:ln>
            <a:effectLst>
              <a:outerShdw blurRad="50800" dist="38100" dir="2700000" algn="tl" rotWithShape="0">
                <a:prstClr val="black">
                  <a:alpha val="40000"/>
                </a:prstClr>
              </a:outerShdw>
            </a:effectLst>
          </p:spPr>
          <p:txBody>
            <a:bodyPr lIns="123136" tIns="61568" rIns="123136" bIns="61568"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800" b="1"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699" name="文本框 8"/>
            <p:cNvSpPr txBox="1"/>
            <p:nvPr/>
          </p:nvSpPr>
          <p:spPr>
            <a:xfrm>
              <a:off x="946882" y="2617334"/>
              <a:ext cx="2416674" cy="386628"/>
            </a:xfrm>
            <a:prstGeom prst="rect">
              <a:avLst/>
            </a:prstGeom>
            <a:noFill/>
          </p:spPr>
          <p:txBody>
            <a:bodyPr wrap="square" lIns="121873" tIns="60936" rIns="121873" bIns="60936">
              <a:spAutoFit/>
            </a:bodyPr>
            <a:lstStyle/>
            <a:p>
              <a:pPr lvl="0" algn="ctr"/>
              <a:r>
                <a:rPr lang="zh-CN" altLang="en-US" sz="2000" b="1" kern="0">
                  <a:solidFill>
                    <a:srgbClr val="FFFFFF"/>
                  </a:solidFill>
                  <a:latin typeface="微软雅黑" panose="020B0503020204020204" pitchFamily="34" charset="-122"/>
                  <a:ea typeface="微软雅黑" panose="020B0503020204020204" pitchFamily="34" charset="-122"/>
                  <a:cs typeface="+mn-ea"/>
                  <a:sym typeface="+mn-lt"/>
                </a:rPr>
                <a:t>应急管理部专家指导服务</a:t>
              </a:r>
            </a:p>
          </p:txBody>
        </p:sp>
      </p:grpSp>
      <p:sp>
        <p:nvSpPr>
          <p:cNvPr id="1048700" name="矩形 7"/>
          <p:cNvSpPr/>
          <p:nvPr/>
        </p:nvSpPr>
        <p:spPr>
          <a:xfrm>
            <a:off x="1830705" y="2350135"/>
            <a:ext cx="9216390" cy="2014855"/>
          </a:xfrm>
          <a:prstGeom prst="rect">
            <a:avLst/>
          </a:prstGeom>
          <a:noFill/>
        </p:spPr>
        <p:txBody>
          <a:bodyPr wrap="square">
            <a:spAutoFit/>
          </a:bodyPr>
          <a:lstStyle/>
          <a:p>
            <a:pPr indent="0" fontAlgn="auto">
              <a:lnSpc>
                <a:spcPts val="3000"/>
              </a:lnSpc>
            </a:pPr>
            <a:r>
              <a:rPr lang="zh-CN" altLang="en-US" sz="1500">
                <a:latin typeface="微软雅黑" panose="020B0503020204020204" pitchFamily="34" charset="-122"/>
                <a:ea typeface="微软雅黑" panose="020B0503020204020204" pitchFamily="34" charset="-122"/>
              </a:rPr>
              <a:t>      </a:t>
            </a:r>
            <a:r>
              <a:rPr lang="en-US" altLang="zh-CN" sz="1500">
                <a:latin typeface="微软雅黑" panose="020B0503020204020204" pitchFamily="34" charset="-122"/>
                <a:ea typeface="微软雅黑" panose="020B0503020204020204" pitchFamily="34" charset="-122"/>
              </a:rPr>
              <a:t> </a:t>
            </a:r>
            <a:r>
              <a:rPr lang="en-US" altLang="zh-CN" sz="1500">
                <a:latin typeface="微软雅黑" panose="020B0503020204020204" pitchFamily="34" charset="-122"/>
                <a:ea typeface="微软雅黑" panose="020B0503020204020204" pitchFamily="34" charset="-122"/>
                <a:cs typeface="Times New Roman" panose="02020603050405020304" pitchFamily="18" charset="0"/>
              </a:rPr>
              <a:t>2023</a:t>
            </a:r>
            <a:r>
              <a:rPr lang="zh-CN" altLang="en-US" sz="1500">
                <a:latin typeface="微软雅黑" panose="020B0503020204020204" pitchFamily="34" charset="-122"/>
                <a:ea typeface="微软雅黑" panose="020B0503020204020204" pitchFamily="34" charset="-122"/>
                <a:cs typeface="Times New Roman" panose="02020603050405020304" pitchFamily="18" charset="0"/>
              </a:rPr>
              <a:t>年应急管理部再次组织专家组对全国</a:t>
            </a:r>
            <a:r>
              <a:rPr lang="en-US" altLang="zh-CN" sz="1500">
                <a:latin typeface="微软雅黑" panose="020B0503020204020204" pitchFamily="34" charset="-122"/>
                <a:ea typeface="微软雅黑" panose="020B0503020204020204" pitchFamily="34" charset="-122"/>
                <a:cs typeface="Times New Roman" panose="02020603050405020304" pitchFamily="18" charset="0"/>
              </a:rPr>
              <a:t>12</a:t>
            </a:r>
            <a:r>
              <a:rPr lang="zh-CN" altLang="en-US" sz="1500">
                <a:latin typeface="微软雅黑" panose="020B0503020204020204" pitchFamily="34" charset="-122"/>
                <a:ea typeface="微软雅黑" panose="020B0503020204020204" pitchFamily="34" charset="-122"/>
                <a:cs typeface="Times New Roman" panose="02020603050405020304" pitchFamily="18" charset="0"/>
              </a:rPr>
              <a:t>个造纸、印染等企业聚集的重点县开展了专家指导服务，推动各省级应急管理部门按照统一模式，对</a:t>
            </a:r>
            <a:r>
              <a:rPr lang="en-US" altLang="zh-CN" sz="1500">
                <a:latin typeface="微软雅黑" panose="020B0503020204020204" pitchFamily="34" charset="-122"/>
                <a:ea typeface="微软雅黑" panose="020B0503020204020204" pitchFamily="34" charset="-122"/>
                <a:cs typeface="Times New Roman" panose="02020603050405020304" pitchFamily="18" charset="0"/>
              </a:rPr>
              <a:t>185</a:t>
            </a:r>
            <a:r>
              <a:rPr lang="zh-CN" altLang="en-US" sz="1500">
                <a:latin typeface="微软雅黑" panose="020B0503020204020204" pitchFamily="34" charset="-122"/>
                <a:ea typeface="微软雅黑" panose="020B0503020204020204" pitchFamily="34" charset="-122"/>
                <a:cs typeface="Times New Roman" panose="02020603050405020304" pitchFamily="18" charset="0"/>
              </a:rPr>
              <a:t>个省级重点县开展帮扶指导，排查整改问题隐患</a:t>
            </a:r>
            <a:r>
              <a:rPr lang="en-US" altLang="zh-CN" sz="1500">
                <a:latin typeface="微软雅黑" panose="020B0503020204020204" pitchFamily="34" charset="-122"/>
                <a:ea typeface="微软雅黑" panose="020B0503020204020204" pitchFamily="34" charset="-122"/>
                <a:cs typeface="Times New Roman" panose="02020603050405020304" pitchFamily="18" charset="0"/>
              </a:rPr>
              <a:t>6.5</a:t>
            </a:r>
            <a:r>
              <a:rPr lang="zh-CN" altLang="en-US" sz="1500">
                <a:latin typeface="微软雅黑" panose="020B0503020204020204" pitchFamily="34" charset="-122"/>
                <a:ea typeface="微软雅黑" panose="020B0503020204020204" pitchFamily="34" charset="-122"/>
                <a:cs typeface="Times New Roman" panose="02020603050405020304" pitchFamily="18" charset="0"/>
              </a:rPr>
              <a:t>万余项，对防范遏制工贸企业有限空间作业事故发挥了重要作用。</a:t>
            </a:r>
            <a:endParaRPr lang="en-US" altLang="zh-CN" sz="1500">
              <a:latin typeface="微软雅黑" panose="020B0503020204020204" pitchFamily="34" charset="-122"/>
              <a:ea typeface="微软雅黑" panose="020B0503020204020204" pitchFamily="34" charset="-122"/>
              <a:cs typeface="Times New Roman" panose="02020603050405020304" pitchFamily="18" charset="0"/>
            </a:endParaRPr>
          </a:p>
          <a:p>
            <a:pPr indent="0" fontAlgn="auto">
              <a:lnSpc>
                <a:spcPts val="3000"/>
              </a:lnSpc>
            </a:pPr>
            <a:r>
              <a:rPr lang="zh-CN" altLang="en-US" sz="1500">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150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1500">
                <a:latin typeface="微软雅黑" panose="020B0503020204020204" pitchFamily="34" charset="-122"/>
                <a:ea typeface="微软雅黑" panose="020B0503020204020204" pitchFamily="34" charset="-122"/>
                <a:cs typeface="Times New Roman" panose="02020603050405020304" pitchFamily="18" charset="0"/>
              </a:rPr>
              <a:t>探索推动的物理隔离、挂牌上锁等措施办法在各地实施中取得了良好的成效，这些措施办法在</a:t>
            </a:r>
            <a:r>
              <a:rPr lang="en-US" altLang="zh-CN" sz="150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500">
                <a:latin typeface="微软雅黑" panose="020B0503020204020204" pitchFamily="34" charset="-122"/>
                <a:ea typeface="微软雅黑" panose="020B0503020204020204" pitchFamily="34" charset="-122"/>
                <a:cs typeface="Times New Roman" panose="02020603050405020304" pitchFamily="18" charset="0"/>
              </a:rPr>
              <a:t>规定</a:t>
            </a:r>
            <a:r>
              <a:rPr lang="en-US" altLang="zh-CN" sz="150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500">
                <a:latin typeface="微软雅黑" panose="020B0503020204020204" pitchFamily="34" charset="-122"/>
                <a:ea typeface="微软雅黑" panose="020B0503020204020204" pitchFamily="34" charset="-122"/>
                <a:cs typeface="Times New Roman" panose="02020603050405020304" pitchFamily="18" charset="0"/>
              </a:rPr>
              <a:t>中固化为通用性要求。</a:t>
            </a:r>
          </a:p>
        </p:txBody>
      </p:sp>
      <p:grpSp>
        <p:nvGrpSpPr>
          <p:cNvPr id="126" name="Group 4"/>
          <p:cNvGrpSpPr>
            <a:grpSpLocks noChangeAspect="1"/>
          </p:cNvGrpSpPr>
          <p:nvPr/>
        </p:nvGrpSpPr>
        <p:grpSpPr>
          <a:xfrm>
            <a:off x="1123691" y="2463296"/>
            <a:ext cx="496051" cy="679802"/>
            <a:chOff x="3511" y="1708"/>
            <a:chExt cx="656" cy="899"/>
          </a:xfrm>
          <a:solidFill>
            <a:srgbClr val="C00000"/>
          </a:solidFill>
        </p:grpSpPr>
        <p:sp>
          <p:nvSpPr>
            <p:cNvPr id="1048701" name="Freeform 5"/>
            <p:cNvSpPr>
              <a:spLocks noEditPoints="1"/>
            </p:cNvSpPr>
            <p:nvPr/>
          </p:nvSpPr>
          <p:spPr bwMode="auto">
            <a:xfrm>
              <a:off x="3581" y="1708"/>
              <a:ext cx="445" cy="899"/>
            </a:xfrm>
            <a:custGeom>
              <a:avLst/>
              <a:gdLst>
                <a:gd name="T0" fmla="*/ 115 w 165"/>
                <a:gd name="T1" fmla="*/ 39 h 334"/>
                <a:gd name="T2" fmla="*/ 96 w 165"/>
                <a:gd name="T3" fmla="*/ 6 h 334"/>
                <a:gd name="T4" fmla="*/ 60 w 165"/>
                <a:gd name="T5" fmla="*/ 16 h 334"/>
                <a:gd name="T6" fmla="*/ 52 w 165"/>
                <a:gd name="T7" fmla="*/ 49 h 334"/>
                <a:gd name="T8" fmla="*/ 66 w 165"/>
                <a:gd name="T9" fmla="*/ 70 h 334"/>
                <a:gd name="T10" fmla="*/ 98 w 165"/>
                <a:gd name="T11" fmla="*/ 69 h 334"/>
                <a:gd name="T12" fmla="*/ 115 w 165"/>
                <a:gd name="T13" fmla="*/ 39 h 334"/>
                <a:gd name="T14" fmla="*/ 70 w 165"/>
                <a:gd name="T15" fmla="*/ 143 h 334"/>
                <a:gd name="T16" fmla="*/ 62 w 165"/>
                <a:gd name="T17" fmla="*/ 195 h 334"/>
                <a:gd name="T18" fmla="*/ 113 w 165"/>
                <a:gd name="T19" fmla="*/ 209 h 334"/>
                <a:gd name="T20" fmla="*/ 129 w 165"/>
                <a:gd name="T21" fmla="*/ 234 h 334"/>
                <a:gd name="T22" fmla="*/ 133 w 165"/>
                <a:gd name="T23" fmla="*/ 327 h 334"/>
                <a:gd name="T24" fmla="*/ 102 w 165"/>
                <a:gd name="T25" fmla="*/ 324 h 334"/>
                <a:gd name="T26" fmla="*/ 93 w 165"/>
                <a:gd name="T27" fmla="*/ 252 h 334"/>
                <a:gd name="T28" fmla="*/ 87 w 165"/>
                <a:gd name="T29" fmla="*/ 244 h 334"/>
                <a:gd name="T30" fmla="*/ 21 w 165"/>
                <a:gd name="T31" fmla="*/ 229 h 334"/>
                <a:gd name="T32" fmla="*/ 2 w 165"/>
                <a:gd name="T33" fmla="*/ 201 h 334"/>
                <a:gd name="T34" fmla="*/ 10 w 165"/>
                <a:gd name="T35" fmla="*/ 105 h 334"/>
                <a:gd name="T36" fmla="*/ 64 w 165"/>
                <a:gd name="T37" fmla="*/ 74 h 334"/>
                <a:gd name="T38" fmla="*/ 78 w 165"/>
                <a:gd name="T39" fmla="*/ 87 h 334"/>
                <a:gd name="T40" fmla="*/ 102 w 165"/>
                <a:gd name="T41" fmla="*/ 132 h 334"/>
                <a:gd name="T42" fmla="*/ 104 w 165"/>
                <a:gd name="T43" fmla="*/ 133 h 334"/>
                <a:gd name="T44" fmla="*/ 155 w 165"/>
                <a:gd name="T45" fmla="*/ 144 h 334"/>
                <a:gd name="T46" fmla="*/ 164 w 165"/>
                <a:gd name="T47" fmla="*/ 153 h 334"/>
                <a:gd name="T48" fmla="*/ 161 w 165"/>
                <a:gd name="T49" fmla="*/ 166 h 334"/>
                <a:gd name="T50" fmla="*/ 152 w 165"/>
                <a:gd name="T51" fmla="*/ 170 h 334"/>
                <a:gd name="T52" fmla="*/ 94 w 165"/>
                <a:gd name="T53" fmla="*/ 169 h 334"/>
                <a:gd name="T54" fmla="*/ 83 w 165"/>
                <a:gd name="T55" fmla="*/ 165 h 334"/>
                <a:gd name="T56" fmla="*/ 70 w 165"/>
                <a:gd name="T57" fmla="*/ 143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5" h="334">
                  <a:moveTo>
                    <a:pt x="115" y="39"/>
                  </a:moveTo>
                  <a:cubicBezTo>
                    <a:pt x="120" y="25"/>
                    <a:pt x="110" y="12"/>
                    <a:pt x="96" y="6"/>
                  </a:cubicBezTo>
                  <a:cubicBezTo>
                    <a:pt x="82" y="0"/>
                    <a:pt x="67" y="2"/>
                    <a:pt x="60" y="16"/>
                  </a:cubicBezTo>
                  <a:cubicBezTo>
                    <a:pt x="56" y="23"/>
                    <a:pt x="51" y="41"/>
                    <a:pt x="52" y="49"/>
                  </a:cubicBezTo>
                  <a:cubicBezTo>
                    <a:pt x="53" y="56"/>
                    <a:pt x="58" y="65"/>
                    <a:pt x="66" y="70"/>
                  </a:cubicBezTo>
                  <a:cubicBezTo>
                    <a:pt x="75" y="76"/>
                    <a:pt x="89" y="76"/>
                    <a:pt x="98" y="69"/>
                  </a:cubicBezTo>
                  <a:cubicBezTo>
                    <a:pt x="104" y="64"/>
                    <a:pt x="113" y="47"/>
                    <a:pt x="115" y="39"/>
                  </a:cubicBezTo>
                  <a:close/>
                  <a:moveTo>
                    <a:pt x="70" y="143"/>
                  </a:moveTo>
                  <a:cubicBezTo>
                    <a:pt x="66" y="160"/>
                    <a:pt x="63" y="178"/>
                    <a:pt x="62" y="195"/>
                  </a:cubicBezTo>
                  <a:cubicBezTo>
                    <a:pt x="113" y="209"/>
                    <a:pt x="113" y="209"/>
                    <a:pt x="113" y="209"/>
                  </a:cubicBezTo>
                  <a:cubicBezTo>
                    <a:pt x="123" y="212"/>
                    <a:pt x="129" y="220"/>
                    <a:pt x="129" y="234"/>
                  </a:cubicBezTo>
                  <a:cubicBezTo>
                    <a:pt x="133" y="327"/>
                    <a:pt x="133" y="327"/>
                    <a:pt x="133" y="327"/>
                  </a:cubicBezTo>
                  <a:cubicBezTo>
                    <a:pt x="133" y="334"/>
                    <a:pt x="102" y="333"/>
                    <a:pt x="102" y="324"/>
                  </a:cubicBezTo>
                  <a:cubicBezTo>
                    <a:pt x="93" y="252"/>
                    <a:pt x="93" y="252"/>
                    <a:pt x="93" y="252"/>
                  </a:cubicBezTo>
                  <a:cubicBezTo>
                    <a:pt x="93" y="248"/>
                    <a:pt x="91" y="245"/>
                    <a:pt x="87" y="244"/>
                  </a:cubicBezTo>
                  <a:cubicBezTo>
                    <a:pt x="21" y="229"/>
                    <a:pt x="21" y="229"/>
                    <a:pt x="21" y="229"/>
                  </a:cubicBezTo>
                  <a:cubicBezTo>
                    <a:pt x="6" y="227"/>
                    <a:pt x="2" y="216"/>
                    <a:pt x="2" y="201"/>
                  </a:cubicBezTo>
                  <a:cubicBezTo>
                    <a:pt x="3" y="179"/>
                    <a:pt x="0" y="135"/>
                    <a:pt x="10" y="105"/>
                  </a:cubicBezTo>
                  <a:cubicBezTo>
                    <a:pt x="17" y="85"/>
                    <a:pt x="40" y="64"/>
                    <a:pt x="64" y="74"/>
                  </a:cubicBezTo>
                  <a:cubicBezTo>
                    <a:pt x="70" y="77"/>
                    <a:pt x="75" y="81"/>
                    <a:pt x="78" y="87"/>
                  </a:cubicBezTo>
                  <a:cubicBezTo>
                    <a:pt x="87" y="100"/>
                    <a:pt x="97" y="122"/>
                    <a:pt x="102" y="132"/>
                  </a:cubicBezTo>
                  <a:cubicBezTo>
                    <a:pt x="102" y="132"/>
                    <a:pt x="103" y="133"/>
                    <a:pt x="104" y="133"/>
                  </a:cubicBezTo>
                  <a:cubicBezTo>
                    <a:pt x="155" y="144"/>
                    <a:pt x="155" y="144"/>
                    <a:pt x="155" y="144"/>
                  </a:cubicBezTo>
                  <a:cubicBezTo>
                    <a:pt x="160" y="145"/>
                    <a:pt x="163" y="149"/>
                    <a:pt x="164" y="153"/>
                  </a:cubicBezTo>
                  <a:cubicBezTo>
                    <a:pt x="165" y="155"/>
                    <a:pt x="162" y="165"/>
                    <a:pt x="161" y="166"/>
                  </a:cubicBezTo>
                  <a:cubicBezTo>
                    <a:pt x="158" y="169"/>
                    <a:pt x="156" y="170"/>
                    <a:pt x="152" y="170"/>
                  </a:cubicBezTo>
                  <a:cubicBezTo>
                    <a:pt x="94" y="169"/>
                    <a:pt x="94" y="169"/>
                    <a:pt x="94" y="169"/>
                  </a:cubicBezTo>
                  <a:cubicBezTo>
                    <a:pt x="90" y="168"/>
                    <a:pt x="86" y="167"/>
                    <a:pt x="83" y="165"/>
                  </a:cubicBezTo>
                  <a:lnTo>
                    <a:pt x="70" y="143"/>
                  </a:ln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702" name="Freeform 6"/>
            <p:cNvSpPr/>
            <p:nvPr/>
          </p:nvSpPr>
          <p:spPr bwMode="auto">
            <a:xfrm>
              <a:off x="3511" y="1982"/>
              <a:ext cx="340" cy="396"/>
            </a:xfrm>
            <a:custGeom>
              <a:avLst/>
              <a:gdLst>
                <a:gd name="T0" fmla="*/ 126 w 126"/>
                <a:gd name="T1" fmla="*/ 122 h 147"/>
                <a:gd name="T2" fmla="*/ 125 w 126"/>
                <a:gd name="T3" fmla="*/ 135 h 147"/>
                <a:gd name="T4" fmla="*/ 113 w 126"/>
                <a:gd name="T5" fmla="*/ 144 h 147"/>
                <a:gd name="T6" fmla="*/ 36 w 126"/>
                <a:gd name="T7" fmla="*/ 145 h 147"/>
                <a:gd name="T8" fmla="*/ 11 w 126"/>
                <a:gd name="T9" fmla="*/ 125 h 147"/>
                <a:gd name="T10" fmla="*/ 2 w 126"/>
                <a:gd name="T11" fmla="*/ 18 h 147"/>
                <a:gd name="T12" fmla="*/ 21 w 126"/>
                <a:gd name="T13" fmla="*/ 15 h 147"/>
                <a:gd name="T14" fmla="*/ 34 w 126"/>
                <a:gd name="T15" fmla="*/ 119 h 147"/>
                <a:gd name="T16" fmla="*/ 37 w 126"/>
                <a:gd name="T17" fmla="*/ 121 h 147"/>
                <a:gd name="T18" fmla="*/ 126 w 126"/>
                <a:gd name="T19" fmla="*/ 122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47">
                  <a:moveTo>
                    <a:pt x="126" y="122"/>
                  </a:moveTo>
                  <a:cubicBezTo>
                    <a:pt x="125" y="135"/>
                    <a:pt x="125" y="135"/>
                    <a:pt x="125" y="135"/>
                  </a:cubicBezTo>
                  <a:cubicBezTo>
                    <a:pt x="124" y="140"/>
                    <a:pt x="121" y="143"/>
                    <a:pt x="113" y="144"/>
                  </a:cubicBezTo>
                  <a:cubicBezTo>
                    <a:pt x="83" y="146"/>
                    <a:pt x="65" y="147"/>
                    <a:pt x="36" y="145"/>
                  </a:cubicBezTo>
                  <a:cubicBezTo>
                    <a:pt x="23" y="144"/>
                    <a:pt x="14" y="137"/>
                    <a:pt x="11" y="125"/>
                  </a:cubicBezTo>
                  <a:cubicBezTo>
                    <a:pt x="6" y="108"/>
                    <a:pt x="4" y="41"/>
                    <a:pt x="2" y="18"/>
                  </a:cubicBezTo>
                  <a:cubicBezTo>
                    <a:pt x="0" y="3"/>
                    <a:pt x="19" y="0"/>
                    <a:pt x="21" y="15"/>
                  </a:cubicBezTo>
                  <a:cubicBezTo>
                    <a:pt x="34" y="119"/>
                    <a:pt x="34" y="119"/>
                    <a:pt x="34" y="119"/>
                  </a:cubicBezTo>
                  <a:cubicBezTo>
                    <a:pt x="34" y="120"/>
                    <a:pt x="36" y="121"/>
                    <a:pt x="37" y="121"/>
                  </a:cubicBezTo>
                  <a:lnTo>
                    <a:pt x="126" y="122"/>
                  </a:ln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703" name="Freeform 7"/>
            <p:cNvSpPr/>
            <p:nvPr/>
          </p:nvSpPr>
          <p:spPr bwMode="auto">
            <a:xfrm>
              <a:off x="3878" y="1937"/>
              <a:ext cx="251" cy="223"/>
            </a:xfrm>
            <a:custGeom>
              <a:avLst/>
              <a:gdLst>
                <a:gd name="T0" fmla="*/ 66 w 93"/>
                <a:gd name="T1" fmla="*/ 68 h 83"/>
                <a:gd name="T2" fmla="*/ 84 w 93"/>
                <a:gd name="T3" fmla="*/ 0 h 83"/>
                <a:gd name="T4" fmla="*/ 92 w 93"/>
                <a:gd name="T5" fmla="*/ 16 h 83"/>
                <a:gd name="T6" fmla="*/ 76 w 93"/>
                <a:gd name="T7" fmla="*/ 78 h 83"/>
                <a:gd name="T8" fmla="*/ 70 w 93"/>
                <a:gd name="T9" fmla="*/ 83 h 83"/>
                <a:gd name="T10" fmla="*/ 0 w 93"/>
                <a:gd name="T11" fmla="*/ 83 h 83"/>
                <a:gd name="T12" fmla="*/ 0 w 93"/>
                <a:gd name="T13" fmla="*/ 68 h 83"/>
                <a:gd name="T14" fmla="*/ 66 w 93"/>
                <a:gd name="T15" fmla="*/ 68 h 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 h="83">
                  <a:moveTo>
                    <a:pt x="66" y="68"/>
                  </a:moveTo>
                  <a:cubicBezTo>
                    <a:pt x="84" y="0"/>
                    <a:pt x="84" y="0"/>
                    <a:pt x="84" y="0"/>
                  </a:cubicBezTo>
                  <a:cubicBezTo>
                    <a:pt x="92" y="2"/>
                    <a:pt x="93" y="8"/>
                    <a:pt x="92" y="16"/>
                  </a:cubicBezTo>
                  <a:cubicBezTo>
                    <a:pt x="76" y="78"/>
                    <a:pt x="76" y="78"/>
                    <a:pt x="76" y="78"/>
                  </a:cubicBezTo>
                  <a:cubicBezTo>
                    <a:pt x="75" y="81"/>
                    <a:pt x="73" y="81"/>
                    <a:pt x="70" y="83"/>
                  </a:cubicBezTo>
                  <a:cubicBezTo>
                    <a:pt x="0" y="83"/>
                    <a:pt x="0" y="83"/>
                    <a:pt x="0" y="83"/>
                  </a:cubicBezTo>
                  <a:cubicBezTo>
                    <a:pt x="0" y="68"/>
                    <a:pt x="0" y="68"/>
                    <a:pt x="0" y="68"/>
                  </a:cubicBezTo>
                  <a:cubicBezTo>
                    <a:pt x="22" y="68"/>
                    <a:pt x="44" y="68"/>
                    <a:pt x="66" y="6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704" name="Freeform 8"/>
            <p:cNvSpPr/>
            <p:nvPr/>
          </p:nvSpPr>
          <p:spPr bwMode="auto">
            <a:xfrm>
              <a:off x="3797" y="2160"/>
              <a:ext cx="370" cy="441"/>
            </a:xfrm>
            <a:custGeom>
              <a:avLst/>
              <a:gdLst>
                <a:gd name="T0" fmla="*/ 0 w 137"/>
                <a:gd name="T1" fmla="*/ 0 h 164"/>
                <a:gd name="T2" fmla="*/ 113 w 137"/>
                <a:gd name="T3" fmla="*/ 0 h 164"/>
                <a:gd name="T4" fmla="*/ 132 w 137"/>
                <a:gd name="T5" fmla="*/ 11 h 164"/>
                <a:gd name="T6" fmla="*/ 137 w 137"/>
                <a:gd name="T7" fmla="*/ 30 h 164"/>
                <a:gd name="T8" fmla="*/ 137 w 137"/>
                <a:gd name="T9" fmla="*/ 164 h 164"/>
                <a:gd name="T10" fmla="*/ 117 w 137"/>
                <a:gd name="T11" fmla="*/ 164 h 164"/>
                <a:gd name="T12" fmla="*/ 117 w 137"/>
                <a:gd name="T13" fmla="*/ 31 h 164"/>
                <a:gd name="T14" fmla="*/ 109 w 137"/>
                <a:gd name="T15" fmla="*/ 21 h 164"/>
                <a:gd name="T16" fmla="*/ 0 w 137"/>
                <a:gd name="T17" fmla="*/ 21 h 164"/>
                <a:gd name="T18" fmla="*/ 0 w 137"/>
                <a:gd name="T19"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 h="164">
                  <a:moveTo>
                    <a:pt x="0" y="0"/>
                  </a:moveTo>
                  <a:cubicBezTo>
                    <a:pt x="113" y="0"/>
                    <a:pt x="113" y="0"/>
                    <a:pt x="113" y="0"/>
                  </a:cubicBezTo>
                  <a:cubicBezTo>
                    <a:pt x="120" y="0"/>
                    <a:pt x="128" y="5"/>
                    <a:pt x="132" y="11"/>
                  </a:cubicBezTo>
                  <a:cubicBezTo>
                    <a:pt x="136" y="16"/>
                    <a:pt x="137" y="24"/>
                    <a:pt x="137" y="30"/>
                  </a:cubicBezTo>
                  <a:cubicBezTo>
                    <a:pt x="137" y="164"/>
                    <a:pt x="137" y="164"/>
                    <a:pt x="137" y="164"/>
                  </a:cubicBezTo>
                  <a:cubicBezTo>
                    <a:pt x="117" y="164"/>
                    <a:pt x="117" y="164"/>
                    <a:pt x="117" y="164"/>
                  </a:cubicBezTo>
                  <a:cubicBezTo>
                    <a:pt x="117" y="31"/>
                    <a:pt x="117" y="31"/>
                    <a:pt x="117" y="31"/>
                  </a:cubicBezTo>
                  <a:cubicBezTo>
                    <a:pt x="117" y="25"/>
                    <a:pt x="115" y="21"/>
                    <a:pt x="109" y="21"/>
                  </a:cubicBezTo>
                  <a:cubicBezTo>
                    <a:pt x="0" y="21"/>
                    <a:pt x="0" y="21"/>
                    <a:pt x="0" y="21"/>
                  </a:cubicBezTo>
                  <a:lnTo>
                    <a:pt x="0" y="0"/>
                  </a:ln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grpSp>
      <p:cxnSp>
        <p:nvCxnSpPr>
          <p:cNvPr id="3145743" name="直接连接符 13"/>
          <p:cNvCxnSpPr/>
          <p:nvPr/>
        </p:nvCxnSpPr>
        <p:spPr>
          <a:xfrm>
            <a:off x="763106" y="4960389"/>
            <a:ext cx="10591659" cy="0"/>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cxnSp>
        <p:nvCxnSpPr>
          <p:cNvPr id="3145744" name="直接连接符 18"/>
          <p:cNvCxnSpPr/>
          <p:nvPr/>
        </p:nvCxnSpPr>
        <p:spPr>
          <a:xfrm>
            <a:off x="763106" y="6102255"/>
            <a:ext cx="10591659" cy="0"/>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048711" name="矩形 25"/>
          <p:cNvSpPr/>
          <p:nvPr/>
        </p:nvSpPr>
        <p:spPr>
          <a:xfrm>
            <a:off x="1866240" y="415827"/>
            <a:ext cx="3785502" cy="398780"/>
          </a:xfrm>
          <a:prstGeom prst="rect">
            <a:avLst/>
          </a:prstGeom>
        </p:spPr>
        <p:txBody>
          <a:bodyPr wrap="square">
            <a:spAutoFit/>
          </a:bodyPr>
          <a:lstStyle/>
          <a:p>
            <a:pPr lvl="0" algn="dist"/>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规定</a:t>
            </a: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修订的背景和总体考虑</a:t>
            </a:r>
            <a:endParaRPr lang="en-US" altLang="zh-CN" sz="2000" b="1">
              <a:solidFill>
                <a:srgbClr val="C00000"/>
              </a:solidFill>
              <a:latin typeface="微软雅黑" panose="020B0503020204020204" pitchFamily="34" charset="-122"/>
              <a:ea typeface="微软雅黑" panose="020B0503020204020204" pitchFamily="34" charset="-122"/>
              <a:cs typeface="+mn-ea"/>
              <a:sym typeface="+mn-lt"/>
            </a:endParaRPr>
          </a:p>
        </p:txBody>
      </p:sp>
      <p:grpSp>
        <p:nvGrpSpPr>
          <p:cNvPr id="128" name="Group 4"/>
          <p:cNvGrpSpPr>
            <a:grpSpLocks noChangeAspect="1"/>
          </p:cNvGrpSpPr>
          <p:nvPr/>
        </p:nvGrpSpPr>
        <p:grpSpPr>
          <a:xfrm>
            <a:off x="912398" y="1141792"/>
            <a:ext cx="903606" cy="461665"/>
            <a:chOff x="3222" y="1845"/>
            <a:chExt cx="1237" cy="632"/>
          </a:xfrm>
          <a:solidFill>
            <a:srgbClr val="C00000"/>
          </a:solidFill>
        </p:grpSpPr>
        <p:sp>
          <p:nvSpPr>
            <p:cNvPr id="1048712" name="Freeform 5"/>
            <p:cNvSpPr/>
            <p:nvPr/>
          </p:nvSpPr>
          <p:spPr bwMode="auto">
            <a:xfrm>
              <a:off x="3608" y="1845"/>
              <a:ext cx="851" cy="632"/>
            </a:xfrm>
            <a:custGeom>
              <a:avLst/>
              <a:gdLst>
                <a:gd name="T0" fmla="*/ 366 w 626"/>
                <a:gd name="T1" fmla="*/ 413 h 465"/>
                <a:gd name="T2" fmla="*/ 313 w 626"/>
                <a:gd name="T3" fmla="*/ 362 h 465"/>
                <a:gd name="T4" fmla="*/ 338 w 626"/>
                <a:gd name="T5" fmla="*/ 362 h 465"/>
                <a:gd name="T6" fmla="*/ 392 w 626"/>
                <a:gd name="T7" fmla="*/ 310 h 465"/>
                <a:gd name="T8" fmla="*/ 338 w 626"/>
                <a:gd name="T9" fmla="*/ 258 h 465"/>
                <a:gd name="T10" fmla="*/ 414 w 626"/>
                <a:gd name="T11" fmla="*/ 207 h 465"/>
                <a:gd name="T12" fmla="*/ 361 w 626"/>
                <a:gd name="T13" fmla="*/ 155 h 465"/>
                <a:gd name="T14" fmla="*/ 573 w 626"/>
                <a:gd name="T15" fmla="*/ 155 h 465"/>
                <a:gd name="T16" fmla="*/ 626 w 626"/>
                <a:gd name="T17" fmla="*/ 103 h 465"/>
                <a:gd name="T18" fmla="*/ 573 w 626"/>
                <a:gd name="T19" fmla="*/ 52 h 465"/>
                <a:gd name="T20" fmla="*/ 260 w 626"/>
                <a:gd name="T21" fmla="*/ 52 h 465"/>
                <a:gd name="T22" fmla="*/ 207 w 626"/>
                <a:gd name="T23" fmla="*/ 0 h 465"/>
                <a:gd name="T24" fmla="*/ 102 w 626"/>
                <a:gd name="T25" fmla="*/ 0 h 465"/>
                <a:gd name="T26" fmla="*/ 48 w 626"/>
                <a:gd name="T27" fmla="*/ 52 h 465"/>
                <a:gd name="T28" fmla="*/ 49 w 626"/>
                <a:gd name="T29" fmla="*/ 54 h 465"/>
                <a:gd name="T30" fmla="*/ 0 w 626"/>
                <a:gd name="T31" fmla="*/ 113 h 465"/>
                <a:gd name="T32" fmla="*/ 0 w 626"/>
                <a:gd name="T33" fmla="*/ 403 h 465"/>
                <a:gd name="T34" fmla="*/ 65 w 626"/>
                <a:gd name="T35" fmla="*/ 465 h 465"/>
                <a:gd name="T36" fmla="*/ 208 w 626"/>
                <a:gd name="T37" fmla="*/ 465 h 465"/>
                <a:gd name="T38" fmla="*/ 244 w 626"/>
                <a:gd name="T39" fmla="*/ 465 h 465"/>
                <a:gd name="T40" fmla="*/ 313 w 626"/>
                <a:gd name="T41" fmla="*/ 465 h 465"/>
                <a:gd name="T42" fmla="*/ 366 w 626"/>
                <a:gd name="T43" fmla="*/ 413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6" h="465">
                  <a:moveTo>
                    <a:pt x="366" y="413"/>
                  </a:moveTo>
                  <a:cubicBezTo>
                    <a:pt x="366" y="385"/>
                    <a:pt x="342" y="362"/>
                    <a:pt x="313" y="362"/>
                  </a:cubicBezTo>
                  <a:cubicBezTo>
                    <a:pt x="338" y="362"/>
                    <a:pt x="338" y="362"/>
                    <a:pt x="338" y="362"/>
                  </a:cubicBezTo>
                  <a:cubicBezTo>
                    <a:pt x="368" y="362"/>
                    <a:pt x="392" y="338"/>
                    <a:pt x="392" y="310"/>
                  </a:cubicBezTo>
                  <a:cubicBezTo>
                    <a:pt x="392" y="281"/>
                    <a:pt x="368" y="258"/>
                    <a:pt x="338" y="258"/>
                  </a:cubicBezTo>
                  <a:cubicBezTo>
                    <a:pt x="368" y="258"/>
                    <a:pt x="416" y="258"/>
                    <a:pt x="414" y="207"/>
                  </a:cubicBezTo>
                  <a:cubicBezTo>
                    <a:pt x="413" y="178"/>
                    <a:pt x="390" y="155"/>
                    <a:pt x="361" y="155"/>
                  </a:cubicBezTo>
                  <a:cubicBezTo>
                    <a:pt x="573" y="155"/>
                    <a:pt x="573" y="155"/>
                    <a:pt x="573" y="155"/>
                  </a:cubicBezTo>
                  <a:cubicBezTo>
                    <a:pt x="602" y="155"/>
                    <a:pt x="626" y="132"/>
                    <a:pt x="626" y="103"/>
                  </a:cubicBezTo>
                  <a:cubicBezTo>
                    <a:pt x="626" y="75"/>
                    <a:pt x="602" y="52"/>
                    <a:pt x="573" y="52"/>
                  </a:cubicBezTo>
                  <a:cubicBezTo>
                    <a:pt x="260" y="52"/>
                    <a:pt x="260" y="52"/>
                    <a:pt x="260" y="52"/>
                  </a:cubicBezTo>
                  <a:cubicBezTo>
                    <a:pt x="260" y="23"/>
                    <a:pt x="236" y="0"/>
                    <a:pt x="207" y="0"/>
                  </a:cubicBezTo>
                  <a:cubicBezTo>
                    <a:pt x="102" y="0"/>
                    <a:pt x="102" y="0"/>
                    <a:pt x="102" y="0"/>
                  </a:cubicBezTo>
                  <a:cubicBezTo>
                    <a:pt x="72" y="0"/>
                    <a:pt x="48" y="23"/>
                    <a:pt x="48" y="52"/>
                  </a:cubicBezTo>
                  <a:cubicBezTo>
                    <a:pt x="48" y="52"/>
                    <a:pt x="48" y="53"/>
                    <a:pt x="49" y="54"/>
                  </a:cubicBezTo>
                  <a:cubicBezTo>
                    <a:pt x="21" y="60"/>
                    <a:pt x="0" y="85"/>
                    <a:pt x="0" y="113"/>
                  </a:cubicBezTo>
                  <a:cubicBezTo>
                    <a:pt x="0" y="403"/>
                    <a:pt x="0" y="403"/>
                    <a:pt x="0" y="403"/>
                  </a:cubicBezTo>
                  <a:cubicBezTo>
                    <a:pt x="0" y="437"/>
                    <a:pt x="29" y="465"/>
                    <a:pt x="65" y="465"/>
                  </a:cubicBezTo>
                  <a:cubicBezTo>
                    <a:pt x="208" y="465"/>
                    <a:pt x="208" y="465"/>
                    <a:pt x="208" y="465"/>
                  </a:cubicBezTo>
                  <a:cubicBezTo>
                    <a:pt x="244" y="465"/>
                    <a:pt x="244" y="465"/>
                    <a:pt x="244" y="465"/>
                  </a:cubicBezTo>
                  <a:cubicBezTo>
                    <a:pt x="313" y="465"/>
                    <a:pt x="313" y="465"/>
                    <a:pt x="313" y="465"/>
                  </a:cubicBezTo>
                  <a:cubicBezTo>
                    <a:pt x="342" y="465"/>
                    <a:pt x="366" y="442"/>
                    <a:pt x="366" y="413"/>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713" name="Rectangle 6"/>
            <p:cNvSpPr>
              <a:spLocks noChangeArrowheads="1"/>
            </p:cNvSpPr>
            <p:nvPr/>
          </p:nvSpPr>
          <p:spPr bwMode="auto">
            <a:xfrm>
              <a:off x="3222" y="1931"/>
              <a:ext cx="319" cy="531"/>
            </a:xfrm>
            <a:prstGeom prst="rect">
              <a:avLst/>
            </a:pr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grpSp>
      <p:sp>
        <p:nvSpPr>
          <p:cNvPr id="1048714" name="矩形 29"/>
          <p:cNvSpPr/>
          <p:nvPr/>
        </p:nvSpPr>
        <p:spPr>
          <a:xfrm>
            <a:off x="1714244" y="1082044"/>
            <a:ext cx="9119219" cy="537210"/>
          </a:xfrm>
          <a:prstGeom prst="rect">
            <a:avLst/>
          </a:prstGeom>
        </p:spPr>
        <p:txBody>
          <a:bodyPr wrap="square">
            <a:spAutoFit/>
          </a:bodyPr>
          <a:lstStyle/>
          <a:p>
            <a:pPr marL="0" marR="0" lvl="0" indent="0" algn="ctr" defTabSz="914400" rtl="0" eaLnBrk="1" fontAlgn="auto" latinLnBrk="0" hangingPunct="1">
              <a:lnSpc>
                <a:spcPct val="100000"/>
              </a:lnSpc>
              <a:spcBef>
                <a:spcPct val="0"/>
              </a:spcBef>
              <a:spcAft>
                <a:spcPct val="0"/>
              </a:spcAft>
              <a:buClrTx/>
              <a:buSzTx/>
              <a:buFontTx/>
              <a:buNone/>
            </a:pPr>
            <a:r>
              <a:rPr kumimoji="0" lang="zh-CN" altLang="en-US" sz="2900" b="1"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三、总结专家指导服务成果，进一步固化典型经验做法</a:t>
            </a:r>
          </a:p>
        </p:txBody>
      </p:sp>
      <p:cxnSp>
        <p:nvCxnSpPr>
          <p:cNvPr id="3145745" name="直接连接符 38"/>
          <p:cNvCxnSpPr/>
          <p:nvPr/>
        </p:nvCxnSpPr>
        <p:spPr>
          <a:xfrm flipV="1">
            <a:off x="1816004" y="1618116"/>
            <a:ext cx="8939082" cy="37182"/>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45746" name="直接连接符 39"/>
          <p:cNvCxnSpPr/>
          <p:nvPr/>
        </p:nvCxnSpPr>
        <p:spPr>
          <a:xfrm flipV="1">
            <a:off x="1816004" y="1699137"/>
            <a:ext cx="8939082" cy="3718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wipe(left)">
                                      <p:cBhvr>
                                        <p:cTn id="7" dur="500"/>
                                        <p:tgtEl>
                                          <p:spTgt spid="128"/>
                                        </p:tgtEl>
                                      </p:cBhvr>
                                    </p:animEffect>
                                  </p:childTnLst>
                                </p:cTn>
                              </p:par>
                            </p:childTnLst>
                          </p:cTn>
                        </p:par>
                        <p:par>
                          <p:cTn id="8" fill="hold" nodeType="afterGroup">
                            <p:stCondLst>
                              <p:cond delay="5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1048714"/>
                                        </p:tgtEl>
                                        <p:attrNameLst>
                                          <p:attrName>style.visibility</p:attrName>
                                        </p:attrNameLst>
                                      </p:cBhvr>
                                      <p:to>
                                        <p:strVal val="visible"/>
                                      </p:to>
                                    </p:set>
                                    <p:anim calcmode="lin" valueType="num">
                                      <p:cBhvr>
                                        <p:cTn id="11" dur="500" fill="hold"/>
                                        <p:tgtEl>
                                          <p:spTgt spid="1048714"/>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1048714"/>
                                        </p:tgtEl>
                                        <p:attrNameLst>
                                          <p:attrName>ppt_y</p:attrName>
                                        </p:attrNameLst>
                                      </p:cBhvr>
                                      <p:tavLst>
                                        <p:tav tm="0">
                                          <p:val>
                                            <p:strVal val="#ppt_y"/>
                                          </p:val>
                                        </p:tav>
                                        <p:tav tm="100000">
                                          <p:val>
                                            <p:strVal val="#ppt_y"/>
                                          </p:val>
                                        </p:tav>
                                      </p:tavLst>
                                    </p:anim>
                                    <p:anim calcmode="lin" valueType="num">
                                      <p:cBhvr>
                                        <p:cTn id="13" dur="500" fill="hold"/>
                                        <p:tgtEl>
                                          <p:spTgt spid="1048714"/>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1048714"/>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1048714"/>
                                        </p:tgtEl>
                                      </p:cBhvr>
                                    </p:animEffect>
                                  </p:childTnLst>
                                </p:cTn>
                              </p:par>
                              <p:par>
                                <p:cTn id="16" presetID="2" presetClass="entr" presetSubtype="2" fill="hold" nodeType="withEffect">
                                  <p:stCondLst>
                                    <p:cond delay="0"/>
                                  </p:stCondLst>
                                  <p:childTnLst>
                                    <p:set>
                                      <p:cBhvr>
                                        <p:cTn id="17" dur="500" fill="hold">
                                          <p:stCondLst>
                                            <p:cond delay="0"/>
                                          </p:stCondLst>
                                        </p:cTn>
                                        <p:tgtEl>
                                          <p:spTgt spid="3145745"/>
                                        </p:tgtEl>
                                        <p:attrNameLst>
                                          <p:attrName>style.visibility</p:attrName>
                                        </p:attrNameLst>
                                      </p:cBhvr>
                                      <p:to>
                                        <p:strVal val="visible"/>
                                      </p:to>
                                    </p:set>
                                    <p:anim calcmode="lin" valueType="num">
                                      <p:cBhvr additive="base">
                                        <p:cTn id="18" dur="500" fill="hold"/>
                                        <p:tgtEl>
                                          <p:spTgt spid="3145745"/>
                                        </p:tgtEl>
                                        <p:attrNameLst>
                                          <p:attrName>ppt_x</p:attrName>
                                        </p:attrNameLst>
                                      </p:cBhvr>
                                      <p:tavLst>
                                        <p:tav tm="0">
                                          <p:val>
                                            <p:strVal val="1+#ppt_w/2"/>
                                          </p:val>
                                        </p:tav>
                                        <p:tav tm="100000">
                                          <p:val>
                                            <p:strVal val="#ppt_x"/>
                                          </p:val>
                                        </p:tav>
                                      </p:tavLst>
                                    </p:anim>
                                    <p:anim calcmode="lin" valueType="num">
                                      <p:cBhvr additive="base">
                                        <p:cTn id="19" dur="500" fill="hold"/>
                                        <p:tgtEl>
                                          <p:spTgt spid="3145745"/>
                                        </p:tgtEl>
                                        <p:attrNameLst>
                                          <p:attrName>ppt_y</p:attrName>
                                        </p:attrNameLst>
                                      </p:cBhvr>
                                      <p:tavLst>
                                        <p:tav tm="0">
                                          <p:val>
                                            <p:strVal val="#ppt_y"/>
                                          </p:val>
                                        </p:tav>
                                        <p:tav tm="100000">
                                          <p:val>
                                            <p:strVal val="#ppt_y"/>
                                          </p:val>
                                        </p:tav>
                                      </p:tavLst>
                                    </p:anim>
                                  </p:childTnLst>
                                </p:cTn>
                              </p:par>
                              <p:par>
                                <p:cTn id="20" presetID="2" presetClass="entr" presetSubtype="8" fill="hold" nodeType="withEffect">
                                  <p:stCondLst>
                                    <p:cond delay="0"/>
                                  </p:stCondLst>
                                  <p:childTnLst>
                                    <p:set>
                                      <p:cBhvr>
                                        <p:cTn id="21" dur="500" fill="hold">
                                          <p:stCondLst>
                                            <p:cond delay="0"/>
                                          </p:stCondLst>
                                        </p:cTn>
                                        <p:tgtEl>
                                          <p:spTgt spid="3145746"/>
                                        </p:tgtEl>
                                        <p:attrNameLst>
                                          <p:attrName>style.visibility</p:attrName>
                                        </p:attrNameLst>
                                      </p:cBhvr>
                                      <p:to>
                                        <p:strVal val="visible"/>
                                      </p:to>
                                    </p:set>
                                    <p:anim calcmode="lin" valueType="num">
                                      <p:cBhvr additive="base">
                                        <p:cTn id="22" dur="500" fill="hold"/>
                                        <p:tgtEl>
                                          <p:spTgt spid="3145746"/>
                                        </p:tgtEl>
                                        <p:attrNameLst>
                                          <p:attrName>ppt_x</p:attrName>
                                        </p:attrNameLst>
                                      </p:cBhvr>
                                      <p:tavLst>
                                        <p:tav tm="0">
                                          <p:val>
                                            <p:strVal val="0-#ppt_w/2"/>
                                          </p:val>
                                        </p:tav>
                                        <p:tav tm="100000">
                                          <p:val>
                                            <p:strVal val="#ppt_x"/>
                                          </p:val>
                                        </p:tav>
                                      </p:tavLst>
                                    </p:anim>
                                    <p:anim calcmode="lin" valueType="num">
                                      <p:cBhvr additive="base">
                                        <p:cTn id="23" dur="500" fill="hold"/>
                                        <p:tgtEl>
                                          <p:spTgt spid="3145746"/>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1000"/>
                            </p:stCondLst>
                            <p:childTnLst>
                              <p:par>
                                <p:cTn id="25" presetID="53" presetClass="entr" presetSubtype="16" fill="hold" nodeType="afterEffect">
                                  <p:stCondLst>
                                    <p:cond delay="0"/>
                                  </p:stCondLst>
                                  <p:childTnLst>
                                    <p:set>
                                      <p:cBhvr>
                                        <p:cTn id="26" dur="1" fill="hold">
                                          <p:stCondLst>
                                            <p:cond delay="0"/>
                                          </p:stCondLst>
                                        </p:cTn>
                                        <p:tgtEl>
                                          <p:spTgt spid="125"/>
                                        </p:tgtEl>
                                        <p:attrNameLst>
                                          <p:attrName>style.visibility</p:attrName>
                                        </p:attrNameLst>
                                      </p:cBhvr>
                                      <p:to>
                                        <p:strVal val="visible"/>
                                      </p:to>
                                    </p:set>
                                    <p:anim calcmode="lin" valueType="num">
                                      <p:cBhvr>
                                        <p:cTn id="27" dur="500" fill="hold"/>
                                        <p:tgtEl>
                                          <p:spTgt spid="125"/>
                                        </p:tgtEl>
                                        <p:attrNameLst>
                                          <p:attrName>ppt_w</p:attrName>
                                        </p:attrNameLst>
                                      </p:cBhvr>
                                      <p:tavLst>
                                        <p:tav tm="0">
                                          <p:val>
                                            <p:fltVal val="0"/>
                                          </p:val>
                                        </p:tav>
                                        <p:tav tm="100000">
                                          <p:val>
                                            <p:strVal val="#ppt_w"/>
                                          </p:val>
                                        </p:tav>
                                      </p:tavLst>
                                    </p:anim>
                                    <p:anim calcmode="lin" valueType="num">
                                      <p:cBhvr>
                                        <p:cTn id="28" dur="500" fill="hold"/>
                                        <p:tgtEl>
                                          <p:spTgt spid="125"/>
                                        </p:tgtEl>
                                        <p:attrNameLst>
                                          <p:attrName>ppt_h</p:attrName>
                                        </p:attrNameLst>
                                      </p:cBhvr>
                                      <p:tavLst>
                                        <p:tav tm="0">
                                          <p:val>
                                            <p:fltVal val="0"/>
                                          </p:val>
                                        </p:tav>
                                        <p:tav tm="100000">
                                          <p:val>
                                            <p:strVal val="#ppt_h"/>
                                          </p:val>
                                        </p:tav>
                                      </p:tavLst>
                                    </p:anim>
                                    <p:animEffect transition="in" filter="fade">
                                      <p:cBhvr>
                                        <p:cTn id="29" dur="500"/>
                                        <p:tgtEl>
                                          <p:spTgt spid="125"/>
                                        </p:tgtEl>
                                      </p:cBhvr>
                                    </p:animEffect>
                                  </p:childTnLst>
                                </p:cTn>
                              </p:par>
                            </p:childTnLst>
                          </p:cTn>
                        </p:par>
                        <p:par>
                          <p:cTn id="30" fill="hold" nodeType="afterGroup">
                            <p:stCondLst>
                              <p:cond delay="1500"/>
                            </p:stCondLst>
                            <p:childTnLst>
                              <p:par>
                                <p:cTn id="31" presetID="2" presetClass="entr" presetSubtype="8" fill="hold" nodeType="afterEffect">
                                  <p:stCondLst>
                                    <p:cond delay="0"/>
                                  </p:stCondLst>
                                  <p:childTnLst>
                                    <p:set>
                                      <p:cBhvr>
                                        <p:cTn id="32" dur="1" fill="hold">
                                          <p:stCondLst>
                                            <p:cond delay="0"/>
                                          </p:stCondLst>
                                        </p:cTn>
                                        <p:tgtEl>
                                          <p:spTgt spid="126"/>
                                        </p:tgtEl>
                                        <p:attrNameLst>
                                          <p:attrName>style.visibility</p:attrName>
                                        </p:attrNameLst>
                                      </p:cBhvr>
                                      <p:to>
                                        <p:strVal val="visible"/>
                                      </p:to>
                                    </p:set>
                                    <p:anim calcmode="lin" valueType="num">
                                      <p:cBhvr additive="base">
                                        <p:cTn id="33" dur="500" fill="hold"/>
                                        <p:tgtEl>
                                          <p:spTgt spid="126"/>
                                        </p:tgtEl>
                                        <p:attrNameLst>
                                          <p:attrName>ppt_x</p:attrName>
                                        </p:attrNameLst>
                                      </p:cBhvr>
                                      <p:tavLst>
                                        <p:tav tm="0">
                                          <p:val>
                                            <p:strVal val="0-#ppt_w/2"/>
                                          </p:val>
                                        </p:tav>
                                        <p:tav tm="100000">
                                          <p:val>
                                            <p:strVal val="#ppt_x"/>
                                          </p:val>
                                        </p:tav>
                                      </p:tavLst>
                                    </p:anim>
                                    <p:anim calcmode="lin" valueType="num">
                                      <p:cBhvr additive="base">
                                        <p:cTn id="34" dur="500" fill="hold"/>
                                        <p:tgtEl>
                                          <p:spTgt spid="126"/>
                                        </p:tgtEl>
                                        <p:attrNameLst>
                                          <p:attrName>ppt_y</p:attrName>
                                        </p:attrNameLst>
                                      </p:cBhvr>
                                      <p:tavLst>
                                        <p:tav tm="0">
                                          <p:val>
                                            <p:strVal val="#ppt_y"/>
                                          </p:val>
                                        </p:tav>
                                        <p:tav tm="100000">
                                          <p:val>
                                            <p:strVal val="#ppt_y"/>
                                          </p:val>
                                        </p:tav>
                                      </p:tavLst>
                                    </p:anim>
                                  </p:childTnLst>
                                </p:cTn>
                              </p:par>
                            </p:childTnLst>
                          </p:cTn>
                        </p:par>
                        <p:par>
                          <p:cTn id="35" fill="hold" nodeType="afterGroup">
                            <p:stCondLst>
                              <p:cond delay="2000"/>
                            </p:stCondLst>
                            <p:childTnLst>
                              <p:par>
                                <p:cTn id="36" presetID="22" presetClass="entr" presetSubtype="8" fill="hold" grpId="0" nodeType="afterEffect">
                                  <p:stCondLst>
                                    <p:cond delay="0"/>
                                  </p:stCondLst>
                                  <p:childTnLst>
                                    <p:set>
                                      <p:cBhvr>
                                        <p:cTn id="37" dur="1" fill="hold">
                                          <p:stCondLst>
                                            <p:cond delay="0"/>
                                          </p:stCondLst>
                                        </p:cTn>
                                        <p:tgtEl>
                                          <p:spTgt spid="1048700"/>
                                        </p:tgtEl>
                                        <p:attrNameLst>
                                          <p:attrName>style.visibility</p:attrName>
                                        </p:attrNameLst>
                                      </p:cBhvr>
                                      <p:to>
                                        <p:strVal val="visible"/>
                                      </p:to>
                                    </p:set>
                                    <p:animEffect transition="in" filter="wipe(left)">
                                      <p:cBhvr>
                                        <p:cTn id="38" dur="500"/>
                                        <p:tgtEl>
                                          <p:spTgt spid="1048700"/>
                                        </p:tgtEl>
                                      </p:cBhvr>
                                    </p:animEffect>
                                  </p:childTnLst>
                                </p:cTn>
                              </p:par>
                            </p:childTnLst>
                          </p:cTn>
                        </p:par>
                        <p:par>
                          <p:cTn id="39" fill="hold" nodeType="afterGroup">
                            <p:stCondLst>
                              <p:cond delay="2500"/>
                            </p:stCondLst>
                            <p:childTnLst>
                              <p:par>
                                <p:cTn id="40" presetID="22" presetClass="entr" presetSubtype="8" fill="hold" nodeType="afterEffect">
                                  <p:stCondLst>
                                    <p:cond delay="0"/>
                                  </p:stCondLst>
                                  <p:childTnLst>
                                    <p:set>
                                      <p:cBhvr>
                                        <p:cTn id="41" dur="1" fill="hold">
                                          <p:stCondLst>
                                            <p:cond delay="0"/>
                                          </p:stCondLst>
                                        </p:cTn>
                                        <p:tgtEl>
                                          <p:spTgt spid="3145743"/>
                                        </p:tgtEl>
                                        <p:attrNameLst>
                                          <p:attrName>style.visibility</p:attrName>
                                        </p:attrNameLst>
                                      </p:cBhvr>
                                      <p:to>
                                        <p:strVal val="visible"/>
                                      </p:to>
                                    </p:set>
                                    <p:animEffect transition="in" filter="wipe(left)">
                                      <p:cBhvr>
                                        <p:cTn id="42" dur="500"/>
                                        <p:tgtEl>
                                          <p:spTgt spid="3145743"/>
                                        </p:tgtEl>
                                      </p:cBhvr>
                                    </p:animEffect>
                                  </p:childTnLst>
                                </p:cTn>
                              </p:par>
                            </p:childTnLst>
                          </p:cTn>
                        </p:par>
                        <p:par>
                          <p:cTn id="43" fill="hold" nodeType="afterGroup">
                            <p:stCondLst>
                              <p:cond delay="3000"/>
                            </p:stCondLst>
                            <p:childTnLst>
                              <p:par>
                                <p:cTn id="44" presetID="22" presetClass="entr" presetSubtype="8" fill="hold" nodeType="afterEffect">
                                  <p:stCondLst>
                                    <p:cond delay="0"/>
                                  </p:stCondLst>
                                  <p:childTnLst>
                                    <p:set>
                                      <p:cBhvr>
                                        <p:cTn id="45" dur="1" fill="hold">
                                          <p:stCondLst>
                                            <p:cond delay="0"/>
                                          </p:stCondLst>
                                        </p:cTn>
                                        <p:tgtEl>
                                          <p:spTgt spid="3145744"/>
                                        </p:tgtEl>
                                        <p:attrNameLst>
                                          <p:attrName>style.visibility</p:attrName>
                                        </p:attrNameLst>
                                      </p:cBhvr>
                                      <p:to>
                                        <p:strVal val="visible"/>
                                      </p:to>
                                    </p:set>
                                    <p:animEffect transition="in" filter="wipe(left)">
                                      <p:cBhvr>
                                        <p:cTn id="46" dur="500"/>
                                        <p:tgtEl>
                                          <p:spTgt spid="31457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700" grpId="0"/>
      <p:bldP spid="10487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59" name="矩形 25"/>
          <p:cNvSpPr/>
          <p:nvPr/>
        </p:nvSpPr>
        <p:spPr>
          <a:xfrm>
            <a:off x="1866240" y="415827"/>
            <a:ext cx="3785502" cy="398780"/>
          </a:xfrm>
          <a:prstGeom prst="rect">
            <a:avLst/>
          </a:prstGeom>
        </p:spPr>
        <p:txBody>
          <a:bodyPr wrap="square">
            <a:spAutoFit/>
          </a:bodyPr>
          <a:lstStyle/>
          <a:p>
            <a:pPr lvl="0" algn="dist"/>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规定</a:t>
            </a: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修订的背景和总体考虑</a:t>
            </a:r>
            <a:endParaRPr lang="en-US" altLang="zh-CN" sz="2000" b="1">
              <a:solidFill>
                <a:srgbClr val="C00000"/>
              </a:solidFill>
              <a:latin typeface="微软雅黑" panose="020B0503020204020204" pitchFamily="34" charset="-122"/>
              <a:ea typeface="微软雅黑" panose="020B0503020204020204" pitchFamily="34" charset="-122"/>
              <a:cs typeface="+mn-ea"/>
              <a:sym typeface="+mn-lt"/>
            </a:endParaRPr>
          </a:p>
        </p:txBody>
      </p:sp>
      <p:grpSp>
        <p:nvGrpSpPr>
          <p:cNvPr id="143" name="Group 1"/>
          <p:cNvGrpSpPr/>
          <p:nvPr/>
        </p:nvGrpSpPr>
        <p:grpSpPr>
          <a:xfrm>
            <a:off x="912495" y="1132205"/>
            <a:ext cx="10186035" cy="1461770"/>
            <a:chOff x="623888" y="1690580"/>
            <a:chExt cx="5261535" cy="4181225"/>
          </a:xfrm>
        </p:grpSpPr>
        <p:sp>
          <p:nvSpPr>
            <p:cNvPr id="1048760" name="Rectangle: Rounded Corners 2"/>
            <p:cNvSpPr/>
            <p:nvPr>
              <p:custDataLst>
                <p:tags r:id="rId13"/>
              </p:custDataLst>
            </p:nvPr>
          </p:nvSpPr>
          <p:spPr>
            <a:xfrm>
              <a:off x="682670" y="1763714"/>
              <a:ext cx="5202753" cy="4108091"/>
            </a:xfrm>
            <a:prstGeom prst="roundRect">
              <a:avLst/>
            </a:prstGeom>
            <a:noFill/>
            <a:ln w="3175" cap="flat" cmpd="sng" algn="ctr">
              <a:noFill/>
              <a:prstDash val="solid"/>
              <a:miter lim="800000"/>
            </a:ln>
            <a:effectLst/>
          </p:spPr>
          <p:txBody>
            <a:bodyPr anchor="ctr"/>
            <a:lstStyle/>
            <a:p>
              <a:pPr algn="ctr" defTabSz="1219200"/>
              <a:endParaRPr sz="1355" kern="0">
                <a:solidFill>
                  <a:srgbClr val="FFFFFF"/>
                </a:solidFill>
                <a:latin typeface="微软雅黑" panose="020B0503020204020204" pitchFamily="34" charset="-122"/>
                <a:ea typeface="微软雅黑" panose="020B0503020204020204" pitchFamily="34" charset="-122"/>
              </a:endParaRPr>
            </a:p>
          </p:txBody>
        </p:sp>
        <p:sp>
          <p:nvSpPr>
            <p:cNvPr id="1048761" name="Rectangle: Rounded Corners 3"/>
            <p:cNvSpPr/>
            <p:nvPr>
              <p:custDataLst>
                <p:tags r:id="rId14"/>
              </p:custDataLst>
            </p:nvPr>
          </p:nvSpPr>
          <p:spPr>
            <a:xfrm>
              <a:off x="623888" y="1690580"/>
              <a:ext cx="5202754" cy="4009287"/>
            </a:xfrm>
            <a:prstGeom prst="roundRect">
              <a:avLst/>
            </a:prstGeom>
            <a:noFill/>
            <a:ln w="3175" cap="flat" cmpd="sng" algn="ctr">
              <a:solidFill>
                <a:srgbClr val="C00000"/>
              </a:solidFill>
              <a:prstDash val="solid"/>
              <a:miter lim="800000"/>
            </a:ln>
            <a:effectLst/>
          </p:spPr>
          <p:txBody>
            <a:bodyPr anchor="ctr"/>
            <a:lstStyle/>
            <a:p>
              <a:pPr algn="ctr" defTabSz="1219200"/>
              <a:endParaRPr sz="1355" kern="0">
                <a:solidFill>
                  <a:srgbClr val="FFFFFF"/>
                </a:solidFill>
                <a:latin typeface="微软雅黑" panose="020B0503020204020204" pitchFamily="34" charset="-122"/>
                <a:ea typeface="微软雅黑" panose="020B0503020204020204" pitchFamily="34" charset="-122"/>
              </a:endParaRPr>
            </a:p>
          </p:txBody>
        </p:sp>
      </p:grpSp>
      <p:sp>
        <p:nvSpPr>
          <p:cNvPr id="1048762" name="Freeform: Shape 13"/>
          <p:cNvSpPr/>
          <p:nvPr>
            <p:custDataLst>
              <p:tags r:id="rId1"/>
            </p:custDataLst>
          </p:nvPr>
        </p:nvSpPr>
        <p:spPr>
          <a:xfrm>
            <a:off x="2146935" y="1233805"/>
            <a:ext cx="3088640" cy="452120"/>
          </a:xfrm>
          <a:custGeom>
            <a:avLst/>
            <a:gdLst>
              <a:gd name="connsiteX0" fmla="*/ 12386 w 3852419"/>
              <a:gd name="connsiteY0" fmla="*/ 0 h 425302"/>
              <a:gd name="connsiteX1" fmla="*/ 3639768 w 3852419"/>
              <a:gd name="connsiteY1" fmla="*/ 0 h 425302"/>
              <a:gd name="connsiteX2" fmla="*/ 3852419 w 3852419"/>
              <a:gd name="connsiteY2" fmla="*/ 212651 h 425302"/>
              <a:gd name="connsiteX3" fmla="*/ 3639768 w 3852419"/>
              <a:gd name="connsiteY3" fmla="*/ 425302 h 425302"/>
              <a:gd name="connsiteX4" fmla="*/ 12386 w 3852419"/>
              <a:gd name="connsiteY4" fmla="*/ 425302 h 425302"/>
              <a:gd name="connsiteX5" fmla="*/ 0 w 3852419"/>
              <a:gd name="connsiteY5" fmla="*/ 424054 h 425302"/>
              <a:gd name="connsiteX6" fmla="*/ 0 w 3852419"/>
              <a:gd name="connsiteY6" fmla="*/ 1249 h 4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2419" h="425302">
                <a:moveTo>
                  <a:pt x="12386" y="0"/>
                </a:moveTo>
                <a:lnTo>
                  <a:pt x="3639768" y="0"/>
                </a:lnTo>
                <a:cubicBezTo>
                  <a:pt x="3757212" y="0"/>
                  <a:pt x="3852419" y="95207"/>
                  <a:pt x="3852419" y="212651"/>
                </a:cubicBezTo>
                <a:cubicBezTo>
                  <a:pt x="3852419" y="330095"/>
                  <a:pt x="3757212" y="425302"/>
                  <a:pt x="3639768" y="425302"/>
                </a:cubicBezTo>
                <a:lnTo>
                  <a:pt x="12386" y="425302"/>
                </a:lnTo>
                <a:lnTo>
                  <a:pt x="0" y="424054"/>
                </a:lnTo>
                <a:lnTo>
                  <a:pt x="0" y="1249"/>
                </a:lnTo>
                <a:close/>
              </a:path>
            </a:pathLst>
          </a:custGeom>
          <a:solidFill>
            <a:srgbClr val="C00000"/>
          </a:solidFill>
          <a:ln w="12700" cap="flat" cmpd="sng" algn="ctr">
            <a:noFill/>
            <a:prstDash val="solid"/>
            <a:miter lim="800000"/>
          </a:ln>
          <a:effectLst/>
        </p:spPr>
        <p:txBody>
          <a:bodyPr anchor="ctr"/>
          <a:lstStyle/>
          <a:p>
            <a:pPr algn="ctr" defTabSz="1219200"/>
            <a:endParaRPr sz="1355" kern="0">
              <a:solidFill>
                <a:srgbClr val="FFFFFF"/>
              </a:solidFill>
              <a:latin typeface="微软雅黑" panose="020B0503020204020204" pitchFamily="34" charset="-122"/>
              <a:ea typeface="微软雅黑" panose="020B0503020204020204" pitchFamily="34" charset="-122"/>
            </a:endParaRPr>
          </a:p>
        </p:txBody>
      </p:sp>
      <p:grpSp>
        <p:nvGrpSpPr>
          <p:cNvPr id="144" name="Group 4"/>
          <p:cNvGrpSpPr>
            <a:grpSpLocks noChangeAspect="1"/>
          </p:cNvGrpSpPr>
          <p:nvPr/>
        </p:nvGrpSpPr>
        <p:grpSpPr>
          <a:xfrm>
            <a:off x="1126393" y="1324037"/>
            <a:ext cx="903606" cy="461665"/>
            <a:chOff x="3222" y="1845"/>
            <a:chExt cx="1237" cy="632"/>
          </a:xfrm>
          <a:solidFill>
            <a:srgbClr val="C00000"/>
          </a:solidFill>
        </p:grpSpPr>
        <p:sp>
          <p:nvSpPr>
            <p:cNvPr id="1048763" name="Freeform 5"/>
            <p:cNvSpPr/>
            <p:nvPr>
              <p:custDataLst>
                <p:tags r:id="rId11"/>
              </p:custDataLst>
            </p:nvPr>
          </p:nvSpPr>
          <p:spPr bwMode="auto">
            <a:xfrm>
              <a:off x="3608" y="1845"/>
              <a:ext cx="851" cy="632"/>
            </a:xfrm>
            <a:custGeom>
              <a:avLst/>
              <a:gdLst>
                <a:gd name="T0" fmla="*/ 366 w 626"/>
                <a:gd name="T1" fmla="*/ 413 h 465"/>
                <a:gd name="T2" fmla="*/ 313 w 626"/>
                <a:gd name="T3" fmla="*/ 362 h 465"/>
                <a:gd name="T4" fmla="*/ 338 w 626"/>
                <a:gd name="T5" fmla="*/ 362 h 465"/>
                <a:gd name="T6" fmla="*/ 392 w 626"/>
                <a:gd name="T7" fmla="*/ 310 h 465"/>
                <a:gd name="T8" fmla="*/ 338 w 626"/>
                <a:gd name="T9" fmla="*/ 258 h 465"/>
                <a:gd name="T10" fmla="*/ 414 w 626"/>
                <a:gd name="T11" fmla="*/ 207 h 465"/>
                <a:gd name="T12" fmla="*/ 361 w 626"/>
                <a:gd name="T13" fmla="*/ 155 h 465"/>
                <a:gd name="T14" fmla="*/ 573 w 626"/>
                <a:gd name="T15" fmla="*/ 155 h 465"/>
                <a:gd name="T16" fmla="*/ 626 w 626"/>
                <a:gd name="T17" fmla="*/ 103 h 465"/>
                <a:gd name="T18" fmla="*/ 573 w 626"/>
                <a:gd name="T19" fmla="*/ 52 h 465"/>
                <a:gd name="T20" fmla="*/ 260 w 626"/>
                <a:gd name="T21" fmla="*/ 52 h 465"/>
                <a:gd name="T22" fmla="*/ 207 w 626"/>
                <a:gd name="T23" fmla="*/ 0 h 465"/>
                <a:gd name="T24" fmla="*/ 102 w 626"/>
                <a:gd name="T25" fmla="*/ 0 h 465"/>
                <a:gd name="T26" fmla="*/ 48 w 626"/>
                <a:gd name="T27" fmla="*/ 52 h 465"/>
                <a:gd name="T28" fmla="*/ 49 w 626"/>
                <a:gd name="T29" fmla="*/ 54 h 465"/>
                <a:gd name="T30" fmla="*/ 0 w 626"/>
                <a:gd name="T31" fmla="*/ 113 h 465"/>
                <a:gd name="T32" fmla="*/ 0 w 626"/>
                <a:gd name="T33" fmla="*/ 403 h 465"/>
                <a:gd name="T34" fmla="*/ 65 w 626"/>
                <a:gd name="T35" fmla="*/ 465 h 465"/>
                <a:gd name="T36" fmla="*/ 208 w 626"/>
                <a:gd name="T37" fmla="*/ 465 h 465"/>
                <a:gd name="T38" fmla="*/ 244 w 626"/>
                <a:gd name="T39" fmla="*/ 465 h 465"/>
                <a:gd name="T40" fmla="*/ 313 w 626"/>
                <a:gd name="T41" fmla="*/ 465 h 465"/>
                <a:gd name="T42" fmla="*/ 366 w 626"/>
                <a:gd name="T43" fmla="*/ 413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6" h="465">
                  <a:moveTo>
                    <a:pt x="366" y="413"/>
                  </a:moveTo>
                  <a:cubicBezTo>
                    <a:pt x="366" y="385"/>
                    <a:pt x="342" y="362"/>
                    <a:pt x="313" y="362"/>
                  </a:cubicBezTo>
                  <a:cubicBezTo>
                    <a:pt x="338" y="362"/>
                    <a:pt x="338" y="362"/>
                    <a:pt x="338" y="362"/>
                  </a:cubicBezTo>
                  <a:cubicBezTo>
                    <a:pt x="368" y="362"/>
                    <a:pt x="392" y="338"/>
                    <a:pt x="392" y="310"/>
                  </a:cubicBezTo>
                  <a:cubicBezTo>
                    <a:pt x="392" y="281"/>
                    <a:pt x="368" y="258"/>
                    <a:pt x="338" y="258"/>
                  </a:cubicBezTo>
                  <a:cubicBezTo>
                    <a:pt x="368" y="258"/>
                    <a:pt x="416" y="258"/>
                    <a:pt x="414" y="207"/>
                  </a:cubicBezTo>
                  <a:cubicBezTo>
                    <a:pt x="413" y="178"/>
                    <a:pt x="390" y="155"/>
                    <a:pt x="361" y="155"/>
                  </a:cubicBezTo>
                  <a:cubicBezTo>
                    <a:pt x="573" y="155"/>
                    <a:pt x="573" y="155"/>
                    <a:pt x="573" y="155"/>
                  </a:cubicBezTo>
                  <a:cubicBezTo>
                    <a:pt x="602" y="155"/>
                    <a:pt x="626" y="132"/>
                    <a:pt x="626" y="103"/>
                  </a:cubicBezTo>
                  <a:cubicBezTo>
                    <a:pt x="626" y="75"/>
                    <a:pt x="602" y="52"/>
                    <a:pt x="573" y="52"/>
                  </a:cubicBezTo>
                  <a:cubicBezTo>
                    <a:pt x="260" y="52"/>
                    <a:pt x="260" y="52"/>
                    <a:pt x="260" y="52"/>
                  </a:cubicBezTo>
                  <a:cubicBezTo>
                    <a:pt x="260" y="23"/>
                    <a:pt x="236" y="0"/>
                    <a:pt x="207" y="0"/>
                  </a:cubicBezTo>
                  <a:cubicBezTo>
                    <a:pt x="102" y="0"/>
                    <a:pt x="102" y="0"/>
                    <a:pt x="102" y="0"/>
                  </a:cubicBezTo>
                  <a:cubicBezTo>
                    <a:pt x="72" y="0"/>
                    <a:pt x="48" y="23"/>
                    <a:pt x="48" y="52"/>
                  </a:cubicBezTo>
                  <a:cubicBezTo>
                    <a:pt x="48" y="52"/>
                    <a:pt x="48" y="53"/>
                    <a:pt x="49" y="54"/>
                  </a:cubicBezTo>
                  <a:cubicBezTo>
                    <a:pt x="21" y="60"/>
                    <a:pt x="0" y="85"/>
                    <a:pt x="0" y="113"/>
                  </a:cubicBezTo>
                  <a:cubicBezTo>
                    <a:pt x="0" y="403"/>
                    <a:pt x="0" y="403"/>
                    <a:pt x="0" y="403"/>
                  </a:cubicBezTo>
                  <a:cubicBezTo>
                    <a:pt x="0" y="437"/>
                    <a:pt x="29" y="465"/>
                    <a:pt x="65" y="465"/>
                  </a:cubicBezTo>
                  <a:cubicBezTo>
                    <a:pt x="208" y="465"/>
                    <a:pt x="208" y="465"/>
                    <a:pt x="208" y="465"/>
                  </a:cubicBezTo>
                  <a:cubicBezTo>
                    <a:pt x="244" y="465"/>
                    <a:pt x="244" y="465"/>
                    <a:pt x="244" y="465"/>
                  </a:cubicBezTo>
                  <a:cubicBezTo>
                    <a:pt x="313" y="465"/>
                    <a:pt x="313" y="465"/>
                    <a:pt x="313" y="465"/>
                  </a:cubicBezTo>
                  <a:cubicBezTo>
                    <a:pt x="342" y="465"/>
                    <a:pt x="366" y="442"/>
                    <a:pt x="366" y="413"/>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764" name="Rectangle 6"/>
            <p:cNvSpPr>
              <a:spLocks noChangeArrowheads="1"/>
            </p:cNvSpPr>
            <p:nvPr>
              <p:custDataLst>
                <p:tags r:id="rId12"/>
              </p:custDataLst>
            </p:nvPr>
          </p:nvSpPr>
          <p:spPr bwMode="auto">
            <a:xfrm>
              <a:off x="3222" y="1931"/>
              <a:ext cx="319" cy="531"/>
            </a:xfrm>
            <a:prstGeom prst="rect">
              <a:avLst/>
            </a:pr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grpSp>
      <p:sp>
        <p:nvSpPr>
          <p:cNvPr id="1048765" name="Rectangle 43"/>
          <p:cNvSpPr/>
          <p:nvPr>
            <p:custDataLst>
              <p:tags r:id="rId2"/>
            </p:custDataLst>
          </p:nvPr>
        </p:nvSpPr>
        <p:spPr>
          <a:xfrm>
            <a:off x="2018586" y="1765877"/>
            <a:ext cx="8797305" cy="715776"/>
          </a:xfrm>
          <a:prstGeom prst="rect">
            <a:avLst/>
          </a:prstGeom>
        </p:spPr>
        <p:txBody>
          <a:bodyPr wrap="square" lIns="0" tIns="0" rIns="0" bIns="0">
            <a:noAutofit/>
          </a:bodyPr>
          <a:lstStyle/>
          <a:p>
            <a:pPr lvl="0" defTabSz="913130" fontAlgn="base">
              <a:lnSpc>
                <a:spcPct val="130000"/>
              </a:lnSpc>
              <a:spcBef>
                <a:spcPct val="0"/>
              </a:spcBef>
              <a:spcAft>
                <a:spcPts val="500"/>
              </a:spcAft>
            </a:pPr>
            <a:r>
              <a:rPr lang="zh-CN" altLang="en-US" kern="0">
                <a:latin typeface="微软雅黑" panose="020B0503020204020204" pitchFamily="34" charset="-122"/>
                <a:ea typeface="微软雅黑" panose="020B0503020204020204" pitchFamily="34" charset="-122"/>
                <a:cs typeface="Times New Roman" panose="02020603050405020304" pitchFamily="18" charset="0"/>
                <a:sym typeface="+mn-lt"/>
              </a:rPr>
              <a:t>绝大多数参与人员熟悉有限空间作业的基础知识，但对有限空间作业安全风险辨识、安全防护设备设施、安全风险防控和应急救援等重点方面的知识还是掌握不准确。</a:t>
            </a:r>
          </a:p>
        </p:txBody>
      </p:sp>
      <p:sp>
        <p:nvSpPr>
          <p:cNvPr id="1048766" name="TextBox 37"/>
          <p:cNvSpPr txBox="1"/>
          <p:nvPr>
            <p:custDataLst>
              <p:tags r:id="rId3"/>
            </p:custDataLst>
          </p:nvPr>
        </p:nvSpPr>
        <p:spPr>
          <a:xfrm>
            <a:off x="2392045" y="1238885"/>
            <a:ext cx="2240280" cy="447040"/>
          </a:xfrm>
          <a:prstGeom prst="rect">
            <a:avLst/>
          </a:prstGeom>
        </p:spPr>
        <p:txBody>
          <a:bodyPr wrap="none">
            <a:noAutofit/>
          </a:bodyPr>
          <a:lstStyle/>
          <a:p>
            <a:pPr defTabSz="457200"/>
            <a:r>
              <a:rPr lang="zh-CN" altLang="en-US" sz="2400" b="1">
                <a:solidFill>
                  <a:schemeClr val="bg1"/>
                </a:solidFill>
                <a:latin typeface="微软雅黑" panose="020B0503020204020204" pitchFamily="34" charset="-122"/>
                <a:ea typeface="微软雅黑" panose="020B0503020204020204" pitchFamily="34" charset="-122"/>
                <a:cs typeface="+mn-ea"/>
                <a:sym typeface="+mn-lt"/>
              </a:rPr>
              <a:t>知识测试突出问题</a:t>
            </a:r>
          </a:p>
          <a:p>
            <a:pPr defTabSz="457200"/>
            <a:endParaRPr lang="zh-CN" altLang="en-US" sz="2400" b="1">
              <a:solidFill>
                <a:schemeClr val="bg1"/>
              </a:solidFill>
              <a:latin typeface="微软雅黑" panose="020B0503020204020204" pitchFamily="34" charset="-122"/>
              <a:ea typeface="微软雅黑" panose="020B0503020204020204" pitchFamily="34" charset="-122"/>
              <a:cs typeface="+mn-ea"/>
              <a:sym typeface="+mn-lt"/>
            </a:endParaRPr>
          </a:p>
        </p:txBody>
      </p:sp>
      <p:grpSp>
        <p:nvGrpSpPr>
          <p:cNvPr id="145" name="组合 11"/>
          <p:cNvGrpSpPr/>
          <p:nvPr/>
        </p:nvGrpSpPr>
        <p:grpSpPr>
          <a:xfrm>
            <a:off x="2098612" y="3554421"/>
            <a:ext cx="1784231" cy="173986"/>
            <a:chOff x="4423280" y="4682325"/>
            <a:chExt cx="1784231" cy="173986"/>
          </a:xfrm>
        </p:grpSpPr>
        <p:cxnSp>
          <p:nvCxnSpPr>
            <p:cNvPr id="3145749" name="直接连接符 12"/>
            <p:cNvCxnSpPr/>
            <p:nvPr>
              <p:custDataLst>
                <p:tags r:id="rId9"/>
              </p:custDataLst>
            </p:nvPr>
          </p:nvCxnSpPr>
          <p:spPr>
            <a:xfrm>
              <a:off x="4423280" y="4758196"/>
              <a:ext cx="16524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048767" name="圆: 空心 13"/>
            <p:cNvSpPr/>
            <p:nvPr>
              <p:custDataLst>
                <p:tags r:id="rId10"/>
              </p:custDataLst>
            </p:nvPr>
          </p:nvSpPr>
          <p:spPr>
            <a:xfrm>
              <a:off x="6033525" y="4682325"/>
              <a:ext cx="173986" cy="173986"/>
            </a:xfrm>
            <a:prstGeom prst="donu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grpSp>
      <p:cxnSp>
        <p:nvCxnSpPr>
          <p:cNvPr id="3145750" name="直接连接符 14"/>
          <p:cNvCxnSpPr/>
          <p:nvPr>
            <p:custDataLst>
              <p:tags r:id="rId4"/>
            </p:custDataLst>
          </p:nvPr>
        </p:nvCxnSpPr>
        <p:spPr>
          <a:xfrm flipH="1">
            <a:off x="2098612" y="3350628"/>
            <a:ext cx="0" cy="279664"/>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048768" name="文本框 15"/>
          <p:cNvSpPr txBox="1"/>
          <p:nvPr>
            <p:custDataLst>
              <p:tags r:id="rId5"/>
            </p:custDataLst>
          </p:nvPr>
        </p:nvSpPr>
        <p:spPr>
          <a:xfrm>
            <a:off x="4043877" y="3431572"/>
            <a:ext cx="7166407" cy="337185"/>
          </a:xfrm>
          <a:prstGeom prst="rect">
            <a:avLst/>
          </a:prstGeom>
          <a:noFill/>
        </p:spPr>
        <p:txBody>
          <a:bodyPr wrap="square" rtlCol="0">
            <a:spAutoFit/>
          </a:bodyPr>
          <a:lstStyle/>
          <a:p>
            <a:r>
              <a:rPr sz="1600">
                <a:latin typeface="微软雅黑" panose="020B0503020204020204" pitchFamily="34" charset="-122"/>
                <a:ea typeface="微软雅黑" panose="020B0503020204020204" pitchFamily="34" charset="-122"/>
                <a:cs typeface="Times New Roman" panose="02020603050405020304" pitchFamily="18" charset="0"/>
                <a:sym typeface="+mn-lt"/>
              </a:rPr>
              <a:t>仅有39%左右的人可以掌握氧气含量等气体危害重要判断指标</a:t>
            </a:r>
            <a:r>
              <a:rPr lang="zh-CN" sz="1600">
                <a:latin typeface="微软雅黑" panose="020B0503020204020204" pitchFamily="34" charset="-122"/>
                <a:ea typeface="微软雅黑" panose="020B0503020204020204" pitchFamily="34" charset="-122"/>
                <a:cs typeface="Times New Roman" panose="02020603050405020304" pitchFamily="18" charset="0"/>
                <a:sym typeface="+mn-lt"/>
              </a:rPr>
              <a:t>。</a:t>
            </a:r>
          </a:p>
        </p:txBody>
      </p:sp>
      <p:grpSp>
        <p:nvGrpSpPr>
          <p:cNvPr id="146" name="组合 16"/>
          <p:cNvGrpSpPr/>
          <p:nvPr/>
        </p:nvGrpSpPr>
        <p:grpSpPr>
          <a:xfrm>
            <a:off x="948055" y="2650490"/>
            <a:ext cx="4476115" cy="726440"/>
            <a:chOff x="1226053" y="2289998"/>
            <a:chExt cx="4289739" cy="758416"/>
          </a:xfrm>
        </p:grpSpPr>
        <p:grpSp>
          <p:nvGrpSpPr>
            <p:cNvPr id="147" name="组合 17"/>
            <p:cNvGrpSpPr/>
            <p:nvPr/>
          </p:nvGrpSpPr>
          <p:grpSpPr>
            <a:xfrm>
              <a:off x="1452252" y="2383555"/>
              <a:ext cx="4063540" cy="619553"/>
              <a:chOff x="4757369" y="4188620"/>
              <a:chExt cx="5669795" cy="480689"/>
            </a:xfrm>
            <a:effectLst>
              <a:outerShdw blurRad="50800" dist="38100" dir="2700000" algn="tl" rotWithShape="0">
                <a:prstClr val="black">
                  <a:alpha val="40000"/>
                </a:prstClr>
              </a:outerShdw>
            </a:effectLst>
          </p:grpSpPr>
          <p:sp>
            <p:nvSpPr>
              <p:cNvPr id="1048769" name="圆角矩形 58"/>
              <p:cNvSpPr/>
              <p:nvPr>
                <p:custDataLst>
                  <p:tags r:id="rId7"/>
                </p:custDataLst>
              </p:nvPr>
            </p:nvSpPr>
            <p:spPr>
              <a:xfrm>
                <a:off x="4757369" y="4188620"/>
                <a:ext cx="5356656" cy="480689"/>
              </a:xfrm>
              <a:prstGeom prst="roundRect">
                <a:avLst>
                  <a:gd name="adj" fmla="val 50000"/>
                </a:avLst>
              </a:prstGeom>
              <a:solidFill>
                <a:srgbClr val="C10001"/>
              </a:solidFill>
              <a:ln w="25400" cap="flat" cmpd="sng" algn="ctr">
                <a:solidFill>
                  <a:schemeClr val="bg1"/>
                </a:solidFill>
                <a:prstDash val="solid"/>
              </a:ln>
              <a:effectLst/>
            </p:spPr>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05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48770" name="文本框 3"/>
              <p:cNvSpPr>
                <a:spLocks noChangeArrowheads="1"/>
              </p:cNvSpPr>
              <p:nvPr>
                <p:custDataLst>
                  <p:tags r:id="rId8"/>
                </p:custDataLst>
              </p:nvPr>
            </p:nvSpPr>
            <p:spPr bwMode="auto">
              <a:xfrm>
                <a:off x="5580791" y="4303033"/>
                <a:ext cx="4846373" cy="251008"/>
              </a:xfrm>
              <a:prstGeom prst="rect">
                <a:avLst/>
              </a:prstGeom>
              <a:noFill/>
              <a:ln>
                <a:noFill/>
              </a:ln>
            </p:spPr>
            <p:txBody>
              <a:bodyPr wrap="square" lIns="34089" tIns="17044" rIns="34089" bIns="17044">
                <a:spAutoFit/>
              </a:bodyPr>
              <a:lstStyle/>
              <a:p>
                <a:pPr lvl="0" defTabSz="457200"/>
                <a:r>
                  <a:rPr lang="zh-CN" altLang="en-US" b="1">
                    <a:ln w="19050">
                      <a:noFill/>
                    </a:ln>
                    <a:solidFill>
                      <a:schemeClr val="bg1"/>
                    </a:solidFill>
                    <a:latin typeface="微软雅黑" panose="020B0503020204020204" pitchFamily="34" charset="-122"/>
                    <a:ea typeface="微软雅黑" panose="020B0503020204020204" pitchFamily="34" charset="-122"/>
                    <a:cs typeface="+mn-ea"/>
                    <a:sym typeface="+mn-lt"/>
                  </a:rPr>
                  <a:t>有限空间作业气体危害识别</a:t>
                </a:r>
              </a:p>
            </p:txBody>
          </p:sp>
        </p:grpSp>
        <p:sp>
          <p:nvSpPr>
            <p:cNvPr id="1048771" name="Oval 16"/>
            <p:cNvSpPr/>
            <p:nvPr>
              <p:custDataLst>
                <p:tags r:id="rId6"/>
              </p:custDataLst>
            </p:nvPr>
          </p:nvSpPr>
          <p:spPr>
            <a:xfrm>
              <a:off x="1226053" y="2289998"/>
              <a:ext cx="758416" cy="758416"/>
            </a:xfrm>
            <a:prstGeom prst="ellipse">
              <a:avLst/>
            </a:prstGeom>
            <a:solidFill>
              <a:srgbClr val="C00000"/>
            </a:solidFill>
            <a:ln w="57150">
              <a:gradFill>
                <a:gsLst>
                  <a:gs pos="0">
                    <a:schemeClr val="bg1"/>
                  </a:gs>
                  <a:gs pos="100000">
                    <a:schemeClr val="bg1">
                      <a:lumMod val="85000"/>
                    </a:schemeClr>
                  </a:gs>
                </a:gsLst>
                <a:lin ang="5400000" scaled="0"/>
              </a:gradFill>
            </a:ln>
            <a:effectLst>
              <a:outerShdw blurRad="228600" dist="114300" dir="6840000" sx="99000" sy="99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lIns="0" rIns="0" rtlCol="0" anchor="ctr"/>
            <a:lstStyle/>
            <a:p>
              <a:pPr marL="0" marR="0" lvl="0" indent="0" algn="ctr" defTabSz="914400" rtl="0" eaLnBrk="1" fontAlgn="auto" latinLnBrk="0" hangingPunct="1">
                <a:lnSpc>
                  <a:spcPts val="1760"/>
                </a:lnSpc>
                <a:spcBef>
                  <a:spcPct val="0"/>
                </a:spcBef>
                <a:spcAft>
                  <a:spcPct val="0"/>
                </a:spcAft>
                <a:buClrTx/>
                <a:buSzTx/>
                <a:buFontTx/>
                <a:buNone/>
              </a:pPr>
              <a:r>
                <a:rPr kumimoji="0" lang="en-US" altLang="zh-CN" sz="2400" b="0" i="0" u="none" strike="noStrike" kern="120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 </a:t>
              </a:r>
            </a:p>
          </p:txBody>
        </p:sp>
      </p:grpSp>
      <p:pic>
        <p:nvPicPr>
          <p:cNvPr id="2097179" name="图片 -2147481964"/>
          <p:cNvPicPr>
            <a:picLocks noChangeAspect="1"/>
          </p:cNvPicPr>
          <p:nvPr/>
        </p:nvPicPr>
        <p:blipFill>
          <a:blip r:embed="rId16"/>
          <a:stretch>
            <a:fillRect/>
          </a:stretch>
        </p:blipFill>
        <p:spPr>
          <a:xfrm>
            <a:off x="2146935" y="3926840"/>
            <a:ext cx="6926580" cy="2432050"/>
          </a:xfrm>
          <a:prstGeom prst="rect">
            <a:avLst/>
          </a:prstGeom>
          <a:noFill/>
          <a:ln w="9525">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4" fill="hold" nodeType="afterEffect">
                                  <p:stCondLst>
                                    <p:cond delay="0"/>
                                  </p:stCondLst>
                                  <p:childTnLst>
                                    <p:set>
                                      <p:cBhvr>
                                        <p:cTn id="6" dur="1" fill="hold">
                                          <p:stCondLst>
                                            <p:cond delay="0"/>
                                          </p:stCondLst>
                                        </p:cTn>
                                        <p:tgtEl>
                                          <p:spTgt spid="144"/>
                                        </p:tgtEl>
                                        <p:attrNameLst>
                                          <p:attrName>style.visibility</p:attrName>
                                        </p:attrNameLst>
                                      </p:cBhvr>
                                      <p:to>
                                        <p:strVal val="visible"/>
                                      </p:to>
                                    </p:set>
                                    <p:animEffect transition="in" filter="wipe(down)">
                                      <p:cBhvr>
                                        <p:cTn id="7" dur="500"/>
                                        <p:tgtEl>
                                          <p:spTgt spid="144"/>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143"/>
                                        </p:tgtEl>
                                        <p:attrNameLst>
                                          <p:attrName>style.visibility</p:attrName>
                                        </p:attrNameLst>
                                      </p:cBhvr>
                                      <p:to>
                                        <p:strVal val="visible"/>
                                      </p:to>
                                    </p:set>
                                    <p:animEffect transition="in" filter="fade">
                                      <p:cBhvr>
                                        <p:cTn id="11" dur="1000"/>
                                        <p:tgtEl>
                                          <p:spTgt spid="143"/>
                                        </p:tgtEl>
                                      </p:cBhvr>
                                    </p:animEffect>
                                  </p:childTnLst>
                                </p:cTn>
                              </p:par>
                            </p:childTnLst>
                          </p:cTn>
                        </p:par>
                        <p:par>
                          <p:cTn id="12" fill="hold" nodeType="afterGroup">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1048762"/>
                                        </p:tgtEl>
                                        <p:attrNameLst>
                                          <p:attrName>style.visibility</p:attrName>
                                        </p:attrNameLst>
                                      </p:cBhvr>
                                      <p:to>
                                        <p:strVal val="visible"/>
                                      </p:to>
                                    </p:set>
                                    <p:animEffect transition="in" filter="wipe(left)">
                                      <p:cBhvr>
                                        <p:cTn id="15" dur="500"/>
                                        <p:tgtEl>
                                          <p:spTgt spid="1048762"/>
                                        </p:tgtEl>
                                      </p:cBhvr>
                                    </p:animEffect>
                                  </p:childTnLst>
                                </p:cTn>
                              </p:par>
                            </p:childTnLst>
                          </p:cTn>
                        </p:par>
                        <p:par>
                          <p:cTn id="16" fill="hold" nodeType="afterGroup">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1048766"/>
                                        </p:tgtEl>
                                        <p:attrNameLst>
                                          <p:attrName>style.visibility</p:attrName>
                                        </p:attrNameLst>
                                      </p:cBhvr>
                                      <p:to>
                                        <p:strVal val="visible"/>
                                      </p:to>
                                    </p:set>
                                    <p:animEffect transition="in" filter="fade">
                                      <p:cBhvr>
                                        <p:cTn id="19" dur="500"/>
                                        <p:tgtEl>
                                          <p:spTgt spid="1048766"/>
                                        </p:tgtEl>
                                      </p:cBhvr>
                                    </p:animEffect>
                                  </p:childTnLst>
                                </p:cTn>
                              </p:par>
                            </p:childTnLst>
                          </p:cTn>
                        </p:par>
                        <p:par>
                          <p:cTn id="20" fill="hold" nodeType="afterGroup">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1048765"/>
                                        </p:tgtEl>
                                        <p:attrNameLst>
                                          <p:attrName>style.visibility</p:attrName>
                                        </p:attrNameLst>
                                      </p:cBhvr>
                                      <p:to>
                                        <p:strVal val="visible"/>
                                      </p:to>
                                    </p:set>
                                    <p:animEffect transition="in" filter="wipe(left)">
                                      <p:cBhvr>
                                        <p:cTn id="23" dur="900"/>
                                        <p:tgtEl>
                                          <p:spTgt spid="1048765"/>
                                        </p:tgtEl>
                                      </p:cBhvr>
                                    </p:animEffect>
                                  </p:childTnLst>
                                </p:cTn>
                              </p:par>
                            </p:childTnLst>
                          </p:cTn>
                        </p:par>
                        <p:par>
                          <p:cTn id="24" fill="hold" nodeType="afterGroup">
                            <p:stCondLst>
                              <p:cond delay="3400"/>
                            </p:stCondLst>
                            <p:childTnLst>
                              <p:par>
                                <p:cTn id="25" presetID="2" presetClass="entr" presetSubtype="8" fill="hold" nodeType="afterEffect">
                                  <p:stCondLst>
                                    <p:cond delay="0"/>
                                  </p:stCondLst>
                                  <p:childTnLst>
                                    <p:set>
                                      <p:cBhvr>
                                        <p:cTn id="26" dur="1" fill="hold">
                                          <p:stCondLst>
                                            <p:cond delay="0"/>
                                          </p:stCondLst>
                                        </p:cTn>
                                        <p:tgtEl>
                                          <p:spTgt spid="146"/>
                                        </p:tgtEl>
                                        <p:attrNameLst>
                                          <p:attrName>style.visibility</p:attrName>
                                        </p:attrNameLst>
                                      </p:cBhvr>
                                      <p:to>
                                        <p:strVal val="visible"/>
                                      </p:to>
                                    </p:set>
                                    <p:anim calcmode="lin" valueType="num">
                                      <p:cBhvr additive="base">
                                        <p:cTn id="27" dur="500" fill="hold"/>
                                        <p:tgtEl>
                                          <p:spTgt spid="146"/>
                                        </p:tgtEl>
                                        <p:attrNameLst>
                                          <p:attrName>ppt_x</p:attrName>
                                        </p:attrNameLst>
                                      </p:cBhvr>
                                      <p:tavLst>
                                        <p:tav tm="0">
                                          <p:val>
                                            <p:strVal val="0-#ppt_w/2"/>
                                          </p:val>
                                        </p:tav>
                                        <p:tav tm="100000">
                                          <p:val>
                                            <p:strVal val="#ppt_x"/>
                                          </p:val>
                                        </p:tav>
                                      </p:tavLst>
                                    </p:anim>
                                    <p:anim calcmode="lin" valueType="num">
                                      <p:cBhvr additive="base">
                                        <p:cTn id="28" dur="500" fill="hold"/>
                                        <p:tgtEl>
                                          <p:spTgt spid="146"/>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3900"/>
                            </p:stCondLst>
                            <p:childTnLst>
                              <p:par>
                                <p:cTn id="30" presetID="22" presetClass="entr" presetSubtype="1" fill="hold" nodeType="afterEffect">
                                  <p:stCondLst>
                                    <p:cond delay="0"/>
                                  </p:stCondLst>
                                  <p:childTnLst>
                                    <p:set>
                                      <p:cBhvr>
                                        <p:cTn id="31" dur="1" fill="hold">
                                          <p:stCondLst>
                                            <p:cond delay="0"/>
                                          </p:stCondLst>
                                        </p:cTn>
                                        <p:tgtEl>
                                          <p:spTgt spid="3145750"/>
                                        </p:tgtEl>
                                        <p:attrNameLst>
                                          <p:attrName>style.visibility</p:attrName>
                                        </p:attrNameLst>
                                      </p:cBhvr>
                                      <p:to>
                                        <p:strVal val="visible"/>
                                      </p:to>
                                    </p:set>
                                    <p:animEffect transition="in" filter="wipe(up)">
                                      <p:cBhvr>
                                        <p:cTn id="32" dur="500"/>
                                        <p:tgtEl>
                                          <p:spTgt spid="3145750"/>
                                        </p:tgtEl>
                                      </p:cBhvr>
                                    </p:animEffect>
                                  </p:childTnLst>
                                </p:cTn>
                              </p:par>
                            </p:childTnLst>
                          </p:cTn>
                        </p:par>
                        <p:par>
                          <p:cTn id="33" fill="hold" nodeType="afterGroup">
                            <p:stCondLst>
                              <p:cond delay="4400"/>
                            </p:stCondLst>
                            <p:childTnLst>
                              <p:par>
                                <p:cTn id="34" presetID="22" presetClass="entr" presetSubtype="8" fill="hold" nodeType="afterEffect">
                                  <p:stCondLst>
                                    <p:cond delay="0"/>
                                  </p:stCondLst>
                                  <p:childTnLst>
                                    <p:set>
                                      <p:cBhvr>
                                        <p:cTn id="35" dur="1" fill="hold">
                                          <p:stCondLst>
                                            <p:cond delay="0"/>
                                          </p:stCondLst>
                                        </p:cTn>
                                        <p:tgtEl>
                                          <p:spTgt spid="145"/>
                                        </p:tgtEl>
                                        <p:attrNameLst>
                                          <p:attrName>style.visibility</p:attrName>
                                        </p:attrNameLst>
                                      </p:cBhvr>
                                      <p:to>
                                        <p:strVal val="visible"/>
                                      </p:to>
                                    </p:set>
                                    <p:animEffect transition="in" filter="wipe(left)">
                                      <p:cBhvr>
                                        <p:cTn id="36" dur="500"/>
                                        <p:tgtEl>
                                          <p:spTgt spid="145"/>
                                        </p:tgtEl>
                                      </p:cBhvr>
                                    </p:animEffect>
                                  </p:childTnLst>
                                </p:cTn>
                              </p:par>
                            </p:childTnLst>
                          </p:cTn>
                        </p:par>
                        <p:par>
                          <p:cTn id="37" fill="hold" nodeType="afterGroup">
                            <p:stCondLst>
                              <p:cond delay="4900"/>
                            </p:stCondLst>
                            <p:childTnLst>
                              <p:par>
                                <p:cTn id="38" presetID="22" presetClass="entr" presetSubtype="4" fill="hold" grpId="0" nodeType="afterEffect">
                                  <p:stCondLst>
                                    <p:cond delay="0"/>
                                  </p:stCondLst>
                                  <p:childTnLst>
                                    <p:set>
                                      <p:cBhvr>
                                        <p:cTn id="39" dur="1" fill="hold">
                                          <p:stCondLst>
                                            <p:cond delay="0"/>
                                          </p:stCondLst>
                                        </p:cTn>
                                        <p:tgtEl>
                                          <p:spTgt spid="1048768"/>
                                        </p:tgtEl>
                                        <p:attrNameLst>
                                          <p:attrName>style.visibility</p:attrName>
                                        </p:attrNameLst>
                                      </p:cBhvr>
                                      <p:to>
                                        <p:strVal val="visible"/>
                                      </p:to>
                                    </p:set>
                                    <p:animEffect transition="in" filter="wipe(down)">
                                      <p:cBhvr>
                                        <p:cTn id="40" dur="500"/>
                                        <p:tgtEl>
                                          <p:spTgt spid="10487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762" grpId="0" animBg="1"/>
      <p:bldP spid="1048765" grpId="0"/>
      <p:bldP spid="1048766" grpId="0"/>
      <p:bldP spid="104876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75" name="矩形 25"/>
          <p:cNvSpPr/>
          <p:nvPr/>
        </p:nvSpPr>
        <p:spPr>
          <a:xfrm>
            <a:off x="1866240" y="415827"/>
            <a:ext cx="3785502" cy="398780"/>
          </a:xfrm>
          <a:prstGeom prst="rect">
            <a:avLst/>
          </a:prstGeom>
        </p:spPr>
        <p:txBody>
          <a:bodyPr wrap="square">
            <a:spAutoFit/>
          </a:bodyPr>
          <a:lstStyle/>
          <a:p>
            <a:pPr lvl="0" algn="dist"/>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规定</a:t>
            </a: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修订的背景和总体考虑</a:t>
            </a:r>
            <a:endParaRPr lang="en-US" altLang="zh-CN" sz="2000" b="1">
              <a:solidFill>
                <a:srgbClr val="C00000"/>
              </a:solidFill>
              <a:latin typeface="微软雅黑" panose="020B0503020204020204" pitchFamily="34" charset="-122"/>
              <a:ea typeface="微软雅黑" panose="020B0503020204020204" pitchFamily="34" charset="-122"/>
              <a:cs typeface="+mn-ea"/>
              <a:sym typeface="+mn-lt"/>
            </a:endParaRPr>
          </a:p>
        </p:txBody>
      </p:sp>
      <p:grpSp>
        <p:nvGrpSpPr>
          <p:cNvPr id="151" name="Group 1"/>
          <p:cNvGrpSpPr/>
          <p:nvPr/>
        </p:nvGrpSpPr>
        <p:grpSpPr>
          <a:xfrm>
            <a:off x="912495" y="1132205"/>
            <a:ext cx="10186035" cy="1461770"/>
            <a:chOff x="623888" y="1690580"/>
            <a:chExt cx="5261535" cy="4181225"/>
          </a:xfrm>
        </p:grpSpPr>
        <p:sp>
          <p:nvSpPr>
            <p:cNvPr id="1048776" name="Rectangle: Rounded Corners 2"/>
            <p:cNvSpPr/>
            <p:nvPr>
              <p:custDataLst>
                <p:tags r:id="rId14"/>
              </p:custDataLst>
            </p:nvPr>
          </p:nvSpPr>
          <p:spPr>
            <a:xfrm>
              <a:off x="682670" y="1763714"/>
              <a:ext cx="5202753" cy="4108091"/>
            </a:xfrm>
            <a:prstGeom prst="roundRect">
              <a:avLst/>
            </a:prstGeom>
            <a:noFill/>
            <a:ln w="3175" cap="flat" cmpd="sng" algn="ctr">
              <a:noFill/>
              <a:prstDash val="solid"/>
              <a:miter lim="800000"/>
            </a:ln>
            <a:effectLst/>
          </p:spPr>
          <p:txBody>
            <a:bodyPr anchor="ctr"/>
            <a:lstStyle/>
            <a:p>
              <a:pPr algn="ctr" defTabSz="1219200"/>
              <a:endParaRPr sz="1355" kern="0">
                <a:solidFill>
                  <a:srgbClr val="FFFFFF"/>
                </a:solidFill>
                <a:latin typeface="微软雅黑" panose="020B0503020204020204" pitchFamily="34" charset="-122"/>
                <a:ea typeface="微软雅黑" panose="020B0503020204020204" pitchFamily="34" charset="-122"/>
              </a:endParaRPr>
            </a:p>
          </p:txBody>
        </p:sp>
        <p:sp>
          <p:nvSpPr>
            <p:cNvPr id="1048777" name="Rectangle: Rounded Corners 3"/>
            <p:cNvSpPr/>
            <p:nvPr>
              <p:custDataLst>
                <p:tags r:id="rId15"/>
              </p:custDataLst>
            </p:nvPr>
          </p:nvSpPr>
          <p:spPr>
            <a:xfrm>
              <a:off x="623888" y="1690580"/>
              <a:ext cx="5202754" cy="4009287"/>
            </a:xfrm>
            <a:prstGeom prst="roundRect">
              <a:avLst/>
            </a:prstGeom>
            <a:noFill/>
            <a:ln w="3175" cap="flat" cmpd="sng" algn="ctr">
              <a:solidFill>
                <a:srgbClr val="C00000"/>
              </a:solidFill>
              <a:prstDash val="solid"/>
              <a:miter lim="800000"/>
            </a:ln>
            <a:effectLst/>
          </p:spPr>
          <p:txBody>
            <a:bodyPr anchor="ctr"/>
            <a:lstStyle/>
            <a:p>
              <a:pPr algn="ctr" defTabSz="1219200"/>
              <a:endParaRPr sz="1355" kern="0">
                <a:solidFill>
                  <a:srgbClr val="FFFFFF"/>
                </a:solidFill>
                <a:latin typeface="微软雅黑" panose="020B0503020204020204" pitchFamily="34" charset="-122"/>
                <a:ea typeface="微软雅黑" panose="020B0503020204020204" pitchFamily="34" charset="-122"/>
              </a:endParaRPr>
            </a:p>
          </p:txBody>
        </p:sp>
      </p:grpSp>
      <p:sp>
        <p:nvSpPr>
          <p:cNvPr id="1048778" name="Freeform: Shape 13"/>
          <p:cNvSpPr/>
          <p:nvPr>
            <p:custDataLst>
              <p:tags r:id="rId1"/>
            </p:custDataLst>
          </p:nvPr>
        </p:nvSpPr>
        <p:spPr>
          <a:xfrm>
            <a:off x="2146935" y="1233805"/>
            <a:ext cx="3088640" cy="452120"/>
          </a:xfrm>
          <a:custGeom>
            <a:avLst/>
            <a:gdLst>
              <a:gd name="connsiteX0" fmla="*/ 12386 w 3852419"/>
              <a:gd name="connsiteY0" fmla="*/ 0 h 425302"/>
              <a:gd name="connsiteX1" fmla="*/ 3639768 w 3852419"/>
              <a:gd name="connsiteY1" fmla="*/ 0 h 425302"/>
              <a:gd name="connsiteX2" fmla="*/ 3852419 w 3852419"/>
              <a:gd name="connsiteY2" fmla="*/ 212651 h 425302"/>
              <a:gd name="connsiteX3" fmla="*/ 3639768 w 3852419"/>
              <a:gd name="connsiteY3" fmla="*/ 425302 h 425302"/>
              <a:gd name="connsiteX4" fmla="*/ 12386 w 3852419"/>
              <a:gd name="connsiteY4" fmla="*/ 425302 h 425302"/>
              <a:gd name="connsiteX5" fmla="*/ 0 w 3852419"/>
              <a:gd name="connsiteY5" fmla="*/ 424054 h 425302"/>
              <a:gd name="connsiteX6" fmla="*/ 0 w 3852419"/>
              <a:gd name="connsiteY6" fmla="*/ 1249 h 4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2419" h="425302">
                <a:moveTo>
                  <a:pt x="12386" y="0"/>
                </a:moveTo>
                <a:lnTo>
                  <a:pt x="3639768" y="0"/>
                </a:lnTo>
                <a:cubicBezTo>
                  <a:pt x="3757212" y="0"/>
                  <a:pt x="3852419" y="95207"/>
                  <a:pt x="3852419" y="212651"/>
                </a:cubicBezTo>
                <a:cubicBezTo>
                  <a:pt x="3852419" y="330095"/>
                  <a:pt x="3757212" y="425302"/>
                  <a:pt x="3639768" y="425302"/>
                </a:cubicBezTo>
                <a:lnTo>
                  <a:pt x="12386" y="425302"/>
                </a:lnTo>
                <a:lnTo>
                  <a:pt x="0" y="424054"/>
                </a:lnTo>
                <a:lnTo>
                  <a:pt x="0" y="1249"/>
                </a:lnTo>
                <a:close/>
              </a:path>
            </a:pathLst>
          </a:custGeom>
          <a:solidFill>
            <a:srgbClr val="C00000"/>
          </a:solidFill>
          <a:ln w="12700" cap="flat" cmpd="sng" algn="ctr">
            <a:noFill/>
            <a:prstDash val="solid"/>
            <a:miter lim="800000"/>
          </a:ln>
          <a:effectLst/>
        </p:spPr>
        <p:txBody>
          <a:bodyPr anchor="ctr"/>
          <a:lstStyle/>
          <a:p>
            <a:pPr algn="ctr" defTabSz="1219200"/>
            <a:endParaRPr sz="1355" kern="0">
              <a:solidFill>
                <a:srgbClr val="FFFFFF"/>
              </a:solidFill>
              <a:latin typeface="微软雅黑" panose="020B0503020204020204" pitchFamily="34" charset="-122"/>
              <a:ea typeface="微软雅黑" panose="020B0503020204020204" pitchFamily="34" charset="-122"/>
            </a:endParaRPr>
          </a:p>
        </p:txBody>
      </p:sp>
      <p:grpSp>
        <p:nvGrpSpPr>
          <p:cNvPr id="152" name="Group 4"/>
          <p:cNvGrpSpPr>
            <a:grpSpLocks noChangeAspect="1"/>
          </p:cNvGrpSpPr>
          <p:nvPr/>
        </p:nvGrpSpPr>
        <p:grpSpPr>
          <a:xfrm>
            <a:off x="1126393" y="1324037"/>
            <a:ext cx="903606" cy="461665"/>
            <a:chOff x="3222" y="1845"/>
            <a:chExt cx="1237" cy="632"/>
          </a:xfrm>
          <a:solidFill>
            <a:srgbClr val="C00000"/>
          </a:solidFill>
        </p:grpSpPr>
        <p:sp>
          <p:nvSpPr>
            <p:cNvPr id="1048779" name="Freeform 5"/>
            <p:cNvSpPr/>
            <p:nvPr>
              <p:custDataLst>
                <p:tags r:id="rId12"/>
              </p:custDataLst>
            </p:nvPr>
          </p:nvSpPr>
          <p:spPr bwMode="auto">
            <a:xfrm>
              <a:off x="3608" y="1845"/>
              <a:ext cx="851" cy="632"/>
            </a:xfrm>
            <a:custGeom>
              <a:avLst/>
              <a:gdLst>
                <a:gd name="T0" fmla="*/ 366 w 626"/>
                <a:gd name="T1" fmla="*/ 413 h 465"/>
                <a:gd name="T2" fmla="*/ 313 w 626"/>
                <a:gd name="T3" fmla="*/ 362 h 465"/>
                <a:gd name="T4" fmla="*/ 338 w 626"/>
                <a:gd name="T5" fmla="*/ 362 h 465"/>
                <a:gd name="T6" fmla="*/ 392 w 626"/>
                <a:gd name="T7" fmla="*/ 310 h 465"/>
                <a:gd name="T8" fmla="*/ 338 w 626"/>
                <a:gd name="T9" fmla="*/ 258 h 465"/>
                <a:gd name="T10" fmla="*/ 414 w 626"/>
                <a:gd name="T11" fmla="*/ 207 h 465"/>
                <a:gd name="T12" fmla="*/ 361 w 626"/>
                <a:gd name="T13" fmla="*/ 155 h 465"/>
                <a:gd name="T14" fmla="*/ 573 w 626"/>
                <a:gd name="T15" fmla="*/ 155 h 465"/>
                <a:gd name="T16" fmla="*/ 626 w 626"/>
                <a:gd name="T17" fmla="*/ 103 h 465"/>
                <a:gd name="T18" fmla="*/ 573 w 626"/>
                <a:gd name="T19" fmla="*/ 52 h 465"/>
                <a:gd name="T20" fmla="*/ 260 w 626"/>
                <a:gd name="T21" fmla="*/ 52 h 465"/>
                <a:gd name="T22" fmla="*/ 207 w 626"/>
                <a:gd name="T23" fmla="*/ 0 h 465"/>
                <a:gd name="T24" fmla="*/ 102 w 626"/>
                <a:gd name="T25" fmla="*/ 0 h 465"/>
                <a:gd name="T26" fmla="*/ 48 w 626"/>
                <a:gd name="T27" fmla="*/ 52 h 465"/>
                <a:gd name="T28" fmla="*/ 49 w 626"/>
                <a:gd name="T29" fmla="*/ 54 h 465"/>
                <a:gd name="T30" fmla="*/ 0 w 626"/>
                <a:gd name="T31" fmla="*/ 113 h 465"/>
                <a:gd name="T32" fmla="*/ 0 w 626"/>
                <a:gd name="T33" fmla="*/ 403 h 465"/>
                <a:gd name="T34" fmla="*/ 65 w 626"/>
                <a:gd name="T35" fmla="*/ 465 h 465"/>
                <a:gd name="T36" fmla="*/ 208 w 626"/>
                <a:gd name="T37" fmla="*/ 465 h 465"/>
                <a:gd name="T38" fmla="*/ 244 w 626"/>
                <a:gd name="T39" fmla="*/ 465 h 465"/>
                <a:gd name="T40" fmla="*/ 313 w 626"/>
                <a:gd name="T41" fmla="*/ 465 h 465"/>
                <a:gd name="T42" fmla="*/ 366 w 626"/>
                <a:gd name="T43" fmla="*/ 413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6" h="465">
                  <a:moveTo>
                    <a:pt x="366" y="413"/>
                  </a:moveTo>
                  <a:cubicBezTo>
                    <a:pt x="366" y="385"/>
                    <a:pt x="342" y="362"/>
                    <a:pt x="313" y="362"/>
                  </a:cubicBezTo>
                  <a:cubicBezTo>
                    <a:pt x="338" y="362"/>
                    <a:pt x="338" y="362"/>
                    <a:pt x="338" y="362"/>
                  </a:cubicBezTo>
                  <a:cubicBezTo>
                    <a:pt x="368" y="362"/>
                    <a:pt x="392" y="338"/>
                    <a:pt x="392" y="310"/>
                  </a:cubicBezTo>
                  <a:cubicBezTo>
                    <a:pt x="392" y="281"/>
                    <a:pt x="368" y="258"/>
                    <a:pt x="338" y="258"/>
                  </a:cubicBezTo>
                  <a:cubicBezTo>
                    <a:pt x="368" y="258"/>
                    <a:pt x="416" y="258"/>
                    <a:pt x="414" y="207"/>
                  </a:cubicBezTo>
                  <a:cubicBezTo>
                    <a:pt x="413" y="178"/>
                    <a:pt x="390" y="155"/>
                    <a:pt x="361" y="155"/>
                  </a:cubicBezTo>
                  <a:cubicBezTo>
                    <a:pt x="573" y="155"/>
                    <a:pt x="573" y="155"/>
                    <a:pt x="573" y="155"/>
                  </a:cubicBezTo>
                  <a:cubicBezTo>
                    <a:pt x="602" y="155"/>
                    <a:pt x="626" y="132"/>
                    <a:pt x="626" y="103"/>
                  </a:cubicBezTo>
                  <a:cubicBezTo>
                    <a:pt x="626" y="75"/>
                    <a:pt x="602" y="52"/>
                    <a:pt x="573" y="52"/>
                  </a:cubicBezTo>
                  <a:cubicBezTo>
                    <a:pt x="260" y="52"/>
                    <a:pt x="260" y="52"/>
                    <a:pt x="260" y="52"/>
                  </a:cubicBezTo>
                  <a:cubicBezTo>
                    <a:pt x="260" y="23"/>
                    <a:pt x="236" y="0"/>
                    <a:pt x="207" y="0"/>
                  </a:cubicBezTo>
                  <a:cubicBezTo>
                    <a:pt x="102" y="0"/>
                    <a:pt x="102" y="0"/>
                    <a:pt x="102" y="0"/>
                  </a:cubicBezTo>
                  <a:cubicBezTo>
                    <a:pt x="72" y="0"/>
                    <a:pt x="48" y="23"/>
                    <a:pt x="48" y="52"/>
                  </a:cubicBezTo>
                  <a:cubicBezTo>
                    <a:pt x="48" y="52"/>
                    <a:pt x="48" y="53"/>
                    <a:pt x="49" y="54"/>
                  </a:cubicBezTo>
                  <a:cubicBezTo>
                    <a:pt x="21" y="60"/>
                    <a:pt x="0" y="85"/>
                    <a:pt x="0" y="113"/>
                  </a:cubicBezTo>
                  <a:cubicBezTo>
                    <a:pt x="0" y="403"/>
                    <a:pt x="0" y="403"/>
                    <a:pt x="0" y="403"/>
                  </a:cubicBezTo>
                  <a:cubicBezTo>
                    <a:pt x="0" y="437"/>
                    <a:pt x="29" y="465"/>
                    <a:pt x="65" y="465"/>
                  </a:cubicBezTo>
                  <a:cubicBezTo>
                    <a:pt x="208" y="465"/>
                    <a:pt x="208" y="465"/>
                    <a:pt x="208" y="465"/>
                  </a:cubicBezTo>
                  <a:cubicBezTo>
                    <a:pt x="244" y="465"/>
                    <a:pt x="244" y="465"/>
                    <a:pt x="244" y="465"/>
                  </a:cubicBezTo>
                  <a:cubicBezTo>
                    <a:pt x="313" y="465"/>
                    <a:pt x="313" y="465"/>
                    <a:pt x="313" y="465"/>
                  </a:cubicBezTo>
                  <a:cubicBezTo>
                    <a:pt x="342" y="465"/>
                    <a:pt x="366" y="442"/>
                    <a:pt x="366" y="413"/>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780" name="Rectangle 6"/>
            <p:cNvSpPr>
              <a:spLocks noChangeArrowheads="1"/>
            </p:cNvSpPr>
            <p:nvPr>
              <p:custDataLst>
                <p:tags r:id="rId13"/>
              </p:custDataLst>
            </p:nvPr>
          </p:nvSpPr>
          <p:spPr bwMode="auto">
            <a:xfrm>
              <a:off x="3222" y="1931"/>
              <a:ext cx="319" cy="531"/>
            </a:xfrm>
            <a:prstGeom prst="rect">
              <a:avLst/>
            </a:pr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grpSp>
      <p:sp>
        <p:nvSpPr>
          <p:cNvPr id="1048781" name="Rectangle 43"/>
          <p:cNvSpPr/>
          <p:nvPr>
            <p:custDataLst>
              <p:tags r:id="rId2"/>
            </p:custDataLst>
          </p:nvPr>
        </p:nvSpPr>
        <p:spPr>
          <a:xfrm>
            <a:off x="2018586" y="1765877"/>
            <a:ext cx="8797305" cy="715776"/>
          </a:xfrm>
          <a:prstGeom prst="rect">
            <a:avLst/>
          </a:prstGeom>
        </p:spPr>
        <p:txBody>
          <a:bodyPr wrap="square" lIns="0" tIns="0" rIns="0" bIns="0">
            <a:noAutofit/>
          </a:bodyPr>
          <a:lstStyle/>
          <a:p>
            <a:pPr lvl="0" defTabSz="913130" fontAlgn="base">
              <a:lnSpc>
                <a:spcPct val="130000"/>
              </a:lnSpc>
              <a:spcBef>
                <a:spcPct val="0"/>
              </a:spcBef>
              <a:spcAft>
                <a:spcPts val="500"/>
              </a:spcAft>
            </a:pPr>
            <a:r>
              <a:rPr lang="zh-CN" altLang="en-US" kern="0">
                <a:latin typeface="微软雅黑" panose="020B0503020204020204" pitchFamily="34" charset="-122"/>
                <a:ea typeface="微软雅黑" panose="020B0503020204020204" pitchFamily="34" charset="-122"/>
                <a:cs typeface="Times New Roman" panose="02020603050405020304" pitchFamily="18" charset="0"/>
                <a:sym typeface="+mn-lt"/>
              </a:rPr>
              <a:t>绝大多数参与人员熟悉有限空间作业的基础知识，但对有限空间作业安全风险辨识、安全防护设备设施、安全风险防控和应急救援等重点方面的知识还是掌握不准确。</a:t>
            </a:r>
          </a:p>
        </p:txBody>
      </p:sp>
      <p:sp>
        <p:nvSpPr>
          <p:cNvPr id="1048782" name="TextBox 37"/>
          <p:cNvSpPr txBox="1"/>
          <p:nvPr>
            <p:custDataLst>
              <p:tags r:id="rId3"/>
            </p:custDataLst>
          </p:nvPr>
        </p:nvSpPr>
        <p:spPr>
          <a:xfrm>
            <a:off x="2392045" y="1238885"/>
            <a:ext cx="2240280" cy="447040"/>
          </a:xfrm>
          <a:prstGeom prst="rect">
            <a:avLst/>
          </a:prstGeom>
        </p:spPr>
        <p:txBody>
          <a:bodyPr wrap="none">
            <a:noAutofit/>
          </a:bodyPr>
          <a:lstStyle/>
          <a:p>
            <a:pPr defTabSz="457200"/>
            <a:r>
              <a:rPr lang="zh-CN" altLang="en-US" sz="2400" b="1">
                <a:solidFill>
                  <a:schemeClr val="bg1"/>
                </a:solidFill>
                <a:latin typeface="微软雅黑" panose="020B0503020204020204" pitchFamily="34" charset="-122"/>
                <a:ea typeface="微软雅黑" panose="020B0503020204020204" pitchFamily="34" charset="-122"/>
                <a:cs typeface="+mn-ea"/>
                <a:sym typeface="+mn-lt"/>
              </a:rPr>
              <a:t>知识测试突出问题</a:t>
            </a:r>
          </a:p>
          <a:p>
            <a:pPr defTabSz="457200"/>
            <a:endParaRPr lang="zh-CN" altLang="en-US" sz="2400" b="1">
              <a:solidFill>
                <a:schemeClr val="bg1"/>
              </a:solidFill>
              <a:latin typeface="微软雅黑" panose="020B0503020204020204" pitchFamily="34" charset="-122"/>
              <a:ea typeface="微软雅黑" panose="020B0503020204020204" pitchFamily="34" charset="-122"/>
              <a:cs typeface="+mn-ea"/>
              <a:sym typeface="+mn-lt"/>
            </a:endParaRPr>
          </a:p>
        </p:txBody>
      </p:sp>
      <p:grpSp>
        <p:nvGrpSpPr>
          <p:cNvPr id="153" name="组合 11"/>
          <p:cNvGrpSpPr/>
          <p:nvPr/>
        </p:nvGrpSpPr>
        <p:grpSpPr>
          <a:xfrm>
            <a:off x="2098612" y="3554421"/>
            <a:ext cx="1784231" cy="173986"/>
            <a:chOff x="4423280" y="4682325"/>
            <a:chExt cx="1784231" cy="173986"/>
          </a:xfrm>
        </p:grpSpPr>
        <p:cxnSp>
          <p:nvCxnSpPr>
            <p:cNvPr id="3145751" name="直接连接符 12"/>
            <p:cNvCxnSpPr/>
            <p:nvPr>
              <p:custDataLst>
                <p:tags r:id="rId10"/>
              </p:custDataLst>
            </p:nvPr>
          </p:nvCxnSpPr>
          <p:spPr>
            <a:xfrm>
              <a:off x="4423280" y="4758196"/>
              <a:ext cx="16524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048783" name="圆: 空心 13"/>
            <p:cNvSpPr/>
            <p:nvPr>
              <p:custDataLst>
                <p:tags r:id="rId11"/>
              </p:custDataLst>
            </p:nvPr>
          </p:nvSpPr>
          <p:spPr>
            <a:xfrm>
              <a:off x="6033525" y="4682325"/>
              <a:ext cx="173986" cy="173986"/>
            </a:xfrm>
            <a:prstGeom prst="donu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grpSp>
      <p:cxnSp>
        <p:nvCxnSpPr>
          <p:cNvPr id="3145752" name="直接连接符 14"/>
          <p:cNvCxnSpPr/>
          <p:nvPr>
            <p:custDataLst>
              <p:tags r:id="rId4"/>
            </p:custDataLst>
          </p:nvPr>
        </p:nvCxnSpPr>
        <p:spPr>
          <a:xfrm flipH="1">
            <a:off x="2098612" y="3350628"/>
            <a:ext cx="0" cy="279664"/>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048784" name="文本框 15"/>
          <p:cNvSpPr txBox="1"/>
          <p:nvPr>
            <p:custDataLst>
              <p:tags r:id="rId5"/>
            </p:custDataLst>
          </p:nvPr>
        </p:nvSpPr>
        <p:spPr>
          <a:xfrm>
            <a:off x="4043877" y="3431572"/>
            <a:ext cx="7166407" cy="337185"/>
          </a:xfrm>
          <a:prstGeom prst="rect">
            <a:avLst/>
          </a:prstGeom>
          <a:noFill/>
        </p:spPr>
        <p:txBody>
          <a:bodyPr wrap="square" rtlCol="0">
            <a:spAutoFit/>
          </a:bodyPr>
          <a:lstStyle/>
          <a:p>
            <a:r>
              <a:rPr sz="1600">
                <a:latin typeface="微软雅黑" panose="020B0503020204020204" pitchFamily="34" charset="-122"/>
                <a:ea typeface="微软雅黑" panose="020B0503020204020204" pitchFamily="34" charset="-122"/>
                <a:cs typeface="Times New Roman" panose="02020603050405020304" pitchFamily="18" charset="0"/>
                <a:sym typeface="+mn-lt"/>
              </a:rPr>
              <a:t>仅有30%左右的人可以掌握典型场所可能存在的安全风险</a:t>
            </a:r>
            <a:r>
              <a:rPr lang="zh-CN" sz="1600">
                <a:latin typeface="微软雅黑" panose="020B0503020204020204" pitchFamily="34" charset="-122"/>
                <a:ea typeface="微软雅黑" panose="020B0503020204020204" pitchFamily="34" charset="-122"/>
                <a:cs typeface="Times New Roman" panose="02020603050405020304" pitchFamily="18" charset="0"/>
                <a:sym typeface="+mn-lt"/>
              </a:rPr>
              <a:t>。</a:t>
            </a:r>
          </a:p>
        </p:txBody>
      </p:sp>
      <p:grpSp>
        <p:nvGrpSpPr>
          <p:cNvPr id="154" name="组合 16"/>
          <p:cNvGrpSpPr/>
          <p:nvPr/>
        </p:nvGrpSpPr>
        <p:grpSpPr>
          <a:xfrm>
            <a:off x="948055" y="2650490"/>
            <a:ext cx="4476115" cy="726440"/>
            <a:chOff x="1226053" y="2289998"/>
            <a:chExt cx="4289739" cy="758416"/>
          </a:xfrm>
        </p:grpSpPr>
        <p:grpSp>
          <p:nvGrpSpPr>
            <p:cNvPr id="155" name="组合 17"/>
            <p:cNvGrpSpPr/>
            <p:nvPr/>
          </p:nvGrpSpPr>
          <p:grpSpPr>
            <a:xfrm>
              <a:off x="1452252" y="2383555"/>
              <a:ext cx="4063540" cy="619553"/>
              <a:chOff x="4757369" y="4188620"/>
              <a:chExt cx="5669795" cy="480689"/>
            </a:xfrm>
            <a:effectLst>
              <a:outerShdw blurRad="50800" dist="38100" dir="2700000" algn="tl" rotWithShape="0">
                <a:prstClr val="black">
                  <a:alpha val="40000"/>
                </a:prstClr>
              </a:outerShdw>
            </a:effectLst>
          </p:grpSpPr>
          <p:sp>
            <p:nvSpPr>
              <p:cNvPr id="1048785" name="圆角矩形 58"/>
              <p:cNvSpPr/>
              <p:nvPr>
                <p:custDataLst>
                  <p:tags r:id="rId8"/>
                </p:custDataLst>
              </p:nvPr>
            </p:nvSpPr>
            <p:spPr>
              <a:xfrm>
                <a:off x="4757369" y="4188620"/>
                <a:ext cx="5356656" cy="480689"/>
              </a:xfrm>
              <a:prstGeom prst="roundRect">
                <a:avLst>
                  <a:gd name="adj" fmla="val 50000"/>
                </a:avLst>
              </a:prstGeom>
              <a:solidFill>
                <a:srgbClr val="C10001"/>
              </a:solidFill>
              <a:ln w="25400" cap="flat" cmpd="sng" algn="ctr">
                <a:solidFill>
                  <a:schemeClr val="bg1"/>
                </a:solidFill>
                <a:prstDash val="solid"/>
              </a:ln>
              <a:effectLst/>
            </p:spPr>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05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48786" name="文本框 3"/>
              <p:cNvSpPr>
                <a:spLocks noChangeArrowheads="1"/>
              </p:cNvSpPr>
              <p:nvPr>
                <p:custDataLst>
                  <p:tags r:id="rId9"/>
                </p:custDataLst>
              </p:nvPr>
            </p:nvSpPr>
            <p:spPr bwMode="auto">
              <a:xfrm>
                <a:off x="5580791" y="4303033"/>
                <a:ext cx="4846373" cy="251008"/>
              </a:xfrm>
              <a:prstGeom prst="rect">
                <a:avLst/>
              </a:prstGeom>
              <a:noFill/>
              <a:ln>
                <a:noFill/>
              </a:ln>
            </p:spPr>
            <p:txBody>
              <a:bodyPr wrap="square" lIns="34089" tIns="17044" rIns="34089" bIns="17044">
                <a:spAutoFit/>
              </a:bodyPr>
              <a:lstStyle/>
              <a:p>
                <a:pPr lvl="0" defTabSz="457200"/>
                <a:r>
                  <a:rPr lang="zh-CN" altLang="en-US" b="1">
                    <a:ln w="19050">
                      <a:noFill/>
                    </a:ln>
                    <a:solidFill>
                      <a:schemeClr val="bg1"/>
                    </a:solidFill>
                    <a:latin typeface="微软雅黑" panose="020B0503020204020204" pitchFamily="34" charset="-122"/>
                    <a:ea typeface="微软雅黑" panose="020B0503020204020204" pitchFamily="34" charset="-122"/>
                    <a:cs typeface="+mn-ea"/>
                    <a:sym typeface="+mn-lt"/>
                  </a:rPr>
                  <a:t>有限空间作业主要安全风险识别</a:t>
                </a:r>
              </a:p>
            </p:txBody>
          </p:sp>
        </p:grpSp>
        <p:sp>
          <p:nvSpPr>
            <p:cNvPr id="1048787" name="Oval 16"/>
            <p:cNvSpPr/>
            <p:nvPr>
              <p:custDataLst>
                <p:tags r:id="rId7"/>
              </p:custDataLst>
            </p:nvPr>
          </p:nvSpPr>
          <p:spPr>
            <a:xfrm>
              <a:off x="1226053" y="2289998"/>
              <a:ext cx="758416" cy="758416"/>
            </a:xfrm>
            <a:prstGeom prst="ellipse">
              <a:avLst/>
            </a:prstGeom>
            <a:solidFill>
              <a:srgbClr val="C00000"/>
            </a:solidFill>
            <a:ln w="57150">
              <a:gradFill>
                <a:gsLst>
                  <a:gs pos="0">
                    <a:schemeClr val="bg1"/>
                  </a:gs>
                  <a:gs pos="100000">
                    <a:schemeClr val="bg1">
                      <a:lumMod val="85000"/>
                    </a:schemeClr>
                  </a:gs>
                </a:gsLst>
                <a:lin ang="5400000" scaled="0"/>
              </a:gradFill>
            </a:ln>
            <a:effectLst>
              <a:outerShdw blurRad="228600" dist="114300" dir="6840000" sx="99000" sy="99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lIns="0" rIns="0" rtlCol="0" anchor="ctr"/>
            <a:lstStyle/>
            <a:p>
              <a:pPr marL="0" marR="0" lvl="0" indent="0" algn="ctr" defTabSz="914400" rtl="0" eaLnBrk="1" fontAlgn="auto" latinLnBrk="0" hangingPunct="1">
                <a:lnSpc>
                  <a:spcPts val="1760"/>
                </a:lnSpc>
                <a:spcBef>
                  <a:spcPct val="0"/>
                </a:spcBef>
                <a:spcAft>
                  <a:spcPct val="0"/>
                </a:spcAft>
                <a:buClrTx/>
                <a:buSzTx/>
                <a:buFontTx/>
                <a:buNone/>
              </a:pPr>
              <a:r>
                <a:rPr kumimoji="0" lang="en-US" altLang="zh-CN" sz="2400" b="0" i="0" u="none" strike="noStrike" kern="120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 </a:t>
              </a:r>
            </a:p>
          </p:txBody>
        </p:sp>
      </p:grpSp>
      <p:pic>
        <p:nvPicPr>
          <p:cNvPr id="2097180" name="图片 -2147481996"/>
          <p:cNvPicPr>
            <a:picLocks noChangeAspect="1"/>
          </p:cNvPicPr>
          <p:nvPr>
            <p:custDataLst>
              <p:tags r:id="rId6"/>
            </p:custDataLst>
          </p:nvPr>
        </p:nvPicPr>
        <p:blipFill>
          <a:blip r:embed="rId17"/>
          <a:stretch>
            <a:fillRect/>
          </a:stretch>
        </p:blipFill>
        <p:spPr>
          <a:xfrm>
            <a:off x="1927225" y="3926840"/>
            <a:ext cx="7668895" cy="2571115"/>
          </a:xfrm>
          <a:prstGeom prst="rect">
            <a:avLst/>
          </a:prstGeom>
          <a:noFill/>
          <a:ln w="9525">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4" fill="hold" nodeType="afterEffect">
                                  <p:stCondLst>
                                    <p:cond delay="0"/>
                                  </p:stCondLst>
                                  <p:childTnLst>
                                    <p:set>
                                      <p:cBhvr>
                                        <p:cTn id="6" dur="1" fill="hold">
                                          <p:stCondLst>
                                            <p:cond delay="0"/>
                                          </p:stCondLst>
                                        </p:cTn>
                                        <p:tgtEl>
                                          <p:spTgt spid="152"/>
                                        </p:tgtEl>
                                        <p:attrNameLst>
                                          <p:attrName>style.visibility</p:attrName>
                                        </p:attrNameLst>
                                      </p:cBhvr>
                                      <p:to>
                                        <p:strVal val="visible"/>
                                      </p:to>
                                    </p:set>
                                    <p:animEffect transition="in" filter="wipe(down)">
                                      <p:cBhvr>
                                        <p:cTn id="7" dur="500"/>
                                        <p:tgtEl>
                                          <p:spTgt spid="152"/>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151"/>
                                        </p:tgtEl>
                                        <p:attrNameLst>
                                          <p:attrName>style.visibility</p:attrName>
                                        </p:attrNameLst>
                                      </p:cBhvr>
                                      <p:to>
                                        <p:strVal val="visible"/>
                                      </p:to>
                                    </p:set>
                                    <p:animEffect transition="in" filter="fade">
                                      <p:cBhvr>
                                        <p:cTn id="11" dur="1000"/>
                                        <p:tgtEl>
                                          <p:spTgt spid="151"/>
                                        </p:tgtEl>
                                      </p:cBhvr>
                                    </p:animEffect>
                                  </p:childTnLst>
                                </p:cTn>
                              </p:par>
                            </p:childTnLst>
                          </p:cTn>
                        </p:par>
                        <p:par>
                          <p:cTn id="12" fill="hold" nodeType="afterGroup">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1048778"/>
                                        </p:tgtEl>
                                        <p:attrNameLst>
                                          <p:attrName>style.visibility</p:attrName>
                                        </p:attrNameLst>
                                      </p:cBhvr>
                                      <p:to>
                                        <p:strVal val="visible"/>
                                      </p:to>
                                    </p:set>
                                    <p:animEffect transition="in" filter="wipe(left)">
                                      <p:cBhvr>
                                        <p:cTn id="15" dur="500"/>
                                        <p:tgtEl>
                                          <p:spTgt spid="1048778"/>
                                        </p:tgtEl>
                                      </p:cBhvr>
                                    </p:animEffect>
                                  </p:childTnLst>
                                </p:cTn>
                              </p:par>
                            </p:childTnLst>
                          </p:cTn>
                        </p:par>
                        <p:par>
                          <p:cTn id="16" fill="hold" nodeType="afterGroup">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1048782"/>
                                        </p:tgtEl>
                                        <p:attrNameLst>
                                          <p:attrName>style.visibility</p:attrName>
                                        </p:attrNameLst>
                                      </p:cBhvr>
                                      <p:to>
                                        <p:strVal val="visible"/>
                                      </p:to>
                                    </p:set>
                                    <p:animEffect transition="in" filter="fade">
                                      <p:cBhvr>
                                        <p:cTn id="19" dur="500"/>
                                        <p:tgtEl>
                                          <p:spTgt spid="1048782"/>
                                        </p:tgtEl>
                                      </p:cBhvr>
                                    </p:animEffect>
                                  </p:childTnLst>
                                </p:cTn>
                              </p:par>
                            </p:childTnLst>
                          </p:cTn>
                        </p:par>
                        <p:par>
                          <p:cTn id="20" fill="hold" nodeType="afterGroup">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1048781"/>
                                        </p:tgtEl>
                                        <p:attrNameLst>
                                          <p:attrName>style.visibility</p:attrName>
                                        </p:attrNameLst>
                                      </p:cBhvr>
                                      <p:to>
                                        <p:strVal val="visible"/>
                                      </p:to>
                                    </p:set>
                                    <p:animEffect transition="in" filter="wipe(left)">
                                      <p:cBhvr>
                                        <p:cTn id="23" dur="900"/>
                                        <p:tgtEl>
                                          <p:spTgt spid="1048781"/>
                                        </p:tgtEl>
                                      </p:cBhvr>
                                    </p:animEffect>
                                  </p:childTnLst>
                                </p:cTn>
                              </p:par>
                            </p:childTnLst>
                          </p:cTn>
                        </p:par>
                        <p:par>
                          <p:cTn id="24" fill="hold" nodeType="afterGroup">
                            <p:stCondLst>
                              <p:cond delay="3400"/>
                            </p:stCondLst>
                            <p:childTnLst>
                              <p:par>
                                <p:cTn id="25" presetID="2" presetClass="entr" presetSubtype="8" fill="hold" nodeType="afterEffect">
                                  <p:stCondLst>
                                    <p:cond delay="0"/>
                                  </p:stCondLst>
                                  <p:childTnLst>
                                    <p:set>
                                      <p:cBhvr>
                                        <p:cTn id="26" dur="1" fill="hold">
                                          <p:stCondLst>
                                            <p:cond delay="0"/>
                                          </p:stCondLst>
                                        </p:cTn>
                                        <p:tgtEl>
                                          <p:spTgt spid="154"/>
                                        </p:tgtEl>
                                        <p:attrNameLst>
                                          <p:attrName>style.visibility</p:attrName>
                                        </p:attrNameLst>
                                      </p:cBhvr>
                                      <p:to>
                                        <p:strVal val="visible"/>
                                      </p:to>
                                    </p:set>
                                    <p:anim calcmode="lin" valueType="num">
                                      <p:cBhvr additive="base">
                                        <p:cTn id="27" dur="500" fill="hold"/>
                                        <p:tgtEl>
                                          <p:spTgt spid="154"/>
                                        </p:tgtEl>
                                        <p:attrNameLst>
                                          <p:attrName>ppt_x</p:attrName>
                                        </p:attrNameLst>
                                      </p:cBhvr>
                                      <p:tavLst>
                                        <p:tav tm="0">
                                          <p:val>
                                            <p:strVal val="0-#ppt_w/2"/>
                                          </p:val>
                                        </p:tav>
                                        <p:tav tm="100000">
                                          <p:val>
                                            <p:strVal val="#ppt_x"/>
                                          </p:val>
                                        </p:tav>
                                      </p:tavLst>
                                    </p:anim>
                                    <p:anim calcmode="lin" valueType="num">
                                      <p:cBhvr additive="base">
                                        <p:cTn id="28" dur="500" fill="hold"/>
                                        <p:tgtEl>
                                          <p:spTgt spid="154"/>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3900"/>
                            </p:stCondLst>
                            <p:childTnLst>
                              <p:par>
                                <p:cTn id="30" presetID="22" presetClass="entr" presetSubtype="1" fill="hold" nodeType="afterEffect">
                                  <p:stCondLst>
                                    <p:cond delay="0"/>
                                  </p:stCondLst>
                                  <p:childTnLst>
                                    <p:set>
                                      <p:cBhvr>
                                        <p:cTn id="31" dur="1" fill="hold">
                                          <p:stCondLst>
                                            <p:cond delay="0"/>
                                          </p:stCondLst>
                                        </p:cTn>
                                        <p:tgtEl>
                                          <p:spTgt spid="3145752"/>
                                        </p:tgtEl>
                                        <p:attrNameLst>
                                          <p:attrName>style.visibility</p:attrName>
                                        </p:attrNameLst>
                                      </p:cBhvr>
                                      <p:to>
                                        <p:strVal val="visible"/>
                                      </p:to>
                                    </p:set>
                                    <p:animEffect transition="in" filter="wipe(up)">
                                      <p:cBhvr>
                                        <p:cTn id="32" dur="500"/>
                                        <p:tgtEl>
                                          <p:spTgt spid="3145752"/>
                                        </p:tgtEl>
                                      </p:cBhvr>
                                    </p:animEffect>
                                  </p:childTnLst>
                                </p:cTn>
                              </p:par>
                            </p:childTnLst>
                          </p:cTn>
                        </p:par>
                        <p:par>
                          <p:cTn id="33" fill="hold" nodeType="afterGroup">
                            <p:stCondLst>
                              <p:cond delay="4400"/>
                            </p:stCondLst>
                            <p:childTnLst>
                              <p:par>
                                <p:cTn id="34" presetID="22" presetClass="entr" presetSubtype="8" fill="hold" nodeType="afterEffect">
                                  <p:stCondLst>
                                    <p:cond delay="0"/>
                                  </p:stCondLst>
                                  <p:childTnLst>
                                    <p:set>
                                      <p:cBhvr>
                                        <p:cTn id="35" dur="1" fill="hold">
                                          <p:stCondLst>
                                            <p:cond delay="0"/>
                                          </p:stCondLst>
                                        </p:cTn>
                                        <p:tgtEl>
                                          <p:spTgt spid="153"/>
                                        </p:tgtEl>
                                        <p:attrNameLst>
                                          <p:attrName>style.visibility</p:attrName>
                                        </p:attrNameLst>
                                      </p:cBhvr>
                                      <p:to>
                                        <p:strVal val="visible"/>
                                      </p:to>
                                    </p:set>
                                    <p:animEffect transition="in" filter="wipe(left)">
                                      <p:cBhvr>
                                        <p:cTn id="36" dur="500"/>
                                        <p:tgtEl>
                                          <p:spTgt spid="153"/>
                                        </p:tgtEl>
                                      </p:cBhvr>
                                    </p:animEffect>
                                  </p:childTnLst>
                                </p:cTn>
                              </p:par>
                            </p:childTnLst>
                          </p:cTn>
                        </p:par>
                        <p:par>
                          <p:cTn id="37" fill="hold" nodeType="afterGroup">
                            <p:stCondLst>
                              <p:cond delay="4900"/>
                            </p:stCondLst>
                            <p:childTnLst>
                              <p:par>
                                <p:cTn id="38" presetID="22" presetClass="entr" presetSubtype="4" fill="hold" grpId="0" nodeType="afterEffect">
                                  <p:stCondLst>
                                    <p:cond delay="0"/>
                                  </p:stCondLst>
                                  <p:childTnLst>
                                    <p:set>
                                      <p:cBhvr>
                                        <p:cTn id="39" dur="1" fill="hold">
                                          <p:stCondLst>
                                            <p:cond delay="0"/>
                                          </p:stCondLst>
                                        </p:cTn>
                                        <p:tgtEl>
                                          <p:spTgt spid="1048784"/>
                                        </p:tgtEl>
                                        <p:attrNameLst>
                                          <p:attrName>style.visibility</p:attrName>
                                        </p:attrNameLst>
                                      </p:cBhvr>
                                      <p:to>
                                        <p:strVal val="visible"/>
                                      </p:to>
                                    </p:set>
                                    <p:animEffect transition="in" filter="wipe(down)">
                                      <p:cBhvr>
                                        <p:cTn id="40" dur="500"/>
                                        <p:tgtEl>
                                          <p:spTgt spid="1048784"/>
                                        </p:tgtEl>
                                      </p:cBhvr>
                                    </p:animEffect>
                                  </p:childTnLst>
                                </p:cTn>
                              </p:par>
                            </p:childTnLst>
                          </p:cTn>
                        </p:par>
                      </p:childTnLst>
                    </p:cTn>
                  </p:par>
                  <p:par>
                    <p:cTn id="41" fill="hold" nodeType="clickPar">
                      <p:stCondLst>
                        <p:cond delay="indefinite"/>
                        <p:cond evt="onBegin" delay="0">
                          <p:tn val="40"/>
                        </p:cond>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2097180"/>
                                        </p:tgtEl>
                                        <p:attrNameLst>
                                          <p:attrName>style.visibility</p:attrName>
                                        </p:attrNameLst>
                                      </p:cBhvr>
                                      <p:to>
                                        <p:strVal val="visible"/>
                                      </p:to>
                                    </p:set>
                                    <p:anim calcmode="lin" valueType="num">
                                      <p:cBhvr additive="base">
                                        <p:cTn id="45" dur="500" fill="hold"/>
                                        <p:tgtEl>
                                          <p:spTgt spid="2097180"/>
                                        </p:tgtEl>
                                        <p:attrNameLst>
                                          <p:attrName>ppt_x</p:attrName>
                                        </p:attrNameLst>
                                      </p:cBhvr>
                                      <p:tavLst>
                                        <p:tav tm="0">
                                          <p:val>
                                            <p:strVal val="#ppt_x"/>
                                          </p:val>
                                        </p:tav>
                                        <p:tav tm="100000">
                                          <p:val>
                                            <p:strVal val="#ppt_x"/>
                                          </p:val>
                                        </p:tav>
                                      </p:tavLst>
                                    </p:anim>
                                    <p:anim calcmode="lin" valueType="num">
                                      <p:cBhvr additive="base">
                                        <p:cTn id="46" dur="500" fill="hold"/>
                                        <p:tgtEl>
                                          <p:spTgt spid="20971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778" grpId="0" animBg="1"/>
      <p:bldP spid="1048781" grpId="0"/>
      <p:bldP spid="1048782" grpId="0"/>
      <p:bldP spid="104878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91" name="矩形 25"/>
          <p:cNvSpPr/>
          <p:nvPr/>
        </p:nvSpPr>
        <p:spPr>
          <a:xfrm>
            <a:off x="1866240" y="415827"/>
            <a:ext cx="3785502" cy="398780"/>
          </a:xfrm>
          <a:prstGeom prst="rect">
            <a:avLst/>
          </a:prstGeom>
        </p:spPr>
        <p:txBody>
          <a:bodyPr wrap="square">
            <a:spAutoFit/>
          </a:bodyPr>
          <a:lstStyle/>
          <a:p>
            <a:pPr lvl="0" algn="dist"/>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规定</a:t>
            </a: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修订的背景和总体考虑</a:t>
            </a:r>
            <a:endParaRPr lang="en-US" altLang="zh-CN" sz="2000" b="1">
              <a:solidFill>
                <a:srgbClr val="C00000"/>
              </a:solidFill>
              <a:latin typeface="微软雅黑" panose="020B0503020204020204" pitchFamily="34" charset="-122"/>
              <a:ea typeface="微软雅黑" panose="020B0503020204020204" pitchFamily="34" charset="-122"/>
              <a:cs typeface="+mn-ea"/>
              <a:sym typeface="+mn-lt"/>
            </a:endParaRPr>
          </a:p>
        </p:txBody>
      </p:sp>
      <p:grpSp>
        <p:nvGrpSpPr>
          <p:cNvPr id="159" name="Group 1"/>
          <p:cNvGrpSpPr/>
          <p:nvPr/>
        </p:nvGrpSpPr>
        <p:grpSpPr>
          <a:xfrm>
            <a:off x="912495" y="1132205"/>
            <a:ext cx="10186035" cy="1461770"/>
            <a:chOff x="623888" y="1690580"/>
            <a:chExt cx="5261535" cy="4181225"/>
          </a:xfrm>
        </p:grpSpPr>
        <p:sp>
          <p:nvSpPr>
            <p:cNvPr id="1048792" name="Rectangle: Rounded Corners 2"/>
            <p:cNvSpPr/>
            <p:nvPr>
              <p:custDataLst>
                <p:tags r:id="rId13"/>
              </p:custDataLst>
            </p:nvPr>
          </p:nvSpPr>
          <p:spPr>
            <a:xfrm>
              <a:off x="682670" y="1763714"/>
              <a:ext cx="5202753" cy="4108091"/>
            </a:xfrm>
            <a:prstGeom prst="roundRect">
              <a:avLst/>
            </a:prstGeom>
            <a:noFill/>
            <a:ln w="3175" cap="flat" cmpd="sng" algn="ctr">
              <a:noFill/>
              <a:prstDash val="solid"/>
              <a:miter lim="800000"/>
            </a:ln>
            <a:effectLst/>
          </p:spPr>
          <p:txBody>
            <a:bodyPr anchor="ctr"/>
            <a:lstStyle/>
            <a:p>
              <a:pPr algn="ctr" defTabSz="1219200"/>
              <a:endParaRPr sz="1355" kern="0">
                <a:solidFill>
                  <a:srgbClr val="FFFFFF"/>
                </a:solidFill>
                <a:latin typeface="微软雅黑" panose="020B0503020204020204" pitchFamily="34" charset="-122"/>
                <a:ea typeface="微软雅黑" panose="020B0503020204020204" pitchFamily="34" charset="-122"/>
              </a:endParaRPr>
            </a:p>
          </p:txBody>
        </p:sp>
        <p:sp>
          <p:nvSpPr>
            <p:cNvPr id="1048793" name="Rectangle: Rounded Corners 3"/>
            <p:cNvSpPr/>
            <p:nvPr>
              <p:custDataLst>
                <p:tags r:id="rId14"/>
              </p:custDataLst>
            </p:nvPr>
          </p:nvSpPr>
          <p:spPr>
            <a:xfrm>
              <a:off x="623888" y="1690580"/>
              <a:ext cx="5202754" cy="4009287"/>
            </a:xfrm>
            <a:prstGeom prst="roundRect">
              <a:avLst/>
            </a:prstGeom>
            <a:noFill/>
            <a:ln w="3175" cap="flat" cmpd="sng" algn="ctr">
              <a:solidFill>
                <a:srgbClr val="C00000"/>
              </a:solidFill>
              <a:prstDash val="solid"/>
              <a:miter lim="800000"/>
            </a:ln>
            <a:effectLst/>
          </p:spPr>
          <p:txBody>
            <a:bodyPr anchor="ctr"/>
            <a:lstStyle/>
            <a:p>
              <a:pPr algn="ctr" defTabSz="1219200"/>
              <a:endParaRPr sz="1355" kern="0">
                <a:solidFill>
                  <a:srgbClr val="FFFFFF"/>
                </a:solidFill>
                <a:latin typeface="微软雅黑" panose="020B0503020204020204" pitchFamily="34" charset="-122"/>
                <a:ea typeface="微软雅黑" panose="020B0503020204020204" pitchFamily="34" charset="-122"/>
              </a:endParaRPr>
            </a:p>
          </p:txBody>
        </p:sp>
      </p:grpSp>
      <p:sp>
        <p:nvSpPr>
          <p:cNvPr id="1048794" name="Freeform: Shape 13"/>
          <p:cNvSpPr/>
          <p:nvPr>
            <p:custDataLst>
              <p:tags r:id="rId1"/>
            </p:custDataLst>
          </p:nvPr>
        </p:nvSpPr>
        <p:spPr>
          <a:xfrm>
            <a:off x="2146935" y="1233805"/>
            <a:ext cx="3088640" cy="452120"/>
          </a:xfrm>
          <a:custGeom>
            <a:avLst/>
            <a:gdLst>
              <a:gd name="connsiteX0" fmla="*/ 12386 w 3852419"/>
              <a:gd name="connsiteY0" fmla="*/ 0 h 425302"/>
              <a:gd name="connsiteX1" fmla="*/ 3639768 w 3852419"/>
              <a:gd name="connsiteY1" fmla="*/ 0 h 425302"/>
              <a:gd name="connsiteX2" fmla="*/ 3852419 w 3852419"/>
              <a:gd name="connsiteY2" fmla="*/ 212651 h 425302"/>
              <a:gd name="connsiteX3" fmla="*/ 3639768 w 3852419"/>
              <a:gd name="connsiteY3" fmla="*/ 425302 h 425302"/>
              <a:gd name="connsiteX4" fmla="*/ 12386 w 3852419"/>
              <a:gd name="connsiteY4" fmla="*/ 425302 h 425302"/>
              <a:gd name="connsiteX5" fmla="*/ 0 w 3852419"/>
              <a:gd name="connsiteY5" fmla="*/ 424054 h 425302"/>
              <a:gd name="connsiteX6" fmla="*/ 0 w 3852419"/>
              <a:gd name="connsiteY6" fmla="*/ 1249 h 4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2419" h="425302">
                <a:moveTo>
                  <a:pt x="12386" y="0"/>
                </a:moveTo>
                <a:lnTo>
                  <a:pt x="3639768" y="0"/>
                </a:lnTo>
                <a:cubicBezTo>
                  <a:pt x="3757212" y="0"/>
                  <a:pt x="3852419" y="95207"/>
                  <a:pt x="3852419" y="212651"/>
                </a:cubicBezTo>
                <a:cubicBezTo>
                  <a:pt x="3852419" y="330095"/>
                  <a:pt x="3757212" y="425302"/>
                  <a:pt x="3639768" y="425302"/>
                </a:cubicBezTo>
                <a:lnTo>
                  <a:pt x="12386" y="425302"/>
                </a:lnTo>
                <a:lnTo>
                  <a:pt x="0" y="424054"/>
                </a:lnTo>
                <a:lnTo>
                  <a:pt x="0" y="1249"/>
                </a:lnTo>
                <a:close/>
              </a:path>
            </a:pathLst>
          </a:custGeom>
          <a:solidFill>
            <a:srgbClr val="C00000"/>
          </a:solidFill>
          <a:ln w="12700" cap="flat" cmpd="sng" algn="ctr">
            <a:noFill/>
            <a:prstDash val="solid"/>
            <a:miter lim="800000"/>
          </a:ln>
          <a:effectLst/>
        </p:spPr>
        <p:txBody>
          <a:bodyPr anchor="ctr"/>
          <a:lstStyle/>
          <a:p>
            <a:pPr algn="ctr" defTabSz="1219200"/>
            <a:endParaRPr sz="1355" kern="0">
              <a:solidFill>
                <a:srgbClr val="FFFFFF"/>
              </a:solidFill>
              <a:latin typeface="微软雅黑" panose="020B0503020204020204" pitchFamily="34" charset="-122"/>
              <a:ea typeface="微软雅黑" panose="020B0503020204020204" pitchFamily="34" charset="-122"/>
            </a:endParaRPr>
          </a:p>
        </p:txBody>
      </p:sp>
      <p:grpSp>
        <p:nvGrpSpPr>
          <p:cNvPr id="160" name="Group 4"/>
          <p:cNvGrpSpPr>
            <a:grpSpLocks noChangeAspect="1"/>
          </p:cNvGrpSpPr>
          <p:nvPr/>
        </p:nvGrpSpPr>
        <p:grpSpPr>
          <a:xfrm>
            <a:off x="1126393" y="1324037"/>
            <a:ext cx="903606" cy="461665"/>
            <a:chOff x="3222" y="1845"/>
            <a:chExt cx="1237" cy="632"/>
          </a:xfrm>
          <a:solidFill>
            <a:srgbClr val="C00000"/>
          </a:solidFill>
        </p:grpSpPr>
        <p:sp>
          <p:nvSpPr>
            <p:cNvPr id="1048795" name="Freeform 5"/>
            <p:cNvSpPr/>
            <p:nvPr>
              <p:custDataLst>
                <p:tags r:id="rId11"/>
              </p:custDataLst>
            </p:nvPr>
          </p:nvSpPr>
          <p:spPr bwMode="auto">
            <a:xfrm>
              <a:off x="3608" y="1845"/>
              <a:ext cx="851" cy="632"/>
            </a:xfrm>
            <a:custGeom>
              <a:avLst/>
              <a:gdLst>
                <a:gd name="T0" fmla="*/ 366 w 626"/>
                <a:gd name="T1" fmla="*/ 413 h 465"/>
                <a:gd name="T2" fmla="*/ 313 w 626"/>
                <a:gd name="T3" fmla="*/ 362 h 465"/>
                <a:gd name="T4" fmla="*/ 338 w 626"/>
                <a:gd name="T5" fmla="*/ 362 h 465"/>
                <a:gd name="T6" fmla="*/ 392 w 626"/>
                <a:gd name="T7" fmla="*/ 310 h 465"/>
                <a:gd name="T8" fmla="*/ 338 w 626"/>
                <a:gd name="T9" fmla="*/ 258 h 465"/>
                <a:gd name="T10" fmla="*/ 414 w 626"/>
                <a:gd name="T11" fmla="*/ 207 h 465"/>
                <a:gd name="T12" fmla="*/ 361 w 626"/>
                <a:gd name="T13" fmla="*/ 155 h 465"/>
                <a:gd name="T14" fmla="*/ 573 w 626"/>
                <a:gd name="T15" fmla="*/ 155 h 465"/>
                <a:gd name="T16" fmla="*/ 626 w 626"/>
                <a:gd name="T17" fmla="*/ 103 h 465"/>
                <a:gd name="T18" fmla="*/ 573 w 626"/>
                <a:gd name="T19" fmla="*/ 52 h 465"/>
                <a:gd name="T20" fmla="*/ 260 w 626"/>
                <a:gd name="T21" fmla="*/ 52 h 465"/>
                <a:gd name="T22" fmla="*/ 207 w 626"/>
                <a:gd name="T23" fmla="*/ 0 h 465"/>
                <a:gd name="T24" fmla="*/ 102 w 626"/>
                <a:gd name="T25" fmla="*/ 0 h 465"/>
                <a:gd name="T26" fmla="*/ 48 w 626"/>
                <a:gd name="T27" fmla="*/ 52 h 465"/>
                <a:gd name="T28" fmla="*/ 49 w 626"/>
                <a:gd name="T29" fmla="*/ 54 h 465"/>
                <a:gd name="T30" fmla="*/ 0 w 626"/>
                <a:gd name="T31" fmla="*/ 113 h 465"/>
                <a:gd name="T32" fmla="*/ 0 w 626"/>
                <a:gd name="T33" fmla="*/ 403 h 465"/>
                <a:gd name="T34" fmla="*/ 65 w 626"/>
                <a:gd name="T35" fmla="*/ 465 h 465"/>
                <a:gd name="T36" fmla="*/ 208 w 626"/>
                <a:gd name="T37" fmla="*/ 465 h 465"/>
                <a:gd name="T38" fmla="*/ 244 w 626"/>
                <a:gd name="T39" fmla="*/ 465 h 465"/>
                <a:gd name="T40" fmla="*/ 313 w 626"/>
                <a:gd name="T41" fmla="*/ 465 h 465"/>
                <a:gd name="T42" fmla="*/ 366 w 626"/>
                <a:gd name="T43" fmla="*/ 413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6" h="465">
                  <a:moveTo>
                    <a:pt x="366" y="413"/>
                  </a:moveTo>
                  <a:cubicBezTo>
                    <a:pt x="366" y="385"/>
                    <a:pt x="342" y="362"/>
                    <a:pt x="313" y="362"/>
                  </a:cubicBezTo>
                  <a:cubicBezTo>
                    <a:pt x="338" y="362"/>
                    <a:pt x="338" y="362"/>
                    <a:pt x="338" y="362"/>
                  </a:cubicBezTo>
                  <a:cubicBezTo>
                    <a:pt x="368" y="362"/>
                    <a:pt x="392" y="338"/>
                    <a:pt x="392" y="310"/>
                  </a:cubicBezTo>
                  <a:cubicBezTo>
                    <a:pt x="392" y="281"/>
                    <a:pt x="368" y="258"/>
                    <a:pt x="338" y="258"/>
                  </a:cubicBezTo>
                  <a:cubicBezTo>
                    <a:pt x="368" y="258"/>
                    <a:pt x="416" y="258"/>
                    <a:pt x="414" y="207"/>
                  </a:cubicBezTo>
                  <a:cubicBezTo>
                    <a:pt x="413" y="178"/>
                    <a:pt x="390" y="155"/>
                    <a:pt x="361" y="155"/>
                  </a:cubicBezTo>
                  <a:cubicBezTo>
                    <a:pt x="573" y="155"/>
                    <a:pt x="573" y="155"/>
                    <a:pt x="573" y="155"/>
                  </a:cubicBezTo>
                  <a:cubicBezTo>
                    <a:pt x="602" y="155"/>
                    <a:pt x="626" y="132"/>
                    <a:pt x="626" y="103"/>
                  </a:cubicBezTo>
                  <a:cubicBezTo>
                    <a:pt x="626" y="75"/>
                    <a:pt x="602" y="52"/>
                    <a:pt x="573" y="52"/>
                  </a:cubicBezTo>
                  <a:cubicBezTo>
                    <a:pt x="260" y="52"/>
                    <a:pt x="260" y="52"/>
                    <a:pt x="260" y="52"/>
                  </a:cubicBezTo>
                  <a:cubicBezTo>
                    <a:pt x="260" y="23"/>
                    <a:pt x="236" y="0"/>
                    <a:pt x="207" y="0"/>
                  </a:cubicBezTo>
                  <a:cubicBezTo>
                    <a:pt x="102" y="0"/>
                    <a:pt x="102" y="0"/>
                    <a:pt x="102" y="0"/>
                  </a:cubicBezTo>
                  <a:cubicBezTo>
                    <a:pt x="72" y="0"/>
                    <a:pt x="48" y="23"/>
                    <a:pt x="48" y="52"/>
                  </a:cubicBezTo>
                  <a:cubicBezTo>
                    <a:pt x="48" y="52"/>
                    <a:pt x="48" y="53"/>
                    <a:pt x="49" y="54"/>
                  </a:cubicBezTo>
                  <a:cubicBezTo>
                    <a:pt x="21" y="60"/>
                    <a:pt x="0" y="85"/>
                    <a:pt x="0" y="113"/>
                  </a:cubicBezTo>
                  <a:cubicBezTo>
                    <a:pt x="0" y="403"/>
                    <a:pt x="0" y="403"/>
                    <a:pt x="0" y="403"/>
                  </a:cubicBezTo>
                  <a:cubicBezTo>
                    <a:pt x="0" y="437"/>
                    <a:pt x="29" y="465"/>
                    <a:pt x="65" y="465"/>
                  </a:cubicBezTo>
                  <a:cubicBezTo>
                    <a:pt x="208" y="465"/>
                    <a:pt x="208" y="465"/>
                    <a:pt x="208" y="465"/>
                  </a:cubicBezTo>
                  <a:cubicBezTo>
                    <a:pt x="244" y="465"/>
                    <a:pt x="244" y="465"/>
                    <a:pt x="244" y="465"/>
                  </a:cubicBezTo>
                  <a:cubicBezTo>
                    <a:pt x="313" y="465"/>
                    <a:pt x="313" y="465"/>
                    <a:pt x="313" y="465"/>
                  </a:cubicBezTo>
                  <a:cubicBezTo>
                    <a:pt x="342" y="465"/>
                    <a:pt x="366" y="442"/>
                    <a:pt x="366" y="413"/>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796" name="Rectangle 6"/>
            <p:cNvSpPr>
              <a:spLocks noChangeArrowheads="1"/>
            </p:cNvSpPr>
            <p:nvPr>
              <p:custDataLst>
                <p:tags r:id="rId12"/>
              </p:custDataLst>
            </p:nvPr>
          </p:nvSpPr>
          <p:spPr bwMode="auto">
            <a:xfrm>
              <a:off x="3222" y="1931"/>
              <a:ext cx="319" cy="531"/>
            </a:xfrm>
            <a:prstGeom prst="rect">
              <a:avLst/>
            </a:pr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grpSp>
      <p:sp>
        <p:nvSpPr>
          <p:cNvPr id="1048797" name="Rectangle 43"/>
          <p:cNvSpPr/>
          <p:nvPr>
            <p:custDataLst>
              <p:tags r:id="rId2"/>
            </p:custDataLst>
          </p:nvPr>
        </p:nvSpPr>
        <p:spPr>
          <a:xfrm>
            <a:off x="2018586" y="1765877"/>
            <a:ext cx="8797305" cy="715776"/>
          </a:xfrm>
          <a:prstGeom prst="rect">
            <a:avLst/>
          </a:prstGeom>
        </p:spPr>
        <p:txBody>
          <a:bodyPr wrap="square" lIns="0" tIns="0" rIns="0" bIns="0">
            <a:noAutofit/>
          </a:bodyPr>
          <a:lstStyle/>
          <a:p>
            <a:pPr lvl="0" defTabSz="913130" fontAlgn="base">
              <a:lnSpc>
                <a:spcPct val="130000"/>
              </a:lnSpc>
              <a:spcBef>
                <a:spcPct val="0"/>
              </a:spcBef>
              <a:spcAft>
                <a:spcPts val="500"/>
              </a:spcAft>
            </a:pPr>
            <a:r>
              <a:rPr lang="zh-CN" altLang="en-US" kern="0">
                <a:latin typeface="微软雅黑" panose="020B0503020204020204" pitchFamily="34" charset="-122"/>
                <a:ea typeface="微软雅黑" panose="020B0503020204020204" pitchFamily="34" charset="-122"/>
                <a:cs typeface="Times New Roman" panose="02020603050405020304" pitchFamily="18" charset="0"/>
                <a:sym typeface="+mn-lt"/>
              </a:rPr>
              <a:t>绝大多数参与人员熟悉有限空间作业的基础知识，但对有限空间作业安全风险辨识、安全防护设备设施、安全风险防控和应急救援等重点方面的知识还是掌握不准确。</a:t>
            </a:r>
          </a:p>
        </p:txBody>
      </p:sp>
      <p:sp>
        <p:nvSpPr>
          <p:cNvPr id="1048798" name="TextBox 37"/>
          <p:cNvSpPr txBox="1"/>
          <p:nvPr>
            <p:custDataLst>
              <p:tags r:id="rId3"/>
            </p:custDataLst>
          </p:nvPr>
        </p:nvSpPr>
        <p:spPr>
          <a:xfrm>
            <a:off x="2392045" y="1238885"/>
            <a:ext cx="2240280" cy="447040"/>
          </a:xfrm>
          <a:prstGeom prst="rect">
            <a:avLst/>
          </a:prstGeom>
        </p:spPr>
        <p:txBody>
          <a:bodyPr wrap="none">
            <a:noAutofit/>
          </a:bodyPr>
          <a:lstStyle/>
          <a:p>
            <a:pPr defTabSz="457200"/>
            <a:r>
              <a:rPr lang="zh-CN" altLang="en-US" sz="2400" b="1">
                <a:solidFill>
                  <a:schemeClr val="bg1"/>
                </a:solidFill>
                <a:latin typeface="微软雅黑" panose="020B0503020204020204" pitchFamily="34" charset="-122"/>
                <a:ea typeface="微软雅黑" panose="020B0503020204020204" pitchFamily="34" charset="-122"/>
                <a:cs typeface="+mn-ea"/>
                <a:sym typeface="+mn-lt"/>
              </a:rPr>
              <a:t>知识测试突出问题</a:t>
            </a:r>
          </a:p>
          <a:p>
            <a:pPr defTabSz="457200"/>
            <a:endParaRPr lang="zh-CN" altLang="en-US" sz="2400" b="1">
              <a:solidFill>
                <a:schemeClr val="bg1"/>
              </a:solidFill>
              <a:latin typeface="微软雅黑" panose="020B0503020204020204" pitchFamily="34" charset="-122"/>
              <a:ea typeface="微软雅黑" panose="020B0503020204020204" pitchFamily="34" charset="-122"/>
              <a:cs typeface="+mn-ea"/>
              <a:sym typeface="+mn-lt"/>
            </a:endParaRPr>
          </a:p>
        </p:txBody>
      </p:sp>
      <p:grpSp>
        <p:nvGrpSpPr>
          <p:cNvPr id="161" name="组合 11"/>
          <p:cNvGrpSpPr/>
          <p:nvPr/>
        </p:nvGrpSpPr>
        <p:grpSpPr>
          <a:xfrm>
            <a:off x="2098612" y="3554421"/>
            <a:ext cx="1784231" cy="173986"/>
            <a:chOff x="4423280" y="4682325"/>
            <a:chExt cx="1784231" cy="173986"/>
          </a:xfrm>
        </p:grpSpPr>
        <p:cxnSp>
          <p:nvCxnSpPr>
            <p:cNvPr id="3145753" name="直接连接符 12"/>
            <p:cNvCxnSpPr/>
            <p:nvPr>
              <p:custDataLst>
                <p:tags r:id="rId9"/>
              </p:custDataLst>
            </p:nvPr>
          </p:nvCxnSpPr>
          <p:spPr>
            <a:xfrm>
              <a:off x="4423280" y="4758196"/>
              <a:ext cx="16524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048799" name="圆: 空心 13"/>
            <p:cNvSpPr/>
            <p:nvPr>
              <p:custDataLst>
                <p:tags r:id="rId10"/>
              </p:custDataLst>
            </p:nvPr>
          </p:nvSpPr>
          <p:spPr>
            <a:xfrm>
              <a:off x="6033525" y="4682325"/>
              <a:ext cx="173986" cy="173986"/>
            </a:xfrm>
            <a:prstGeom prst="donu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grpSp>
      <p:cxnSp>
        <p:nvCxnSpPr>
          <p:cNvPr id="3145754" name="直接连接符 14"/>
          <p:cNvCxnSpPr/>
          <p:nvPr>
            <p:custDataLst>
              <p:tags r:id="rId4"/>
            </p:custDataLst>
          </p:nvPr>
        </p:nvCxnSpPr>
        <p:spPr>
          <a:xfrm flipH="1">
            <a:off x="2098612" y="3350628"/>
            <a:ext cx="0" cy="279664"/>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048800" name="文本框 15"/>
          <p:cNvSpPr txBox="1"/>
          <p:nvPr>
            <p:custDataLst>
              <p:tags r:id="rId5"/>
            </p:custDataLst>
          </p:nvPr>
        </p:nvSpPr>
        <p:spPr>
          <a:xfrm>
            <a:off x="4043680" y="3431540"/>
            <a:ext cx="7681595" cy="583565"/>
          </a:xfrm>
          <a:prstGeom prst="rect">
            <a:avLst/>
          </a:prstGeom>
          <a:noFill/>
        </p:spPr>
        <p:txBody>
          <a:bodyPr wrap="square" rtlCol="0">
            <a:spAutoFit/>
          </a:bodyPr>
          <a:lstStyle/>
          <a:p>
            <a:r>
              <a:rPr sz="1600">
                <a:latin typeface="微软雅黑" panose="020B0503020204020204" pitchFamily="34" charset="-122"/>
                <a:ea typeface="微软雅黑" panose="020B0503020204020204" pitchFamily="34" charset="-122"/>
                <a:cs typeface="Times New Roman" panose="02020603050405020304" pitchFamily="18" charset="0"/>
                <a:sym typeface="+mn-lt"/>
              </a:rPr>
              <a:t>仅有14.08%左右的人可以掌握《工贸企业重大事故隐患判定标准》（应急管理部10号令）中存在硫化氢、一氧化碳等中毒风险的有限空间作业重大事故隐患判定标准</a:t>
            </a:r>
            <a:r>
              <a:rPr lang="zh-CN" sz="1600">
                <a:latin typeface="微软雅黑" panose="020B0503020204020204" pitchFamily="34" charset="-122"/>
                <a:ea typeface="微软雅黑" panose="020B0503020204020204" pitchFamily="34" charset="-122"/>
                <a:cs typeface="Times New Roman" panose="02020603050405020304" pitchFamily="18" charset="0"/>
                <a:sym typeface="+mn-lt"/>
              </a:rPr>
              <a:t>。</a:t>
            </a:r>
          </a:p>
        </p:txBody>
      </p:sp>
      <p:grpSp>
        <p:nvGrpSpPr>
          <p:cNvPr id="162" name="组合 16"/>
          <p:cNvGrpSpPr/>
          <p:nvPr/>
        </p:nvGrpSpPr>
        <p:grpSpPr>
          <a:xfrm>
            <a:off x="948055" y="2650490"/>
            <a:ext cx="4911090" cy="726440"/>
            <a:chOff x="1226053" y="2289998"/>
            <a:chExt cx="4430317" cy="758416"/>
          </a:xfrm>
        </p:grpSpPr>
        <p:grpSp>
          <p:nvGrpSpPr>
            <p:cNvPr id="163" name="组合 17"/>
            <p:cNvGrpSpPr/>
            <p:nvPr/>
          </p:nvGrpSpPr>
          <p:grpSpPr>
            <a:xfrm>
              <a:off x="1452252" y="2383555"/>
              <a:ext cx="4204118" cy="619553"/>
              <a:chOff x="4757369" y="4188620"/>
              <a:chExt cx="5865941" cy="480689"/>
            </a:xfrm>
            <a:effectLst>
              <a:outerShdw blurRad="50800" dist="38100" dir="2700000" algn="tl" rotWithShape="0">
                <a:prstClr val="black">
                  <a:alpha val="40000"/>
                </a:prstClr>
              </a:outerShdw>
            </a:effectLst>
          </p:grpSpPr>
          <p:sp>
            <p:nvSpPr>
              <p:cNvPr id="1048801" name="圆角矩形 58"/>
              <p:cNvSpPr/>
              <p:nvPr>
                <p:custDataLst>
                  <p:tags r:id="rId7"/>
                </p:custDataLst>
              </p:nvPr>
            </p:nvSpPr>
            <p:spPr>
              <a:xfrm>
                <a:off x="4757369" y="4188620"/>
                <a:ext cx="5356656" cy="480689"/>
              </a:xfrm>
              <a:prstGeom prst="roundRect">
                <a:avLst>
                  <a:gd name="adj" fmla="val 50000"/>
                </a:avLst>
              </a:prstGeom>
              <a:solidFill>
                <a:srgbClr val="C10001"/>
              </a:solidFill>
              <a:ln w="25400" cap="flat" cmpd="sng" algn="ctr">
                <a:solidFill>
                  <a:schemeClr val="bg1"/>
                </a:solidFill>
                <a:prstDash val="solid"/>
              </a:ln>
              <a:effectLst/>
            </p:spPr>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05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48802" name="文本框 3"/>
              <p:cNvSpPr>
                <a:spLocks noChangeArrowheads="1"/>
              </p:cNvSpPr>
              <p:nvPr>
                <p:custDataLst>
                  <p:tags r:id="rId8"/>
                </p:custDataLst>
              </p:nvPr>
            </p:nvSpPr>
            <p:spPr bwMode="auto">
              <a:xfrm>
                <a:off x="5776937" y="4284002"/>
                <a:ext cx="4846373" cy="251008"/>
              </a:xfrm>
              <a:prstGeom prst="rect">
                <a:avLst/>
              </a:prstGeom>
              <a:noFill/>
              <a:ln>
                <a:noFill/>
              </a:ln>
            </p:spPr>
            <p:txBody>
              <a:bodyPr wrap="square" lIns="34089" tIns="17044" rIns="34089" bIns="17044">
                <a:spAutoFit/>
              </a:bodyPr>
              <a:lstStyle/>
              <a:p>
                <a:pPr lvl="0" defTabSz="457200"/>
                <a:r>
                  <a:rPr lang="zh-CN" altLang="en-US" b="1">
                    <a:ln w="19050">
                      <a:noFill/>
                    </a:ln>
                    <a:solidFill>
                      <a:schemeClr val="bg1"/>
                    </a:solidFill>
                    <a:latin typeface="微软雅黑" panose="020B0503020204020204" pitchFamily="34" charset="-122"/>
                    <a:ea typeface="微软雅黑" panose="020B0503020204020204" pitchFamily="34" charset="-122"/>
                    <a:cs typeface="+mn-ea"/>
                    <a:sym typeface="+mn-lt"/>
                  </a:rPr>
                  <a:t>工贸企业重大事故隐患判断标准</a:t>
                </a:r>
              </a:p>
            </p:txBody>
          </p:sp>
        </p:grpSp>
        <p:sp>
          <p:nvSpPr>
            <p:cNvPr id="1048803" name="Oval 16"/>
            <p:cNvSpPr/>
            <p:nvPr>
              <p:custDataLst>
                <p:tags r:id="rId6"/>
              </p:custDataLst>
            </p:nvPr>
          </p:nvSpPr>
          <p:spPr>
            <a:xfrm>
              <a:off x="1226053" y="2289998"/>
              <a:ext cx="758416" cy="758416"/>
            </a:xfrm>
            <a:prstGeom prst="ellipse">
              <a:avLst/>
            </a:prstGeom>
            <a:solidFill>
              <a:srgbClr val="C00000"/>
            </a:solidFill>
            <a:ln w="57150">
              <a:gradFill>
                <a:gsLst>
                  <a:gs pos="0">
                    <a:schemeClr val="bg1"/>
                  </a:gs>
                  <a:gs pos="100000">
                    <a:schemeClr val="bg1">
                      <a:lumMod val="85000"/>
                    </a:schemeClr>
                  </a:gs>
                </a:gsLst>
                <a:lin ang="5400000" scaled="0"/>
              </a:gradFill>
            </a:ln>
            <a:effectLst>
              <a:outerShdw blurRad="228600" dist="114300" dir="6840000" sx="99000" sy="99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lIns="0" rIns="0" rtlCol="0" anchor="ctr"/>
            <a:lstStyle/>
            <a:p>
              <a:pPr marL="0" marR="0" lvl="0" indent="0" algn="ctr" defTabSz="914400" rtl="0" eaLnBrk="1" fontAlgn="auto" latinLnBrk="0" hangingPunct="1">
                <a:lnSpc>
                  <a:spcPts val="1760"/>
                </a:lnSpc>
                <a:spcBef>
                  <a:spcPct val="0"/>
                </a:spcBef>
                <a:spcAft>
                  <a:spcPct val="0"/>
                </a:spcAft>
                <a:buClrTx/>
                <a:buSzTx/>
                <a:buFontTx/>
                <a:buNone/>
              </a:pPr>
              <a:r>
                <a:rPr kumimoji="0" lang="en-US" altLang="zh-CN" sz="2400" b="0" i="0" u="none" strike="noStrike" kern="120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 </a:t>
              </a:r>
            </a:p>
          </p:txBody>
        </p:sp>
      </p:grpSp>
      <p:pic>
        <p:nvPicPr>
          <p:cNvPr id="2097181" name="图片 -2147481992"/>
          <p:cNvPicPr>
            <a:picLocks noChangeAspect="1"/>
          </p:cNvPicPr>
          <p:nvPr/>
        </p:nvPicPr>
        <p:blipFill>
          <a:blip r:embed="rId16"/>
          <a:stretch>
            <a:fillRect/>
          </a:stretch>
        </p:blipFill>
        <p:spPr>
          <a:xfrm>
            <a:off x="2392045" y="4015105"/>
            <a:ext cx="5997575" cy="2586990"/>
          </a:xfrm>
          <a:prstGeom prst="rect">
            <a:avLst/>
          </a:prstGeom>
          <a:noFill/>
          <a:ln w="9525">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4" fill="hold" nodeType="afterEffect">
                                  <p:stCondLst>
                                    <p:cond delay="0"/>
                                  </p:stCondLst>
                                  <p:childTnLst>
                                    <p:set>
                                      <p:cBhvr>
                                        <p:cTn id="6" dur="1" fill="hold">
                                          <p:stCondLst>
                                            <p:cond delay="0"/>
                                          </p:stCondLst>
                                        </p:cTn>
                                        <p:tgtEl>
                                          <p:spTgt spid="160"/>
                                        </p:tgtEl>
                                        <p:attrNameLst>
                                          <p:attrName>style.visibility</p:attrName>
                                        </p:attrNameLst>
                                      </p:cBhvr>
                                      <p:to>
                                        <p:strVal val="visible"/>
                                      </p:to>
                                    </p:set>
                                    <p:animEffect transition="in" filter="wipe(down)">
                                      <p:cBhvr>
                                        <p:cTn id="7" dur="500"/>
                                        <p:tgtEl>
                                          <p:spTgt spid="160"/>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159"/>
                                        </p:tgtEl>
                                        <p:attrNameLst>
                                          <p:attrName>style.visibility</p:attrName>
                                        </p:attrNameLst>
                                      </p:cBhvr>
                                      <p:to>
                                        <p:strVal val="visible"/>
                                      </p:to>
                                    </p:set>
                                    <p:animEffect transition="in" filter="fade">
                                      <p:cBhvr>
                                        <p:cTn id="11" dur="1000"/>
                                        <p:tgtEl>
                                          <p:spTgt spid="159"/>
                                        </p:tgtEl>
                                      </p:cBhvr>
                                    </p:animEffect>
                                  </p:childTnLst>
                                </p:cTn>
                              </p:par>
                            </p:childTnLst>
                          </p:cTn>
                        </p:par>
                        <p:par>
                          <p:cTn id="12" fill="hold" nodeType="afterGroup">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1048794"/>
                                        </p:tgtEl>
                                        <p:attrNameLst>
                                          <p:attrName>style.visibility</p:attrName>
                                        </p:attrNameLst>
                                      </p:cBhvr>
                                      <p:to>
                                        <p:strVal val="visible"/>
                                      </p:to>
                                    </p:set>
                                    <p:animEffect transition="in" filter="wipe(left)">
                                      <p:cBhvr>
                                        <p:cTn id="15" dur="500"/>
                                        <p:tgtEl>
                                          <p:spTgt spid="1048794"/>
                                        </p:tgtEl>
                                      </p:cBhvr>
                                    </p:animEffect>
                                  </p:childTnLst>
                                </p:cTn>
                              </p:par>
                            </p:childTnLst>
                          </p:cTn>
                        </p:par>
                        <p:par>
                          <p:cTn id="16" fill="hold" nodeType="afterGroup">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1048797"/>
                                        </p:tgtEl>
                                        <p:attrNameLst>
                                          <p:attrName>style.visibility</p:attrName>
                                        </p:attrNameLst>
                                      </p:cBhvr>
                                      <p:to>
                                        <p:strVal val="visible"/>
                                      </p:to>
                                    </p:set>
                                    <p:animEffect transition="in" filter="wipe(left)">
                                      <p:cBhvr>
                                        <p:cTn id="19" dur="900"/>
                                        <p:tgtEl>
                                          <p:spTgt spid="1048797"/>
                                        </p:tgtEl>
                                      </p:cBhvr>
                                    </p:animEffect>
                                  </p:childTnLst>
                                </p:cTn>
                              </p:par>
                            </p:childTnLst>
                          </p:cTn>
                        </p:par>
                        <p:par>
                          <p:cTn id="20" fill="hold" nodeType="afterGroup">
                            <p:stCondLst>
                              <p:cond delay="2900"/>
                            </p:stCondLst>
                            <p:childTnLst>
                              <p:par>
                                <p:cTn id="21" presetID="10" presetClass="entr" presetSubtype="0" fill="hold" grpId="0" nodeType="afterEffect">
                                  <p:stCondLst>
                                    <p:cond delay="0"/>
                                  </p:stCondLst>
                                  <p:childTnLst>
                                    <p:set>
                                      <p:cBhvr>
                                        <p:cTn id="22" dur="1" fill="hold">
                                          <p:stCondLst>
                                            <p:cond delay="0"/>
                                          </p:stCondLst>
                                        </p:cTn>
                                        <p:tgtEl>
                                          <p:spTgt spid="1048798"/>
                                        </p:tgtEl>
                                        <p:attrNameLst>
                                          <p:attrName>style.visibility</p:attrName>
                                        </p:attrNameLst>
                                      </p:cBhvr>
                                      <p:to>
                                        <p:strVal val="visible"/>
                                      </p:to>
                                    </p:set>
                                    <p:animEffect transition="in" filter="fade">
                                      <p:cBhvr>
                                        <p:cTn id="23" dur="500"/>
                                        <p:tgtEl>
                                          <p:spTgt spid="1048798"/>
                                        </p:tgtEl>
                                      </p:cBhvr>
                                    </p:animEffect>
                                  </p:childTnLst>
                                </p:cTn>
                              </p:par>
                            </p:childTnLst>
                          </p:cTn>
                        </p:par>
                        <p:par>
                          <p:cTn id="24" fill="hold" nodeType="afterGroup">
                            <p:stCondLst>
                              <p:cond delay="3400"/>
                            </p:stCondLst>
                            <p:childTnLst>
                              <p:par>
                                <p:cTn id="25" presetID="2" presetClass="entr" presetSubtype="8" fill="hold" nodeType="afterEffect">
                                  <p:stCondLst>
                                    <p:cond delay="0"/>
                                  </p:stCondLst>
                                  <p:childTnLst>
                                    <p:set>
                                      <p:cBhvr>
                                        <p:cTn id="26" dur="1" fill="hold">
                                          <p:stCondLst>
                                            <p:cond delay="0"/>
                                          </p:stCondLst>
                                        </p:cTn>
                                        <p:tgtEl>
                                          <p:spTgt spid="162"/>
                                        </p:tgtEl>
                                        <p:attrNameLst>
                                          <p:attrName>style.visibility</p:attrName>
                                        </p:attrNameLst>
                                      </p:cBhvr>
                                      <p:to>
                                        <p:strVal val="visible"/>
                                      </p:to>
                                    </p:set>
                                    <p:anim calcmode="lin" valueType="num">
                                      <p:cBhvr additive="base">
                                        <p:cTn id="27" dur="500" fill="hold"/>
                                        <p:tgtEl>
                                          <p:spTgt spid="162"/>
                                        </p:tgtEl>
                                        <p:attrNameLst>
                                          <p:attrName>ppt_x</p:attrName>
                                        </p:attrNameLst>
                                      </p:cBhvr>
                                      <p:tavLst>
                                        <p:tav tm="0">
                                          <p:val>
                                            <p:strVal val="0-#ppt_w/2"/>
                                          </p:val>
                                        </p:tav>
                                        <p:tav tm="100000">
                                          <p:val>
                                            <p:strVal val="#ppt_x"/>
                                          </p:val>
                                        </p:tav>
                                      </p:tavLst>
                                    </p:anim>
                                    <p:anim calcmode="lin" valueType="num">
                                      <p:cBhvr additive="base">
                                        <p:cTn id="28" dur="500" fill="hold"/>
                                        <p:tgtEl>
                                          <p:spTgt spid="162"/>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3900"/>
                            </p:stCondLst>
                            <p:childTnLst>
                              <p:par>
                                <p:cTn id="30" presetID="22" presetClass="entr" presetSubtype="1" fill="hold" nodeType="afterEffect">
                                  <p:stCondLst>
                                    <p:cond delay="0"/>
                                  </p:stCondLst>
                                  <p:childTnLst>
                                    <p:set>
                                      <p:cBhvr>
                                        <p:cTn id="31" dur="1" fill="hold">
                                          <p:stCondLst>
                                            <p:cond delay="0"/>
                                          </p:stCondLst>
                                        </p:cTn>
                                        <p:tgtEl>
                                          <p:spTgt spid="3145754"/>
                                        </p:tgtEl>
                                        <p:attrNameLst>
                                          <p:attrName>style.visibility</p:attrName>
                                        </p:attrNameLst>
                                      </p:cBhvr>
                                      <p:to>
                                        <p:strVal val="visible"/>
                                      </p:to>
                                    </p:set>
                                    <p:animEffect transition="in" filter="wipe(up)">
                                      <p:cBhvr>
                                        <p:cTn id="32" dur="500"/>
                                        <p:tgtEl>
                                          <p:spTgt spid="3145754"/>
                                        </p:tgtEl>
                                      </p:cBhvr>
                                    </p:animEffect>
                                  </p:childTnLst>
                                </p:cTn>
                              </p:par>
                            </p:childTnLst>
                          </p:cTn>
                        </p:par>
                        <p:par>
                          <p:cTn id="33" fill="hold" nodeType="afterGroup">
                            <p:stCondLst>
                              <p:cond delay="4400"/>
                            </p:stCondLst>
                            <p:childTnLst>
                              <p:par>
                                <p:cTn id="34" presetID="22" presetClass="entr" presetSubtype="8" fill="hold" nodeType="afterEffect">
                                  <p:stCondLst>
                                    <p:cond delay="0"/>
                                  </p:stCondLst>
                                  <p:childTnLst>
                                    <p:set>
                                      <p:cBhvr>
                                        <p:cTn id="35" dur="1" fill="hold">
                                          <p:stCondLst>
                                            <p:cond delay="0"/>
                                          </p:stCondLst>
                                        </p:cTn>
                                        <p:tgtEl>
                                          <p:spTgt spid="161"/>
                                        </p:tgtEl>
                                        <p:attrNameLst>
                                          <p:attrName>style.visibility</p:attrName>
                                        </p:attrNameLst>
                                      </p:cBhvr>
                                      <p:to>
                                        <p:strVal val="visible"/>
                                      </p:to>
                                    </p:set>
                                    <p:animEffect transition="in" filter="wipe(left)">
                                      <p:cBhvr>
                                        <p:cTn id="36" dur="500"/>
                                        <p:tgtEl>
                                          <p:spTgt spid="161"/>
                                        </p:tgtEl>
                                      </p:cBhvr>
                                    </p:animEffect>
                                  </p:childTnLst>
                                </p:cTn>
                              </p:par>
                            </p:childTnLst>
                          </p:cTn>
                        </p:par>
                        <p:par>
                          <p:cTn id="37" fill="hold" nodeType="afterGroup">
                            <p:stCondLst>
                              <p:cond delay="4900"/>
                            </p:stCondLst>
                            <p:childTnLst>
                              <p:par>
                                <p:cTn id="38" presetID="22" presetClass="entr" presetSubtype="4" fill="hold" grpId="0" nodeType="afterEffect">
                                  <p:stCondLst>
                                    <p:cond delay="0"/>
                                  </p:stCondLst>
                                  <p:childTnLst>
                                    <p:set>
                                      <p:cBhvr>
                                        <p:cTn id="39" dur="1" fill="hold">
                                          <p:stCondLst>
                                            <p:cond delay="0"/>
                                          </p:stCondLst>
                                        </p:cTn>
                                        <p:tgtEl>
                                          <p:spTgt spid="1048800"/>
                                        </p:tgtEl>
                                        <p:attrNameLst>
                                          <p:attrName>style.visibility</p:attrName>
                                        </p:attrNameLst>
                                      </p:cBhvr>
                                      <p:to>
                                        <p:strVal val="visible"/>
                                      </p:to>
                                    </p:set>
                                    <p:animEffect transition="in" filter="wipe(down)">
                                      <p:cBhvr>
                                        <p:cTn id="40" dur="500"/>
                                        <p:tgtEl>
                                          <p:spTgt spid="10488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794" grpId="0" animBg="1"/>
      <p:bldP spid="1048797" grpId="0"/>
      <p:bldP spid="1048798" grpId="0"/>
      <p:bldP spid="104880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07" name="矩形 25"/>
          <p:cNvSpPr/>
          <p:nvPr/>
        </p:nvSpPr>
        <p:spPr>
          <a:xfrm>
            <a:off x="1866240" y="415827"/>
            <a:ext cx="3785502" cy="398780"/>
          </a:xfrm>
          <a:prstGeom prst="rect">
            <a:avLst/>
          </a:prstGeom>
        </p:spPr>
        <p:txBody>
          <a:bodyPr wrap="square">
            <a:spAutoFit/>
          </a:bodyPr>
          <a:lstStyle/>
          <a:p>
            <a:pPr lvl="0" algn="dist"/>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规定</a:t>
            </a: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修订的背景和总体考虑</a:t>
            </a:r>
            <a:endParaRPr lang="en-US" altLang="zh-CN" sz="2000" b="1">
              <a:solidFill>
                <a:srgbClr val="C00000"/>
              </a:solidFill>
              <a:latin typeface="微软雅黑" panose="020B0503020204020204" pitchFamily="34" charset="-122"/>
              <a:ea typeface="微软雅黑" panose="020B0503020204020204" pitchFamily="34" charset="-122"/>
              <a:cs typeface="+mn-ea"/>
              <a:sym typeface="+mn-lt"/>
            </a:endParaRPr>
          </a:p>
        </p:txBody>
      </p:sp>
      <p:grpSp>
        <p:nvGrpSpPr>
          <p:cNvPr id="167" name="Group 1"/>
          <p:cNvGrpSpPr/>
          <p:nvPr/>
        </p:nvGrpSpPr>
        <p:grpSpPr>
          <a:xfrm>
            <a:off x="912495" y="1132205"/>
            <a:ext cx="10186035" cy="1113155"/>
            <a:chOff x="623888" y="1690580"/>
            <a:chExt cx="5261535" cy="4181225"/>
          </a:xfrm>
        </p:grpSpPr>
        <p:sp>
          <p:nvSpPr>
            <p:cNvPr id="1048808" name="Rectangle: Rounded Corners 2"/>
            <p:cNvSpPr/>
            <p:nvPr>
              <p:custDataLst>
                <p:tags r:id="rId12"/>
              </p:custDataLst>
            </p:nvPr>
          </p:nvSpPr>
          <p:spPr>
            <a:xfrm>
              <a:off x="682670" y="1763714"/>
              <a:ext cx="5202753" cy="4108091"/>
            </a:xfrm>
            <a:prstGeom prst="roundRect">
              <a:avLst/>
            </a:prstGeom>
            <a:noFill/>
            <a:ln w="3175" cap="flat" cmpd="sng" algn="ctr">
              <a:noFill/>
              <a:prstDash val="solid"/>
              <a:miter lim="800000"/>
            </a:ln>
            <a:effectLst/>
          </p:spPr>
          <p:txBody>
            <a:bodyPr anchor="ctr"/>
            <a:lstStyle/>
            <a:p>
              <a:pPr algn="ctr" defTabSz="1219200"/>
              <a:endParaRPr sz="1355" kern="0">
                <a:solidFill>
                  <a:srgbClr val="FFFFFF"/>
                </a:solidFill>
                <a:latin typeface="微软雅黑" panose="020B0503020204020204" pitchFamily="34" charset="-122"/>
                <a:ea typeface="微软雅黑" panose="020B0503020204020204" pitchFamily="34" charset="-122"/>
              </a:endParaRPr>
            </a:p>
          </p:txBody>
        </p:sp>
        <p:sp>
          <p:nvSpPr>
            <p:cNvPr id="1048809" name="Rectangle: Rounded Corners 3"/>
            <p:cNvSpPr/>
            <p:nvPr>
              <p:custDataLst>
                <p:tags r:id="rId13"/>
              </p:custDataLst>
            </p:nvPr>
          </p:nvSpPr>
          <p:spPr>
            <a:xfrm>
              <a:off x="623888" y="1690580"/>
              <a:ext cx="5202754" cy="4009287"/>
            </a:xfrm>
            <a:prstGeom prst="roundRect">
              <a:avLst/>
            </a:prstGeom>
            <a:noFill/>
            <a:ln w="3175" cap="flat" cmpd="sng" algn="ctr">
              <a:solidFill>
                <a:srgbClr val="C00000"/>
              </a:solidFill>
              <a:prstDash val="solid"/>
              <a:miter lim="800000"/>
            </a:ln>
            <a:effectLst/>
          </p:spPr>
          <p:txBody>
            <a:bodyPr anchor="ctr"/>
            <a:lstStyle/>
            <a:p>
              <a:pPr algn="ctr" defTabSz="1219200"/>
              <a:endParaRPr sz="1355" kern="0">
                <a:solidFill>
                  <a:srgbClr val="FFFFFF"/>
                </a:solidFill>
                <a:latin typeface="微软雅黑" panose="020B0503020204020204" pitchFamily="34" charset="-122"/>
                <a:ea typeface="微软雅黑" panose="020B0503020204020204" pitchFamily="34" charset="-122"/>
              </a:endParaRPr>
            </a:p>
          </p:txBody>
        </p:sp>
      </p:grpSp>
      <p:sp>
        <p:nvSpPr>
          <p:cNvPr id="1048810" name="Freeform: Shape 13"/>
          <p:cNvSpPr/>
          <p:nvPr>
            <p:custDataLst>
              <p:tags r:id="rId1"/>
            </p:custDataLst>
          </p:nvPr>
        </p:nvSpPr>
        <p:spPr>
          <a:xfrm>
            <a:off x="2146935" y="1233805"/>
            <a:ext cx="3088640" cy="452120"/>
          </a:xfrm>
          <a:custGeom>
            <a:avLst/>
            <a:gdLst>
              <a:gd name="connsiteX0" fmla="*/ 12386 w 3852419"/>
              <a:gd name="connsiteY0" fmla="*/ 0 h 425302"/>
              <a:gd name="connsiteX1" fmla="*/ 3639768 w 3852419"/>
              <a:gd name="connsiteY1" fmla="*/ 0 h 425302"/>
              <a:gd name="connsiteX2" fmla="*/ 3852419 w 3852419"/>
              <a:gd name="connsiteY2" fmla="*/ 212651 h 425302"/>
              <a:gd name="connsiteX3" fmla="*/ 3639768 w 3852419"/>
              <a:gd name="connsiteY3" fmla="*/ 425302 h 425302"/>
              <a:gd name="connsiteX4" fmla="*/ 12386 w 3852419"/>
              <a:gd name="connsiteY4" fmla="*/ 425302 h 425302"/>
              <a:gd name="connsiteX5" fmla="*/ 0 w 3852419"/>
              <a:gd name="connsiteY5" fmla="*/ 424054 h 425302"/>
              <a:gd name="connsiteX6" fmla="*/ 0 w 3852419"/>
              <a:gd name="connsiteY6" fmla="*/ 1249 h 4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2419" h="425302">
                <a:moveTo>
                  <a:pt x="12386" y="0"/>
                </a:moveTo>
                <a:lnTo>
                  <a:pt x="3639768" y="0"/>
                </a:lnTo>
                <a:cubicBezTo>
                  <a:pt x="3757212" y="0"/>
                  <a:pt x="3852419" y="95207"/>
                  <a:pt x="3852419" y="212651"/>
                </a:cubicBezTo>
                <a:cubicBezTo>
                  <a:pt x="3852419" y="330095"/>
                  <a:pt x="3757212" y="425302"/>
                  <a:pt x="3639768" y="425302"/>
                </a:cubicBezTo>
                <a:lnTo>
                  <a:pt x="12386" y="425302"/>
                </a:lnTo>
                <a:lnTo>
                  <a:pt x="0" y="424054"/>
                </a:lnTo>
                <a:lnTo>
                  <a:pt x="0" y="1249"/>
                </a:lnTo>
                <a:close/>
              </a:path>
            </a:pathLst>
          </a:custGeom>
          <a:solidFill>
            <a:srgbClr val="C00000"/>
          </a:solidFill>
          <a:ln w="12700" cap="flat" cmpd="sng" algn="ctr">
            <a:noFill/>
            <a:prstDash val="solid"/>
            <a:miter lim="800000"/>
          </a:ln>
          <a:effectLst/>
        </p:spPr>
        <p:txBody>
          <a:bodyPr anchor="ctr"/>
          <a:lstStyle/>
          <a:p>
            <a:pPr algn="ctr" defTabSz="1219200"/>
            <a:endParaRPr sz="1355" kern="0">
              <a:solidFill>
                <a:srgbClr val="FFFFFF"/>
              </a:solidFill>
              <a:latin typeface="微软雅黑" panose="020B0503020204020204" pitchFamily="34" charset="-122"/>
              <a:ea typeface="微软雅黑" panose="020B0503020204020204" pitchFamily="34" charset="-122"/>
            </a:endParaRPr>
          </a:p>
        </p:txBody>
      </p:sp>
      <p:grpSp>
        <p:nvGrpSpPr>
          <p:cNvPr id="168" name="Group 4"/>
          <p:cNvGrpSpPr>
            <a:grpSpLocks noChangeAspect="1"/>
          </p:cNvGrpSpPr>
          <p:nvPr/>
        </p:nvGrpSpPr>
        <p:grpSpPr>
          <a:xfrm>
            <a:off x="1126393" y="1324037"/>
            <a:ext cx="903606" cy="461665"/>
            <a:chOff x="3222" y="1845"/>
            <a:chExt cx="1237" cy="632"/>
          </a:xfrm>
          <a:solidFill>
            <a:srgbClr val="C00000"/>
          </a:solidFill>
        </p:grpSpPr>
        <p:sp>
          <p:nvSpPr>
            <p:cNvPr id="1048811" name="Freeform 5"/>
            <p:cNvSpPr/>
            <p:nvPr>
              <p:custDataLst>
                <p:tags r:id="rId10"/>
              </p:custDataLst>
            </p:nvPr>
          </p:nvSpPr>
          <p:spPr bwMode="auto">
            <a:xfrm>
              <a:off x="3608" y="1845"/>
              <a:ext cx="851" cy="632"/>
            </a:xfrm>
            <a:custGeom>
              <a:avLst/>
              <a:gdLst>
                <a:gd name="T0" fmla="*/ 366 w 626"/>
                <a:gd name="T1" fmla="*/ 413 h 465"/>
                <a:gd name="T2" fmla="*/ 313 w 626"/>
                <a:gd name="T3" fmla="*/ 362 h 465"/>
                <a:gd name="T4" fmla="*/ 338 w 626"/>
                <a:gd name="T5" fmla="*/ 362 h 465"/>
                <a:gd name="T6" fmla="*/ 392 w 626"/>
                <a:gd name="T7" fmla="*/ 310 h 465"/>
                <a:gd name="T8" fmla="*/ 338 w 626"/>
                <a:gd name="T9" fmla="*/ 258 h 465"/>
                <a:gd name="T10" fmla="*/ 414 w 626"/>
                <a:gd name="T11" fmla="*/ 207 h 465"/>
                <a:gd name="T12" fmla="*/ 361 w 626"/>
                <a:gd name="T13" fmla="*/ 155 h 465"/>
                <a:gd name="T14" fmla="*/ 573 w 626"/>
                <a:gd name="T15" fmla="*/ 155 h 465"/>
                <a:gd name="T16" fmla="*/ 626 w 626"/>
                <a:gd name="T17" fmla="*/ 103 h 465"/>
                <a:gd name="T18" fmla="*/ 573 w 626"/>
                <a:gd name="T19" fmla="*/ 52 h 465"/>
                <a:gd name="T20" fmla="*/ 260 w 626"/>
                <a:gd name="T21" fmla="*/ 52 h 465"/>
                <a:gd name="T22" fmla="*/ 207 w 626"/>
                <a:gd name="T23" fmla="*/ 0 h 465"/>
                <a:gd name="T24" fmla="*/ 102 w 626"/>
                <a:gd name="T25" fmla="*/ 0 h 465"/>
                <a:gd name="T26" fmla="*/ 48 w 626"/>
                <a:gd name="T27" fmla="*/ 52 h 465"/>
                <a:gd name="T28" fmla="*/ 49 w 626"/>
                <a:gd name="T29" fmla="*/ 54 h 465"/>
                <a:gd name="T30" fmla="*/ 0 w 626"/>
                <a:gd name="T31" fmla="*/ 113 h 465"/>
                <a:gd name="T32" fmla="*/ 0 w 626"/>
                <a:gd name="T33" fmla="*/ 403 h 465"/>
                <a:gd name="T34" fmla="*/ 65 w 626"/>
                <a:gd name="T35" fmla="*/ 465 h 465"/>
                <a:gd name="T36" fmla="*/ 208 w 626"/>
                <a:gd name="T37" fmla="*/ 465 h 465"/>
                <a:gd name="T38" fmla="*/ 244 w 626"/>
                <a:gd name="T39" fmla="*/ 465 h 465"/>
                <a:gd name="T40" fmla="*/ 313 w 626"/>
                <a:gd name="T41" fmla="*/ 465 h 465"/>
                <a:gd name="T42" fmla="*/ 366 w 626"/>
                <a:gd name="T43" fmla="*/ 413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6" h="465">
                  <a:moveTo>
                    <a:pt x="366" y="413"/>
                  </a:moveTo>
                  <a:cubicBezTo>
                    <a:pt x="366" y="385"/>
                    <a:pt x="342" y="362"/>
                    <a:pt x="313" y="362"/>
                  </a:cubicBezTo>
                  <a:cubicBezTo>
                    <a:pt x="338" y="362"/>
                    <a:pt x="338" y="362"/>
                    <a:pt x="338" y="362"/>
                  </a:cubicBezTo>
                  <a:cubicBezTo>
                    <a:pt x="368" y="362"/>
                    <a:pt x="392" y="338"/>
                    <a:pt x="392" y="310"/>
                  </a:cubicBezTo>
                  <a:cubicBezTo>
                    <a:pt x="392" y="281"/>
                    <a:pt x="368" y="258"/>
                    <a:pt x="338" y="258"/>
                  </a:cubicBezTo>
                  <a:cubicBezTo>
                    <a:pt x="368" y="258"/>
                    <a:pt x="416" y="258"/>
                    <a:pt x="414" y="207"/>
                  </a:cubicBezTo>
                  <a:cubicBezTo>
                    <a:pt x="413" y="178"/>
                    <a:pt x="390" y="155"/>
                    <a:pt x="361" y="155"/>
                  </a:cubicBezTo>
                  <a:cubicBezTo>
                    <a:pt x="573" y="155"/>
                    <a:pt x="573" y="155"/>
                    <a:pt x="573" y="155"/>
                  </a:cubicBezTo>
                  <a:cubicBezTo>
                    <a:pt x="602" y="155"/>
                    <a:pt x="626" y="132"/>
                    <a:pt x="626" y="103"/>
                  </a:cubicBezTo>
                  <a:cubicBezTo>
                    <a:pt x="626" y="75"/>
                    <a:pt x="602" y="52"/>
                    <a:pt x="573" y="52"/>
                  </a:cubicBezTo>
                  <a:cubicBezTo>
                    <a:pt x="260" y="52"/>
                    <a:pt x="260" y="52"/>
                    <a:pt x="260" y="52"/>
                  </a:cubicBezTo>
                  <a:cubicBezTo>
                    <a:pt x="260" y="23"/>
                    <a:pt x="236" y="0"/>
                    <a:pt x="207" y="0"/>
                  </a:cubicBezTo>
                  <a:cubicBezTo>
                    <a:pt x="102" y="0"/>
                    <a:pt x="102" y="0"/>
                    <a:pt x="102" y="0"/>
                  </a:cubicBezTo>
                  <a:cubicBezTo>
                    <a:pt x="72" y="0"/>
                    <a:pt x="48" y="23"/>
                    <a:pt x="48" y="52"/>
                  </a:cubicBezTo>
                  <a:cubicBezTo>
                    <a:pt x="48" y="52"/>
                    <a:pt x="48" y="53"/>
                    <a:pt x="49" y="54"/>
                  </a:cubicBezTo>
                  <a:cubicBezTo>
                    <a:pt x="21" y="60"/>
                    <a:pt x="0" y="85"/>
                    <a:pt x="0" y="113"/>
                  </a:cubicBezTo>
                  <a:cubicBezTo>
                    <a:pt x="0" y="403"/>
                    <a:pt x="0" y="403"/>
                    <a:pt x="0" y="403"/>
                  </a:cubicBezTo>
                  <a:cubicBezTo>
                    <a:pt x="0" y="437"/>
                    <a:pt x="29" y="465"/>
                    <a:pt x="65" y="465"/>
                  </a:cubicBezTo>
                  <a:cubicBezTo>
                    <a:pt x="208" y="465"/>
                    <a:pt x="208" y="465"/>
                    <a:pt x="208" y="465"/>
                  </a:cubicBezTo>
                  <a:cubicBezTo>
                    <a:pt x="244" y="465"/>
                    <a:pt x="244" y="465"/>
                    <a:pt x="244" y="465"/>
                  </a:cubicBezTo>
                  <a:cubicBezTo>
                    <a:pt x="313" y="465"/>
                    <a:pt x="313" y="465"/>
                    <a:pt x="313" y="465"/>
                  </a:cubicBezTo>
                  <a:cubicBezTo>
                    <a:pt x="342" y="465"/>
                    <a:pt x="366" y="442"/>
                    <a:pt x="366" y="413"/>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812" name="Rectangle 6"/>
            <p:cNvSpPr>
              <a:spLocks noChangeArrowheads="1"/>
            </p:cNvSpPr>
            <p:nvPr>
              <p:custDataLst>
                <p:tags r:id="rId11"/>
              </p:custDataLst>
            </p:nvPr>
          </p:nvSpPr>
          <p:spPr bwMode="auto">
            <a:xfrm>
              <a:off x="3222" y="1931"/>
              <a:ext cx="319" cy="531"/>
            </a:xfrm>
            <a:prstGeom prst="rect">
              <a:avLst/>
            </a:pr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grpSp>
      <p:sp>
        <p:nvSpPr>
          <p:cNvPr id="1048813" name="Rectangle 43"/>
          <p:cNvSpPr/>
          <p:nvPr>
            <p:custDataLst>
              <p:tags r:id="rId2"/>
            </p:custDataLst>
          </p:nvPr>
        </p:nvSpPr>
        <p:spPr>
          <a:xfrm>
            <a:off x="2018665" y="1765935"/>
            <a:ext cx="8797290" cy="384175"/>
          </a:xfrm>
          <a:prstGeom prst="rect">
            <a:avLst/>
          </a:prstGeom>
        </p:spPr>
        <p:txBody>
          <a:bodyPr wrap="square" lIns="0" tIns="0" rIns="0" bIns="0">
            <a:noAutofit/>
          </a:bodyPr>
          <a:lstStyle/>
          <a:p>
            <a:pPr lvl="0" defTabSz="913130" fontAlgn="base">
              <a:lnSpc>
                <a:spcPct val="130000"/>
              </a:lnSpc>
              <a:spcBef>
                <a:spcPct val="0"/>
              </a:spcBef>
              <a:spcAft>
                <a:spcPts val="500"/>
              </a:spcAft>
            </a:pPr>
            <a:r>
              <a:rPr lang="zh-CN" altLang="en-US" kern="0">
                <a:latin typeface="微软雅黑" panose="020B0503020204020204" pitchFamily="34" charset="-122"/>
                <a:ea typeface="微软雅黑" panose="020B0503020204020204" pitchFamily="34" charset="-122"/>
                <a:cs typeface="Times New Roman" panose="02020603050405020304" pitchFamily="18" charset="0"/>
                <a:sym typeface="+mn-lt"/>
              </a:rPr>
              <a:t>按照十项重点事项进行归纳整理。</a:t>
            </a:r>
          </a:p>
        </p:txBody>
      </p:sp>
      <p:sp>
        <p:nvSpPr>
          <p:cNvPr id="1048814" name="TextBox 37"/>
          <p:cNvSpPr txBox="1"/>
          <p:nvPr>
            <p:custDataLst>
              <p:tags r:id="rId3"/>
            </p:custDataLst>
          </p:nvPr>
        </p:nvSpPr>
        <p:spPr>
          <a:xfrm>
            <a:off x="2392045" y="1238885"/>
            <a:ext cx="2240280" cy="447040"/>
          </a:xfrm>
          <a:prstGeom prst="rect">
            <a:avLst/>
          </a:prstGeom>
        </p:spPr>
        <p:txBody>
          <a:bodyPr wrap="none">
            <a:noAutofit/>
          </a:bodyPr>
          <a:lstStyle/>
          <a:p>
            <a:pPr defTabSz="457200"/>
            <a:r>
              <a:rPr lang="zh-CN" altLang="en-US" sz="2400" b="1">
                <a:solidFill>
                  <a:schemeClr val="bg1"/>
                </a:solidFill>
                <a:latin typeface="微软雅黑" panose="020B0503020204020204" pitchFamily="34" charset="-122"/>
                <a:ea typeface="微软雅黑" panose="020B0503020204020204" pitchFamily="34" charset="-122"/>
                <a:cs typeface="+mn-ea"/>
                <a:sym typeface="+mn-lt"/>
              </a:rPr>
              <a:t>现场诊断突出问题</a:t>
            </a:r>
          </a:p>
          <a:p>
            <a:pPr defTabSz="457200"/>
            <a:endParaRPr lang="zh-CN" altLang="en-US" sz="2400" b="1">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048815" name="箭头: 五边形 17"/>
          <p:cNvSpPr/>
          <p:nvPr>
            <p:custDataLst>
              <p:tags r:id="rId4"/>
            </p:custDataLst>
          </p:nvPr>
        </p:nvSpPr>
        <p:spPr>
          <a:xfrm>
            <a:off x="901380" y="2435676"/>
            <a:ext cx="5433825" cy="576001"/>
          </a:xfrm>
          <a:prstGeom prst="homePlate">
            <a:avLst/>
          </a:prstGeom>
          <a:solidFill>
            <a:srgbClr val="CA0000"/>
          </a:solidFill>
          <a:ln w="12700" cap="flat" cmpd="sng" algn="ctr">
            <a:noFill/>
            <a:prstDash val="solid"/>
            <a:miter lim="800000"/>
          </a:ln>
          <a:effectLst/>
        </p:spPr>
        <p:txBody>
          <a:bodyPr rtlCol="0" anchor="ctr"/>
          <a:lstStyle/>
          <a:p>
            <a:pPr lvl="0" defTabSz="457200"/>
            <a:r>
              <a:rPr lang="zh-CN" altLang="en-US" sz="2000" b="1">
                <a:ln w="19050">
                  <a:noFill/>
                </a:ln>
                <a:solidFill>
                  <a:schemeClr val="bg1"/>
                </a:solidFill>
                <a:latin typeface="微软雅黑" panose="020B0503020204020204" pitchFamily="34" charset="-122"/>
                <a:ea typeface="微软雅黑" panose="020B0503020204020204" pitchFamily="34" charset="-122"/>
                <a:cs typeface="+mn-ea"/>
                <a:sym typeface="+mn-lt"/>
              </a:rPr>
              <a:t>“关键少数”职责落实情况突出问题</a:t>
            </a:r>
          </a:p>
        </p:txBody>
      </p:sp>
      <p:sp>
        <p:nvSpPr>
          <p:cNvPr id="1048816" name="矩形 3"/>
          <p:cNvSpPr/>
          <p:nvPr>
            <p:custDataLst>
              <p:tags r:id="rId5"/>
            </p:custDataLst>
          </p:nvPr>
        </p:nvSpPr>
        <p:spPr>
          <a:xfrm>
            <a:off x="946150" y="3100070"/>
            <a:ext cx="10593705" cy="1383665"/>
          </a:xfrm>
          <a:prstGeom prst="rect">
            <a:avLst/>
          </a:prstGeom>
        </p:spPr>
        <p:txBody>
          <a:bodyPr wrap="square">
            <a:spAutoFit/>
          </a:bodyPr>
          <a:lstStyle/>
          <a:p>
            <a:pPr marL="285750" indent="-285750">
              <a:lnSpc>
                <a:spcPct val="150000"/>
              </a:lnSpc>
              <a:buFont typeface="Wingdings" panose="05000000000000000000" pitchFamily="2" charset="2"/>
              <a:buChar char="l"/>
            </a:pPr>
            <a:r>
              <a:rPr lang="zh-CN" altLang="en-US" sz="1400" b="1">
                <a:solidFill>
                  <a:schemeClr val="tx1"/>
                </a:solidFill>
                <a:latin typeface="微软雅黑" panose="020B0503020204020204" pitchFamily="34" charset="-122"/>
                <a:ea typeface="微软雅黑" panose="020B0503020204020204" pitchFamily="34" charset="-122"/>
                <a:cs typeface="+mn-ea"/>
                <a:sym typeface="+mn-lt"/>
              </a:rPr>
              <a:t>部分企业主要负责人未</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充分认识</a:t>
            </a:r>
            <a:r>
              <a:rPr lang="zh-CN" altLang="en-US" sz="1400" b="1">
                <a:solidFill>
                  <a:schemeClr val="tx1"/>
                </a:solidFill>
                <a:latin typeface="微软雅黑" panose="020B0503020204020204" pitchFamily="34" charset="-122"/>
                <a:ea typeface="微软雅黑" panose="020B0503020204020204" pitchFamily="34" charset="-122"/>
                <a:cs typeface="+mn-ea"/>
                <a:sym typeface="+mn-lt"/>
              </a:rPr>
              <a:t>有限空间的危险性，对“有限空间”“有限空间作业”</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概念混淆</a:t>
            </a:r>
            <a:r>
              <a:rPr lang="zh-CN" altLang="en-US" sz="1400" b="1">
                <a:solidFill>
                  <a:schemeClr val="tx1"/>
                </a:solidFill>
                <a:latin typeface="微软雅黑" panose="020B0503020204020204" pitchFamily="34" charset="-122"/>
                <a:ea typeface="微软雅黑" panose="020B0503020204020204" pitchFamily="34" charset="-122"/>
                <a:cs typeface="+mn-ea"/>
                <a:sym typeface="+mn-lt"/>
              </a:rPr>
              <a:t>，对有限空间基础知识掌握不足，同时对本企业的</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有限空间底数不清</a:t>
            </a:r>
            <a:r>
              <a:rPr lang="zh-CN" altLang="en-US" sz="1400" b="1">
                <a:solidFill>
                  <a:schemeClr val="tx1"/>
                </a:solidFill>
                <a:latin typeface="微软雅黑" panose="020B0503020204020204" pitchFamily="34" charset="-122"/>
                <a:ea typeface="微软雅黑" panose="020B0503020204020204" pitchFamily="34" charset="-122"/>
                <a:cs typeface="+mn-ea"/>
                <a:sym typeface="+mn-lt"/>
              </a:rPr>
              <a:t>。</a:t>
            </a:r>
          </a:p>
          <a:p>
            <a:pPr marL="285750" indent="-285750">
              <a:lnSpc>
                <a:spcPct val="150000"/>
              </a:lnSpc>
              <a:buFont typeface="Wingdings" panose="05000000000000000000" pitchFamily="2" charset="2"/>
              <a:buChar char="l"/>
            </a:pP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缺少</a:t>
            </a:r>
            <a:r>
              <a:rPr lang="zh-CN" altLang="en-US" sz="1400" b="1">
                <a:solidFill>
                  <a:schemeClr val="tx1"/>
                </a:solidFill>
                <a:latin typeface="微软雅黑" panose="020B0503020204020204" pitchFamily="34" charset="-122"/>
                <a:ea typeface="微软雅黑" panose="020B0503020204020204" pitchFamily="34" charset="-122"/>
                <a:cs typeface="+mn-ea"/>
                <a:sym typeface="+mn-lt"/>
              </a:rPr>
              <a:t>有限空间安全管理</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“明白人”</a:t>
            </a:r>
            <a:r>
              <a:rPr lang="zh-CN" altLang="en-US" sz="1400" b="1">
                <a:solidFill>
                  <a:schemeClr val="tx1"/>
                </a:solidFill>
                <a:latin typeface="微软雅黑" panose="020B0503020204020204" pitchFamily="34" charset="-122"/>
                <a:ea typeface="微软雅黑" panose="020B0503020204020204" pitchFamily="34" charset="-122"/>
                <a:cs typeface="+mn-ea"/>
                <a:sym typeface="+mn-lt"/>
              </a:rPr>
              <a:t>。</a:t>
            </a:r>
          </a:p>
          <a:p>
            <a:pPr marL="285750" indent="-285750">
              <a:lnSpc>
                <a:spcPct val="150000"/>
              </a:lnSpc>
              <a:buFont typeface="Wingdings" panose="05000000000000000000" pitchFamily="2" charset="2"/>
              <a:buChar char="l"/>
            </a:pPr>
            <a:r>
              <a:rPr lang="zh-CN" altLang="en-US" sz="1400" b="1">
                <a:solidFill>
                  <a:schemeClr val="tx1"/>
                </a:solidFill>
                <a:latin typeface="微软雅黑" panose="020B0503020204020204" pitchFamily="34" charset="-122"/>
                <a:ea typeface="微软雅黑" panose="020B0503020204020204" pitchFamily="34" charset="-122"/>
                <a:cs typeface="+mn-ea"/>
                <a:sym typeface="+mn-lt"/>
              </a:rPr>
              <a:t>企业安全生产责任制不健全，</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主要负责人未完全落实安全生产职责</a:t>
            </a:r>
            <a:r>
              <a:rPr lang="zh-CN" altLang="en-US" sz="1400" b="1">
                <a:solidFill>
                  <a:schemeClr val="tx1"/>
                </a:solidFill>
                <a:latin typeface="微软雅黑" panose="020B0503020204020204" pitchFamily="34" charset="-122"/>
                <a:ea typeface="微软雅黑" panose="020B0503020204020204" pitchFamily="34" charset="-122"/>
                <a:cs typeface="+mn-ea"/>
                <a:sym typeface="+mn-lt"/>
              </a:rPr>
              <a:t>。</a:t>
            </a:r>
          </a:p>
        </p:txBody>
      </p:sp>
      <p:sp>
        <p:nvSpPr>
          <p:cNvPr id="1048817" name="箭头: 五边形 17"/>
          <p:cNvSpPr/>
          <p:nvPr>
            <p:custDataLst>
              <p:tags r:id="rId6"/>
            </p:custDataLst>
          </p:nvPr>
        </p:nvSpPr>
        <p:spPr>
          <a:xfrm>
            <a:off x="946465" y="4539854"/>
            <a:ext cx="5433825" cy="576001"/>
          </a:xfrm>
          <a:prstGeom prst="homePlate">
            <a:avLst/>
          </a:prstGeom>
          <a:solidFill>
            <a:srgbClr val="CA0000"/>
          </a:solidFill>
          <a:ln w="12700" cap="flat" cmpd="sng" algn="ctr">
            <a:noFill/>
            <a:prstDash val="solid"/>
            <a:miter lim="800000"/>
          </a:ln>
          <a:effectLst/>
        </p:spPr>
        <p:txBody>
          <a:bodyPr rtlCol="0" anchor="ctr"/>
          <a:lstStyle/>
          <a:p>
            <a:pPr lvl="0"/>
            <a:r>
              <a:rPr lang="zh-CN" altLang="en-US" sz="2000" b="1" kern="0" spc="300">
                <a:solidFill>
                  <a:srgbClr val="FFFFFF"/>
                </a:solidFill>
                <a:latin typeface="微软雅黑" panose="020B0503020204020204" pitchFamily="34" charset="-122"/>
                <a:ea typeface="微软雅黑" panose="020B0503020204020204" pitchFamily="34" charset="-122"/>
                <a:cs typeface="+mn-ea"/>
                <a:sym typeface="+mn-lt"/>
              </a:rPr>
              <a:t>有限空间作业安全管理制度突出问题</a:t>
            </a:r>
          </a:p>
        </p:txBody>
      </p:sp>
      <p:sp>
        <p:nvSpPr>
          <p:cNvPr id="1048818" name="矩形 5"/>
          <p:cNvSpPr/>
          <p:nvPr>
            <p:custDataLst>
              <p:tags r:id="rId7"/>
            </p:custDataLst>
          </p:nvPr>
        </p:nvSpPr>
        <p:spPr>
          <a:xfrm>
            <a:off x="901367" y="5230282"/>
            <a:ext cx="11081129" cy="1060450"/>
          </a:xfrm>
          <a:prstGeom prst="rect">
            <a:avLst/>
          </a:prstGeom>
        </p:spPr>
        <p:txBody>
          <a:bodyPr wrap="square">
            <a:spAutoFit/>
          </a:bodyPr>
          <a:lstStyle/>
          <a:p>
            <a:pPr marL="285750" indent="-285750">
              <a:lnSpc>
                <a:spcPct val="150000"/>
              </a:lnSpc>
              <a:buFont typeface="Wingdings" panose="05000000000000000000" pitchFamily="2" charset="2"/>
              <a:buChar char="l"/>
            </a:pPr>
            <a:r>
              <a:rPr lang="zh-CN" altLang="en-US" sz="1400" b="1">
                <a:solidFill>
                  <a:schemeClr val="tx1"/>
                </a:solidFill>
                <a:latin typeface="微软雅黑" panose="020B0503020204020204" pitchFamily="34" charset="-122"/>
                <a:ea typeface="微软雅黑" panose="020B0503020204020204" pitchFamily="34" charset="-122"/>
                <a:cs typeface="+mn-ea"/>
                <a:sym typeface="+mn-lt"/>
              </a:rPr>
              <a:t>企业有限空间安全管理制度</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缺乏针对性和可操作性</a:t>
            </a:r>
            <a:r>
              <a:rPr lang="zh-CN" altLang="en-US" sz="1400" b="1">
                <a:solidFill>
                  <a:schemeClr val="tx1"/>
                </a:solidFill>
                <a:latin typeface="微软雅黑" panose="020B0503020204020204" pitchFamily="34" charset="-122"/>
                <a:ea typeface="微软雅黑" panose="020B0503020204020204" pitchFamily="34" charset="-122"/>
                <a:cs typeface="+mn-ea"/>
                <a:sym typeface="+mn-lt"/>
              </a:rPr>
              <a:t>。</a:t>
            </a:r>
          </a:p>
          <a:p>
            <a:pPr marL="285750" indent="-285750">
              <a:lnSpc>
                <a:spcPct val="150000"/>
              </a:lnSpc>
              <a:buFont typeface="Wingdings" panose="05000000000000000000" pitchFamily="2" charset="2"/>
              <a:buChar char="l"/>
            </a:pPr>
            <a:r>
              <a:rPr lang="zh-CN" altLang="en-US" sz="1400" b="1">
                <a:solidFill>
                  <a:schemeClr val="tx1"/>
                </a:solidFill>
                <a:latin typeface="微软雅黑" panose="020B0503020204020204" pitchFamily="34" charset="-122"/>
                <a:ea typeface="微软雅黑" panose="020B0503020204020204" pitchFamily="34" charset="-122"/>
                <a:cs typeface="+mn-ea"/>
                <a:sym typeface="+mn-lt"/>
              </a:rPr>
              <a:t>部分企业《安全管理制度》</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未经企业主要负责人签字发布</a:t>
            </a:r>
            <a:r>
              <a:rPr lang="zh-CN" altLang="en-US" sz="1400" b="1">
                <a:solidFill>
                  <a:schemeClr val="tx1"/>
                </a:solidFill>
                <a:latin typeface="微软雅黑" panose="020B0503020204020204" pitchFamily="34" charset="-122"/>
                <a:ea typeface="微软雅黑" panose="020B0503020204020204" pitchFamily="34" charset="-122"/>
                <a:cs typeface="+mn-ea"/>
                <a:sym typeface="+mn-lt"/>
              </a:rPr>
              <a:t>，企业主要负责人对制度</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内容规定完全不清晰</a:t>
            </a:r>
            <a:r>
              <a:rPr lang="zh-CN" altLang="en-US" sz="1400" b="1">
                <a:solidFill>
                  <a:schemeClr val="tx1"/>
                </a:solidFill>
                <a:latin typeface="微软雅黑" panose="020B0503020204020204" pitchFamily="34" charset="-122"/>
                <a:ea typeface="微软雅黑" panose="020B0503020204020204" pitchFamily="34" charset="-122"/>
                <a:cs typeface="+mn-ea"/>
                <a:sym typeface="+mn-lt"/>
              </a:rPr>
              <a:t>。</a:t>
            </a:r>
          </a:p>
          <a:p>
            <a:pPr marL="285750" indent="-285750">
              <a:lnSpc>
                <a:spcPct val="150000"/>
              </a:lnSpc>
              <a:buFont typeface="Wingdings" panose="05000000000000000000" pitchFamily="2" charset="2"/>
              <a:buChar char="l"/>
            </a:pPr>
            <a:r>
              <a:rPr lang="zh-CN" altLang="en-US" sz="1400" b="1">
                <a:solidFill>
                  <a:schemeClr val="tx1"/>
                </a:solidFill>
                <a:latin typeface="微软雅黑" panose="020B0503020204020204" pitchFamily="34" charset="-122"/>
                <a:ea typeface="微软雅黑" panose="020B0503020204020204" pitchFamily="34" charset="-122"/>
                <a:cs typeface="+mn-ea"/>
                <a:sym typeface="+mn-lt"/>
              </a:rPr>
              <a:t>有限空间安全管理制度存在</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模板化痕迹重</a:t>
            </a:r>
            <a:r>
              <a:rPr lang="zh-CN" altLang="en-US" sz="1400" b="1">
                <a:solidFill>
                  <a:schemeClr val="tx1"/>
                </a:solidFill>
                <a:latin typeface="微软雅黑" panose="020B0503020204020204" pitchFamily="34" charset="-122"/>
                <a:ea typeface="微软雅黑" panose="020B0503020204020204" pitchFamily="34" charset="-122"/>
                <a:cs typeface="+mn-ea"/>
                <a:sym typeface="+mn-lt"/>
              </a:rPr>
              <a:t>，未结合企业实际组织架构编制，制度中提及的相关职能部门与实际</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架构不符</a:t>
            </a:r>
            <a:r>
              <a:rPr lang="zh-CN" altLang="en-US" sz="1400" b="1">
                <a:solidFill>
                  <a:schemeClr val="tx1"/>
                </a:solidFill>
                <a:latin typeface="微软雅黑" panose="020B0503020204020204" pitchFamily="34" charset="-122"/>
                <a:ea typeface="微软雅黑" panose="020B0503020204020204" pitchFamily="34" charset="-122"/>
                <a:cs typeface="+mn-ea"/>
                <a:sym typeface="+mn-lt"/>
              </a:rPr>
              <a:t>。</a:t>
            </a:r>
          </a:p>
        </p:txBody>
      </p:sp>
      <p:sp>
        <p:nvSpPr>
          <p:cNvPr id="1048819" name="矩形 6"/>
          <p:cNvSpPr/>
          <p:nvPr>
            <p:custDataLst>
              <p:tags r:id="rId8"/>
            </p:custDataLst>
          </p:nvPr>
        </p:nvSpPr>
        <p:spPr>
          <a:xfrm>
            <a:off x="5497672" y="2470479"/>
            <a:ext cx="377026" cy="553998"/>
          </a:xfrm>
          <a:prstGeom prst="rect">
            <a:avLst/>
          </a:prstGeom>
        </p:spPr>
        <p:txBody>
          <a:bodyPr wrap="none">
            <a:spAutoFit/>
          </a:bodyPr>
          <a:lstStyle/>
          <a:p>
            <a:pPr lvl="0" defTabSz="457200"/>
            <a:r>
              <a:rPr lang="en-US" altLang="zh-CN" sz="3000" b="1">
                <a:ln w="19050">
                  <a:noFill/>
                </a:ln>
                <a:solidFill>
                  <a:schemeClr val="bg1"/>
                </a:solidFill>
                <a:latin typeface="Times New Roman" panose="02020603050405020304" pitchFamily="18" charset="0"/>
                <a:ea typeface="思源宋体 CN" panose="02020400000000000000" pitchFamily="18" charset="-122"/>
                <a:cs typeface="Times New Roman" panose="02020603050405020304" pitchFamily="18" charset="0"/>
                <a:sym typeface="+mn-lt"/>
              </a:rPr>
              <a:t>1</a:t>
            </a:r>
          </a:p>
        </p:txBody>
      </p:sp>
      <p:sp>
        <p:nvSpPr>
          <p:cNvPr id="1048820" name="矩形 7"/>
          <p:cNvSpPr/>
          <p:nvPr>
            <p:custDataLst>
              <p:tags r:id="rId9"/>
            </p:custDataLst>
          </p:nvPr>
        </p:nvSpPr>
        <p:spPr>
          <a:xfrm>
            <a:off x="5764372" y="4554549"/>
            <a:ext cx="377026" cy="553998"/>
          </a:xfrm>
          <a:prstGeom prst="rect">
            <a:avLst/>
          </a:prstGeom>
        </p:spPr>
        <p:txBody>
          <a:bodyPr wrap="none">
            <a:spAutoFit/>
          </a:bodyPr>
          <a:lstStyle/>
          <a:p>
            <a:pPr lvl="0" defTabSz="457200"/>
            <a:r>
              <a:rPr lang="en-US" altLang="zh-CN" sz="3000" b="1">
                <a:ln w="19050">
                  <a:noFill/>
                </a:ln>
                <a:solidFill>
                  <a:schemeClr val="bg1"/>
                </a:solidFill>
                <a:latin typeface="Times New Roman" panose="02020603050405020304" pitchFamily="18" charset="0"/>
                <a:ea typeface="思源宋体 CN" panose="02020400000000000000" pitchFamily="18" charset="-122"/>
                <a:cs typeface="Times New Roman" panose="02020603050405020304" pitchFamily="18" charset="0"/>
                <a:sym typeface="+mn-lt"/>
              </a:rPr>
              <a:t>2</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afterEffect">
                                  <p:stCondLst>
                                    <p:cond delay="0"/>
                                  </p:stCondLst>
                                  <p:childTnLst>
                                    <p:set>
                                      <p:cBhvr>
                                        <p:cTn id="6" dur="1" fill="hold">
                                          <p:stCondLst>
                                            <p:cond delay="0"/>
                                          </p:stCondLst>
                                        </p:cTn>
                                        <p:tgtEl>
                                          <p:spTgt spid="167"/>
                                        </p:tgtEl>
                                        <p:attrNameLst>
                                          <p:attrName>style.visibility</p:attrName>
                                        </p:attrNameLst>
                                      </p:cBhvr>
                                      <p:to>
                                        <p:strVal val="visible"/>
                                      </p:to>
                                    </p:set>
                                    <p:animEffect transition="in" filter="fade">
                                      <p:cBhvr>
                                        <p:cTn id="7" dur="1000"/>
                                        <p:tgtEl>
                                          <p:spTgt spid="167"/>
                                        </p:tgtEl>
                                      </p:cBhvr>
                                    </p:animEffect>
                                  </p:childTnLst>
                                </p:cTn>
                              </p:par>
                            </p:childTnLst>
                          </p:cTn>
                        </p:par>
                        <p:par>
                          <p:cTn id="8" fill="hold" nodeType="afterGroup">
                            <p:stCondLst>
                              <p:cond delay="1000"/>
                            </p:stCondLst>
                            <p:childTnLst>
                              <p:par>
                                <p:cTn id="9" presetID="22" presetClass="entr" presetSubtype="4" fill="hold" nodeType="afterEffect">
                                  <p:stCondLst>
                                    <p:cond delay="0"/>
                                  </p:stCondLst>
                                  <p:childTnLst>
                                    <p:set>
                                      <p:cBhvr>
                                        <p:cTn id="10" dur="1" fill="hold">
                                          <p:stCondLst>
                                            <p:cond delay="0"/>
                                          </p:stCondLst>
                                        </p:cTn>
                                        <p:tgtEl>
                                          <p:spTgt spid="168"/>
                                        </p:tgtEl>
                                        <p:attrNameLst>
                                          <p:attrName>style.visibility</p:attrName>
                                        </p:attrNameLst>
                                      </p:cBhvr>
                                      <p:to>
                                        <p:strVal val="visible"/>
                                      </p:to>
                                    </p:set>
                                    <p:animEffect transition="in" filter="wipe(down)">
                                      <p:cBhvr>
                                        <p:cTn id="11" dur="500"/>
                                        <p:tgtEl>
                                          <p:spTgt spid="168"/>
                                        </p:tgtEl>
                                      </p:cBhvr>
                                    </p:animEffect>
                                  </p:childTnLst>
                                </p:cTn>
                              </p:par>
                            </p:childTnLst>
                          </p:cTn>
                        </p:par>
                        <p:par>
                          <p:cTn id="12" fill="hold" nodeType="afterGroup">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048814"/>
                                        </p:tgtEl>
                                        <p:attrNameLst>
                                          <p:attrName>style.visibility</p:attrName>
                                        </p:attrNameLst>
                                      </p:cBhvr>
                                      <p:to>
                                        <p:strVal val="visible"/>
                                      </p:to>
                                    </p:set>
                                    <p:animEffect transition="in" filter="fade">
                                      <p:cBhvr>
                                        <p:cTn id="15" dur="500"/>
                                        <p:tgtEl>
                                          <p:spTgt spid="1048814"/>
                                        </p:tgtEl>
                                      </p:cBhvr>
                                    </p:animEffect>
                                  </p:childTnLst>
                                </p:cTn>
                              </p:par>
                            </p:childTnLst>
                          </p:cTn>
                        </p:par>
                        <p:par>
                          <p:cTn id="16" fill="hold" nodeType="afterGroup">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1048810"/>
                                        </p:tgtEl>
                                        <p:attrNameLst>
                                          <p:attrName>style.visibility</p:attrName>
                                        </p:attrNameLst>
                                      </p:cBhvr>
                                      <p:to>
                                        <p:strVal val="visible"/>
                                      </p:to>
                                    </p:set>
                                    <p:animEffect transition="in" filter="wipe(left)">
                                      <p:cBhvr>
                                        <p:cTn id="19" dur="500"/>
                                        <p:tgtEl>
                                          <p:spTgt spid="1048810"/>
                                        </p:tgtEl>
                                      </p:cBhvr>
                                    </p:animEffect>
                                  </p:childTnLst>
                                </p:cTn>
                              </p:par>
                            </p:childTnLst>
                          </p:cTn>
                        </p:par>
                        <p:par>
                          <p:cTn id="20" fill="hold" nodeType="afterGroup">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1048813"/>
                                        </p:tgtEl>
                                        <p:attrNameLst>
                                          <p:attrName>style.visibility</p:attrName>
                                        </p:attrNameLst>
                                      </p:cBhvr>
                                      <p:to>
                                        <p:strVal val="visible"/>
                                      </p:to>
                                    </p:set>
                                    <p:animEffect transition="in" filter="wipe(left)">
                                      <p:cBhvr>
                                        <p:cTn id="23" dur="900"/>
                                        <p:tgtEl>
                                          <p:spTgt spid="1048813"/>
                                        </p:tgtEl>
                                      </p:cBhvr>
                                    </p:animEffect>
                                  </p:childTnLst>
                                </p:cTn>
                              </p:par>
                            </p:childTnLst>
                          </p:cTn>
                        </p:par>
                        <p:par>
                          <p:cTn id="24" fill="hold" nodeType="afterGroup">
                            <p:stCondLst>
                              <p:cond delay="3400"/>
                            </p:stCondLst>
                            <p:childTnLst>
                              <p:par>
                                <p:cTn id="25" presetID="22" presetClass="entr" presetSubtype="8" fill="hold" grpId="0" nodeType="afterEffect">
                                  <p:stCondLst>
                                    <p:cond delay="0"/>
                                  </p:stCondLst>
                                  <p:childTnLst>
                                    <p:set>
                                      <p:cBhvr>
                                        <p:cTn id="26" dur="1" fill="hold">
                                          <p:stCondLst>
                                            <p:cond delay="0"/>
                                          </p:stCondLst>
                                        </p:cTn>
                                        <p:tgtEl>
                                          <p:spTgt spid="1048815"/>
                                        </p:tgtEl>
                                        <p:attrNameLst>
                                          <p:attrName>style.visibility</p:attrName>
                                        </p:attrNameLst>
                                      </p:cBhvr>
                                      <p:to>
                                        <p:strVal val="visible"/>
                                      </p:to>
                                    </p:set>
                                    <p:animEffect transition="in" filter="wipe(left)">
                                      <p:cBhvr>
                                        <p:cTn id="27" dur="1000"/>
                                        <p:tgtEl>
                                          <p:spTgt spid="1048815"/>
                                        </p:tgtEl>
                                      </p:cBhvr>
                                    </p:animEffect>
                                  </p:childTnLst>
                                </p:cTn>
                              </p:par>
                            </p:childTnLst>
                          </p:cTn>
                        </p:par>
                        <p:par>
                          <p:cTn id="28" fill="hold" nodeType="afterGroup">
                            <p:stCondLst>
                              <p:cond delay="4400"/>
                            </p:stCondLst>
                            <p:childTnLst>
                              <p:par>
                                <p:cTn id="29" presetID="31" presetClass="entr" presetSubtype="0" fill="hold" grpId="0" nodeType="afterEffect">
                                  <p:stCondLst>
                                    <p:cond delay="0"/>
                                  </p:stCondLst>
                                  <p:iterate type="lt">
                                    <p:tmPct val="333"/>
                                  </p:iterate>
                                  <p:childTnLst>
                                    <p:set>
                                      <p:cBhvr>
                                        <p:cTn id="30" dur="1" fill="hold">
                                          <p:stCondLst>
                                            <p:cond delay="0"/>
                                          </p:stCondLst>
                                        </p:cTn>
                                        <p:tgtEl>
                                          <p:spTgt spid="1048816"/>
                                        </p:tgtEl>
                                        <p:attrNameLst>
                                          <p:attrName>style.visibility</p:attrName>
                                        </p:attrNameLst>
                                      </p:cBhvr>
                                      <p:to>
                                        <p:strVal val="visible"/>
                                      </p:to>
                                    </p:set>
                                    <p:anim calcmode="lin" valueType="num">
                                      <p:cBhvr>
                                        <p:cTn id="31" dur="750" fill="hold"/>
                                        <p:tgtEl>
                                          <p:spTgt spid="1048816"/>
                                        </p:tgtEl>
                                        <p:attrNameLst>
                                          <p:attrName>ppt_w</p:attrName>
                                        </p:attrNameLst>
                                      </p:cBhvr>
                                      <p:tavLst>
                                        <p:tav tm="0">
                                          <p:val>
                                            <p:fltVal val="0"/>
                                          </p:val>
                                        </p:tav>
                                        <p:tav tm="100000">
                                          <p:val>
                                            <p:strVal val="#ppt_w"/>
                                          </p:val>
                                        </p:tav>
                                      </p:tavLst>
                                    </p:anim>
                                    <p:anim calcmode="lin" valueType="num">
                                      <p:cBhvr>
                                        <p:cTn id="32" dur="750" fill="hold"/>
                                        <p:tgtEl>
                                          <p:spTgt spid="1048816"/>
                                        </p:tgtEl>
                                        <p:attrNameLst>
                                          <p:attrName>ppt_h</p:attrName>
                                        </p:attrNameLst>
                                      </p:cBhvr>
                                      <p:tavLst>
                                        <p:tav tm="0">
                                          <p:val>
                                            <p:fltVal val="0"/>
                                          </p:val>
                                        </p:tav>
                                        <p:tav tm="100000">
                                          <p:val>
                                            <p:strVal val="#ppt_h"/>
                                          </p:val>
                                        </p:tav>
                                      </p:tavLst>
                                    </p:anim>
                                    <p:anim calcmode="lin" valueType="num">
                                      <p:cBhvr>
                                        <p:cTn id="33" dur="750" fill="hold"/>
                                        <p:tgtEl>
                                          <p:spTgt spid="1048816"/>
                                        </p:tgtEl>
                                        <p:attrNameLst>
                                          <p:attrName>style.rotation</p:attrName>
                                        </p:attrNameLst>
                                      </p:cBhvr>
                                      <p:tavLst>
                                        <p:tav tm="0">
                                          <p:val>
                                            <p:fltVal val="90"/>
                                          </p:val>
                                        </p:tav>
                                        <p:tav tm="100000">
                                          <p:val>
                                            <p:fltVal val="0"/>
                                          </p:val>
                                        </p:tav>
                                      </p:tavLst>
                                    </p:anim>
                                    <p:animEffect transition="in" filter="fade">
                                      <p:cBhvr>
                                        <p:cTn id="34" dur="750"/>
                                        <p:tgtEl>
                                          <p:spTgt spid="1048816"/>
                                        </p:tgtEl>
                                      </p:cBhvr>
                                    </p:animEffect>
                                  </p:childTnLst>
                                </p:cTn>
                              </p:par>
                            </p:childTnLst>
                          </p:cTn>
                        </p:par>
                        <p:par>
                          <p:cTn id="35" fill="hold" nodeType="afterGroup">
                            <p:stCondLst>
                              <p:cond delay="5150"/>
                            </p:stCondLst>
                            <p:childTnLst>
                              <p:par>
                                <p:cTn id="36" presetID="22" presetClass="entr" presetSubtype="8" fill="hold" grpId="0" nodeType="afterEffect">
                                  <p:stCondLst>
                                    <p:cond delay="0"/>
                                  </p:stCondLst>
                                  <p:childTnLst>
                                    <p:set>
                                      <p:cBhvr>
                                        <p:cTn id="37" dur="1" fill="hold">
                                          <p:stCondLst>
                                            <p:cond delay="0"/>
                                          </p:stCondLst>
                                        </p:cTn>
                                        <p:tgtEl>
                                          <p:spTgt spid="1048817"/>
                                        </p:tgtEl>
                                        <p:attrNameLst>
                                          <p:attrName>style.visibility</p:attrName>
                                        </p:attrNameLst>
                                      </p:cBhvr>
                                      <p:to>
                                        <p:strVal val="visible"/>
                                      </p:to>
                                    </p:set>
                                    <p:animEffect transition="in" filter="wipe(left)">
                                      <p:cBhvr>
                                        <p:cTn id="38" dur="1000"/>
                                        <p:tgtEl>
                                          <p:spTgt spid="1048817"/>
                                        </p:tgtEl>
                                      </p:cBhvr>
                                    </p:animEffect>
                                  </p:childTnLst>
                                </p:cTn>
                              </p:par>
                            </p:childTnLst>
                          </p:cTn>
                        </p:par>
                        <p:par>
                          <p:cTn id="39" fill="hold" nodeType="afterGroup">
                            <p:stCondLst>
                              <p:cond delay="6150"/>
                            </p:stCondLst>
                            <p:childTnLst>
                              <p:par>
                                <p:cTn id="40" presetID="31" presetClass="entr" presetSubtype="0" fill="hold" grpId="0" nodeType="afterEffect">
                                  <p:stCondLst>
                                    <p:cond delay="0"/>
                                  </p:stCondLst>
                                  <p:iterate type="lt">
                                    <p:tmPct val="333"/>
                                  </p:iterate>
                                  <p:childTnLst>
                                    <p:set>
                                      <p:cBhvr>
                                        <p:cTn id="41" dur="1" fill="hold">
                                          <p:stCondLst>
                                            <p:cond delay="0"/>
                                          </p:stCondLst>
                                        </p:cTn>
                                        <p:tgtEl>
                                          <p:spTgt spid="1048818"/>
                                        </p:tgtEl>
                                        <p:attrNameLst>
                                          <p:attrName>style.visibility</p:attrName>
                                        </p:attrNameLst>
                                      </p:cBhvr>
                                      <p:to>
                                        <p:strVal val="visible"/>
                                      </p:to>
                                    </p:set>
                                    <p:anim calcmode="lin" valueType="num">
                                      <p:cBhvr>
                                        <p:cTn id="42" dur="750" fill="hold"/>
                                        <p:tgtEl>
                                          <p:spTgt spid="1048818"/>
                                        </p:tgtEl>
                                        <p:attrNameLst>
                                          <p:attrName>ppt_w</p:attrName>
                                        </p:attrNameLst>
                                      </p:cBhvr>
                                      <p:tavLst>
                                        <p:tav tm="0">
                                          <p:val>
                                            <p:fltVal val="0"/>
                                          </p:val>
                                        </p:tav>
                                        <p:tav tm="100000">
                                          <p:val>
                                            <p:strVal val="#ppt_w"/>
                                          </p:val>
                                        </p:tav>
                                      </p:tavLst>
                                    </p:anim>
                                    <p:anim calcmode="lin" valueType="num">
                                      <p:cBhvr>
                                        <p:cTn id="43" dur="750" fill="hold"/>
                                        <p:tgtEl>
                                          <p:spTgt spid="1048818"/>
                                        </p:tgtEl>
                                        <p:attrNameLst>
                                          <p:attrName>ppt_h</p:attrName>
                                        </p:attrNameLst>
                                      </p:cBhvr>
                                      <p:tavLst>
                                        <p:tav tm="0">
                                          <p:val>
                                            <p:fltVal val="0"/>
                                          </p:val>
                                        </p:tav>
                                        <p:tav tm="100000">
                                          <p:val>
                                            <p:strVal val="#ppt_h"/>
                                          </p:val>
                                        </p:tav>
                                      </p:tavLst>
                                    </p:anim>
                                    <p:anim calcmode="lin" valueType="num">
                                      <p:cBhvr>
                                        <p:cTn id="44" dur="750" fill="hold"/>
                                        <p:tgtEl>
                                          <p:spTgt spid="1048818"/>
                                        </p:tgtEl>
                                        <p:attrNameLst>
                                          <p:attrName>style.rotation</p:attrName>
                                        </p:attrNameLst>
                                      </p:cBhvr>
                                      <p:tavLst>
                                        <p:tav tm="0">
                                          <p:val>
                                            <p:fltVal val="90"/>
                                          </p:val>
                                        </p:tav>
                                        <p:tav tm="100000">
                                          <p:val>
                                            <p:fltVal val="0"/>
                                          </p:val>
                                        </p:tav>
                                      </p:tavLst>
                                    </p:anim>
                                    <p:animEffect transition="in" filter="fade">
                                      <p:cBhvr>
                                        <p:cTn id="45" dur="750"/>
                                        <p:tgtEl>
                                          <p:spTgt spid="10488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810" grpId="0" animBg="1"/>
      <p:bldP spid="1048813" grpId="0"/>
      <p:bldP spid="1048814" grpId="0"/>
      <p:bldP spid="1048815" grpId="0" animBg="1"/>
      <p:bldP spid="1048816" grpId="0"/>
      <p:bldP spid="1048817" grpId="0" animBg="1"/>
      <p:bldP spid="10488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24" name="矩形 25"/>
          <p:cNvSpPr/>
          <p:nvPr/>
        </p:nvSpPr>
        <p:spPr>
          <a:xfrm>
            <a:off x="1866240" y="415827"/>
            <a:ext cx="3785502" cy="398780"/>
          </a:xfrm>
          <a:prstGeom prst="rect">
            <a:avLst/>
          </a:prstGeom>
        </p:spPr>
        <p:txBody>
          <a:bodyPr wrap="square">
            <a:spAutoFit/>
          </a:bodyPr>
          <a:lstStyle/>
          <a:p>
            <a:pPr lvl="0" algn="dist"/>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规定</a:t>
            </a: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修订的背景和总体考虑</a:t>
            </a:r>
            <a:endParaRPr lang="en-US" altLang="zh-CN" sz="2000" b="1">
              <a:solidFill>
                <a:srgbClr val="C00000"/>
              </a:solidFill>
              <a:latin typeface="微软雅黑" panose="020B0503020204020204" pitchFamily="34" charset="-122"/>
              <a:ea typeface="微软雅黑" panose="020B0503020204020204" pitchFamily="34" charset="-122"/>
              <a:cs typeface="+mn-ea"/>
              <a:sym typeface="+mn-lt"/>
            </a:endParaRPr>
          </a:p>
        </p:txBody>
      </p:sp>
      <p:grpSp>
        <p:nvGrpSpPr>
          <p:cNvPr id="172" name="Group 1"/>
          <p:cNvGrpSpPr/>
          <p:nvPr/>
        </p:nvGrpSpPr>
        <p:grpSpPr>
          <a:xfrm>
            <a:off x="912495" y="1132205"/>
            <a:ext cx="10186035" cy="1113155"/>
            <a:chOff x="623888" y="1690580"/>
            <a:chExt cx="5261535" cy="4181225"/>
          </a:xfrm>
        </p:grpSpPr>
        <p:sp>
          <p:nvSpPr>
            <p:cNvPr id="1048825" name="Rectangle: Rounded Corners 2"/>
            <p:cNvSpPr/>
            <p:nvPr>
              <p:custDataLst>
                <p:tags r:id="rId12"/>
              </p:custDataLst>
            </p:nvPr>
          </p:nvSpPr>
          <p:spPr>
            <a:xfrm>
              <a:off x="682670" y="1763714"/>
              <a:ext cx="5202753" cy="4108091"/>
            </a:xfrm>
            <a:prstGeom prst="roundRect">
              <a:avLst/>
            </a:prstGeom>
            <a:noFill/>
            <a:ln w="3175" cap="flat" cmpd="sng" algn="ctr">
              <a:noFill/>
              <a:prstDash val="solid"/>
              <a:miter lim="800000"/>
            </a:ln>
            <a:effectLst/>
          </p:spPr>
          <p:txBody>
            <a:bodyPr anchor="ctr"/>
            <a:lstStyle/>
            <a:p>
              <a:pPr algn="ctr" defTabSz="1219200"/>
              <a:endParaRPr sz="1355" kern="0">
                <a:solidFill>
                  <a:srgbClr val="FFFFFF"/>
                </a:solidFill>
                <a:latin typeface="微软雅黑" panose="020B0503020204020204" pitchFamily="34" charset="-122"/>
                <a:ea typeface="微软雅黑" panose="020B0503020204020204" pitchFamily="34" charset="-122"/>
              </a:endParaRPr>
            </a:p>
          </p:txBody>
        </p:sp>
        <p:sp>
          <p:nvSpPr>
            <p:cNvPr id="1048826" name="Rectangle: Rounded Corners 3"/>
            <p:cNvSpPr/>
            <p:nvPr>
              <p:custDataLst>
                <p:tags r:id="rId13"/>
              </p:custDataLst>
            </p:nvPr>
          </p:nvSpPr>
          <p:spPr>
            <a:xfrm>
              <a:off x="623888" y="1690580"/>
              <a:ext cx="5202754" cy="4009287"/>
            </a:xfrm>
            <a:prstGeom prst="roundRect">
              <a:avLst/>
            </a:prstGeom>
            <a:noFill/>
            <a:ln w="3175" cap="flat" cmpd="sng" algn="ctr">
              <a:solidFill>
                <a:srgbClr val="C00000"/>
              </a:solidFill>
              <a:prstDash val="solid"/>
              <a:miter lim="800000"/>
            </a:ln>
            <a:effectLst/>
          </p:spPr>
          <p:txBody>
            <a:bodyPr anchor="ctr"/>
            <a:lstStyle/>
            <a:p>
              <a:pPr algn="ctr" defTabSz="1219200"/>
              <a:endParaRPr sz="1355" kern="0">
                <a:solidFill>
                  <a:srgbClr val="FFFFFF"/>
                </a:solidFill>
                <a:latin typeface="微软雅黑" panose="020B0503020204020204" pitchFamily="34" charset="-122"/>
                <a:ea typeface="微软雅黑" panose="020B0503020204020204" pitchFamily="34" charset="-122"/>
              </a:endParaRPr>
            </a:p>
          </p:txBody>
        </p:sp>
      </p:grpSp>
      <p:sp>
        <p:nvSpPr>
          <p:cNvPr id="1048827" name="Freeform: Shape 13"/>
          <p:cNvSpPr/>
          <p:nvPr>
            <p:custDataLst>
              <p:tags r:id="rId1"/>
            </p:custDataLst>
          </p:nvPr>
        </p:nvSpPr>
        <p:spPr>
          <a:xfrm>
            <a:off x="2146935" y="1233805"/>
            <a:ext cx="3088640" cy="452120"/>
          </a:xfrm>
          <a:custGeom>
            <a:avLst/>
            <a:gdLst>
              <a:gd name="connsiteX0" fmla="*/ 12386 w 3852419"/>
              <a:gd name="connsiteY0" fmla="*/ 0 h 425302"/>
              <a:gd name="connsiteX1" fmla="*/ 3639768 w 3852419"/>
              <a:gd name="connsiteY1" fmla="*/ 0 h 425302"/>
              <a:gd name="connsiteX2" fmla="*/ 3852419 w 3852419"/>
              <a:gd name="connsiteY2" fmla="*/ 212651 h 425302"/>
              <a:gd name="connsiteX3" fmla="*/ 3639768 w 3852419"/>
              <a:gd name="connsiteY3" fmla="*/ 425302 h 425302"/>
              <a:gd name="connsiteX4" fmla="*/ 12386 w 3852419"/>
              <a:gd name="connsiteY4" fmla="*/ 425302 h 425302"/>
              <a:gd name="connsiteX5" fmla="*/ 0 w 3852419"/>
              <a:gd name="connsiteY5" fmla="*/ 424054 h 425302"/>
              <a:gd name="connsiteX6" fmla="*/ 0 w 3852419"/>
              <a:gd name="connsiteY6" fmla="*/ 1249 h 4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2419" h="425302">
                <a:moveTo>
                  <a:pt x="12386" y="0"/>
                </a:moveTo>
                <a:lnTo>
                  <a:pt x="3639768" y="0"/>
                </a:lnTo>
                <a:cubicBezTo>
                  <a:pt x="3757212" y="0"/>
                  <a:pt x="3852419" y="95207"/>
                  <a:pt x="3852419" y="212651"/>
                </a:cubicBezTo>
                <a:cubicBezTo>
                  <a:pt x="3852419" y="330095"/>
                  <a:pt x="3757212" y="425302"/>
                  <a:pt x="3639768" y="425302"/>
                </a:cubicBezTo>
                <a:lnTo>
                  <a:pt x="12386" y="425302"/>
                </a:lnTo>
                <a:lnTo>
                  <a:pt x="0" y="424054"/>
                </a:lnTo>
                <a:lnTo>
                  <a:pt x="0" y="1249"/>
                </a:lnTo>
                <a:close/>
              </a:path>
            </a:pathLst>
          </a:custGeom>
          <a:solidFill>
            <a:srgbClr val="C00000"/>
          </a:solidFill>
          <a:ln w="12700" cap="flat" cmpd="sng" algn="ctr">
            <a:noFill/>
            <a:prstDash val="solid"/>
            <a:miter lim="800000"/>
          </a:ln>
          <a:effectLst/>
        </p:spPr>
        <p:txBody>
          <a:bodyPr anchor="ctr"/>
          <a:lstStyle/>
          <a:p>
            <a:pPr algn="ctr" defTabSz="1219200"/>
            <a:endParaRPr sz="1355" kern="0">
              <a:solidFill>
                <a:srgbClr val="FFFFFF"/>
              </a:solidFill>
              <a:latin typeface="微软雅黑" panose="020B0503020204020204" pitchFamily="34" charset="-122"/>
              <a:ea typeface="微软雅黑" panose="020B0503020204020204" pitchFamily="34" charset="-122"/>
            </a:endParaRPr>
          </a:p>
        </p:txBody>
      </p:sp>
      <p:grpSp>
        <p:nvGrpSpPr>
          <p:cNvPr id="173" name="Group 4"/>
          <p:cNvGrpSpPr>
            <a:grpSpLocks noChangeAspect="1"/>
          </p:cNvGrpSpPr>
          <p:nvPr/>
        </p:nvGrpSpPr>
        <p:grpSpPr>
          <a:xfrm>
            <a:off x="1126393" y="1324037"/>
            <a:ext cx="903606" cy="461665"/>
            <a:chOff x="3222" y="1845"/>
            <a:chExt cx="1237" cy="632"/>
          </a:xfrm>
          <a:solidFill>
            <a:srgbClr val="C00000"/>
          </a:solidFill>
        </p:grpSpPr>
        <p:sp>
          <p:nvSpPr>
            <p:cNvPr id="1048828" name="Freeform 5"/>
            <p:cNvSpPr/>
            <p:nvPr>
              <p:custDataLst>
                <p:tags r:id="rId10"/>
              </p:custDataLst>
            </p:nvPr>
          </p:nvSpPr>
          <p:spPr bwMode="auto">
            <a:xfrm>
              <a:off x="3608" y="1845"/>
              <a:ext cx="851" cy="632"/>
            </a:xfrm>
            <a:custGeom>
              <a:avLst/>
              <a:gdLst>
                <a:gd name="T0" fmla="*/ 366 w 626"/>
                <a:gd name="T1" fmla="*/ 413 h 465"/>
                <a:gd name="T2" fmla="*/ 313 w 626"/>
                <a:gd name="T3" fmla="*/ 362 h 465"/>
                <a:gd name="T4" fmla="*/ 338 w 626"/>
                <a:gd name="T5" fmla="*/ 362 h 465"/>
                <a:gd name="T6" fmla="*/ 392 w 626"/>
                <a:gd name="T7" fmla="*/ 310 h 465"/>
                <a:gd name="T8" fmla="*/ 338 w 626"/>
                <a:gd name="T9" fmla="*/ 258 h 465"/>
                <a:gd name="T10" fmla="*/ 414 w 626"/>
                <a:gd name="T11" fmla="*/ 207 h 465"/>
                <a:gd name="T12" fmla="*/ 361 w 626"/>
                <a:gd name="T13" fmla="*/ 155 h 465"/>
                <a:gd name="T14" fmla="*/ 573 w 626"/>
                <a:gd name="T15" fmla="*/ 155 h 465"/>
                <a:gd name="T16" fmla="*/ 626 w 626"/>
                <a:gd name="T17" fmla="*/ 103 h 465"/>
                <a:gd name="T18" fmla="*/ 573 w 626"/>
                <a:gd name="T19" fmla="*/ 52 h 465"/>
                <a:gd name="T20" fmla="*/ 260 w 626"/>
                <a:gd name="T21" fmla="*/ 52 h 465"/>
                <a:gd name="T22" fmla="*/ 207 w 626"/>
                <a:gd name="T23" fmla="*/ 0 h 465"/>
                <a:gd name="T24" fmla="*/ 102 w 626"/>
                <a:gd name="T25" fmla="*/ 0 h 465"/>
                <a:gd name="T26" fmla="*/ 48 w 626"/>
                <a:gd name="T27" fmla="*/ 52 h 465"/>
                <a:gd name="T28" fmla="*/ 49 w 626"/>
                <a:gd name="T29" fmla="*/ 54 h 465"/>
                <a:gd name="T30" fmla="*/ 0 w 626"/>
                <a:gd name="T31" fmla="*/ 113 h 465"/>
                <a:gd name="T32" fmla="*/ 0 w 626"/>
                <a:gd name="T33" fmla="*/ 403 h 465"/>
                <a:gd name="T34" fmla="*/ 65 w 626"/>
                <a:gd name="T35" fmla="*/ 465 h 465"/>
                <a:gd name="T36" fmla="*/ 208 w 626"/>
                <a:gd name="T37" fmla="*/ 465 h 465"/>
                <a:gd name="T38" fmla="*/ 244 w 626"/>
                <a:gd name="T39" fmla="*/ 465 h 465"/>
                <a:gd name="T40" fmla="*/ 313 w 626"/>
                <a:gd name="T41" fmla="*/ 465 h 465"/>
                <a:gd name="T42" fmla="*/ 366 w 626"/>
                <a:gd name="T43" fmla="*/ 413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6" h="465">
                  <a:moveTo>
                    <a:pt x="366" y="413"/>
                  </a:moveTo>
                  <a:cubicBezTo>
                    <a:pt x="366" y="385"/>
                    <a:pt x="342" y="362"/>
                    <a:pt x="313" y="362"/>
                  </a:cubicBezTo>
                  <a:cubicBezTo>
                    <a:pt x="338" y="362"/>
                    <a:pt x="338" y="362"/>
                    <a:pt x="338" y="362"/>
                  </a:cubicBezTo>
                  <a:cubicBezTo>
                    <a:pt x="368" y="362"/>
                    <a:pt x="392" y="338"/>
                    <a:pt x="392" y="310"/>
                  </a:cubicBezTo>
                  <a:cubicBezTo>
                    <a:pt x="392" y="281"/>
                    <a:pt x="368" y="258"/>
                    <a:pt x="338" y="258"/>
                  </a:cubicBezTo>
                  <a:cubicBezTo>
                    <a:pt x="368" y="258"/>
                    <a:pt x="416" y="258"/>
                    <a:pt x="414" y="207"/>
                  </a:cubicBezTo>
                  <a:cubicBezTo>
                    <a:pt x="413" y="178"/>
                    <a:pt x="390" y="155"/>
                    <a:pt x="361" y="155"/>
                  </a:cubicBezTo>
                  <a:cubicBezTo>
                    <a:pt x="573" y="155"/>
                    <a:pt x="573" y="155"/>
                    <a:pt x="573" y="155"/>
                  </a:cubicBezTo>
                  <a:cubicBezTo>
                    <a:pt x="602" y="155"/>
                    <a:pt x="626" y="132"/>
                    <a:pt x="626" y="103"/>
                  </a:cubicBezTo>
                  <a:cubicBezTo>
                    <a:pt x="626" y="75"/>
                    <a:pt x="602" y="52"/>
                    <a:pt x="573" y="52"/>
                  </a:cubicBezTo>
                  <a:cubicBezTo>
                    <a:pt x="260" y="52"/>
                    <a:pt x="260" y="52"/>
                    <a:pt x="260" y="52"/>
                  </a:cubicBezTo>
                  <a:cubicBezTo>
                    <a:pt x="260" y="23"/>
                    <a:pt x="236" y="0"/>
                    <a:pt x="207" y="0"/>
                  </a:cubicBezTo>
                  <a:cubicBezTo>
                    <a:pt x="102" y="0"/>
                    <a:pt x="102" y="0"/>
                    <a:pt x="102" y="0"/>
                  </a:cubicBezTo>
                  <a:cubicBezTo>
                    <a:pt x="72" y="0"/>
                    <a:pt x="48" y="23"/>
                    <a:pt x="48" y="52"/>
                  </a:cubicBezTo>
                  <a:cubicBezTo>
                    <a:pt x="48" y="52"/>
                    <a:pt x="48" y="53"/>
                    <a:pt x="49" y="54"/>
                  </a:cubicBezTo>
                  <a:cubicBezTo>
                    <a:pt x="21" y="60"/>
                    <a:pt x="0" y="85"/>
                    <a:pt x="0" y="113"/>
                  </a:cubicBezTo>
                  <a:cubicBezTo>
                    <a:pt x="0" y="403"/>
                    <a:pt x="0" y="403"/>
                    <a:pt x="0" y="403"/>
                  </a:cubicBezTo>
                  <a:cubicBezTo>
                    <a:pt x="0" y="437"/>
                    <a:pt x="29" y="465"/>
                    <a:pt x="65" y="465"/>
                  </a:cubicBezTo>
                  <a:cubicBezTo>
                    <a:pt x="208" y="465"/>
                    <a:pt x="208" y="465"/>
                    <a:pt x="208" y="465"/>
                  </a:cubicBezTo>
                  <a:cubicBezTo>
                    <a:pt x="244" y="465"/>
                    <a:pt x="244" y="465"/>
                    <a:pt x="244" y="465"/>
                  </a:cubicBezTo>
                  <a:cubicBezTo>
                    <a:pt x="313" y="465"/>
                    <a:pt x="313" y="465"/>
                    <a:pt x="313" y="465"/>
                  </a:cubicBezTo>
                  <a:cubicBezTo>
                    <a:pt x="342" y="465"/>
                    <a:pt x="366" y="442"/>
                    <a:pt x="366" y="413"/>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829" name="Rectangle 6"/>
            <p:cNvSpPr>
              <a:spLocks noChangeArrowheads="1"/>
            </p:cNvSpPr>
            <p:nvPr>
              <p:custDataLst>
                <p:tags r:id="rId11"/>
              </p:custDataLst>
            </p:nvPr>
          </p:nvSpPr>
          <p:spPr bwMode="auto">
            <a:xfrm>
              <a:off x="3222" y="1931"/>
              <a:ext cx="319" cy="531"/>
            </a:xfrm>
            <a:prstGeom prst="rect">
              <a:avLst/>
            </a:pr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grpSp>
      <p:sp>
        <p:nvSpPr>
          <p:cNvPr id="1048830" name="Rectangle 43"/>
          <p:cNvSpPr/>
          <p:nvPr>
            <p:custDataLst>
              <p:tags r:id="rId2"/>
            </p:custDataLst>
          </p:nvPr>
        </p:nvSpPr>
        <p:spPr>
          <a:xfrm>
            <a:off x="2018665" y="1765935"/>
            <a:ext cx="8797290" cy="384175"/>
          </a:xfrm>
          <a:prstGeom prst="rect">
            <a:avLst/>
          </a:prstGeom>
        </p:spPr>
        <p:txBody>
          <a:bodyPr wrap="square" lIns="0" tIns="0" rIns="0" bIns="0">
            <a:noAutofit/>
          </a:bodyPr>
          <a:lstStyle/>
          <a:p>
            <a:pPr lvl="0" defTabSz="913130" fontAlgn="base">
              <a:lnSpc>
                <a:spcPct val="130000"/>
              </a:lnSpc>
              <a:spcBef>
                <a:spcPct val="0"/>
              </a:spcBef>
              <a:spcAft>
                <a:spcPts val="500"/>
              </a:spcAft>
            </a:pPr>
            <a:r>
              <a:rPr lang="zh-CN" altLang="en-US" kern="0">
                <a:latin typeface="微软雅黑" panose="020B0503020204020204" pitchFamily="34" charset="-122"/>
                <a:ea typeface="微软雅黑" panose="020B0503020204020204" pitchFamily="34" charset="-122"/>
                <a:cs typeface="Times New Roman" panose="02020603050405020304" pitchFamily="18" charset="0"/>
                <a:sym typeface="+mn-lt"/>
              </a:rPr>
              <a:t>按照十项重点事项进行归纳整理。</a:t>
            </a:r>
          </a:p>
        </p:txBody>
      </p:sp>
      <p:sp>
        <p:nvSpPr>
          <p:cNvPr id="1048831" name="TextBox 37"/>
          <p:cNvSpPr txBox="1"/>
          <p:nvPr>
            <p:custDataLst>
              <p:tags r:id="rId3"/>
            </p:custDataLst>
          </p:nvPr>
        </p:nvSpPr>
        <p:spPr>
          <a:xfrm>
            <a:off x="2392045" y="1238885"/>
            <a:ext cx="2240280" cy="447040"/>
          </a:xfrm>
          <a:prstGeom prst="rect">
            <a:avLst/>
          </a:prstGeom>
        </p:spPr>
        <p:txBody>
          <a:bodyPr wrap="none">
            <a:noAutofit/>
          </a:bodyPr>
          <a:lstStyle/>
          <a:p>
            <a:pPr defTabSz="457200"/>
            <a:r>
              <a:rPr lang="zh-CN" altLang="en-US" sz="2400" b="1">
                <a:solidFill>
                  <a:schemeClr val="bg1"/>
                </a:solidFill>
                <a:latin typeface="微软雅黑" panose="020B0503020204020204" pitchFamily="34" charset="-122"/>
                <a:ea typeface="微软雅黑" panose="020B0503020204020204" pitchFamily="34" charset="-122"/>
                <a:cs typeface="+mn-ea"/>
                <a:sym typeface="+mn-lt"/>
              </a:rPr>
              <a:t>现场诊断突出问题</a:t>
            </a:r>
          </a:p>
          <a:p>
            <a:pPr defTabSz="457200"/>
            <a:endParaRPr lang="zh-CN" altLang="en-US" sz="2400" b="1">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048832" name="箭头: 五边形 17"/>
          <p:cNvSpPr/>
          <p:nvPr>
            <p:custDataLst>
              <p:tags r:id="rId4"/>
            </p:custDataLst>
          </p:nvPr>
        </p:nvSpPr>
        <p:spPr>
          <a:xfrm>
            <a:off x="909320" y="2435860"/>
            <a:ext cx="6064250" cy="575945"/>
          </a:xfrm>
          <a:prstGeom prst="homePlate">
            <a:avLst/>
          </a:prstGeom>
          <a:solidFill>
            <a:srgbClr val="CA0000"/>
          </a:solidFill>
          <a:ln w="12700" cap="flat" cmpd="sng" algn="ctr">
            <a:noFill/>
            <a:prstDash val="solid"/>
            <a:miter lim="800000"/>
          </a:ln>
          <a:effectLst/>
        </p:spPr>
        <p:txBody>
          <a:bodyPr rtlCol="0" anchor="ctr"/>
          <a:lstStyle/>
          <a:p>
            <a:pPr lvl="0" defTabSz="457200"/>
            <a:r>
              <a:rPr lang="zh-CN" altLang="en-US" sz="2000" b="1">
                <a:ln w="19050">
                  <a:noFill/>
                </a:ln>
                <a:solidFill>
                  <a:schemeClr val="bg1"/>
                </a:solidFill>
                <a:latin typeface="微软雅黑" panose="020B0503020204020204" pitchFamily="34" charset="-122"/>
                <a:ea typeface="微软雅黑" panose="020B0503020204020204" pitchFamily="34" charset="-122"/>
                <a:cs typeface="+mn-ea"/>
                <a:sym typeface="+mn-lt"/>
              </a:rPr>
              <a:t>有限空间管理台账和安全警示标志突出问题</a:t>
            </a:r>
          </a:p>
        </p:txBody>
      </p:sp>
      <p:sp>
        <p:nvSpPr>
          <p:cNvPr id="1048833" name="矩形 3"/>
          <p:cNvSpPr/>
          <p:nvPr>
            <p:custDataLst>
              <p:tags r:id="rId5"/>
            </p:custDataLst>
          </p:nvPr>
        </p:nvSpPr>
        <p:spPr>
          <a:xfrm>
            <a:off x="954405" y="2986405"/>
            <a:ext cx="10410190" cy="1694180"/>
          </a:xfrm>
          <a:prstGeom prst="rect">
            <a:avLst/>
          </a:prstGeom>
        </p:spPr>
        <p:txBody>
          <a:bodyPr wrap="square">
            <a:spAutoFit/>
          </a:bodyPr>
          <a:lstStyle/>
          <a:p>
            <a:pPr marL="285750" indent="-285750" fontAlgn="auto">
              <a:lnSpc>
                <a:spcPts val="2500"/>
              </a:lnSpc>
              <a:spcBef>
                <a:spcPct val="0"/>
              </a:spcBef>
              <a:spcAft>
                <a:spcPct val="0"/>
              </a:spcAft>
              <a:buFont typeface="Wingdings" panose="05000000000000000000" pitchFamily="2" charset="2"/>
              <a:buChar char="l"/>
            </a:pPr>
            <a:r>
              <a:rPr lang="zh-CN" altLang="en-US" sz="1400" b="1">
                <a:latin typeface="微软雅黑" panose="020B0503020204020204" pitchFamily="34" charset="-122"/>
                <a:ea typeface="微软雅黑" panose="020B0503020204020204" pitchFamily="34" charset="-122"/>
                <a:cs typeface="+mn-ea"/>
                <a:sym typeface="+mn-lt"/>
              </a:rPr>
              <a:t>企业有限空间安全风险辨识</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不全面或过度识别</a:t>
            </a:r>
            <a:r>
              <a:rPr lang="zh-CN" altLang="en-US" sz="1400" b="1">
                <a:latin typeface="微软雅黑" panose="020B0503020204020204" pitchFamily="34" charset="-122"/>
                <a:ea typeface="微软雅黑" panose="020B0503020204020204" pitchFamily="34" charset="-122"/>
                <a:cs typeface="+mn-ea"/>
                <a:sym typeface="+mn-lt"/>
              </a:rPr>
              <a:t>，未将腌菜池、浆渣收集区域集水池等存在硫化氢、一氧化碳等中毒风险的有限空间纳入管理台账。</a:t>
            </a:r>
          </a:p>
          <a:p>
            <a:pPr marL="285750" indent="-285750" fontAlgn="auto">
              <a:lnSpc>
                <a:spcPts val="2500"/>
              </a:lnSpc>
              <a:spcBef>
                <a:spcPct val="0"/>
              </a:spcBef>
              <a:spcAft>
                <a:spcPct val="0"/>
              </a:spcAft>
              <a:buFont typeface="Wingdings" panose="05000000000000000000" pitchFamily="2" charset="2"/>
              <a:buChar char="l"/>
            </a:pPr>
            <a:r>
              <a:rPr lang="zh-CN" altLang="en-US" sz="1400" b="1">
                <a:latin typeface="微软雅黑" panose="020B0503020204020204" pitchFamily="34" charset="-122"/>
                <a:ea typeface="微软雅黑" panose="020B0503020204020204" pitchFamily="34" charset="-122"/>
                <a:cs typeface="+mn-ea"/>
                <a:sym typeface="+mn-lt"/>
              </a:rPr>
              <a:t>有限空间管理辨识台账存在未对</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有限空间明确编号、作业主体缺失、风险管控措施编制不全</a:t>
            </a:r>
            <a:r>
              <a:rPr lang="zh-CN" altLang="en-US" sz="1400" b="1">
                <a:latin typeface="微软雅黑" panose="020B0503020204020204" pitchFamily="34" charset="-122"/>
                <a:ea typeface="微软雅黑" panose="020B0503020204020204" pitchFamily="34" charset="-122"/>
                <a:cs typeface="+mn-ea"/>
                <a:sym typeface="+mn-lt"/>
              </a:rPr>
              <a:t>面等问题。</a:t>
            </a:r>
          </a:p>
          <a:p>
            <a:pPr marL="285750" indent="-285750" fontAlgn="auto">
              <a:lnSpc>
                <a:spcPts val="2500"/>
              </a:lnSpc>
              <a:spcBef>
                <a:spcPct val="0"/>
              </a:spcBef>
              <a:spcAft>
                <a:spcPct val="0"/>
              </a:spcAft>
              <a:buFont typeface="Wingdings" panose="05000000000000000000" pitchFamily="2" charset="2"/>
              <a:buChar char="l"/>
            </a:pPr>
            <a:r>
              <a:rPr lang="zh-CN" altLang="en-US" sz="1400" b="1">
                <a:latin typeface="微软雅黑" panose="020B0503020204020204" pitchFamily="34" charset="-122"/>
                <a:ea typeface="微软雅黑" panose="020B0503020204020204" pitchFamily="34" charset="-122"/>
                <a:cs typeface="+mn-ea"/>
                <a:sym typeface="+mn-lt"/>
              </a:rPr>
              <a:t>未在有限空间出入口，设置</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安全警示标志或安全风险告知牌</a:t>
            </a:r>
            <a:r>
              <a:rPr lang="zh-CN" altLang="en-US" sz="1400" b="1">
                <a:latin typeface="微软雅黑" panose="020B0503020204020204" pitchFamily="34" charset="-122"/>
                <a:ea typeface="微软雅黑" panose="020B0503020204020204" pitchFamily="34" charset="-122"/>
                <a:cs typeface="+mn-ea"/>
                <a:sym typeface="+mn-lt"/>
              </a:rPr>
              <a:t>。</a:t>
            </a:r>
          </a:p>
          <a:p>
            <a:pPr marL="285750" indent="-285750" fontAlgn="auto">
              <a:lnSpc>
                <a:spcPts val="2500"/>
              </a:lnSpc>
              <a:spcBef>
                <a:spcPct val="0"/>
              </a:spcBef>
              <a:spcAft>
                <a:spcPct val="0"/>
              </a:spcAft>
              <a:buFont typeface="Wingdings" panose="05000000000000000000" pitchFamily="2" charset="2"/>
              <a:buChar char="l"/>
            </a:pPr>
            <a:r>
              <a:rPr lang="zh-CN" altLang="en-US" sz="1400" b="1">
                <a:latin typeface="微软雅黑" panose="020B0503020204020204" pitchFamily="34" charset="-122"/>
                <a:ea typeface="微软雅黑" panose="020B0503020204020204" pitchFamily="34" charset="-122"/>
                <a:cs typeface="+mn-ea"/>
                <a:sym typeface="+mn-lt"/>
              </a:rPr>
              <a:t>安全风险告知牌中内容模板化严重，</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内容信息错误</a:t>
            </a:r>
            <a:r>
              <a:rPr lang="zh-CN" altLang="en-US" sz="1400" b="1">
                <a:latin typeface="微软雅黑" panose="020B0503020204020204" pitchFamily="34" charset="-122"/>
                <a:ea typeface="微软雅黑" panose="020B0503020204020204" pitchFamily="34" charset="-122"/>
                <a:cs typeface="+mn-ea"/>
                <a:sym typeface="+mn-lt"/>
              </a:rPr>
              <a:t>，未结合实际存在的危险有害因素制作</a:t>
            </a:r>
            <a:r>
              <a:rPr lang="zh-CN" altLang="en-US" sz="1400" b="1">
                <a:solidFill>
                  <a:schemeClr val="tx1"/>
                </a:solidFill>
                <a:latin typeface="微软雅黑" panose="020B0503020204020204" pitchFamily="34" charset="-122"/>
                <a:ea typeface="微软雅黑" panose="020B0503020204020204" pitchFamily="34" charset="-122"/>
                <a:cs typeface="+mn-ea"/>
                <a:sym typeface="+mn-lt"/>
              </a:rPr>
              <a:t>。</a:t>
            </a:r>
          </a:p>
        </p:txBody>
      </p:sp>
      <p:sp>
        <p:nvSpPr>
          <p:cNvPr id="1048834" name="箭头: 五边形 17"/>
          <p:cNvSpPr/>
          <p:nvPr>
            <p:custDataLst>
              <p:tags r:id="rId6"/>
            </p:custDataLst>
          </p:nvPr>
        </p:nvSpPr>
        <p:spPr>
          <a:xfrm>
            <a:off x="909955" y="4794885"/>
            <a:ext cx="5352415" cy="575945"/>
          </a:xfrm>
          <a:prstGeom prst="homePlate">
            <a:avLst/>
          </a:prstGeom>
          <a:solidFill>
            <a:srgbClr val="CA0000"/>
          </a:solidFill>
          <a:ln w="12700" cap="flat" cmpd="sng" algn="ctr">
            <a:noFill/>
            <a:prstDash val="solid"/>
            <a:miter lim="800000"/>
          </a:ln>
          <a:effectLst/>
        </p:spPr>
        <p:txBody>
          <a:bodyPr rtlCol="0" anchor="ctr"/>
          <a:lstStyle/>
          <a:p>
            <a:pPr lvl="0"/>
            <a:r>
              <a:rPr lang="zh-CN" altLang="en-US" sz="2000" b="1" kern="0" spc="300">
                <a:solidFill>
                  <a:srgbClr val="FFFFFF"/>
                </a:solidFill>
                <a:latin typeface="微软雅黑" panose="020B0503020204020204" pitchFamily="34" charset="-122"/>
                <a:ea typeface="微软雅黑" panose="020B0503020204020204" pitchFamily="34" charset="-122"/>
                <a:cs typeface="+mn-ea"/>
                <a:sym typeface="+mn-lt"/>
              </a:rPr>
              <a:t>有限空间作业安全培训突出问题</a:t>
            </a:r>
          </a:p>
        </p:txBody>
      </p:sp>
      <p:sp>
        <p:nvSpPr>
          <p:cNvPr id="1048835" name="矩形 5"/>
          <p:cNvSpPr/>
          <p:nvPr>
            <p:custDataLst>
              <p:tags r:id="rId7"/>
            </p:custDataLst>
          </p:nvPr>
        </p:nvSpPr>
        <p:spPr>
          <a:xfrm>
            <a:off x="909320" y="5431790"/>
            <a:ext cx="10368280" cy="737235"/>
          </a:xfrm>
          <a:prstGeom prst="rect">
            <a:avLst/>
          </a:prstGeom>
        </p:spPr>
        <p:txBody>
          <a:bodyPr wrap="square">
            <a:spAutoFit/>
          </a:bodyPr>
          <a:lstStyle/>
          <a:p>
            <a:pPr marL="285750" indent="-285750">
              <a:lnSpc>
                <a:spcPct val="150000"/>
              </a:lnSpc>
              <a:buFont typeface="Wingdings" panose="05000000000000000000" pitchFamily="2" charset="2"/>
              <a:buChar char="l"/>
            </a:pPr>
            <a:r>
              <a:rPr lang="zh-CN" altLang="en-US" sz="1400" b="1">
                <a:latin typeface="微软雅黑" panose="020B0503020204020204" pitchFamily="34" charset="-122"/>
                <a:ea typeface="微软雅黑" panose="020B0503020204020204" pitchFamily="34" charset="-122"/>
                <a:cs typeface="+mn-ea"/>
                <a:sym typeface="+mn-lt"/>
              </a:rPr>
              <a:t>有限空间安全</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培训形式化严重</a:t>
            </a:r>
            <a:r>
              <a:rPr lang="zh-CN" altLang="en-US" sz="1400" b="1">
                <a:latin typeface="微软雅黑" panose="020B0503020204020204" pitchFamily="34" charset="-122"/>
                <a:ea typeface="微软雅黑" panose="020B0503020204020204" pitchFamily="34" charset="-122"/>
                <a:cs typeface="+mn-ea"/>
                <a:sym typeface="+mn-lt"/>
              </a:rPr>
              <a:t>，内容缺少作业审批、安全防范措施、应急处置措施等培训内容。</a:t>
            </a:r>
          </a:p>
          <a:p>
            <a:pPr marL="285750" indent="-285750">
              <a:lnSpc>
                <a:spcPct val="150000"/>
              </a:lnSpc>
              <a:buFont typeface="Wingdings" panose="05000000000000000000" pitchFamily="2" charset="2"/>
              <a:buChar char="l"/>
            </a:pPr>
            <a:r>
              <a:rPr lang="zh-CN" altLang="en-US" sz="1400" b="1">
                <a:latin typeface="微软雅黑" panose="020B0503020204020204" pitchFamily="34" charset="-122"/>
                <a:ea typeface="微软雅黑" panose="020B0503020204020204" pitchFamily="34" charset="-122"/>
                <a:cs typeface="+mn-ea"/>
                <a:sym typeface="+mn-lt"/>
              </a:rPr>
              <a:t>培训档案缺少培训材料、评估、考核等内容；</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未</a:t>
            </a:r>
            <a:r>
              <a:rPr lang="zh-CN" altLang="en-US" sz="1400" b="1">
                <a:latin typeface="微软雅黑" panose="020B0503020204020204" pitchFamily="34" charset="-122"/>
                <a:ea typeface="微软雅黑" panose="020B0503020204020204" pitchFamily="34" charset="-122"/>
                <a:cs typeface="+mn-ea"/>
                <a:sym typeface="+mn-lt"/>
              </a:rPr>
              <a:t>对相关人员进行</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针对性的培训</a:t>
            </a:r>
            <a:r>
              <a:rPr lang="zh-CN" altLang="en-US" sz="1400" b="1">
                <a:latin typeface="微软雅黑" panose="020B0503020204020204" pitchFamily="34" charset="-122"/>
                <a:ea typeface="微软雅黑" panose="020B0503020204020204" pitchFamily="34" charset="-122"/>
                <a:cs typeface="+mn-ea"/>
                <a:sym typeface="+mn-lt"/>
              </a:rPr>
              <a:t>并评分考核</a:t>
            </a:r>
            <a:r>
              <a:rPr lang="zh-CN" altLang="en-US" sz="1400" b="1">
                <a:solidFill>
                  <a:schemeClr val="tx1"/>
                </a:solidFill>
                <a:latin typeface="微软雅黑" panose="020B0503020204020204" pitchFamily="34" charset="-122"/>
                <a:ea typeface="微软雅黑" panose="020B0503020204020204" pitchFamily="34" charset="-122"/>
                <a:cs typeface="+mn-ea"/>
                <a:sym typeface="+mn-lt"/>
              </a:rPr>
              <a:t>。</a:t>
            </a:r>
          </a:p>
        </p:txBody>
      </p:sp>
      <p:sp>
        <p:nvSpPr>
          <p:cNvPr id="1048836" name="矩形 6"/>
          <p:cNvSpPr/>
          <p:nvPr>
            <p:custDataLst>
              <p:tags r:id="rId8"/>
            </p:custDataLst>
          </p:nvPr>
        </p:nvSpPr>
        <p:spPr>
          <a:xfrm>
            <a:off x="6263005" y="2475865"/>
            <a:ext cx="349885" cy="553998"/>
          </a:xfrm>
          <a:prstGeom prst="rect">
            <a:avLst/>
          </a:prstGeom>
        </p:spPr>
        <p:txBody>
          <a:bodyPr wrap="square">
            <a:spAutoFit/>
          </a:bodyPr>
          <a:lstStyle/>
          <a:p>
            <a:pPr lvl="0" defTabSz="457200"/>
            <a:r>
              <a:rPr lang="en-US" altLang="zh-CN" sz="3000" b="1">
                <a:ln w="19050">
                  <a:noFill/>
                </a:ln>
                <a:solidFill>
                  <a:schemeClr val="bg1"/>
                </a:solidFill>
                <a:latin typeface="Times New Roman" panose="02020603050405020304" pitchFamily="18" charset="0"/>
                <a:ea typeface="思源宋体 CN" panose="02020400000000000000" pitchFamily="18" charset="-122"/>
                <a:cs typeface="Times New Roman" panose="02020603050405020304" pitchFamily="18" charset="0"/>
                <a:sym typeface="+mn-lt"/>
              </a:rPr>
              <a:t>3</a:t>
            </a:r>
          </a:p>
        </p:txBody>
      </p:sp>
      <p:sp>
        <p:nvSpPr>
          <p:cNvPr id="1048837" name="矩形 7"/>
          <p:cNvSpPr/>
          <p:nvPr>
            <p:custDataLst>
              <p:tags r:id="rId9"/>
            </p:custDataLst>
          </p:nvPr>
        </p:nvSpPr>
        <p:spPr>
          <a:xfrm>
            <a:off x="5475605" y="4794885"/>
            <a:ext cx="349885" cy="553998"/>
          </a:xfrm>
          <a:prstGeom prst="rect">
            <a:avLst/>
          </a:prstGeom>
        </p:spPr>
        <p:txBody>
          <a:bodyPr wrap="square">
            <a:spAutoFit/>
          </a:bodyPr>
          <a:lstStyle/>
          <a:p>
            <a:pPr lvl="0" defTabSz="457200"/>
            <a:r>
              <a:rPr lang="en-US" altLang="zh-CN" sz="3000" b="1">
                <a:ln w="19050">
                  <a:noFill/>
                </a:ln>
                <a:solidFill>
                  <a:schemeClr val="bg1"/>
                </a:solidFill>
                <a:latin typeface="Times New Roman" panose="02020603050405020304" pitchFamily="18" charset="0"/>
                <a:ea typeface="思源宋体 CN" panose="02020400000000000000" pitchFamily="18" charset="-122"/>
                <a:cs typeface="Times New Roman" panose="02020603050405020304" pitchFamily="18" charset="0"/>
                <a:sym typeface="+mn-lt"/>
              </a:rPr>
              <a:t>4</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afterEffect">
                                  <p:stCondLst>
                                    <p:cond delay="0"/>
                                  </p:stCondLst>
                                  <p:childTnLst>
                                    <p:set>
                                      <p:cBhvr>
                                        <p:cTn id="6" dur="1" fill="hold">
                                          <p:stCondLst>
                                            <p:cond delay="0"/>
                                          </p:stCondLst>
                                        </p:cTn>
                                        <p:tgtEl>
                                          <p:spTgt spid="172"/>
                                        </p:tgtEl>
                                        <p:attrNameLst>
                                          <p:attrName>style.visibility</p:attrName>
                                        </p:attrNameLst>
                                      </p:cBhvr>
                                      <p:to>
                                        <p:strVal val="visible"/>
                                      </p:to>
                                    </p:set>
                                    <p:animEffect transition="in" filter="fade">
                                      <p:cBhvr>
                                        <p:cTn id="7" dur="1000"/>
                                        <p:tgtEl>
                                          <p:spTgt spid="172"/>
                                        </p:tgtEl>
                                      </p:cBhvr>
                                    </p:animEffect>
                                  </p:childTnLst>
                                </p:cTn>
                              </p:par>
                            </p:childTnLst>
                          </p:cTn>
                        </p:par>
                        <p:par>
                          <p:cTn id="8" fill="hold" nodeType="afterGroup">
                            <p:stCondLst>
                              <p:cond delay="1000"/>
                            </p:stCondLst>
                            <p:childTnLst>
                              <p:par>
                                <p:cTn id="9" presetID="22" presetClass="entr" presetSubtype="4" fill="hold" nodeType="afterEffect">
                                  <p:stCondLst>
                                    <p:cond delay="0"/>
                                  </p:stCondLst>
                                  <p:childTnLst>
                                    <p:set>
                                      <p:cBhvr>
                                        <p:cTn id="10" dur="1" fill="hold">
                                          <p:stCondLst>
                                            <p:cond delay="0"/>
                                          </p:stCondLst>
                                        </p:cTn>
                                        <p:tgtEl>
                                          <p:spTgt spid="173"/>
                                        </p:tgtEl>
                                        <p:attrNameLst>
                                          <p:attrName>style.visibility</p:attrName>
                                        </p:attrNameLst>
                                      </p:cBhvr>
                                      <p:to>
                                        <p:strVal val="visible"/>
                                      </p:to>
                                    </p:set>
                                    <p:animEffect transition="in" filter="wipe(down)">
                                      <p:cBhvr>
                                        <p:cTn id="11" dur="500"/>
                                        <p:tgtEl>
                                          <p:spTgt spid="173"/>
                                        </p:tgtEl>
                                      </p:cBhvr>
                                    </p:animEffect>
                                  </p:childTnLst>
                                </p:cTn>
                              </p:par>
                            </p:childTnLst>
                          </p:cTn>
                        </p:par>
                        <p:par>
                          <p:cTn id="12" fill="hold" nodeType="afterGroup">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048831"/>
                                        </p:tgtEl>
                                        <p:attrNameLst>
                                          <p:attrName>style.visibility</p:attrName>
                                        </p:attrNameLst>
                                      </p:cBhvr>
                                      <p:to>
                                        <p:strVal val="visible"/>
                                      </p:to>
                                    </p:set>
                                    <p:animEffect transition="in" filter="fade">
                                      <p:cBhvr>
                                        <p:cTn id="15" dur="500"/>
                                        <p:tgtEl>
                                          <p:spTgt spid="1048831"/>
                                        </p:tgtEl>
                                      </p:cBhvr>
                                    </p:animEffect>
                                  </p:childTnLst>
                                </p:cTn>
                              </p:par>
                            </p:childTnLst>
                          </p:cTn>
                        </p:par>
                        <p:par>
                          <p:cTn id="16" fill="hold" nodeType="afterGroup">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1048827"/>
                                        </p:tgtEl>
                                        <p:attrNameLst>
                                          <p:attrName>style.visibility</p:attrName>
                                        </p:attrNameLst>
                                      </p:cBhvr>
                                      <p:to>
                                        <p:strVal val="visible"/>
                                      </p:to>
                                    </p:set>
                                    <p:animEffect transition="in" filter="wipe(left)">
                                      <p:cBhvr>
                                        <p:cTn id="19" dur="500"/>
                                        <p:tgtEl>
                                          <p:spTgt spid="1048827"/>
                                        </p:tgtEl>
                                      </p:cBhvr>
                                    </p:animEffect>
                                  </p:childTnLst>
                                </p:cTn>
                              </p:par>
                            </p:childTnLst>
                          </p:cTn>
                        </p:par>
                        <p:par>
                          <p:cTn id="20" fill="hold" nodeType="afterGroup">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1048830"/>
                                        </p:tgtEl>
                                        <p:attrNameLst>
                                          <p:attrName>style.visibility</p:attrName>
                                        </p:attrNameLst>
                                      </p:cBhvr>
                                      <p:to>
                                        <p:strVal val="visible"/>
                                      </p:to>
                                    </p:set>
                                    <p:animEffect transition="in" filter="wipe(left)">
                                      <p:cBhvr>
                                        <p:cTn id="23" dur="900"/>
                                        <p:tgtEl>
                                          <p:spTgt spid="1048830"/>
                                        </p:tgtEl>
                                      </p:cBhvr>
                                    </p:animEffect>
                                  </p:childTnLst>
                                </p:cTn>
                              </p:par>
                            </p:childTnLst>
                          </p:cTn>
                        </p:par>
                        <p:par>
                          <p:cTn id="24" fill="hold" nodeType="afterGroup">
                            <p:stCondLst>
                              <p:cond delay="3400"/>
                            </p:stCondLst>
                            <p:childTnLst>
                              <p:par>
                                <p:cTn id="25" presetID="22" presetClass="entr" presetSubtype="8" fill="hold" grpId="0" nodeType="afterEffect">
                                  <p:stCondLst>
                                    <p:cond delay="0"/>
                                  </p:stCondLst>
                                  <p:childTnLst>
                                    <p:set>
                                      <p:cBhvr>
                                        <p:cTn id="26" dur="1" fill="hold">
                                          <p:stCondLst>
                                            <p:cond delay="0"/>
                                          </p:stCondLst>
                                        </p:cTn>
                                        <p:tgtEl>
                                          <p:spTgt spid="1048832"/>
                                        </p:tgtEl>
                                        <p:attrNameLst>
                                          <p:attrName>style.visibility</p:attrName>
                                        </p:attrNameLst>
                                      </p:cBhvr>
                                      <p:to>
                                        <p:strVal val="visible"/>
                                      </p:to>
                                    </p:set>
                                    <p:animEffect transition="in" filter="wipe(left)">
                                      <p:cBhvr>
                                        <p:cTn id="27" dur="1000"/>
                                        <p:tgtEl>
                                          <p:spTgt spid="1048832"/>
                                        </p:tgtEl>
                                      </p:cBhvr>
                                    </p:animEffect>
                                  </p:childTnLst>
                                </p:cTn>
                              </p:par>
                            </p:childTnLst>
                          </p:cTn>
                        </p:par>
                        <p:par>
                          <p:cTn id="28" fill="hold" nodeType="afterGroup">
                            <p:stCondLst>
                              <p:cond delay="4400"/>
                            </p:stCondLst>
                            <p:childTnLst>
                              <p:par>
                                <p:cTn id="29" presetID="31" presetClass="entr" presetSubtype="0" fill="hold" grpId="0" nodeType="afterEffect">
                                  <p:stCondLst>
                                    <p:cond delay="0"/>
                                  </p:stCondLst>
                                  <p:iterate type="lt">
                                    <p:tmPct val="333"/>
                                  </p:iterate>
                                  <p:childTnLst>
                                    <p:set>
                                      <p:cBhvr>
                                        <p:cTn id="30" dur="1" fill="hold">
                                          <p:stCondLst>
                                            <p:cond delay="0"/>
                                          </p:stCondLst>
                                        </p:cTn>
                                        <p:tgtEl>
                                          <p:spTgt spid="1048833"/>
                                        </p:tgtEl>
                                        <p:attrNameLst>
                                          <p:attrName>style.visibility</p:attrName>
                                        </p:attrNameLst>
                                      </p:cBhvr>
                                      <p:to>
                                        <p:strVal val="visible"/>
                                      </p:to>
                                    </p:set>
                                    <p:anim calcmode="lin" valueType="num">
                                      <p:cBhvr>
                                        <p:cTn id="31" dur="750" fill="hold"/>
                                        <p:tgtEl>
                                          <p:spTgt spid="1048833"/>
                                        </p:tgtEl>
                                        <p:attrNameLst>
                                          <p:attrName>ppt_w</p:attrName>
                                        </p:attrNameLst>
                                      </p:cBhvr>
                                      <p:tavLst>
                                        <p:tav tm="0">
                                          <p:val>
                                            <p:fltVal val="0"/>
                                          </p:val>
                                        </p:tav>
                                        <p:tav tm="100000">
                                          <p:val>
                                            <p:strVal val="#ppt_w"/>
                                          </p:val>
                                        </p:tav>
                                      </p:tavLst>
                                    </p:anim>
                                    <p:anim calcmode="lin" valueType="num">
                                      <p:cBhvr>
                                        <p:cTn id="32" dur="750" fill="hold"/>
                                        <p:tgtEl>
                                          <p:spTgt spid="1048833"/>
                                        </p:tgtEl>
                                        <p:attrNameLst>
                                          <p:attrName>ppt_h</p:attrName>
                                        </p:attrNameLst>
                                      </p:cBhvr>
                                      <p:tavLst>
                                        <p:tav tm="0">
                                          <p:val>
                                            <p:fltVal val="0"/>
                                          </p:val>
                                        </p:tav>
                                        <p:tav tm="100000">
                                          <p:val>
                                            <p:strVal val="#ppt_h"/>
                                          </p:val>
                                        </p:tav>
                                      </p:tavLst>
                                    </p:anim>
                                    <p:anim calcmode="lin" valueType="num">
                                      <p:cBhvr>
                                        <p:cTn id="33" dur="750" fill="hold"/>
                                        <p:tgtEl>
                                          <p:spTgt spid="1048833"/>
                                        </p:tgtEl>
                                        <p:attrNameLst>
                                          <p:attrName>style.rotation</p:attrName>
                                        </p:attrNameLst>
                                      </p:cBhvr>
                                      <p:tavLst>
                                        <p:tav tm="0">
                                          <p:val>
                                            <p:fltVal val="90"/>
                                          </p:val>
                                        </p:tav>
                                        <p:tav tm="100000">
                                          <p:val>
                                            <p:fltVal val="0"/>
                                          </p:val>
                                        </p:tav>
                                      </p:tavLst>
                                    </p:anim>
                                    <p:animEffect transition="in" filter="fade">
                                      <p:cBhvr>
                                        <p:cTn id="34" dur="750"/>
                                        <p:tgtEl>
                                          <p:spTgt spid="1048833"/>
                                        </p:tgtEl>
                                      </p:cBhvr>
                                    </p:animEffect>
                                  </p:childTnLst>
                                </p:cTn>
                              </p:par>
                            </p:childTnLst>
                          </p:cTn>
                        </p:par>
                        <p:par>
                          <p:cTn id="35" fill="hold" nodeType="afterGroup">
                            <p:stCondLst>
                              <p:cond delay="5150"/>
                            </p:stCondLst>
                            <p:childTnLst>
                              <p:par>
                                <p:cTn id="36" presetID="22" presetClass="entr" presetSubtype="8" fill="hold" grpId="0" nodeType="afterEffect">
                                  <p:stCondLst>
                                    <p:cond delay="0"/>
                                  </p:stCondLst>
                                  <p:childTnLst>
                                    <p:set>
                                      <p:cBhvr>
                                        <p:cTn id="37" dur="1" fill="hold">
                                          <p:stCondLst>
                                            <p:cond delay="0"/>
                                          </p:stCondLst>
                                        </p:cTn>
                                        <p:tgtEl>
                                          <p:spTgt spid="1048834"/>
                                        </p:tgtEl>
                                        <p:attrNameLst>
                                          <p:attrName>style.visibility</p:attrName>
                                        </p:attrNameLst>
                                      </p:cBhvr>
                                      <p:to>
                                        <p:strVal val="visible"/>
                                      </p:to>
                                    </p:set>
                                    <p:animEffect transition="in" filter="wipe(left)">
                                      <p:cBhvr>
                                        <p:cTn id="38" dur="1000"/>
                                        <p:tgtEl>
                                          <p:spTgt spid="1048834"/>
                                        </p:tgtEl>
                                      </p:cBhvr>
                                    </p:animEffect>
                                  </p:childTnLst>
                                </p:cTn>
                              </p:par>
                            </p:childTnLst>
                          </p:cTn>
                        </p:par>
                        <p:par>
                          <p:cTn id="39" fill="hold" nodeType="afterGroup">
                            <p:stCondLst>
                              <p:cond delay="6150"/>
                            </p:stCondLst>
                            <p:childTnLst>
                              <p:par>
                                <p:cTn id="40" presetID="31" presetClass="entr" presetSubtype="0" fill="hold" grpId="0" nodeType="afterEffect">
                                  <p:stCondLst>
                                    <p:cond delay="0"/>
                                  </p:stCondLst>
                                  <p:iterate type="lt">
                                    <p:tmPct val="333"/>
                                  </p:iterate>
                                  <p:childTnLst>
                                    <p:set>
                                      <p:cBhvr>
                                        <p:cTn id="41" dur="1" fill="hold">
                                          <p:stCondLst>
                                            <p:cond delay="0"/>
                                          </p:stCondLst>
                                        </p:cTn>
                                        <p:tgtEl>
                                          <p:spTgt spid="1048835"/>
                                        </p:tgtEl>
                                        <p:attrNameLst>
                                          <p:attrName>style.visibility</p:attrName>
                                        </p:attrNameLst>
                                      </p:cBhvr>
                                      <p:to>
                                        <p:strVal val="visible"/>
                                      </p:to>
                                    </p:set>
                                    <p:anim calcmode="lin" valueType="num">
                                      <p:cBhvr>
                                        <p:cTn id="42" dur="750" fill="hold"/>
                                        <p:tgtEl>
                                          <p:spTgt spid="1048835"/>
                                        </p:tgtEl>
                                        <p:attrNameLst>
                                          <p:attrName>ppt_w</p:attrName>
                                        </p:attrNameLst>
                                      </p:cBhvr>
                                      <p:tavLst>
                                        <p:tav tm="0">
                                          <p:val>
                                            <p:fltVal val="0"/>
                                          </p:val>
                                        </p:tav>
                                        <p:tav tm="100000">
                                          <p:val>
                                            <p:strVal val="#ppt_w"/>
                                          </p:val>
                                        </p:tav>
                                      </p:tavLst>
                                    </p:anim>
                                    <p:anim calcmode="lin" valueType="num">
                                      <p:cBhvr>
                                        <p:cTn id="43" dur="750" fill="hold"/>
                                        <p:tgtEl>
                                          <p:spTgt spid="1048835"/>
                                        </p:tgtEl>
                                        <p:attrNameLst>
                                          <p:attrName>ppt_h</p:attrName>
                                        </p:attrNameLst>
                                      </p:cBhvr>
                                      <p:tavLst>
                                        <p:tav tm="0">
                                          <p:val>
                                            <p:fltVal val="0"/>
                                          </p:val>
                                        </p:tav>
                                        <p:tav tm="100000">
                                          <p:val>
                                            <p:strVal val="#ppt_h"/>
                                          </p:val>
                                        </p:tav>
                                      </p:tavLst>
                                    </p:anim>
                                    <p:anim calcmode="lin" valueType="num">
                                      <p:cBhvr>
                                        <p:cTn id="44" dur="750" fill="hold"/>
                                        <p:tgtEl>
                                          <p:spTgt spid="1048835"/>
                                        </p:tgtEl>
                                        <p:attrNameLst>
                                          <p:attrName>style.rotation</p:attrName>
                                        </p:attrNameLst>
                                      </p:cBhvr>
                                      <p:tavLst>
                                        <p:tav tm="0">
                                          <p:val>
                                            <p:fltVal val="90"/>
                                          </p:val>
                                        </p:tav>
                                        <p:tav tm="100000">
                                          <p:val>
                                            <p:fltVal val="0"/>
                                          </p:val>
                                        </p:tav>
                                      </p:tavLst>
                                    </p:anim>
                                    <p:animEffect transition="in" filter="fade">
                                      <p:cBhvr>
                                        <p:cTn id="45" dur="750"/>
                                        <p:tgtEl>
                                          <p:spTgt spid="10488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827" grpId="0" animBg="1"/>
      <p:bldP spid="1048830" grpId="0"/>
      <p:bldP spid="1048831" grpId="0"/>
      <p:bldP spid="1048832" grpId="0" animBg="1"/>
      <p:bldP spid="1048833" grpId="0"/>
      <p:bldP spid="1048834" grpId="0" animBg="1"/>
      <p:bldP spid="104883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41" name="矩形 25"/>
          <p:cNvSpPr/>
          <p:nvPr/>
        </p:nvSpPr>
        <p:spPr>
          <a:xfrm>
            <a:off x="1866240" y="415827"/>
            <a:ext cx="3785502" cy="398780"/>
          </a:xfrm>
          <a:prstGeom prst="rect">
            <a:avLst/>
          </a:prstGeom>
        </p:spPr>
        <p:txBody>
          <a:bodyPr wrap="square">
            <a:spAutoFit/>
          </a:bodyPr>
          <a:lstStyle/>
          <a:p>
            <a:pPr lvl="0" algn="dist"/>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规定</a:t>
            </a: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修订的背景和总体考虑</a:t>
            </a:r>
            <a:endParaRPr lang="en-US" altLang="zh-CN" sz="2000" b="1">
              <a:solidFill>
                <a:srgbClr val="C00000"/>
              </a:solidFill>
              <a:latin typeface="微软雅黑" panose="020B0503020204020204" pitchFamily="34" charset="-122"/>
              <a:ea typeface="微软雅黑" panose="020B0503020204020204" pitchFamily="34" charset="-122"/>
              <a:cs typeface="+mn-ea"/>
              <a:sym typeface="+mn-lt"/>
            </a:endParaRPr>
          </a:p>
        </p:txBody>
      </p:sp>
      <p:grpSp>
        <p:nvGrpSpPr>
          <p:cNvPr id="177" name="Group 1"/>
          <p:cNvGrpSpPr/>
          <p:nvPr/>
        </p:nvGrpSpPr>
        <p:grpSpPr>
          <a:xfrm>
            <a:off x="912495" y="1132205"/>
            <a:ext cx="10186035" cy="1113155"/>
            <a:chOff x="623888" y="1690580"/>
            <a:chExt cx="5261535" cy="4181225"/>
          </a:xfrm>
        </p:grpSpPr>
        <p:sp>
          <p:nvSpPr>
            <p:cNvPr id="1048842" name="Rectangle: Rounded Corners 2"/>
            <p:cNvSpPr/>
            <p:nvPr>
              <p:custDataLst>
                <p:tags r:id="rId12"/>
              </p:custDataLst>
            </p:nvPr>
          </p:nvSpPr>
          <p:spPr>
            <a:xfrm>
              <a:off x="682670" y="1763714"/>
              <a:ext cx="5202753" cy="4108091"/>
            </a:xfrm>
            <a:prstGeom prst="roundRect">
              <a:avLst/>
            </a:prstGeom>
            <a:noFill/>
            <a:ln w="3175" cap="flat" cmpd="sng" algn="ctr">
              <a:noFill/>
              <a:prstDash val="solid"/>
              <a:miter lim="800000"/>
            </a:ln>
            <a:effectLst/>
          </p:spPr>
          <p:txBody>
            <a:bodyPr anchor="ctr"/>
            <a:lstStyle/>
            <a:p>
              <a:pPr algn="ctr" defTabSz="1219200"/>
              <a:endParaRPr sz="1355" kern="0">
                <a:solidFill>
                  <a:srgbClr val="FFFFFF"/>
                </a:solidFill>
                <a:latin typeface="微软雅黑" panose="020B0503020204020204" pitchFamily="34" charset="-122"/>
                <a:ea typeface="微软雅黑" panose="020B0503020204020204" pitchFamily="34" charset="-122"/>
              </a:endParaRPr>
            </a:p>
          </p:txBody>
        </p:sp>
        <p:sp>
          <p:nvSpPr>
            <p:cNvPr id="1048843" name="Rectangle: Rounded Corners 3"/>
            <p:cNvSpPr/>
            <p:nvPr>
              <p:custDataLst>
                <p:tags r:id="rId13"/>
              </p:custDataLst>
            </p:nvPr>
          </p:nvSpPr>
          <p:spPr>
            <a:xfrm>
              <a:off x="623888" y="1690580"/>
              <a:ext cx="5202754" cy="4009287"/>
            </a:xfrm>
            <a:prstGeom prst="roundRect">
              <a:avLst/>
            </a:prstGeom>
            <a:noFill/>
            <a:ln w="3175" cap="flat" cmpd="sng" algn="ctr">
              <a:solidFill>
                <a:srgbClr val="C00000"/>
              </a:solidFill>
              <a:prstDash val="solid"/>
              <a:miter lim="800000"/>
            </a:ln>
            <a:effectLst/>
          </p:spPr>
          <p:txBody>
            <a:bodyPr anchor="ctr"/>
            <a:lstStyle/>
            <a:p>
              <a:pPr algn="ctr" defTabSz="1219200"/>
              <a:endParaRPr sz="1355" kern="0">
                <a:solidFill>
                  <a:srgbClr val="FFFFFF"/>
                </a:solidFill>
                <a:latin typeface="微软雅黑" panose="020B0503020204020204" pitchFamily="34" charset="-122"/>
                <a:ea typeface="微软雅黑" panose="020B0503020204020204" pitchFamily="34" charset="-122"/>
              </a:endParaRPr>
            </a:p>
          </p:txBody>
        </p:sp>
      </p:grpSp>
      <p:sp>
        <p:nvSpPr>
          <p:cNvPr id="1048844" name="Freeform: Shape 13"/>
          <p:cNvSpPr/>
          <p:nvPr>
            <p:custDataLst>
              <p:tags r:id="rId1"/>
            </p:custDataLst>
          </p:nvPr>
        </p:nvSpPr>
        <p:spPr>
          <a:xfrm>
            <a:off x="2146935" y="1233805"/>
            <a:ext cx="3088640" cy="452120"/>
          </a:xfrm>
          <a:custGeom>
            <a:avLst/>
            <a:gdLst>
              <a:gd name="connsiteX0" fmla="*/ 12386 w 3852419"/>
              <a:gd name="connsiteY0" fmla="*/ 0 h 425302"/>
              <a:gd name="connsiteX1" fmla="*/ 3639768 w 3852419"/>
              <a:gd name="connsiteY1" fmla="*/ 0 h 425302"/>
              <a:gd name="connsiteX2" fmla="*/ 3852419 w 3852419"/>
              <a:gd name="connsiteY2" fmla="*/ 212651 h 425302"/>
              <a:gd name="connsiteX3" fmla="*/ 3639768 w 3852419"/>
              <a:gd name="connsiteY3" fmla="*/ 425302 h 425302"/>
              <a:gd name="connsiteX4" fmla="*/ 12386 w 3852419"/>
              <a:gd name="connsiteY4" fmla="*/ 425302 h 425302"/>
              <a:gd name="connsiteX5" fmla="*/ 0 w 3852419"/>
              <a:gd name="connsiteY5" fmla="*/ 424054 h 425302"/>
              <a:gd name="connsiteX6" fmla="*/ 0 w 3852419"/>
              <a:gd name="connsiteY6" fmla="*/ 1249 h 4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2419" h="425302">
                <a:moveTo>
                  <a:pt x="12386" y="0"/>
                </a:moveTo>
                <a:lnTo>
                  <a:pt x="3639768" y="0"/>
                </a:lnTo>
                <a:cubicBezTo>
                  <a:pt x="3757212" y="0"/>
                  <a:pt x="3852419" y="95207"/>
                  <a:pt x="3852419" y="212651"/>
                </a:cubicBezTo>
                <a:cubicBezTo>
                  <a:pt x="3852419" y="330095"/>
                  <a:pt x="3757212" y="425302"/>
                  <a:pt x="3639768" y="425302"/>
                </a:cubicBezTo>
                <a:lnTo>
                  <a:pt x="12386" y="425302"/>
                </a:lnTo>
                <a:lnTo>
                  <a:pt x="0" y="424054"/>
                </a:lnTo>
                <a:lnTo>
                  <a:pt x="0" y="1249"/>
                </a:lnTo>
                <a:close/>
              </a:path>
            </a:pathLst>
          </a:custGeom>
          <a:solidFill>
            <a:srgbClr val="C00000"/>
          </a:solidFill>
          <a:ln w="12700" cap="flat" cmpd="sng" algn="ctr">
            <a:noFill/>
            <a:prstDash val="solid"/>
            <a:miter lim="800000"/>
          </a:ln>
          <a:effectLst/>
        </p:spPr>
        <p:txBody>
          <a:bodyPr anchor="ctr"/>
          <a:lstStyle/>
          <a:p>
            <a:pPr algn="ctr" defTabSz="1219200"/>
            <a:endParaRPr sz="1355" kern="0">
              <a:solidFill>
                <a:srgbClr val="FFFFFF"/>
              </a:solidFill>
              <a:latin typeface="微软雅黑" panose="020B0503020204020204" pitchFamily="34" charset="-122"/>
              <a:ea typeface="微软雅黑" panose="020B0503020204020204" pitchFamily="34" charset="-122"/>
            </a:endParaRPr>
          </a:p>
        </p:txBody>
      </p:sp>
      <p:grpSp>
        <p:nvGrpSpPr>
          <p:cNvPr id="178" name="Group 4"/>
          <p:cNvGrpSpPr>
            <a:grpSpLocks noChangeAspect="1"/>
          </p:cNvGrpSpPr>
          <p:nvPr/>
        </p:nvGrpSpPr>
        <p:grpSpPr>
          <a:xfrm>
            <a:off x="1126393" y="1324037"/>
            <a:ext cx="903606" cy="461665"/>
            <a:chOff x="3222" y="1845"/>
            <a:chExt cx="1237" cy="632"/>
          </a:xfrm>
          <a:solidFill>
            <a:srgbClr val="C00000"/>
          </a:solidFill>
        </p:grpSpPr>
        <p:sp>
          <p:nvSpPr>
            <p:cNvPr id="1048845" name="Freeform 5"/>
            <p:cNvSpPr/>
            <p:nvPr>
              <p:custDataLst>
                <p:tags r:id="rId10"/>
              </p:custDataLst>
            </p:nvPr>
          </p:nvSpPr>
          <p:spPr bwMode="auto">
            <a:xfrm>
              <a:off x="3608" y="1845"/>
              <a:ext cx="851" cy="632"/>
            </a:xfrm>
            <a:custGeom>
              <a:avLst/>
              <a:gdLst>
                <a:gd name="T0" fmla="*/ 366 w 626"/>
                <a:gd name="T1" fmla="*/ 413 h 465"/>
                <a:gd name="T2" fmla="*/ 313 w 626"/>
                <a:gd name="T3" fmla="*/ 362 h 465"/>
                <a:gd name="T4" fmla="*/ 338 w 626"/>
                <a:gd name="T5" fmla="*/ 362 h 465"/>
                <a:gd name="T6" fmla="*/ 392 w 626"/>
                <a:gd name="T7" fmla="*/ 310 h 465"/>
                <a:gd name="T8" fmla="*/ 338 w 626"/>
                <a:gd name="T9" fmla="*/ 258 h 465"/>
                <a:gd name="T10" fmla="*/ 414 w 626"/>
                <a:gd name="T11" fmla="*/ 207 h 465"/>
                <a:gd name="T12" fmla="*/ 361 w 626"/>
                <a:gd name="T13" fmla="*/ 155 h 465"/>
                <a:gd name="T14" fmla="*/ 573 w 626"/>
                <a:gd name="T15" fmla="*/ 155 h 465"/>
                <a:gd name="T16" fmla="*/ 626 w 626"/>
                <a:gd name="T17" fmla="*/ 103 h 465"/>
                <a:gd name="T18" fmla="*/ 573 w 626"/>
                <a:gd name="T19" fmla="*/ 52 h 465"/>
                <a:gd name="T20" fmla="*/ 260 w 626"/>
                <a:gd name="T21" fmla="*/ 52 h 465"/>
                <a:gd name="T22" fmla="*/ 207 w 626"/>
                <a:gd name="T23" fmla="*/ 0 h 465"/>
                <a:gd name="T24" fmla="*/ 102 w 626"/>
                <a:gd name="T25" fmla="*/ 0 h 465"/>
                <a:gd name="T26" fmla="*/ 48 w 626"/>
                <a:gd name="T27" fmla="*/ 52 h 465"/>
                <a:gd name="T28" fmla="*/ 49 w 626"/>
                <a:gd name="T29" fmla="*/ 54 h 465"/>
                <a:gd name="T30" fmla="*/ 0 w 626"/>
                <a:gd name="T31" fmla="*/ 113 h 465"/>
                <a:gd name="T32" fmla="*/ 0 w 626"/>
                <a:gd name="T33" fmla="*/ 403 h 465"/>
                <a:gd name="T34" fmla="*/ 65 w 626"/>
                <a:gd name="T35" fmla="*/ 465 h 465"/>
                <a:gd name="T36" fmla="*/ 208 w 626"/>
                <a:gd name="T37" fmla="*/ 465 h 465"/>
                <a:gd name="T38" fmla="*/ 244 w 626"/>
                <a:gd name="T39" fmla="*/ 465 h 465"/>
                <a:gd name="T40" fmla="*/ 313 w 626"/>
                <a:gd name="T41" fmla="*/ 465 h 465"/>
                <a:gd name="T42" fmla="*/ 366 w 626"/>
                <a:gd name="T43" fmla="*/ 413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6" h="465">
                  <a:moveTo>
                    <a:pt x="366" y="413"/>
                  </a:moveTo>
                  <a:cubicBezTo>
                    <a:pt x="366" y="385"/>
                    <a:pt x="342" y="362"/>
                    <a:pt x="313" y="362"/>
                  </a:cubicBezTo>
                  <a:cubicBezTo>
                    <a:pt x="338" y="362"/>
                    <a:pt x="338" y="362"/>
                    <a:pt x="338" y="362"/>
                  </a:cubicBezTo>
                  <a:cubicBezTo>
                    <a:pt x="368" y="362"/>
                    <a:pt x="392" y="338"/>
                    <a:pt x="392" y="310"/>
                  </a:cubicBezTo>
                  <a:cubicBezTo>
                    <a:pt x="392" y="281"/>
                    <a:pt x="368" y="258"/>
                    <a:pt x="338" y="258"/>
                  </a:cubicBezTo>
                  <a:cubicBezTo>
                    <a:pt x="368" y="258"/>
                    <a:pt x="416" y="258"/>
                    <a:pt x="414" y="207"/>
                  </a:cubicBezTo>
                  <a:cubicBezTo>
                    <a:pt x="413" y="178"/>
                    <a:pt x="390" y="155"/>
                    <a:pt x="361" y="155"/>
                  </a:cubicBezTo>
                  <a:cubicBezTo>
                    <a:pt x="573" y="155"/>
                    <a:pt x="573" y="155"/>
                    <a:pt x="573" y="155"/>
                  </a:cubicBezTo>
                  <a:cubicBezTo>
                    <a:pt x="602" y="155"/>
                    <a:pt x="626" y="132"/>
                    <a:pt x="626" y="103"/>
                  </a:cubicBezTo>
                  <a:cubicBezTo>
                    <a:pt x="626" y="75"/>
                    <a:pt x="602" y="52"/>
                    <a:pt x="573" y="52"/>
                  </a:cubicBezTo>
                  <a:cubicBezTo>
                    <a:pt x="260" y="52"/>
                    <a:pt x="260" y="52"/>
                    <a:pt x="260" y="52"/>
                  </a:cubicBezTo>
                  <a:cubicBezTo>
                    <a:pt x="260" y="23"/>
                    <a:pt x="236" y="0"/>
                    <a:pt x="207" y="0"/>
                  </a:cubicBezTo>
                  <a:cubicBezTo>
                    <a:pt x="102" y="0"/>
                    <a:pt x="102" y="0"/>
                    <a:pt x="102" y="0"/>
                  </a:cubicBezTo>
                  <a:cubicBezTo>
                    <a:pt x="72" y="0"/>
                    <a:pt x="48" y="23"/>
                    <a:pt x="48" y="52"/>
                  </a:cubicBezTo>
                  <a:cubicBezTo>
                    <a:pt x="48" y="52"/>
                    <a:pt x="48" y="53"/>
                    <a:pt x="49" y="54"/>
                  </a:cubicBezTo>
                  <a:cubicBezTo>
                    <a:pt x="21" y="60"/>
                    <a:pt x="0" y="85"/>
                    <a:pt x="0" y="113"/>
                  </a:cubicBezTo>
                  <a:cubicBezTo>
                    <a:pt x="0" y="403"/>
                    <a:pt x="0" y="403"/>
                    <a:pt x="0" y="403"/>
                  </a:cubicBezTo>
                  <a:cubicBezTo>
                    <a:pt x="0" y="437"/>
                    <a:pt x="29" y="465"/>
                    <a:pt x="65" y="465"/>
                  </a:cubicBezTo>
                  <a:cubicBezTo>
                    <a:pt x="208" y="465"/>
                    <a:pt x="208" y="465"/>
                    <a:pt x="208" y="465"/>
                  </a:cubicBezTo>
                  <a:cubicBezTo>
                    <a:pt x="244" y="465"/>
                    <a:pt x="244" y="465"/>
                    <a:pt x="244" y="465"/>
                  </a:cubicBezTo>
                  <a:cubicBezTo>
                    <a:pt x="313" y="465"/>
                    <a:pt x="313" y="465"/>
                    <a:pt x="313" y="465"/>
                  </a:cubicBezTo>
                  <a:cubicBezTo>
                    <a:pt x="342" y="465"/>
                    <a:pt x="366" y="442"/>
                    <a:pt x="366" y="413"/>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846" name="Rectangle 6"/>
            <p:cNvSpPr>
              <a:spLocks noChangeArrowheads="1"/>
            </p:cNvSpPr>
            <p:nvPr>
              <p:custDataLst>
                <p:tags r:id="rId11"/>
              </p:custDataLst>
            </p:nvPr>
          </p:nvSpPr>
          <p:spPr bwMode="auto">
            <a:xfrm>
              <a:off x="3222" y="1931"/>
              <a:ext cx="319" cy="531"/>
            </a:xfrm>
            <a:prstGeom prst="rect">
              <a:avLst/>
            </a:pr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grpSp>
      <p:sp>
        <p:nvSpPr>
          <p:cNvPr id="1048847" name="Rectangle 43"/>
          <p:cNvSpPr/>
          <p:nvPr>
            <p:custDataLst>
              <p:tags r:id="rId2"/>
            </p:custDataLst>
          </p:nvPr>
        </p:nvSpPr>
        <p:spPr>
          <a:xfrm>
            <a:off x="2018665" y="1765935"/>
            <a:ext cx="8797290" cy="384175"/>
          </a:xfrm>
          <a:prstGeom prst="rect">
            <a:avLst/>
          </a:prstGeom>
        </p:spPr>
        <p:txBody>
          <a:bodyPr wrap="square" lIns="0" tIns="0" rIns="0" bIns="0">
            <a:noAutofit/>
          </a:bodyPr>
          <a:lstStyle/>
          <a:p>
            <a:pPr lvl="0" defTabSz="913130" fontAlgn="base">
              <a:lnSpc>
                <a:spcPct val="130000"/>
              </a:lnSpc>
              <a:spcBef>
                <a:spcPct val="0"/>
              </a:spcBef>
              <a:spcAft>
                <a:spcPts val="500"/>
              </a:spcAft>
            </a:pPr>
            <a:r>
              <a:rPr lang="zh-CN" altLang="en-US" kern="0">
                <a:latin typeface="微软雅黑" panose="020B0503020204020204" pitchFamily="34" charset="-122"/>
                <a:ea typeface="微软雅黑" panose="020B0503020204020204" pitchFamily="34" charset="-122"/>
                <a:cs typeface="Times New Roman" panose="02020603050405020304" pitchFamily="18" charset="0"/>
                <a:sym typeface="+mn-lt"/>
              </a:rPr>
              <a:t>按照十项重点事项进行归纳整理。</a:t>
            </a:r>
          </a:p>
        </p:txBody>
      </p:sp>
      <p:sp>
        <p:nvSpPr>
          <p:cNvPr id="1048848" name="TextBox 37"/>
          <p:cNvSpPr txBox="1"/>
          <p:nvPr>
            <p:custDataLst>
              <p:tags r:id="rId3"/>
            </p:custDataLst>
          </p:nvPr>
        </p:nvSpPr>
        <p:spPr>
          <a:xfrm>
            <a:off x="2392045" y="1238885"/>
            <a:ext cx="2240280" cy="447040"/>
          </a:xfrm>
          <a:prstGeom prst="rect">
            <a:avLst/>
          </a:prstGeom>
        </p:spPr>
        <p:txBody>
          <a:bodyPr wrap="none">
            <a:noAutofit/>
          </a:bodyPr>
          <a:lstStyle/>
          <a:p>
            <a:pPr defTabSz="457200"/>
            <a:r>
              <a:rPr lang="zh-CN" altLang="en-US" sz="2400" b="1">
                <a:solidFill>
                  <a:schemeClr val="bg1"/>
                </a:solidFill>
                <a:latin typeface="微软雅黑" panose="020B0503020204020204" pitchFamily="34" charset="-122"/>
                <a:ea typeface="微软雅黑" panose="020B0503020204020204" pitchFamily="34" charset="-122"/>
                <a:cs typeface="+mn-ea"/>
                <a:sym typeface="+mn-lt"/>
              </a:rPr>
              <a:t>现场诊断突出问题</a:t>
            </a:r>
          </a:p>
          <a:p>
            <a:pPr defTabSz="457200"/>
            <a:endParaRPr lang="zh-CN" altLang="en-US" sz="2400" b="1">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048849" name="箭头: 五边形 17"/>
          <p:cNvSpPr/>
          <p:nvPr>
            <p:custDataLst>
              <p:tags r:id="rId4"/>
            </p:custDataLst>
          </p:nvPr>
        </p:nvSpPr>
        <p:spPr>
          <a:xfrm>
            <a:off x="876300" y="2435860"/>
            <a:ext cx="5146040" cy="575945"/>
          </a:xfrm>
          <a:prstGeom prst="homePlate">
            <a:avLst/>
          </a:prstGeom>
          <a:solidFill>
            <a:srgbClr val="CA0000"/>
          </a:solidFill>
          <a:ln w="12700" cap="flat" cmpd="sng" algn="ctr">
            <a:noFill/>
            <a:prstDash val="solid"/>
            <a:miter lim="800000"/>
          </a:ln>
          <a:effectLst/>
        </p:spPr>
        <p:txBody>
          <a:bodyPr rtlCol="0" anchor="ctr"/>
          <a:lstStyle/>
          <a:p>
            <a:pPr lvl="0" defTabSz="457200"/>
            <a:r>
              <a:rPr lang="zh-CN" altLang="en-US" sz="2000" b="1">
                <a:ln w="19050">
                  <a:noFill/>
                </a:ln>
                <a:solidFill>
                  <a:schemeClr val="bg1"/>
                </a:solidFill>
                <a:latin typeface="微软雅黑" panose="020B0503020204020204" pitchFamily="34" charset="-122"/>
                <a:ea typeface="微软雅黑" panose="020B0503020204020204" pitchFamily="34" charset="-122"/>
                <a:cs typeface="+mn-ea"/>
                <a:sym typeface="+mn-lt"/>
              </a:rPr>
              <a:t>有限空间物理隔离措施突出问题</a:t>
            </a:r>
          </a:p>
        </p:txBody>
      </p:sp>
      <p:sp>
        <p:nvSpPr>
          <p:cNvPr id="1048850" name="矩形 3"/>
          <p:cNvSpPr/>
          <p:nvPr>
            <p:custDataLst>
              <p:tags r:id="rId5"/>
            </p:custDataLst>
          </p:nvPr>
        </p:nvSpPr>
        <p:spPr>
          <a:xfrm>
            <a:off x="921385" y="3100070"/>
            <a:ext cx="10284460" cy="1052830"/>
          </a:xfrm>
          <a:prstGeom prst="rect">
            <a:avLst/>
          </a:prstGeom>
        </p:spPr>
        <p:txBody>
          <a:bodyPr wrap="square">
            <a:spAutoFit/>
          </a:bodyPr>
          <a:lstStyle/>
          <a:p>
            <a:pPr marL="285750" indent="-285750" fontAlgn="auto">
              <a:lnSpc>
                <a:spcPts val="2500"/>
              </a:lnSpc>
              <a:spcBef>
                <a:spcPct val="0"/>
              </a:spcBef>
              <a:spcAft>
                <a:spcPct val="0"/>
              </a:spcAft>
              <a:buFont typeface="Wingdings" panose="05000000000000000000" pitchFamily="2" charset="2"/>
              <a:buChar char="l"/>
            </a:pPr>
            <a:r>
              <a:rPr lang="zh-CN" altLang="en-US" sz="1400" b="1">
                <a:latin typeface="微软雅黑" panose="020B0503020204020204" pitchFamily="34" charset="-122"/>
                <a:ea typeface="微软雅黑" panose="020B0503020204020204" pitchFamily="34" charset="-122"/>
                <a:cs typeface="+mn-ea"/>
                <a:sym typeface="+mn-lt"/>
              </a:rPr>
              <a:t>部分企业的可能产生硫化氢、一氧化碳等有毒有害气体</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有限空间出入口及周边未设有效的物理隔离措施</a:t>
            </a:r>
            <a:r>
              <a:rPr lang="zh-CN" altLang="en-US" sz="1400" b="1">
                <a:latin typeface="微软雅黑" panose="020B0503020204020204" pitchFamily="34" charset="-122"/>
                <a:ea typeface="微软雅黑" panose="020B0503020204020204" pitchFamily="34" charset="-122"/>
                <a:cs typeface="+mn-ea"/>
                <a:sym typeface="+mn-lt"/>
              </a:rPr>
              <a:t>，或未及时维护导致物理隔离</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失效</a:t>
            </a:r>
            <a:r>
              <a:rPr lang="zh-CN" altLang="en-US" sz="1400" b="1">
                <a:latin typeface="微软雅黑" panose="020B0503020204020204" pitchFamily="34" charset="-122"/>
                <a:ea typeface="微软雅黑" panose="020B0503020204020204" pitchFamily="34" charset="-122"/>
                <a:cs typeface="+mn-ea"/>
                <a:sym typeface="+mn-lt"/>
              </a:rPr>
              <a:t>。</a:t>
            </a:r>
          </a:p>
          <a:p>
            <a:pPr marL="285750" indent="-285750" fontAlgn="auto">
              <a:lnSpc>
                <a:spcPts val="2500"/>
              </a:lnSpc>
              <a:spcBef>
                <a:spcPct val="0"/>
              </a:spcBef>
              <a:spcAft>
                <a:spcPct val="0"/>
              </a:spcAft>
              <a:buFont typeface="Wingdings" panose="05000000000000000000" pitchFamily="2" charset="2"/>
              <a:buChar char="l"/>
            </a:pPr>
            <a:r>
              <a:rPr lang="zh-CN" altLang="en-US" sz="1400" b="1">
                <a:latin typeface="微软雅黑" panose="020B0503020204020204" pitchFamily="34" charset="-122"/>
                <a:ea typeface="微软雅黑" panose="020B0503020204020204" pitchFamily="34" charset="-122"/>
                <a:cs typeface="+mn-ea"/>
                <a:sym typeface="+mn-lt"/>
              </a:rPr>
              <a:t>少数企业未设置物理隔离措施。</a:t>
            </a:r>
            <a:endParaRPr lang="zh-CN" altLang="en-US" sz="1400" b="1">
              <a:solidFill>
                <a:schemeClr val="tx1"/>
              </a:solidFill>
              <a:latin typeface="微软雅黑" panose="020B0503020204020204" pitchFamily="34" charset="-122"/>
              <a:ea typeface="微软雅黑" panose="020B0503020204020204" pitchFamily="34" charset="-122"/>
              <a:cs typeface="+mn-ea"/>
              <a:sym typeface="+mn-lt"/>
            </a:endParaRPr>
          </a:p>
        </p:txBody>
      </p:sp>
      <p:sp>
        <p:nvSpPr>
          <p:cNvPr id="1048851" name="箭头: 五边形 17"/>
          <p:cNvSpPr/>
          <p:nvPr>
            <p:custDataLst>
              <p:tags r:id="rId6"/>
            </p:custDataLst>
          </p:nvPr>
        </p:nvSpPr>
        <p:spPr>
          <a:xfrm>
            <a:off x="876935" y="4448175"/>
            <a:ext cx="5146675" cy="575945"/>
          </a:xfrm>
          <a:prstGeom prst="homePlate">
            <a:avLst/>
          </a:prstGeom>
          <a:solidFill>
            <a:srgbClr val="CA0000"/>
          </a:solidFill>
          <a:ln w="12700" cap="flat" cmpd="sng" algn="ctr">
            <a:noFill/>
            <a:prstDash val="solid"/>
            <a:miter lim="800000"/>
          </a:ln>
          <a:effectLst/>
        </p:spPr>
        <p:txBody>
          <a:bodyPr rtlCol="0" anchor="ctr"/>
          <a:lstStyle/>
          <a:p>
            <a:pPr lvl="0"/>
            <a:r>
              <a:rPr lang="zh-CN" altLang="en-US" sz="2000" b="1" kern="0" spc="300">
                <a:solidFill>
                  <a:srgbClr val="FFFFFF"/>
                </a:solidFill>
                <a:latin typeface="微软雅黑" panose="020B0503020204020204" pitchFamily="34" charset="-122"/>
                <a:ea typeface="微软雅黑" panose="020B0503020204020204" pitchFamily="34" charset="-122"/>
                <a:cs typeface="+mn-ea"/>
                <a:sym typeface="+mn-lt"/>
              </a:rPr>
              <a:t>有限空间作业审批突出问题</a:t>
            </a:r>
          </a:p>
        </p:txBody>
      </p:sp>
      <p:sp>
        <p:nvSpPr>
          <p:cNvPr id="1048852" name="矩形 5"/>
          <p:cNvSpPr/>
          <p:nvPr>
            <p:custDataLst>
              <p:tags r:id="rId7"/>
            </p:custDataLst>
          </p:nvPr>
        </p:nvSpPr>
        <p:spPr>
          <a:xfrm>
            <a:off x="877237" y="5250602"/>
            <a:ext cx="11081129" cy="1060450"/>
          </a:xfrm>
          <a:prstGeom prst="rect">
            <a:avLst/>
          </a:prstGeom>
        </p:spPr>
        <p:txBody>
          <a:bodyPr wrap="square">
            <a:spAutoFit/>
          </a:bodyPr>
          <a:lstStyle/>
          <a:p>
            <a:pPr marL="285750" indent="-285750">
              <a:lnSpc>
                <a:spcPct val="150000"/>
              </a:lnSpc>
              <a:buFont typeface="Wingdings" panose="05000000000000000000" pitchFamily="2" charset="2"/>
              <a:buChar char="l"/>
            </a:pPr>
            <a:r>
              <a:rPr lang="zh-CN" altLang="en-US" sz="1400" b="1">
                <a:latin typeface="微软雅黑" panose="020B0503020204020204" pitchFamily="34" charset="-122"/>
                <a:ea typeface="微软雅黑" panose="020B0503020204020204" pitchFamily="34" charset="-122"/>
                <a:cs typeface="+mn-ea"/>
                <a:sym typeface="+mn-lt"/>
              </a:rPr>
              <a:t>部分企业存在有限空间作业，但</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未落实作业审批要求</a:t>
            </a:r>
            <a:r>
              <a:rPr lang="zh-CN" altLang="en-US" sz="1400" b="1">
                <a:latin typeface="微软雅黑" panose="020B0503020204020204" pitchFamily="34" charset="-122"/>
                <a:ea typeface="微软雅黑" panose="020B0503020204020204" pitchFamily="34" charset="-122"/>
                <a:cs typeface="+mn-ea"/>
                <a:sym typeface="+mn-lt"/>
              </a:rPr>
              <a:t>。</a:t>
            </a:r>
          </a:p>
          <a:p>
            <a:pPr marL="285750" indent="-285750">
              <a:lnSpc>
                <a:spcPct val="150000"/>
              </a:lnSpc>
              <a:buFont typeface="Wingdings" panose="05000000000000000000" pitchFamily="2" charset="2"/>
              <a:buChar char="l"/>
            </a:pPr>
            <a:r>
              <a:rPr lang="zh-CN" altLang="en-US" sz="1400" b="1">
                <a:latin typeface="微软雅黑" panose="020B0503020204020204" pitchFamily="34" charset="-122"/>
                <a:ea typeface="微软雅黑" panose="020B0503020204020204" pitchFamily="34" charset="-122"/>
                <a:cs typeface="+mn-ea"/>
                <a:sym typeface="+mn-lt"/>
              </a:rPr>
              <a:t>有限空间作业审批单中无气体浓度允许限值范围，</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签字审批人与制度规定不相符</a:t>
            </a:r>
            <a:r>
              <a:rPr lang="zh-CN" altLang="en-US" sz="1400" b="1">
                <a:latin typeface="微软雅黑" panose="020B0503020204020204" pitchFamily="34" charset="-122"/>
                <a:ea typeface="微软雅黑" panose="020B0503020204020204" pitchFamily="34" charset="-122"/>
                <a:cs typeface="+mn-ea"/>
                <a:sym typeface="+mn-lt"/>
              </a:rPr>
              <a:t>。</a:t>
            </a:r>
          </a:p>
          <a:p>
            <a:pPr marL="285750" indent="-285750">
              <a:lnSpc>
                <a:spcPct val="150000"/>
              </a:lnSpc>
              <a:buFont typeface="Wingdings" panose="05000000000000000000" pitchFamily="2" charset="2"/>
              <a:buChar char="l"/>
            </a:pPr>
            <a:r>
              <a:rPr lang="zh-CN" altLang="en-US" sz="1400" b="1">
                <a:latin typeface="微软雅黑" panose="020B0503020204020204" pitchFamily="34" charset="-122"/>
                <a:ea typeface="微软雅黑" panose="020B0503020204020204" pitchFamily="34" charset="-122"/>
                <a:cs typeface="+mn-ea"/>
                <a:sym typeface="+mn-lt"/>
              </a:rPr>
              <a:t>有限空间作业</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制度中提及审批需多级进行，但企业实际操作与之背离</a:t>
            </a:r>
            <a:r>
              <a:rPr lang="zh-CN" altLang="en-US" sz="1400" b="1">
                <a:solidFill>
                  <a:schemeClr val="tx1"/>
                </a:solidFill>
                <a:latin typeface="微软雅黑" panose="020B0503020204020204" pitchFamily="34" charset="-122"/>
                <a:ea typeface="微软雅黑" panose="020B0503020204020204" pitchFamily="34" charset="-122"/>
                <a:cs typeface="+mn-ea"/>
                <a:sym typeface="+mn-lt"/>
              </a:rPr>
              <a:t>。</a:t>
            </a:r>
          </a:p>
        </p:txBody>
      </p:sp>
      <p:sp>
        <p:nvSpPr>
          <p:cNvPr id="1048853" name="矩形 6"/>
          <p:cNvSpPr/>
          <p:nvPr>
            <p:custDataLst>
              <p:tags r:id="rId8"/>
            </p:custDataLst>
          </p:nvPr>
        </p:nvSpPr>
        <p:spPr>
          <a:xfrm>
            <a:off x="5303362" y="2458414"/>
            <a:ext cx="377026" cy="553998"/>
          </a:xfrm>
          <a:prstGeom prst="rect">
            <a:avLst/>
          </a:prstGeom>
        </p:spPr>
        <p:txBody>
          <a:bodyPr wrap="none">
            <a:spAutoFit/>
          </a:bodyPr>
          <a:lstStyle/>
          <a:p>
            <a:pPr lvl="0" defTabSz="457200"/>
            <a:r>
              <a:rPr lang="en-US" altLang="zh-CN" sz="3000" b="1">
                <a:ln w="19050">
                  <a:noFill/>
                </a:ln>
                <a:solidFill>
                  <a:schemeClr val="bg1"/>
                </a:solidFill>
                <a:latin typeface="Times New Roman" panose="02020603050405020304" pitchFamily="18" charset="0"/>
                <a:ea typeface="思源宋体 CN" panose="02020400000000000000" pitchFamily="18" charset="-122"/>
                <a:cs typeface="Times New Roman" panose="02020603050405020304" pitchFamily="18" charset="0"/>
                <a:sym typeface="+mn-lt"/>
              </a:rPr>
              <a:t>5</a:t>
            </a:r>
          </a:p>
        </p:txBody>
      </p:sp>
      <p:sp>
        <p:nvSpPr>
          <p:cNvPr id="1048854" name="矩形 7"/>
          <p:cNvSpPr/>
          <p:nvPr>
            <p:custDataLst>
              <p:tags r:id="rId9"/>
            </p:custDataLst>
          </p:nvPr>
        </p:nvSpPr>
        <p:spPr>
          <a:xfrm>
            <a:off x="5303362" y="4447869"/>
            <a:ext cx="377026" cy="553998"/>
          </a:xfrm>
          <a:prstGeom prst="rect">
            <a:avLst/>
          </a:prstGeom>
        </p:spPr>
        <p:txBody>
          <a:bodyPr wrap="none">
            <a:spAutoFit/>
          </a:bodyPr>
          <a:lstStyle/>
          <a:p>
            <a:pPr lvl="0" defTabSz="457200"/>
            <a:r>
              <a:rPr lang="en-US" altLang="zh-CN" sz="3000" b="1">
                <a:ln w="19050">
                  <a:noFill/>
                </a:ln>
                <a:solidFill>
                  <a:schemeClr val="bg1"/>
                </a:solidFill>
                <a:latin typeface="Times New Roman" panose="02020603050405020304" pitchFamily="18" charset="0"/>
                <a:ea typeface="思源宋体 CN" panose="02020400000000000000" pitchFamily="18" charset="-122"/>
                <a:cs typeface="Times New Roman" panose="02020603050405020304" pitchFamily="18" charset="0"/>
                <a:sym typeface="+mn-lt"/>
              </a:rPr>
              <a:t>6</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afterEffect">
                                  <p:stCondLst>
                                    <p:cond delay="0"/>
                                  </p:stCondLst>
                                  <p:childTnLst>
                                    <p:set>
                                      <p:cBhvr>
                                        <p:cTn id="6" dur="1" fill="hold">
                                          <p:stCondLst>
                                            <p:cond delay="0"/>
                                          </p:stCondLst>
                                        </p:cTn>
                                        <p:tgtEl>
                                          <p:spTgt spid="177"/>
                                        </p:tgtEl>
                                        <p:attrNameLst>
                                          <p:attrName>style.visibility</p:attrName>
                                        </p:attrNameLst>
                                      </p:cBhvr>
                                      <p:to>
                                        <p:strVal val="visible"/>
                                      </p:to>
                                    </p:set>
                                    <p:animEffect transition="in" filter="fade">
                                      <p:cBhvr>
                                        <p:cTn id="7" dur="1000"/>
                                        <p:tgtEl>
                                          <p:spTgt spid="177"/>
                                        </p:tgtEl>
                                      </p:cBhvr>
                                    </p:animEffect>
                                  </p:childTnLst>
                                </p:cTn>
                              </p:par>
                            </p:childTnLst>
                          </p:cTn>
                        </p:par>
                        <p:par>
                          <p:cTn id="8" fill="hold" nodeType="afterGroup">
                            <p:stCondLst>
                              <p:cond delay="1000"/>
                            </p:stCondLst>
                            <p:childTnLst>
                              <p:par>
                                <p:cTn id="9" presetID="22" presetClass="entr" presetSubtype="4" fill="hold" nodeType="afterEffect">
                                  <p:stCondLst>
                                    <p:cond delay="0"/>
                                  </p:stCondLst>
                                  <p:childTnLst>
                                    <p:set>
                                      <p:cBhvr>
                                        <p:cTn id="10" dur="1" fill="hold">
                                          <p:stCondLst>
                                            <p:cond delay="0"/>
                                          </p:stCondLst>
                                        </p:cTn>
                                        <p:tgtEl>
                                          <p:spTgt spid="178"/>
                                        </p:tgtEl>
                                        <p:attrNameLst>
                                          <p:attrName>style.visibility</p:attrName>
                                        </p:attrNameLst>
                                      </p:cBhvr>
                                      <p:to>
                                        <p:strVal val="visible"/>
                                      </p:to>
                                    </p:set>
                                    <p:animEffect transition="in" filter="wipe(down)">
                                      <p:cBhvr>
                                        <p:cTn id="11" dur="500"/>
                                        <p:tgtEl>
                                          <p:spTgt spid="178"/>
                                        </p:tgtEl>
                                      </p:cBhvr>
                                    </p:animEffect>
                                  </p:childTnLst>
                                </p:cTn>
                              </p:par>
                            </p:childTnLst>
                          </p:cTn>
                        </p:par>
                        <p:par>
                          <p:cTn id="12" fill="hold" nodeType="afterGroup">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048848"/>
                                        </p:tgtEl>
                                        <p:attrNameLst>
                                          <p:attrName>style.visibility</p:attrName>
                                        </p:attrNameLst>
                                      </p:cBhvr>
                                      <p:to>
                                        <p:strVal val="visible"/>
                                      </p:to>
                                    </p:set>
                                    <p:animEffect transition="in" filter="fade">
                                      <p:cBhvr>
                                        <p:cTn id="15" dur="500"/>
                                        <p:tgtEl>
                                          <p:spTgt spid="1048848"/>
                                        </p:tgtEl>
                                      </p:cBhvr>
                                    </p:animEffect>
                                  </p:childTnLst>
                                </p:cTn>
                              </p:par>
                            </p:childTnLst>
                          </p:cTn>
                        </p:par>
                        <p:par>
                          <p:cTn id="16" fill="hold" nodeType="afterGroup">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1048844"/>
                                        </p:tgtEl>
                                        <p:attrNameLst>
                                          <p:attrName>style.visibility</p:attrName>
                                        </p:attrNameLst>
                                      </p:cBhvr>
                                      <p:to>
                                        <p:strVal val="visible"/>
                                      </p:to>
                                    </p:set>
                                    <p:animEffect transition="in" filter="wipe(left)">
                                      <p:cBhvr>
                                        <p:cTn id="19" dur="500"/>
                                        <p:tgtEl>
                                          <p:spTgt spid="1048844"/>
                                        </p:tgtEl>
                                      </p:cBhvr>
                                    </p:animEffect>
                                  </p:childTnLst>
                                </p:cTn>
                              </p:par>
                            </p:childTnLst>
                          </p:cTn>
                        </p:par>
                        <p:par>
                          <p:cTn id="20" fill="hold" nodeType="afterGroup">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1048847"/>
                                        </p:tgtEl>
                                        <p:attrNameLst>
                                          <p:attrName>style.visibility</p:attrName>
                                        </p:attrNameLst>
                                      </p:cBhvr>
                                      <p:to>
                                        <p:strVal val="visible"/>
                                      </p:to>
                                    </p:set>
                                    <p:animEffect transition="in" filter="wipe(left)">
                                      <p:cBhvr>
                                        <p:cTn id="23" dur="900"/>
                                        <p:tgtEl>
                                          <p:spTgt spid="1048847"/>
                                        </p:tgtEl>
                                      </p:cBhvr>
                                    </p:animEffect>
                                  </p:childTnLst>
                                </p:cTn>
                              </p:par>
                            </p:childTnLst>
                          </p:cTn>
                        </p:par>
                        <p:par>
                          <p:cTn id="24" fill="hold" nodeType="afterGroup">
                            <p:stCondLst>
                              <p:cond delay="3400"/>
                            </p:stCondLst>
                            <p:childTnLst>
                              <p:par>
                                <p:cTn id="25" presetID="22" presetClass="entr" presetSubtype="8" fill="hold" grpId="0" nodeType="afterEffect">
                                  <p:stCondLst>
                                    <p:cond delay="0"/>
                                  </p:stCondLst>
                                  <p:childTnLst>
                                    <p:set>
                                      <p:cBhvr>
                                        <p:cTn id="26" dur="1" fill="hold">
                                          <p:stCondLst>
                                            <p:cond delay="0"/>
                                          </p:stCondLst>
                                        </p:cTn>
                                        <p:tgtEl>
                                          <p:spTgt spid="1048849"/>
                                        </p:tgtEl>
                                        <p:attrNameLst>
                                          <p:attrName>style.visibility</p:attrName>
                                        </p:attrNameLst>
                                      </p:cBhvr>
                                      <p:to>
                                        <p:strVal val="visible"/>
                                      </p:to>
                                    </p:set>
                                    <p:animEffect transition="in" filter="wipe(left)">
                                      <p:cBhvr>
                                        <p:cTn id="27" dur="1000"/>
                                        <p:tgtEl>
                                          <p:spTgt spid="1048849"/>
                                        </p:tgtEl>
                                      </p:cBhvr>
                                    </p:animEffect>
                                  </p:childTnLst>
                                </p:cTn>
                              </p:par>
                            </p:childTnLst>
                          </p:cTn>
                        </p:par>
                        <p:par>
                          <p:cTn id="28" fill="hold" nodeType="afterGroup">
                            <p:stCondLst>
                              <p:cond delay="4400"/>
                            </p:stCondLst>
                            <p:childTnLst>
                              <p:par>
                                <p:cTn id="29" presetID="31" presetClass="entr" presetSubtype="0" fill="hold" grpId="0" nodeType="afterEffect">
                                  <p:stCondLst>
                                    <p:cond delay="0"/>
                                  </p:stCondLst>
                                  <p:iterate type="lt">
                                    <p:tmPct val="333"/>
                                  </p:iterate>
                                  <p:childTnLst>
                                    <p:set>
                                      <p:cBhvr>
                                        <p:cTn id="30" dur="1" fill="hold">
                                          <p:stCondLst>
                                            <p:cond delay="0"/>
                                          </p:stCondLst>
                                        </p:cTn>
                                        <p:tgtEl>
                                          <p:spTgt spid="1048850"/>
                                        </p:tgtEl>
                                        <p:attrNameLst>
                                          <p:attrName>style.visibility</p:attrName>
                                        </p:attrNameLst>
                                      </p:cBhvr>
                                      <p:to>
                                        <p:strVal val="visible"/>
                                      </p:to>
                                    </p:set>
                                    <p:anim calcmode="lin" valueType="num">
                                      <p:cBhvr>
                                        <p:cTn id="31" dur="750" fill="hold"/>
                                        <p:tgtEl>
                                          <p:spTgt spid="1048850"/>
                                        </p:tgtEl>
                                        <p:attrNameLst>
                                          <p:attrName>ppt_w</p:attrName>
                                        </p:attrNameLst>
                                      </p:cBhvr>
                                      <p:tavLst>
                                        <p:tav tm="0">
                                          <p:val>
                                            <p:fltVal val="0"/>
                                          </p:val>
                                        </p:tav>
                                        <p:tav tm="100000">
                                          <p:val>
                                            <p:strVal val="#ppt_w"/>
                                          </p:val>
                                        </p:tav>
                                      </p:tavLst>
                                    </p:anim>
                                    <p:anim calcmode="lin" valueType="num">
                                      <p:cBhvr>
                                        <p:cTn id="32" dur="750" fill="hold"/>
                                        <p:tgtEl>
                                          <p:spTgt spid="1048850"/>
                                        </p:tgtEl>
                                        <p:attrNameLst>
                                          <p:attrName>ppt_h</p:attrName>
                                        </p:attrNameLst>
                                      </p:cBhvr>
                                      <p:tavLst>
                                        <p:tav tm="0">
                                          <p:val>
                                            <p:fltVal val="0"/>
                                          </p:val>
                                        </p:tav>
                                        <p:tav tm="100000">
                                          <p:val>
                                            <p:strVal val="#ppt_h"/>
                                          </p:val>
                                        </p:tav>
                                      </p:tavLst>
                                    </p:anim>
                                    <p:anim calcmode="lin" valueType="num">
                                      <p:cBhvr>
                                        <p:cTn id="33" dur="750" fill="hold"/>
                                        <p:tgtEl>
                                          <p:spTgt spid="1048850"/>
                                        </p:tgtEl>
                                        <p:attrNameLst>
                                          <p:attrName>style.rotation</p:attrName>
                                        </p:attrNameLst>
                                      </p:cBhvr>
                                      <p:tavLst>
                                        <p:tav tm="0">
                                          <p:val>
                                            <p:fltVal val="90"/>
                                          </p:val>
                                        </p:tav>
                                        <p:tav tm="100000">
                                          <p:val>
                                            <p:fltVal val="0"/>
                                          </p:val>
                                        </p:tav>
                                      </p:tavLst>
                                    </p:anim>
                                    <p:animEffect transition="in" filter="fade">
                                      <p:cBhvr>
                                        <p:cTn id="34" dur="750"/>
                                        <p:tgtEl>
                                          <p:spTgt spid="1048850"/>
                                        </p:tgtEl>
                                      </p:cBhvr>
                                    </p:animEffect>
                                  </p:childTnLst>
                                </p:cTn>
                              </p:par>
                            </p:childTnLst>
                          </p:cTn>
                        </p:par>
                        <p:par>
                          <p:cTn id="35" fill="hold" nodeType="afterGroup">
                            <p:stCondLst>
                              <p:cond delay="5150"/>
                            </p:stCondLst>
                            <p:childTnLst>
                              <p:par>
                                <p:cTn id="36" presetID="22" presetClass="entr" presetSubtype="8" fill="hold" grpId="0" nodeType="afterEffect">
                                  <p:stCondLst>
                                    <p:cond delay="0"/>
                                  </p:stCondLst>
                                  <p:childTnLst>
                                    <p:set>
                                      <p:cBhvr>
                                        <p:cTn id="37" dur="1" fill="hold">
                                          <p:stCondLst>
                                            <p:cond delay="0"/>
                                          </p:stCondLst>
                                        </p:cTn>
                                        <p:tgtEl>
                                          <p:spTgt spid="1048851"/>
                                        </p:tgtEl>
                                        <p:attrNameLst>
                                          <p:attrName>style.visibility</p:attrName>
                                        </p:attrNameLst>
                                      </p:cBhvr>
                                      <p:to>
                                        <p:strVal val="visible"/>
                                      </p:to>
                                    </p:set>
                                    <p:animEffect transition="in" filter="wipe(left)">
                                      <p:cBhvr>
                                        <p:cTn id="38" dur="1000"/>
                                        <p:tgtEl>
                                          <p:spTgt spid="1048851"/>
                                        </p:tgtEl>
                                      </p:cBhvr>
                                    </p:animEffect>
                                  </p:childTnLst>
                                </p:cTn>
                              </p:par>
                            </p:childTnLst>
                          </p:cTn>
                        </p:par>
                        <p:par>
                          <p:cTn id="39" fill="hold" nodeType="afterGroup">
                            <p:stCondLst>
                              <p:cond delay="6150"/>
                            </p:stCondLst>
                            <p:childTnLst>
                              <p:par>
                                <p:cTn id="40" presetID="31" presetClass="entr" presetSubtype="0" fill="hold" grpId="0" nodeType="afterEffect">
                                  <p:stCondLst>
                                    <p:cond delay="0"/>
                                  </p:stCondLst>
                                  <p:iterate type="lt">
                                    <p:tmPct val="333"/>
                                  </p:iterate>
                                  <p:childTnLst>
                                    <p:set>
                                      <p:cBhvr>
                                        <p:cTn id="41" dur="1" fill="hold">
                                          <p:stCondLst>
                                            <p:cond delay="0"/>
                                          </p:stCondLst>
                                        </p:cTn>
                                        <p:tgtEl>
                                          <p:spTgt spid="1048852"/>
                                        </p:tgtEl>
                                        <p:attrNameLst>
                                          <p:attrName>style.visibility</p:attrName>
                                        </p:attrNameLst>
                                      </p:cBhvr>
                                      <p:to>
                                        <p:strVal val="visible"/>
                                      </p:to>
                                    </p:set>
                                    <p:anim calcmode="lin" valueType="num">
                                      <p:cBhvr>
                                        <p:cTn id="42" dur="750" fill="hold"/>
                                        <p:tgtEl>
                                          <p:spTgt spid="1048852"/>
                                        </p:tgtEl>
                                        <p:attrNameLst>
                                          <p:attrName>ppt_w</p:attrName>
                                        </p:attrNameLst>
                                      </p:cBhvr>
                                      <p:tavLst>
                                        <p:tav tm="0">
                                          <p:val>
                                            <p:fltVal val="0"/>
                                          </p:val>
                                        </p:tav>
                                        <p:tav tm="100000">
                                          <p:val>
                                            <p:strVal val="#ppt_w"/>
                                          </p:val>
                                        </p:tav>
                                      </p:tavLst>
                                    </p:anim>
                                    <p:anim calcmode="lin" valueType="num">
                                      <p:cBhvr>
                                        <p:cTn id="43" dur="750" fill="hold"/>
                                        <p:tgtEl>
                                          <p:spTgt spid="1048852"/>
                                        </p:tgtEl>
                                        <p:attrNameLst>
                                          <p:attrName>ppt_h</p:attrName>
                                        </p:attrNameLst>
                                      </p:cBhvr>
                                      <p:tavLst>
                                        <p:tav tm="0">
                                          <p:val>
                                            <p:fltVal val="0"/>
                                          </p:val>
                                        </p:tav>
                                        <p:tav tm="100000">
                                          <p:val>
                                            <p:strVal val="#ppt_h"/>
                                          </p:val>
                                        </p:tav>
                                      </p:tavLst>
                                    </p:anim>
                                    <p:anim calcmode="lin" valueType="num">
                                      <p:cBhvr>
                                        <p:cTn id="44" dur="750" fill="hold"/>
                                        <p:tgtEl>
                                          <p:spTgt spid="1048852"/>
                                        </p:tgtEl>
                                        <p:attrNameLst>
                                          <p:attrName>style.rotation</p:attrName>
                                        </p:attrNameLst>
                                      </p:cBhvr>
                                      <p:tavLst>
                                        <p:tav tm="0">
                                          <p:val>
                                            <p:fltVal val="90"/>
                                          </p:val>
                                        </p:tav>
                                        <p:tav tm="100000">
                                          <p:val>
                                            <p:fltVal val="0"/>
                                          </p:val>
                                        </p:tav>
                                      </p:tavLst>
                                    </p:anim>
                                    <p:animEffect transition="in" filter="fade">
                                      <p:cBhvr>
                                        <p:cTn id="45" dur="750"/>
                                        <p:tgtEl>
                                          <p:spTgt spid="10488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844" grpId="0" animBg="1"/>
      <p:bldP spid="1048847" grpId="0"/>
      <p:bldP spid="1048848" grpId="0"/>
      <p:bldP spid="1048849" grpId="0" animBg="1"/>
      <p:bldP spid="1048850" grpId="0"/>
      <p:bldP spid="1048851" grpId="0" animBg="1"/>
      <p:bldP spid="104885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58" name="矩形 25"/>
          <p:cNvSpPr/>
          <p:nvPr/>
        </p:nvSpPr>
        <p:spPr>
          <a:xfrm>
            <a:off x="1866240" y="415827"/>
            <a:ext cx="3785502" cy="398780"/>
          </a:xfrm>
          <a:prstGeom prst="rect">
            <a:avLst/>
          </a:prstGeom>
        </p:spPr>
        <p:txBody>
          <a:bodyPr wrap="square">
            <a:spAutoFit/>
          </a:bodyPr>
          <a:lstStyle/>
          <a:p>
            <a:pPr lvl="0" algn="dist"/>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规定</a:t>
            </a: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修订的背景和总体考虑</a:t>
            </a:r>
            <a:endParaRPr lang="en-US" altLang="zh-CN" sz="2000" b="1">
              <a:solidFill>
                <a:srgbClr val="C00000"/>
              </a:solidFill>
              <a:latin typeface="微软雅黑" panose="020B0503020204020204" pitchFamily="34" charset="-122"/>
              <a:ea typeface="微软雅黑" panose="020B0503020204020204" pitchFamily="34" charset="-122"/>
              <a:cs typeface="+mn-ea"/>
              <a:sym typeface="+mn-lt"/>
            </a:endParaRPr>
          </a:p>
        </p:txBody>
      </p:sp>
      <p:grpSp>
        <p:nvGrpSpPr>
          <p:cNvPr id="182" name="Group 1"/>
          <p:cNvGrpSpPr/>
          <p:nvPr/>
        </p:nvGrpSpPr>
        <p:grpSpPr>
          <a:xfrm>
            <a:off x="912495" y="1132205"/>
            <a:ext cx="10186035" cy="1113155"/>
            <a:chOff x="623888" y="1690580"/>
            <a:chExt cx="5261535" cy="4181225"/>
          </a:xfrm>
        </p:grpSpPr>
        <p:sp>
          <p:nvSpPr>
            <p:cNvPr id="1048859" name="Rectangle: Rounded Corners 2"/>
            <p:cNvSpPr/>
            <p:nvPr>
              <p:custDataLst>
                <p:tags r:id="rId12"/>
              </p:custDataLst>
            </p:nvPr>
          </p:nvSpPr>
          <p:spPr>
            <a:xfrm>
              <a:off x="682670" y="1763714"/>
              <a:ext cx="5202753" cy="4108091"/>
            </a:xfrm>
            <a:prstGeom prst="roundRect">
              <a:avLst/>
            </a:prstGeom>
            <a:noFill/>
            <a:ln w="3175" cap="flat" cmpd="sng" algn="ctr">
              <a:noFill/>
              <a:prstDash val="solid"/>
              <a:miter lim="800000"/>
            </a:ln>
            <a:effectLst/>
          </p:spPr>
          <p:txBody>
            <a:bodyPr anchor="ctr"/>
            <a:lstStyle/>
            <a:p>
              <a:pPr algn="ctr" defTabSz="1219200"/>
              <a:endParaRPr sz="1355" kern="0">
                <a:solidFill>
                  <a:srgbClr val="FFFFFF"/>
                </a:solidFill>
                <a:latin typeface="微软雅黑" panose="020B0503020204020204" pitchFamily="34" charset="-122"/>
                <a:ea typeface="微软雅黑" panose="020B0503020204020204" pitchFamily="34" charset="-122"/>
              </a:endParaRPr>
            </a:p>
          </p:txBody>
        </p:sp>
        <p:sp>
          <p:nvSpPr>
            <p:cNvPr id="1048860" name="Rectangle: Rounded Corners 3"/>
            <p:cNvSpPr/>
            <p:nvPr>
              <p:custDataLst>
                <p:tags r:id="rId13"/>
              </p:custDataLst>
            </p:nvPr>
          </p:nvSpPr>
          <p:spPr>
            <a:xfrm>
              <a:off x="623888" y="1690580"/>
              <a:ext cx="5202754" cy="4009287"/>
            </a:xfrm>
            <a:prstGeom prst="roundRect">
              <a:avLst/>
            </a:prstGeom>
            <a:noFill/>
            <a:ln w="3175" cap="flat" cmpd="sng" algn="ctr">
              <a:solidFill>
                <a:srgbClr val="C00000"/>
              </a:solidFill>
              <a:prstDash val="solid"/>
              <a:miter lim="800000"/>
            </a:ln>
            <a:effectLst/>
          </p:spPr>
          <p:txBody>
            <a:bodyPr anchor="ctr"/>
            <a:lstStyle/>
            <a:p>
              <a:pPr algn="ctr" defTabSz="1219200"/>
              <a:endParaRPr sz="1355" kern="0">
                <a:solidFill>
                  <a:srgbClr val="FFFFFF"/>
                </a:solidFill>
                <a:latin typeface="微软雅黑" panose="020B0503020204020204" pitchFamily="34" charset="-122"/>
                <a:ea typeface="微软雅黑" panose="020B0503020204020204" pitchFamily="34" charset="-122"/>
              </a:endParaRPr>
            </a:p>
          </p:txBody>
        </p:sp>
      </p:grpSp>
      <p:sp>
        <p:nvSpPr>
          <p:cNvPr id="1048861" name="Freeform: Shape 13"/>
          <p:cNvSpPr/>
          <p:nvPr>
            <p:custDataLst>
              <p:tags r:id="rId1"/>
            </p:custDataLst>
          </p:nvPr>
        </p:nvSpPr>
        <p:spPr>
          <a:xfrm>
            <a:off x="2146935" y="1233805"/>
            <a:ext cx="3088640" cy="452120"/>
          </a:xfrm>
          <a:custGeom>
            <a:avLst/>
            <a:gdLst>
              <a:gd name="connsiteX0" fmla="*/ 12386 w 3852419"/>
              <a:gd name="connsiteY0" fmla="*/ 0 h 425302"/>
              <a:gd name="connsiteX1" fmla="*/ 3639768 w 3852419"/>
              <a:gd name="connsiteY1" fmla="*/ 0 h 425302"/>
              <a:gd name="connsiteX2" fmla="*/ 3852419 w 3852419"/>
              <a:gd name="connsiteY2" fmla="*/ 212651 h 425302"/>
              <a:gd name="connsiteX3" fmla="*/ 3639768 w 3852419"/>
              <a:gd name="connsiteY3" fmla="*/ 425302 h 425302"/>
              <a:gd name="connsiteX4" fmla="*/ 12386 w 3852419"/>
              <a:gd name="connsiteY4" fmla="*/ 425302 h 425302"/>
              <a:gd name="connsiteX5" fmla="*/ 0 w 3852419"/>
              <a:gd name="connsiteY5" fmla="*/ 424054 h 425302"/>
              <a:gd name="connsiteX6" fmla="*/ 0 w 3852419"/>
              <a:gd name="connsiteY6" fmla="*/ 1249 h 4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2419" h="425302">
                <a:moveTo>
                  <a:pt x="12386" y="0"/>
                </a:moveTo>
                <a:lnTo>
                  <a:pt x="3639768" y="0"/>
                </a:lnTo>
                <a:cubicBezTo>
                  <a:pt x="3757212" y="0"/>
                  <a:pt x="3852419" y="95207"/>
                  <a:pt x="3852419" y="212651"/>
                </a:cubicBezTo>
                <a:cubicBezTo>
                  <a:pt x="3852419" y="330095"/>
                  <a:pt x="3757212" y="425302"/>
                  <a:pt x="3639768" y="425302"/>
                </a:cubicBezTo>
                <a:lnTo>
                  <a:pt x="12386" y="425302"/>
                </a:lnTo>
                <a:lnTo>
                  <a:pt x="0" y="424054"/>
                </a:lnTo>
                <a:lnTo>
                  <a:pt x="0" y="1249"/>
                </a:lnTo>
                <a:close/>
              </a:path>
            </a:pathLst>
          </a:custGeom>
          <a:solidFill>
            <a:srgbClr val="C00000"/>
          </a:solidFill>
          <a:ln w="12700" cap="flat" cmpd="sng" algn="ctr">
            <a:noFill/>
            <a:prstDash val="solid"/>
            <a:miter lim="800000"/>
          </a:ln>
          <a:effectLst/>
        </p:spPr>
        <p:txBody>
          <a:bodyPr anchor="ctr"/>
          <a:lstStyle/>
          <a:p>
            <a:pPr algn="ctr" defTabSz="1219200"/>
            <a:endParaRPr sz="1355" kern="0">
              <a:solidFill>
                <a:srgbClr val="FFFFFF"/>
              </a:solidFill>
              <a:latin typeface="微软雅黑" panose="020B0503020204020204" pitchFamily="34" charset="-122"/>
              <a:ea typeface="微软雅黑" panose="020B0503020204020204" pitchFamily="34" charset="-122"/>
            </a:endParaRPr>
          </a:p>
        </p:txBody>
      </p:sp>
      <p:grpSp>
        <p:nvGrpSpPr>
          <p:cNvPr id="183" name="Group 4"/>
          <p:cNvGrpSpPr>
            <a:grpSpLocks noChangeAspect="1"/>
          </p:cNvGrpSpPr>
          <p:nvPr/>
        </p:nvGrpSpPr>
        <p:grpSpPr>
          <a:xfrm>
            <a:off x="1126393" y="1324037"/>
            <a:ext cx="903606" cy="461665"/>
            <a:chOff x="3222" y="1845"/>
            <a:chExt cx="1237" cy="632"/>
          </a:xfrm>
          <a:solidFill>
            <a:srgbClr val="C00000"/>
          </a:solidFill>
        </p:grpSpPr>
        <p:sp>
          <p:nvSpPr>
            <p:cNvPr id="1048862" name="Freeform 5"/>
            <p:cNvSpPr/>
            <p:nvPr>
              <p:custDataLst>
                <p:tags r:id="rId10"/>
              </p:custDataLst>
            </p:nvPr>
          </p:nvSpPr>
          <p:spPr bwMode="auto">
            <a:xfrm>
              <a:off x="3608" y="1845"/>
              <a:ext cx="851" cy="632"/>
            </a:xfrm>
            <a:custGeom>
              <a:avLst/>
              <a:gdLst>
                <a:gd name="T0" fmla="*/ 366 w 626"/>
                <a:gd name="T1" fmla="*/ 413 h 465"/>
                <a:gd name="T2" fmla="*/ 313 w 626"/>
                <a:gd name="T3" fmla="*/ 362 h 465"/>
                <a:gd name="T4" fmla="*/ 338 w 626"/>
                <a:gd name="T5" fmla="*/ 362 h 465"/>
                <a:gd name="T6" fmla="*/ 392 w 626"/>
                <a:gd name="T7" fmla="*/ 310 h 465"/>
                <a:gd name="T8" fmla="*/ 338 w 626"/>
                <a:gd name="T9" fmla="*/ 258 h 465"/>
                <a:gd name="T10" fmla="*/ 414 w 626"/>
                <a:gd name="T11" fmla="*/ 207 h 465"/>
                <a:gd name="T12" fmla="*/ 361 w 626"/>
                <a:gd name="T13" fmla="*/ 155 h 465"/>
                <a:gd name="T14" fmla="*/ 573 w 626"/>
                <a:gd name="T15" fmla="*/ 155 h 465"/>
                <a:gd name="T16" fmla="*/ 626 w 626"/>
                <a:gd name="T17" fmla="*/ 103 h 465"/>
                <a:gd name="T18" fmla="*/ 573 w 626"/>
                <a:gd name="T19" fmla="*/ 52 h 465"/>
                <a:gd name="T20" fmla="*/ 260 w 626"/>
                <a:gd name="T21" fmla="*/ 52 h 465"/>
                <a:gd name="T22" fmla="*/ 207 w 626"/>
                <a:gd name="T23" fmla="*/ 0 h 465"/>
                <a:gd name="T24" fmla="*/ 102 w 626"/>
                <a:gd name="T25" fmla="*/ 0 h 465"/>
                <a:gd name="T26" fmla="*/ 48 w 626"/>
                <a:gd name="T27" fmla="*/ 52 h 465"/>
                <a:gd name="T28" fmla="*/ 49 w 626"/>
                <a:gd name="T29" fmla="*/ 54 h 465"/>
                <a:gd name="T30" fmla="*/ 0 w 626"/>
                <a:gd name="T31" fmla="*/ 113 h 465"/>
                <a:gd name="T32" fmla="*/ 0 w 626"/>
                <a:gd name="T33" fmla="*/ 403 h 465"/>
                <a:gd name="T34" fmla="*/ 65 w 626"/>
                <a:gd name="T35" fmla="*/ 465 h 465"/>
                <a:gd name="T36" fmla="*/ 208 w 626"/>
                <a:gd name="T37" fmla="*/ 465 h 465"/>
                <a:gd name="T38" fmla="*/ 244 w 626"/>
                <a:gd name="T39" fmla="*/ 465 h 465"/>
                <a:gd name="T40" fmla="*/ 313 w 626"/>
                <a:gd name="T41" fmla="*/ 465 h 465"/>
                <a:gd name="T42" fmla="*/ 366 w 626"/>
                <a:gd name="T43" fmla="*/ 413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6" h="465">
                  <a:moveTo>
                    <a:pt x="366" y="413"/>
                  </a:moveTo>
                  <a:cubicBezTo>
                    <a:pt x="366" y="385"/>
                    <a:pt x="342" y="362"/>
                    <a:pt x="313" y="362"/>
                  </a:cubicBezTo>
                  <a:cubicBezTo>
                    <a:pt x="338" y="362"/>
                    <a:pt x="338" y="362"/>
                    <a:pt x="338" y="362"/>
                  </a:cubicBezTo>
                  <a:cubicBezTo>
                    <a:pt x="368" y="362"/>
                    <a:pt x="392" y="338"/>
                    <a:pt x="392" y="310"/>
                  </a:cubicBezTo>
                  <a:cubicBezTo>
                    <a:pt x="392" y="281"/>
                    <a:pt x="368" y="258"/>
                    <a:pt x="338" y="258"/>
                  </a:cubicBezTo>
                  <a:cubicBezTo>
                    <a:pt x="368" y="258"/>
                    <a:pt x="416" y="258"/>
                    <a:pt x="414" y="207"/>
                  </a:cubicBezTo>
                  <a:cubicBezTo>
                    <a:pt x="413" y="178"/>
                    <a:pt x="390" y="155"/>
                    <a:pt x="361" y="155"/>
                  </a:cubicBezTo>
                  <a:cubicBezTo>
                    <a:pt x="573" y="155"/>
                    <a:pt x="573" y="155"/>
                    <a:pt x="573" y="155"/>
                  </a:cubicBezTo>
                  <a:cubicBezTo>
                    <a:pt x="602" y="155"/>
                    <a:pt x="626" y="132"/>
                    <a:pt x="626" y="103"/>
                  </a:cubicBezTo>
                  <a:cubicBezTo>
                    <a:pt x="626" y="75"/>
                    <a:pt x="602" y="52"/>
                    <a:pt x="573" y="52"/>
                  </a:cubicBezTo>
                  <a:cubicBezTo>
                    <a:pt x="260" y="52"/>
                    <a:pt x="260" y="52"/>
                    <a:pt x="260" y="52"/>
                  </a:cubicBezTo>
                  <a:cubicBezTo>
                    <a:pt x="260" y="23"/>
                    <a:pt x="236" y="0"/>
                    <a:pt x="207" y="0"/>
                  </a:cubicBezTo>
                  <a:cubicBezTo>
                    <a:pt x="102" y="0"/>
                    <a:pt x="102" y="0"/>
                    <a:pt x="102" y="0"/>
                  </a:cubicBezTo>
                  <a:cubicBezTo>
                    <a:pt x="72" y="0"/>
                    <a:pt x="48" y="23"/>
                    <a:pt x="48" y="52"/>
                  </a:cubicBezTo>
                  <a:cubicBezTo>
                    <a:pt x="48" y="52"/>
                    <a:pt x="48" y="53"/>
                    <a:pt x="49" y="54"/>
                  </a:cubicBezTo>
                  <a:cubicBezTo>
                    <a:pt x="21" y="60"/>
                    <a:pt x="0" y="85"/>
                    <a:pt x="0" y="113"/>
                  </a:cubicBezTo>
                  <a:cubicBezTo>
                    <a:pt x="0" y="403"/>
                    <a:pt x="0" y="403"/>
                    <a:pt x="0" y="403"/>
                  </a:cubicBezTo>
                  <a:cubicBezTo>
                    <a:pt x="0" y="437"/>
                    <a:pt x="29" y="465"/>
                    <a:pt x="65" y="465"/>
                  </a:cubicBezTo>
                  <a:cubicBezTo>
                    <a:pt x="208" y="465"/>
                    <a:pt x="208" y="465"/>
                    <a:pt x="208" y="465"/>
                  </a:cubicBezTo>
                  <a:cubicBezTo>
                    <a:pt x="244" y="465"/>
                    <a:pt x="244" y="465"/>
                    <a:pt x="244" y="465"/>
                  </a:cubicBezTo>
                  <a:cubicBezTo>
                    <a:pt x="313" y="465"/>
                    <a:pt x="313" y="465"/>
                    <a:pt x="313" y="465"/>
                  </a:cubicBezTo>
                  <a:cubicBezTo>
                    <a:pt x="342" y="465"/>
                    <a:pt x="366" y="442"/>
                    <a:pt x="366" y="413"/>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863" name="Rectangle 6"/>
            <p:cNvSpPr>
              <a:spLocks noChangeArrowheads="1"/>
            </p:cNvSpPr>
            <p:nvPr>
              <p:custDataLst>
                <p:tags r:id="rId11"/>
              </p:custDataLst>
            </p:nvPr>
          </p:nvSpPr>
          <p:spPr bwMode="auto">
            <a:xfrm>
              <a:off x="3222" y="1931"/>
              <a:ext cx="319" cy="531"/>
            </a:xfrm>
            <a:prstGeom prst="rect">
              <a:avLst/>
            </a:pr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grpSp>
      <p:sp>
        <p:nvSpPr>
          <p:cNvPr id="1048864" name="Rectangle 43"/>
          <p:cNvSpPr/>
          <p:nvPr>
            <p:custDataLst>
              <p:tags r:id="rId2"/>
            </p:custDataLst>
          </p:nvPr>
        </p:nvSpPr>
        <p:spPr>
          <a:xfrm>
            <a:off x="2018665" y="1765935"/>
            <a:ext cx="8797290" cy="384175"/>
          </a:xfrm>
          <a:prstGeom prst="rect">
            <a:avLst/>
          </a:prstGeom>
        </p:spPr>
        <p:txBody>
          <a:bodyPr wrap="square" lIns="0" tIns="0" rIns="0" bIns="0">
            <a:noAutofit/>
          </a:bodyPr>
          <a:lstStyle/>
          <a:p>
            <a:pPr lvl="0" defTabSz="913130" fontAlgn="base">
              <a:lnSpc>
                <a:spcPct val="130000"/>
              </a:lnSpc>
              <a:spcBef>
                <a:spcPct val="0"/>
              </a:spcBef>
              <a:spcAft>
                <a:spcPts val="500"/>
              </a:spcAft>
            </a:pPr>
            <a:r>
              <a:rPr lang="zh-CN" altLang="en-US" kern="0">
                <a:latin typeface="微软雅黑" panose="020B0503020204020204" pitchFamily="34" charset="-122"/>
                <a:ea typeface="微软雅黑" panose="020B0503020204020204" pitchFamily="34" charset="-122"/>
                <a:cs typeface="Times New Roman" panose="02020603050405020304" pitchFamily="18" charset="0"/>
                <a:sym typeface="+mn-lt"/>
              </a:rPr>
              <a:t>按照十项重点事项进行归纳整理。</a:t>
            </a:r>
          </a:p>
        </p:txBody>
      </p:sp>
      <p:sp>
        <p:nvSpPr>
          <p:cNvPr id="1048865" name="TextBox 37"/>
          <p:cNvSpPr txBox="1"/>
          <p:nvPr>
            <p:custDataLst>
              <p:tags r:id="rId3"/>
            </p:custDataLst>
          </p:nvPr>
        </p:nvSpPr>
        <p:spPr>
          <a:xfrm>
            <a:off x="2392045" y="1238885"/>
            <a:ext cx="2240280" cy="447040"/>
          </a:xfrm>
          <a:prstGeom prst="rect">
            <a:avLst/>
          </a:prstGeom>
        </p:spPr>
        <p:txBody>
          <a:bodyPr wrap="none">
            <a:noAutofit/>
          </a:bodyPr>
          <a:lstStyle/>
          <a:p>
            <a:pPr defTabSz="457200"/>
            <a:r>
              <a:rPr lang="zh-CN" altLang="en-US" sz="2400" b="1">
                <a:solidFill>
                  <a:schemeClr val="bg1"/>
                </a:solidFill>
                <a:latin typeface="微软雅黑" panose="020B0503020204020204" pitchFamily="34" charset="-122"/>
                <a:ea typeface="微软雅黑" panose="020B0503020204020204" pitchFamily="34" charset="-122"/>
                <a:cs typeface="+mn-ea"/>
                <a:sym typeface="+mn-lt"/>
              </a:rPr>
              <a:t>现场诊断突出问题</a:t>
            </a:r>
          </a:p>
          <a:p>
            <a:pPr defTabSz="457200"/>
            <a:endParaRPr lang="zh-CN" altLang="en-US" sz="2400" b="1">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048866" name="箭头: 五边形 17"/>
          <p:cNvSpPr/>
          <p:nvPr>
            <p:custDataLst>
              <p:tags r:id="rId4"/>
            </p:custDataLst>
          </p:nvPr>
        </p:nvSpPr>
        <p:spPr>
          <a:xfrm>
            <a:off x="876300" y="2435860"/>
            <a:ext cx="5224145" cy="575945"/>
          </a:xfrm>
          <a:prstGeom prst="homePlate">
            <a:avLst/>
          </a:prstGeom>
          <a:solidFill>
            <a:srgbClr val="CA0000"/>
          </a:solidFill>
          <a:ln w="12700" cap="flat" cmpd="sng" algn="ctr">
            <a:noFill/>
            <a:prstDash val="solid"/>
            <a:miter lim="800000"/>
          </a:ln>
          <a:effectLst/>
        </p:spPr>
        <p:txBody>
          <a:bodyPr rtlCol="0" anchor="ctr"/>
          <a:lstStyle/>
          <a:p>
            <a:pPr lvl="0" defTabSz="457200"/>
            <a:r>
              <a:rPr lang="zh-CN" altLang="en-US" sz="2000" b="1">
                <a:ln w="19050">
                  <a:noFill/>
                </a:ln>
                <a:solidFill>
                  <a:schemeClr val="bg1"/>
                </a:solidFill>
                <a:latin typeface="微软雅黑" panose="020B0503020204020204" pitchFamily="34" charset="-122"/>
                <a:ea typeface="微软雅黑" panose="020B0503020204020204" pitchFamily="34" charset="-122"/>
                <a:cs typeface="+mn-ea"/>
                <a:sym typeface="+mn-lt"/>
              </a:rPr>
              <a:t>现场条件确认和全程监护突出问题</a:t>
            </a:r>
          </a:p>
        </p:txBody>
      </p:sp>
      <p:sp>
        <p:nvSpPr>
          <p:cNvPr id="1048867" name="矩形 3"/>
          <p:cNvSpPr/>
          <p:nvPr>
            <p:custDataLst>
              <p:tags r:id="rId5"/>
            </p:custDataLst>
          </p:nvPr>
        </p:nvSpPr>
        <p:spPr>
          <a:xfrm>
            <a:off x="921385" y="2976880"/>
            <a:ext cx="10601325" cy="1052830"/>
          </a:xfrm>
          <a:prstGeom prst="rect">
            <a:avLst/>
          </a:prstGeom>
        </p:spPr>
        <p:txBody>
          <a:bodyPr wrap="square">
            <a:spAutoFit/>
          </a:bodyPr>
          <a:lstStyle/>
          <a:p>
            <a:pPr marL="285750" indent="-285750" fontAlgn="auto">
              <a:lnSpc>
                <a:spcPts val="2500"/>
              </a:lnSpc>
              <a:spcBef>
                <a:spcPct val="0"/>
              </a:spcBef>
              <a:spcAft>
                <a:spcPct val="0"/>
              </a:spcAft>
              <a:buFont typeface="Wingdings" panose="05000000000000000000" pitchFamily="2" charset="2"/>
              <a:buChar char="l"/>
            </a:pPr>
            <a:r>
              <a:rPr lang="zh-CN" altLang="en-US" sz="1400" b="1">
                <a:latin typeface="微软雅黑" panose="020B0503020204020204" pitchFamily="34" charset="-122"/>
                <a:ea typeface="微软雅黑" panose="020B0503020204020204" pitchFamily="34" charset="-122"/>
                <a:cs typeface="+mn-ea"/>
                <a:sym typeface="+mn-lt"/>
              </a:rPr>
              <a:t>部分企业在有限空间作业过程前，未对作业人员进行</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安全交底</a:t>
            </a:r>
            <a:r>
              <a:rPr lang="zh-CN" altLang="en-US" sz="1400" b="1">
                <a:latin typeface="微软雅黑" panose="020B0503020204020204" pitchFamily="34" charset="-122"/>
                <a:ea typeface="微软雅黑" panose="020B0503020204020204" pitchFamily="34" charset="-122"/>
                <a:cs typeface="+mn-ea"/>
                <a:sym typeface="+mn-lt"/>
              </a:rPr>
              <a:t>；</a:t>
            </a:r>
          </a:p>
          <a:p>
            <a:pPr marL="285750" indent="-285750" fontAlgn="auto">
              <a:lnSpc>
                <a:spcPts val="2500"/>
              </a:lnSpc>
              <a:spcBef>
                <a:spcPct val="0"/>
              </a:spcBef>
              <a:spcAft>
                <a:spcPct val="0"/>
              </a:spcAft>
              <a:buFont typeface="Wingdings" panose="05000000000000000000" pitchFamily="2" charset="2"/>
              <a:buChar char="l"/>
            </a:pPr>
            <a:r>
              <a:rPr lang="zh-CN" altLang="en-US" sz="1400" b="1">
                <a:latin typeface="微软雅黑" panose="020B0503020204020204" pitchFamily="34" charset="-122"/>
                <a:ea typeface="微软雅黑" panose="020B0503020204020204" pitchFamily="34" charset="-122"/>
                <a:cs typeface="+mn-ea"/>
                <a:sym typeface="+mn-lt"/>
              </a:rPr>
              <a:t>作业过程中</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未落实</a:t>
            </a:r>
            <a:r>
              <a:rPr lang="zh-CN" altLang="en-US" sz="1400" b="1">
                <a:latin typeface="微软雅黑" panose="020B0503020204020204" pitchFamily="34" charset="-122"/>
                <a:ea typeface="微软雅黑" panose="020B0503020204020204" pitchFamily="34" charset="-122"/>
                <a:cs typeface="+mn-ea"/>
                <a:sym typeface="+mn-lt"/>
              </a:rPr>
              <a:t>作业过程</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全程监护</a:t>
            </a:r>
            <a:r>
              <a:rPr lang="zh-CN" altLang="en-US" sz="1400" b="1">
                <a:latin typeface="微软雅黑" panose="020B0503020204020204" pitchFamily="34" charset="-122"/>
                <a:ea typeface="微软雅黑" panose="020B0503020204020204" pitchFamily="34" charset="-122"/>
                <a:cs typeface="+mn-ea"/>
                <a:sym typeface="+mn-lt"/>
              </a:rPr>
              <a:t>，</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持续监测</a:t>
            </a:r>
            <a:r>
              <a:rPr lang="zh-CN" altLang="en-US" sz="1400" b="1">
                <a:latin typeface="微软雅黑" panose="020B0503020204020204" pitchFamily="34" charset="-122"/>
                <a:ea typeface="微软雅黑" panose="020B0503020204020204" pitchFamily="34" charset="-122"/>
                <a:cs typeface="+mn-ea"/>
                <a:sym typeface="+mn-lt"/>
              </a:rPr>
              <a:t>气体浓度并进行机械通风等必要措施；</a:t>
            </a:r>
          </a:p>
          <a:p>
            <a:pPr marL="285750" indent="-285750" fontAlgn="auto">
              <a:lnSpc>
                <a:spcPts val="2500"/>
              </a:lnSpc>
              <a:spcBef>
                <a:spcPct val="0"/>
              </a:spcBef>
              <a:spcAft>
                <a:spcPct val="0"/>
              </a:spcAft>
              <a:buFont typeface="Wingdings" panose="05000000000000000000" pitchFamily="2" charset="2"/>
              <a:buChar char="l"/>
            </a:pPr>
            <a:r>
              <a:rPr lang="zh-CN" altLang="en-US" sz="1400" b="1">
                <a:latin typeface="微软雅黑" panose="020B0503020204020204" pitchFamily="34" charset="-122"/>
                <a:ea typeface="微软雅黑" panose="020B0503020204020204" pitchFamily="34" charset="-122"/>
                <a:cs typeface="+mn-ea"/>
                <a:sym typeface="+mn-lt"/>
              </a:rPr>
              <a:t>少数企业在有限空间作业时</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不检测有限空间内气体浓度</a:t>
            </a:r>
            <a:r>
              <a:rPr lang="zh-CN" altLang="en-US" sz="1400" b="1">
                <a:solidFill>
                  <a:schemeClr val="tx1"/>
                </a:solidFill>
                <a:latin typeface="微软雅黑" panose="020B0503020204020204" pitchFamily="34" charset="-122"/>
                <a:ea typeface="微软雅黑" panose="020B0503020204020204" pitchFamily="34" charset="-122"/>
                <a:cs typeface="+mn-ea"/>
                <a:sym typeface="+mn-lt"/>
              </a:rPr>
              <a:t>。</a:t>
            </a:r>
          </a:p>
        </p:txBody>
      </p:sp>
      <p:sp>
        <p:nvSpPr>
          <p:cNvPr id="1048868" name="箭头: 五边形 17"/>
          <p:cNvSpPr/>
          <p:nvPr>
            <p:custDataLst>
              <p:tags r:id="rId6"/>
            </p:custDataLst>
          </p:nvPr>
        </p:nvSpPr>
        <p:spPr>
          <a:xfrm>
            <a:off x="876935" y="4060190"/>
            <a:ext cx="6078220" cy="575945"/>
          </a:xfrm>
          <a:prstGeom prst="homePlate">
            <a:avLst/>
          </a:prstGeom>
          <a:solidFill>
            <a:srgbClr val="CA0000"/>
          </a:solidFill>
          <a:ln w="12700" cap="flat" cmpd="sng" algn="ctr">
            <a:noFill/>
            <a:prstDash val="solid"/>
            <a:miter lim="800000"/>
          </a:ln>
          <a:effectLst/>
        </p:spPr>
        <p:txBody>
          <a:bodyPr rtlCol="0" anchor="ctr"/>
          <a:lstStyle/>
          <a:p>
            <a:pPr lvl="0"/>
            <a:r>
              <a:rPr lang="zh-CN" altLang="en-US" sz="2000" b="1" kern="0" spc="300">
                <a:solidFill>
                  <a:srgbClr val="FFFFFF"/>
                </a:solidFill>
                <a:latin typeface="微软雅黑" panose="020B0503020204020204" pitchFamily="34" charset="-122"/>
                <a:ea typeface="微软雅黑" panose="020B0503020204020204" pitchFamily="34" charset="-122"/>
                <a:cs typeface="+mn-ea"/>
                <a:sym typeface="+mn-lt"/>
              </a:rPr>
              <a:t>防护和应急装备配备与使用突出问题</a:t>
            </a:r>
          </a:p>
        </p:txBody>
      </p:sp>
      <p:sp>
        <p:nvSpPr>
          <p:cNvPr id="1048869" name="矩形 5"/>
          <p:cNvSpPr/>
          <p:nvPr>
            <p:custDataLst>
              <p:tags r:id="rId7"/>
            </p:custDataLst>
          </p:nvPr>
        </p:nvSpPr>
        <p:spPr>
          <a:xfrm>
            <a:off x="892810" y="4733290"/>
            <a:ext cx="10295255" cy="1706880"/>
          </a:xfrm>
          <a:prstGeom prst="rect">
            <a:avLst/>
          </a:prstGeom>
        </p:spPr>
        <p:txBody>
          <a:bodyPr wrap="square">
            <a:spAutoFit/>
          </a:bodyPr>
          <a:lstStyle/>
          <a:p>
            <a:pPr marL="285750" indent="-285750" fontAlgn="auto">
              <a:lnSpc>
                <a:spcPts val="2100"/>
              </a:lnSpc>
              <a:spcBef>
                <a:spcPct val="0"/>
              </a:spcBef>
              <a:spcAft>
                <a:spcPct val="0"/>
              </a:spcAft>
              <a:buFont typeface="Wingdings" panose="05000000000000000000" pitchFamily="2" charset="2"/>
              <a:buChar char="l"/>
            </a:pPr>
            <a:r>
              <a:rPr lang="zh-CN" altLang="en-US" sz="1400" b="1">
                <a:latin typeface="微软雅黑" panose="020B0503020204020204" pitchFamily="34" charset="-122"/>
                <a:ea typeface="微软雅黑" panose="020B0503020204020204" pitchFamily="34" charset="-122"/>
                <a:cs typeface="+mn-ea"/>
                <a:sym typeface="+mn-lt"/>
              </a:rPr>
              <a:t>部分企业存在相关人员</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未掌握气体报警检测仪、五点式安全带、正压式呼吸器的使用方法</a:t>
            </a:r>
            <a:r>
              <a:rPr lang="zh-CN" altLang="en-US" sz="1400" b="1">
                <a:latin typeface="微软雅黑" panose="020B0503020204020204" pitchFamily="34" charset="-122"/>
                <a:ea typeface="微软雅黑" panose="020B0503020204020204" pitchFamily="34" charset="-122"/>
                <a:cs typeface="+mn-ea"/>
                <a:sym typeface="+mn-lt"/>
              </a:rPr>
              <a:t>。</a:t>
            </a:r>
          </a:p>
          <a:p>
            <a:pPr marL="285750" indent="-285750" fontAlgn="auto">
              <a:lnSpc>
                <a:spcPts val="2100"/>
              </a:lnSpc>
              <a:spcBef>
                <a:spcPct val="0"/>
              </a:spcBef>
              <a:spcAft>
                <a:spcPct val="0"/>
              </a:spcAft>
              <a:buFont typeface="Wingdings" panose="05000000000000000000" pitchFamily="2" charset="2"/>
              <a:buChar char="l"/>
            </a:pPr>
            <a:r>
              <a:rPr lang="zh-CN" altLang="en-US" sz="1400" b="1">
                <a:latin typeface="微软雅黑" panose="020B0503020204020204" pitchFamily="34" charset="-122"/>
                <a:ea typeface="微软雅黑" panose="020B0503020204020204" pitchFamily="34" charset="-122"/>
                <a:cs typeface="+mn-ea"/>
                <a:sym typeface="+mn-lt"/>
              </a:rPr>
              <a:t>部分企业未配备五点式安全带，气体报警</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检测仪选型错误</a:t>
            </a:r>
            <a:r>
              <a:rPr lang="zh-CN" altLang="en-US" sz="1400" b="1">
                <a:latin typeface="微软雅黑" panose="020B0503020204020204" pitchFamily="34" charset="-122"/>
                <a:ea typeface="微软雅黑" panose="020B0503020204020204" pitchFamily="34" charset="-122"/>
                <a:cs typeface="+mn-ea"/>
                <a:sym typeface="+mn-lt"/>
              </a:rPr>
              <a:t>。</a:t>
            </a:r>
          </a:p>
          <a:p>
            <a:pPr marL="285750" indent="-285750" fontAlgn="auto">
              <a:lnSpc>
                <a:spcPts val="2100"/>
              </a:lnSpc>
              <a:spcBef>
                <a:spcPct val="0"/>
              </a:spcBef>
              <a:spcAft>
                <a:spcPct val="0"/>
              </a:spcAft>
              <a:buFont typeface="Wingdings" panose="05000000000000000000" pitchFamily="2" charset="2"/>
              <a:buChar char="l"/>
            </a:pPr>
            <a:r>
              <a:rPr lang="zh-CN" altLang="en-US" sz="1400" b="1">
                <a:latin typeface="微软雅黑" panose="020B0503020204020204" pitchFamily="34" charset="-122"/>
                <a:ea typeface="微软雅黑" panose="020B0503020204020204" pitchFamily="34" charset="-122"/>
                <a:cs typeface="+mn-ea"/>
                <a:sym typeface="+mn-lt"/>
              </a:rPr>
              <a:t>正压式空气呼吸器、气体报警器</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未检定或校准</a:t>
            </a:r>
            <a:r>
              <a:rPr lang="zh-CN" altLang="en-US" sz="1400" b="1">
                <a:latin typeface="微软雅黑" panose="020B0503020204020204" pitchFamily="34" charset="-122"/>
                <a:ea typeface="微软雅黑" panose="020B0503020204020204" pitchFamily="34" charset="-122"/>
                <a:cs typeface="+mn-ea"/>
                <a:sym typeface="+mn-lt"/>
              </a:rPr>
              <a:t>，</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报警值设置错误</a:t>
            </a:r>
            <a:r>
              <a:rPr lang="zh-CN" altLang="en-US" sz="1400" b="1">
                <a:latin typeface="微软雅黑" panose="020B0503020204020204" pitchFamily="34" charset="-122"/>
                <a:ea typeface="微软雅黑" panose="020B0503020204020204" pitchFamily="34" charset="-122"/>
                <a:cs typeface="+mn-ea"/>
                <a:sym typeface="+mn-lt"/>
              </a:rPr>
              <a:t>等情况。</a:t>
            </a:r>
          </a:p>
          <a:p>
            <a:pPr marL="285750" indent="-285750" fontAlgn="auto">
              <a:lnSpc>
                <a:spcPts val="2100"/>
              </a:lnSpc>
              <a:spcBef>
                <a:spcPct val="0"/>
              </a:spcBef>
              <a:spcAft>
                <a:spcPct val="0"/>
              </a:spcAft>
              <a:buFont typeface="Wingdings" panose="05000000000000000000" pitchFamily="2" charset="2"/>
              <a:buChar char="l"/>
            </a:pPr>
            <a:r>
              <a:rPr lang="zh-CN" altLang="en-US" sz="1400" b="1">
                <a:latin typeface="微软雅黑" panose="020B0503020204020204" pitchFamily="34" charset="-122"/>
                <a:ea typeface="微软雅黑" panose="020B0503020204020204" pitchFamily="34" charset="-122"/>
                <a:cs typeface="+mn-ea"/>
                <a:sym typeface="+mn-lt"/>
              </a:rPr>
              <a:t>部分企业配备的过滤式防毒面具配备的滤毒盒</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仅过滤有机气体及蒸汽</a:t>
            </a:r>
            <a:r>
              <a:rPr lang="zh-CN" altLang="en-US" sz="1400" b="1">
                <a:latin typeface="微软雅黑" panose="020B0503020204020204" pitchFamily="34" charset="-122"/>
                <a:ea typeface="微软雅黑" panose="020B0503020204020204" pitchFamily="34" charset="-122"/>
                <a:cs typeface="+mn-ea"/>
                <a:sym typeface="+mn-lt"/>
              </a:rPr>
              <a:t>等，不能过滤作业中需要防范的有毒有害气体（硫化氢、一氧化碳）。</a:t>
            </a:r>
          </a:p>
          <a:p>
            <a:pPr marL="285750" indent="-285750" fontAlgn="auto">
              <a:lnSpc>
                <a:spcPts val="2100"/>
              </a:lnSpc>
              <a:spcBef>
                <a:spcPct val="0"/>
              </a:spcBef>
              <a:spcAft>
                <a:spcPct val="0"/>
              </a:spcAft>
              <a:buFont typeface="Wingdings" panose="05000000000000000000" pitchFamily="2" charset="2"/>
              <a:buChar char="l"/>
            </a:pPr>
            <a:r>
              <a:rPr lang="zh-CN" altLang="en-US" sz="1400" b="1">
                <a:latin typeface="微软雅黑" panose="020B0503020204020204" pitchFamily="34" charset="-122"/>
                <a:ea typeface="微软雅黑" panose="020B0503020204020204" pitchFamily="34" charset="-122"/>
                <a:cs typeface="+mn-ea"/>
                <a:sym typeface="+mn-lt"/>
              </a:rPr>
              <a:t>通过现场测试，部分相关人员</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不能熟练配戴安全带及正压式空气呼吸器</a:t>
            </a:r>
            <a:r>
              <a:rPr lang="zh-CN" altLang="en-US" sz="1400" b="1">
                <a:solidFill>
                  <a:schemeClr val="tx1"/>
                </a:solidFill>
                <a:latin typeface="微软雅黑" panose="020B0503020204020204" pitchFamily="34" charset="-122"/>
                <a:ea typeface="微软雅黑" panose="020B0503020204020204" pitchFamily="34" charset="-122"/>
                <a:cs typeface="+mn-ea"/>
                <a:sym typeface="+mn-lt"/>
              </a:rPr>
              <a:t>。</a:t>
            </a:r>
          </a:p>
        </p:txBody>
      </p:sp>
      <p:sp>
        <p:nvSpPr>
          <p:cNvPr id="1048870" name="矩形 6"/>
          <p:cNvSpPr/>
          <p:nvPr>
            <p:custDataLst>
              <p:tags r:id="rId8"/>
            </p:custDataLst>
          </p:nvPr>
        </p:nvSpPr>
        <p:spPr>
          <a:xfrm>
            <a:off x="5233512" y="2475559"/>
            <a:ext cx="377026" cy="553998"/>
          </a:xfrm>
          <a:prstGeom prst="rect">
            <a:avLst/>
          </a:prstGeom>
        </p:spPr>
        <p:txBody>
          <a:bodyPr wrap="none">
            <a:spAutoFit/>
          </a:bodyPr>
          <a:lstStyle/>
          <a:p>
            <a:pPr lvl="0" defTabSz="457200"/>
            <a:r>
              <a:rPr lang="en-US" altLang="zh-CN" sz="3000" b="1">
                <a:ln w="19050">
                  <a:noFill/>
                </a:ln>
                <a:solidFill>
                  <a:schemeClr val="bg1"/>
                </a:solidFill>
                <a:latin typeface="Times New Roman" panose="02020603050405020304" pitchFamily="18" charset="0"/>
                <a:ea typeface="思源宋体 CN" panose="02020400000000000000" pitchFamily="18" charset="-122"/>
                <a:cs typeface="Times New Roman" panose="02020603050405020304" pitchFamily="18" charset="0"/>
                <a:sym typeface="+mn-lt"/>
              </a:rPr>
              <a:t>7</a:t>
            </a:r>
          </a:p>
        </p:txBody>
      </p:sp>
      <p:sp>
        <p:nvSpPr>
          <p:cNvPr id="1048871" name="矩形 7"/>
          <p:cNvSpPr/>
          <p:nvPr>
            <p:custDataLst>
              <p:tags r:id="rId9"/>
            </p:custDataLst>
          </p:nvPr>
        </p:nvSpPr>
        <p:spPr>
          <a:xfrm>
            <a:off x="5932647" y="4082744"/>
            <a:ext cx="377026" cy="553998"/>
          </a:xfrm>
          <a:prstGeom prst="rect">
            <a:avLst/>
          </a:prstGeom>
        </p:spPr>
        <p:txBody>
          <a:bodyPr wrap="none">
            <a:spAutoFit/>
          </a:bodyPr>
          <a:lstStyle/>
          <a:p>
            <a:pPr lvl="0" defTabSz="457200"/>
            <a:r>
              <a:rPr lang="en-US" altLang="zh-CN" sz="3000" b="1">
                <a:ln w="19050">
                  <a:noFill/>
                </a:ln>
                <a:solidFill>
                  <a:schemeClr val="bg1"/>
                </a:solidFill>
                <a:latin typeface="Times New Roman" panose="02020603050405020304" pitchFamily="18" charset="0"/>
                <a:ea typeface="思源宋体 CN" panose="02020400000000000000" pitchFamily="18" charset="-122"/>
                <a:cs typeface="Times New Roman" panose="02020603050405020304" pitchFamily="18" charset="0"/>
                <a:sym typeface="+mn-lt"/>
              </a:rPr>
              <a:t>8</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afterEffect">
                                  <p:stCondLst>
                                    <p:cond delay="0"/>
                                  </p:stCondLst>
                                  <p:childTnLst>
                                    <p:set>
                                      <p:cBhvr>
                                        <p:cTn id="6" dur="1" fill="hold">
                                          <p:stCondLst>
                                            <p:cond delay="0"/>
                                          </p:stCondLst>
                                        </p:cTn>
                                        <p:tgtEl>
                                          <p:spTgt spid="182"/>
                                        </p:tgtEl>
                                        <p:attrNameLst>
                                          <p:attrName>style.visibility</p:attrName>
                                        </p:attrNameLst>
                                      </p:cBhvr>
                                      <p:to>
                                        <p:strVal val="visible"/>
                                      </p:to>
                                    </p:set>
                                    <p:animEffect transition="in" filter="fade">
                                      <p:cBhvr>
                                        <p:cTn id="7" dur="1000"/>
                                        <p:tgtEl>
                                          <p:spTgt spid="182"/>
                                        </p:tgtEl>
                                      </p:cBhvr>
                                    </p:animEffect>
                                  </p:childTnLst>
                                </p:cTn>
                              </p:par>
                            </p:childTnLst>
                          </p:cTn>
                        </p:par>
                        <p:par>
                          <p:cTn id="8" fill="hold" nodeType="afterGroup">
                            <p:stCondLst>
                              <p:cond delay="1000"/>
                            </p:stCondLst>
                            <p:childTnLst>
                              <p:par>
                                <p:cTn id="9" presetID="22" presetClass="entr" presetSubtype="4" fill="hold" nodeType="afterEffect">
                                  <p:stCondLst>
                                    <p:cond delay="0"/>
                                  </p:stCondLst>
                                  <p:childTnLst>
                                    <p:set>
                                      <p:cBhvr>
                                        <p:cTn id="10" dur="1" fill="hold">
                                          <p:stCondLst>
                                            <p:cond delay="0"/>
                                          </p:stCondLst>
                                        </p:cTn>
                                        <p:tgtEl>
                                          <p:spTgt spid="183"/>
                                        </p:tgtEl>
                                        <p:attrNameLst>
                                          <p:attrName>style.visibility</p:attrName>
                                        </p:attrNameLst>
                                      </p:cBhvr>
                                      <p:to>
                                        <p:strVal val="visible"/>
                                      </p:to>
                                    </p:set>
                                    <p:animEffect transition="in" filter="wipe(down)">
                                      <p:cBhvr>
                                        <p:cTn id="11" dur="500"/>
                                        <p:tgtEl>
                                          <p:spTgt spid="183"/>
                                        </p:tgtEl>
                                      </p:cBhvr>
                                    </p:animEffect>
                                  </p:childTnLst>
                                </p:cTn>
                              </p:par>
                            </p:childTnLst>
                          </p:cTn>
                        </p:par>
                        <p:par>
                          <p:cTn id="12" fill="hold" nodeType="afterGroup">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048865"/>
                                        </p:tgtEl>
                                        <p:attrNameLst>
                                          <p:attrName>style.visibility</p:attrName>
                                        </p:attrNameLst>
                                      </p:cBhvr>
                                      <p:to>
                                        <p:strVal val="visible"/>
                                      </p:to>
                                    </p:set>
                                    <p:animEffect transition="in" filter="fade">
                                      <p:cBhvr>
                                        <p:cTn id="15" dur="500"/>
                                        <p:tgtEl>
                                          <p:spTgt spid="1048865"/>
                                        </p:tgtEl>
                                      </p:cBhvr>
                                    </p:animEffect>
                                  </p:childTnLst>
                                </p:cTn>
                              </p:par>
                            </p:childTnLst>
                          </p:cTn>
                        </p:par>
                        <p:par>
                          <p:cTn id="16" fill="hold" nodeType="afterGroup">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1048861"/>
                                        </p:tgtEl>
                                        <p:attrNameLst>
                                          <p:attrName>style.visibility</p:attrName>
                                        </p:attrNameLst>
                                      </p:cBhvr>
                                      <p:to>
                                        <p:strVal val="visible"/>
                                      </p:to>
                                    </p:set>
                                    <p:animEffect transition="in" filter="wipe(left)">
                                      <p:cBhvr>
                                        <p:cTn id="19" dur="500"/>
                                        <p:tgtEl>
                                          <p:spTgt spid="1048861"/>
                                        </p:tgtEl>
                                      </p:cBhvr>
                                    </p:animEffect>
                                  </p:childTnLst>
                                </p:cTn>
                              </p:par>
                            </p:childTnLst>
                          </p:cTn>
                        </p:par>
                        <p:par>
                          <p:cTn id="20" fill="hold" nodeType="afterGroup">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1048864"/>
                                        </p:tgtEl>
                                        <p:attrNameLst>
                                          <p:attrName>style.visibility</p:attrName>
                                        </p:attrNameLst>
                                      </p:cBhvr>
                                      <p:to>
                                        <p:strVal val="visible"/>
                                      </p:to>
                                    </p:set>
                                    <p:animEffect transition="in" filter="wipe(left)">
                                      <p:cBhvr>
                                        <p:cTn id="23" dur="900"/>
                                        <p:tgtEl>
                                          <p:spTgt spid="1048864"/>
                                        </p:tgtEl>
                                      </p:cBhvr>
                                    </p:animEffect>
                                  </p:childTnLst>
                                </p:cTn>
                              </p:par>
                            </p:childTnLst>
                          </p:cTn>
                        </p:par>
                        <p:par>
                          <p:cTn id="24" fill="hold" nodeType="afterGroup">
                            <p:stCondLst>
                              <p:cond delay="3400"/>
                            </p:stCondLst>
                            <p:childTnLst>
                              <p:par>
                                <p:cTn id="25" presetID="22" presetClass="entr" presetSubtype="8" fill="hold" grpId="0" nodeType="afterEffect">
                                  <p:stCondLst>
                                    <p:cond delay="0"/>
                                  </p:stCondLst>
                                  <p:childTnLst>
                                    <p:set>
                                      <p:cBhvr>
                                        <p:cTn id="26" dur="1" fill="hold">
                                          <p:stCondLst>
                                            <p:cond delay="0"/>
                                          </p:stCondLst>
                                        </p:cTn>
                                        <p:tgtEl>
                                          <p:spTgt spid="1048866"/>
                                        </p:tgtEl>
                                        <p:attrNameLst>
                                          <p:attrName>style.visibility</p:attrName>
                                        </p:attrNameLst>
                                      </p:cBhvr>
                                      <p:to>
                                        <p:strVal val="visible"/>
                                      </p:to>
                                    </p:set>
                                    <p:animEffect transition="in" filter="wipe(left)">
                                      <p:cBhvr>
                                        <p:cTn id="27" dur="1000"/>
                                        <p:tgtEl>
                                          <p:spTgt spid="1048866"/>
                                        </p:tgtEl>
                                      </p:cBhvr>
                                    </p:animEffect>
                                  </p:childTnLst>
                                </p:cTn>
                              </p:par>
                            </p:childTnLst>
                          </p:cTn>
                        </p:par>
                        <p:par>
                          <p:cTn id="28" fill="hold" nodeType="afterGroup">
                            <p:stCondLst>
                              <p:cond delay="4400"/>
                            </p:stCondLst>
                            <p:childTnLst>
                              <p:par>
                                <p:cTn id="29" presetID="31" presetClass="entr" presetSubtype="0" fill="hold" grpId="0" nodeType="afterEffect">
                                  <p:stCondLst>
                                    <p:cond delay="0"/>
                                  </p:stCondLst>
                                  <p:iterate type="lt">
                                    <p:tmPct val="333"/>
                                  </p:iterate>
                                  <p:childTnLst>
                                    <p:set>
                                      <p:cBhvr>
                                        <p:cTn id="30" dur="1" fill="hold">
                                          <p:stCondLst>
                                            <p:cond delay="0"/>
                                          </p:stCondLst>
                                        </p:cTn>
                                        <p:tgtEl>
                                          <p:spTgt spid="1048867"/>
                                        </p:tgtEl>
                                        <p:attrNameLst>
                                          <p:attrName>style.visibility</p:attrName>
                                        </p:attrNameLst>
                                      </p:cBhvr>
                                      <p:to>
                                        <p:strVal val="visible"/>
                                      </p:to>
                                    </p:set>
                                    <p:anim calcmode="lin" valueType="num">
                                      <p:cBhvr>
                                        <p:cTn id="31" dur="750" fill="hold"/>
                                        <p:tgtEl>
                                          <p:spTgt spid="1048867"/>
                                        </p:tgtEl>
                                        <p:attrNameLst>
                                          <p:attrName>ppt_w</p:attrName>
                                        </p:attrNameLst>
                                      </p:cBhvr>
                                      <p:tavLst>
                                        <p:tav tm="0">
                                          <p:val>
                                            <p:fltVal val="0"/>
                                          </p:val>
                                        </p:tav>
                                        <p:tav tm="100000">
                                          <p:val>
                                            <p:strVal val="#ppt_w"/>
                                          </p:val>
                                        </p:tav>
                                      </p:tavLst>
                                    </p:anim>
                                    <p:anim calcmode="lin" valueType="num">
                                      <p:cBhvr>
                                        <p:cTn id="32" dur="750" fill="hold"/>
                                        <p:tgtEl>
                                          <p:spTgt spid="1048867"/>
                                        </p:tgtEl>
                                        <p:attrNameLst>
                                          <p:attrName>ppt_h</p:attrName>
                                        </p:attrNameLst>
                                      </p:cBhvr>
                                      <p:tavLst>
                                        <p:tav tm="0">
                                          <p:val>
                                            <p:fltVal val="0"/>
                                          </p:val>
                                        </p:tav>
                                        <p:tav tm="100000">
                                          <p:val>
                                            <p:strVal val="#ppt_h"/>
                                          </p:val>
                                        </p:tav>
                                      </p:tavLst>
                                    </p:anim>
                                    <p:anim calcmode="lin" valueType="num">
                                      <p:cBhvr>
                                        <p:cTn id="33" dur="750" fill="hold"/>
                                        <p:tgtEl>
                                          <p:spTgt spid="1048867"/>
                                        </p:tgtEl>
                                        <p:attrNameLst>
                                          <p:attrName>style.rotation</p:attrName>
                                        </p:attrNameLst>
                                      </p:cBhvr>
                                      <p:tavLst>
                                        <p:tav tm="0">
                                          <p:val>
                                            <p:fltVal val="90"/>
                                          </p:val>
                                        </p:tav>
                                        <p:tav tm="100000">
                                          <p:val>
                                            <p:fltVal val="0"/>
                                          </p:val>
                                        </p:tav>
                                      </p:tavLst>
                                    </p:anim>
                                    <p:animEffect transition="in" filter="fade">
                                      <p:cBhvr>
                                        <p:cTn id="34" dur="750"/>
                                        <p:tgtEl>
                                          <p:spTgt spid="1048867"/>
                                        </p:tgtEl>
                                      </p:cBhvr>
                                    </p:animEffect>
                                  </p:childTnLst>
                                </p:cTn>
                              </p:par>
                            </p:childTnLst>
                          </p:cTn>
                        </p:par>
                        <p:par>
                          <p:cTn id="35" fill="hold" nodeType="afterGroup">
                            <p:stCondLst>
                              <p:cond delay="5150"/>
                            </p:stCondLst>
                            <p:childTnLst>
                              <p:par>
                                <p:cTn id="36" presetID="22" presetClass="entr" presetSubtype="8" fill="hold" grpId="0" nodeType="afterEffect">
                                  <p:stCondLst>
                                    <p:cond delay="0"/>
                                  </p:stCondLst>
                                  <p:childTnLst>
                                    <p:set>
                                      <p:cBhvr>
                                        <p:cTn id="37" dur="1" fill="hold">
                                          <p:stCondLst>
                                            <p:cond delay="0"/>
                                          </p:stCondLst>
                                        </p:cTn>
                                        <p:tgtEl>
                                          <p:spTgt spid="1048868"/>
                                        </p:tgtEl>
                                        <p:attrNameLst>
                                          <p:attrName>style.visibility</p:attrName>
                                        </p:attrNameLst>
                                      </p:cBhvr>
                                      <p:to>
                                        <p:strVal val="visible"/>
                                      </p:to>
                                    </p:set>
                                    <p:animEffect transition="in" filter="wipe(left)">
                                      <p:cBhvr>
                                        <p:cTn id="38" dur="1000"/>
                                        <p:tgtEl>
                                          <p:spTgt spid="1048868"/>
                                        </p:tgtEl>
                                      </p:cBhvr>
                                    </p:animEffect>
                                  </p:childTnLst>
                                </p:cTn>
                              </p:par>
                            </p:childTnLst>
                          </p:cTn>
                        </p:par>
                        <p:par>
                          <p:cTn id="39" fill="hold" nodeType="afterGroup">
                            <p:stCondLst>
                              <p:cond delay="6150"/>
                            </p:stCondLst>
                            <p:childTnLst>
                              <p:par>
                                <p:cTn id="40" presetID="31" presetClass="entr" presetSubtype="0" fill="hold" grpId="0" nodeType="afterEffect">
                                  <p:stCondLst>
                                    <p:cond delay="0"/>
                                  </p:stCondLst>
                                  <p:iterate type="lt">
                                    <p:tmPct val="333"/>
                                  </p:iterate>
                                  <p:childTnLst>
                                    <p:set>
                                      <p:cBhvr>
                                        <p:cTn id="41" dur="1" fill="hold">
                                          <p:stCondLst>
                                            <p:cond delay="0"/>
                                          </p:stCondLst>
                                        </p:cTn>
                                        <p:tgtEl>
                                          <p:spTgt spid="1048869"/>
                                        </p:tgtEl>
                                        <p:attrNameLst>
                                          <p:attrName>style.visibility</p:attrName>
                                        </p:attrNameLst>
                                      </p:cBhvr>
                                      <p:to>
                                        <p:strVal val="visible"/>
                                      </p:to>
                                    </p:set>
                                    <p:anim calcmode="lin" valueType="num">
                                      <p:cBhvr>
                                        <p:cTn id="42" dur="750" fill="hold"/>
                                        <p:tgtEl>
                                          <p:spTgt spid="1048869"/>
                                        </p:tgtEl>
                                        <p:attrNameLst>
                                          <p:attrName>ppt_w</p:attrName>
                                        </p:attrNameLst>
                                      </p:cBhvr>
                                      <p:tavLst>
                                        <p:tav tm="0">
                                          <p:val>
                                            <p:fltVal val="0"/>
                                          </p:val>
                                        </p:tav>
                                        <p:tav tm="100000">
                                          <p:val>
                                            <p:strVal val="#ppt_w"/>
                                          </p:val>
                                        </p:tav>
                                      </p:tavLst>
                                    </p:anim>
                                    <p:anim calcmode="lin" valueType="num">
                                      <p:cBhvr>
                                        <p:cTn id="43" dur="750" fill="hold"/>
                                        <p:tgtEl>
                                          <p:spTgt spid="1048869"/>
                                        </p:tgtEl>
                                        <p:attrNameLst>
                                          <p:attrName>ppt_h</p:attrName>
                                        </p:attrNameLst>
                                      </p:cBhvr>
                                      <p:tavLst>
                                        <p:tav tm="0">
                                          <p:val>
                                            <p:fltVal val="0"/>
                                          </p:val>
                                        </p:tav>
                                        <p:tav tm="100000">
                                          <p:val>
                                            <p:strVal val="#ppt_h"/>
                                          </p:val>
                                        </p:tav>
                                      </p:tavLst>
                                    </p:anim>
                                    <p:anim calcmode="lin" valueType="num">
                                      <p:cBhvr>
                                        <p:cTn id="44" dur="750" fill="hold"/>
                                        <p:tgtEl>
                                          <p:spTgt spid="1048869"/>
                                        </p:tgtEl>
                                        <p:attrNameLst>
                                          <p:attrName>style.rotation</p:attrName>
                                        </p:attrNameLst>
                                      </p:cBhvr>
                                      <p:tavLst>
                                        <p:tav tm="0">
                                          <p:val>
                                            <p:fltVal val="90"/>
                                          </p:val>
                                        </p:tav>
                                        <p:tav tm="100000">
                                          <p:val>
                                            <p:fltVal val="0"/>
                                          </p:val>
                                        </p:tav>
                                      </p:tavLst>
                                    </p:anim>
                                    <p:animEffect transition="in" filter="fade">
                                      <p:cBhvr>
                                        <p:cTn id="45" dur="750"/>
                                        <p:tgtEl>
                                          <p:spTgt spid="10488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861" grpId="0" animBg="1"/>
      <p:bldP spid="1048864" grpId="0"/>
      <p:bldP spid="1048865" grpId="0"/>
      <p:bldP spid="1048866" grpId="0" animBg="1"/>
      <p:bldP spid="1048867" grpId="0"/>
      <p:bldP spid="1048868" grpId="0" animBg="1"/>
      <p:bldP spid="104886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75" name="矩形 25"/>
          <p:cNvSpPr/>
          <p:nvPr/>
        </p:nvSpPr>
        <p:spPr>
          <a:xfrm>
            <a:off x="1866240" y="415827"/>
            <a:ext cx="3785502" cy="398780"/>
          </a:xfrm>
          <a:prstGeom prst="rect">
            <a:avLst/>
          </a:prstGeom>
        </p:spPr>
        <p:txBody>
          <a:bodyPr wrap="square">
            <a:spAutoFit/>
          </a:bodyPr>
          <a:lstStyle/>
          <a:p>
            <a:pPr lvl="0" algn="dist"/>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规定</a:t>
            </a: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修订的背景和总体考虑</a:t>
            </a:r>
            <a:endParaRPr lang="en-US" altLang="zh-CN" sz="2000" b="1">
              <a:solidFill>
                <a:srgbClr val="C00000"/>
              </a:solidFill>
              <a:latin typeface="微软雅黑" panose="020B0503020204020204" pitchFamily="34" charset="-122"/>
              <a:ea typeface="微软雅黑" panose="020B0503020204020204" pitchFamily="34" charset="-122"/>
              <a:cs typeface="+mn-ea"/>
              <a:sym typeface="+mn-lt"/>
            </a:endParaRPr>
          </a:p>
        </p:txBody>
      </p:sp>
      <p:grpSp>
        <p:nvGrpSpPr>
          <p:cNvPr id="187" name="Group 1"/>
          <p:cNvGrpSpPr/>
          <p:nvPr/>
        </p:nvGrpSpPr>
        <p:grpSpPr>
          <a:xfrm>
            <a:off x="912495" y="1132205"/>
            <a:ext cx="10186035" cy="1113155"/>
            <a:chOff x="623888" y="1690580"/>
            <a:chExt cx="5261535" cy="4181225"/>
          </a:xfrm>
        </p:grpSpPr>
        <p:sp>
          <p:nvSpPr>
            <p:cNvPr id="1048876" name="Rectangle: Rounded Corners 2"/>
            <p:cNvSpPr/>
            <p:nvPr>
              <p:custDataLst>
                <p:tags r:id="rId12"/>
              </p:custDataLst>
            </p:nvPr>
          </p:nvSpPr>
          <p:spPr>
            <a:xfrm>
              <a:off x="682670" y="1763714"/>
              <a:ext cx="5202753" cy="4108091"/>
            </a:xfrm>
            <a:prstGeom prst="roundRect">
              <a:avLst/>
            </a:prstGeom>
            <a:noFill/>
            <a:ln w="3175" cap="flat" cmpd="sng" algn="ctr">
              <a:noFill/>
              <a:prstDash val="solid"/>
              <a:miter lim="800000"/>
            </a:ln>
            <a:effectLst/>
          </p:spPr>
          <p:txBody>
            <a:bodyPr anchor="ctr"/>
            <a:lstStyle/>
            <a:p>
              <a:pPr algn="ctr" defTabSz="1219200"/>
              <a:endParaRPr sz="1355" kern="0">
                <a:solidFill>
                  <a:srgbClr val="FFFFFF"/>
                </a:solidFill>
                <a:latin typeface="微软雅黑" panose="020B0503020204020204" pitchFamily="34" charset="-122"/>
                <a:ea typeface="微软雅黑" panose="020B0503020204020204" pitchFamily="34" charset="-122"/>
              </a:endParaRPr>
            </a:p>
          </p:txBody>
        </p:sp>
        <p:sp>
          <p:nvSpPr>
            <p:cNvPr id="1048877" name="Rectangle: Rounded Corners 3"/>
            <p:cNvSpPr/>
            <p:nvPr>
              <p:custDataLst>
                <p:tags r:id="rId13"/>
              </p:custDataLst>
            </p:nvPr>
          </p:nvSpPr>
          <p:spPr>
            <a:xfrm>
              <a:off x="623888" y="1690580"/>
              <a:ext cx="5202754" cy="4009287"/>
            </a:xfrm>
            <a:prstGeom prst="roundRect">
              <a:avLst/>
            </a:prstGeom>
            <a:noFill/>
            <a:ln w="3175" cap="flat" cmpd="sng" algn="ctr">
              <a:solidFill>
                <a:srgbClr val="C00000"/>
              </a:solidFill>
              <a:prstDash val="solid"/>
              <a:miter lim="800000"/>
            </a:ln>
            <a:effectLst/>
          </p:spPr>
          <p:txBody>
            <a:bodyPr anchor="ctr"/>
            <a:lstStyle/>
            <a:p>
              <a:pPr algn="ctr" defTabSz="1219200"/>
              <a:endParaRPr sz="1355" kern="0">
                <a:solidFill>
                  <a:srgbClr val="FFFFFF"/>
                </a:solidFill>
                <a:latin typeface="微软雅黑" panose="020B0503020204020204" pitchFamily="34" charset="-122"/>
                <a:ea typeface="微软雅黑" panose="020B0503020204020204" pitchFamily="34" charset="-122"/>
              </a:endParaRPr>
            </a:p>
          </p:txBody>
        </p:sp>
      </p:grpSp>
      <p:sp>
        <p:nvSpPr>
          <p:cNvPr id="1048878" name="Freeform: Shape 13"/>
          <p:cNvSpPr/>
          <p:nvPr>
            <p:custDataLst>
              <p:tags r:id="rId1"/>
            </p:custDataLst>
          </p:nvPr>
        </p:nvSpPr>
        <p:spPr>
          <a:xfrm>
            <a:off x="2146935" y="1233805"/>
            <a:ext cx="3088640" cy="452120"/>
          </a:xfrm>
          <a:custGeom>
            <a:avLst/>
            <a:gdLst>
              <a:gd name="connsiteX0" fmla="*/ 12386 w 3852419"/>
              <a:gd name="connsiteY0" fmla="*/ 0 h 425302"/>
              <a:gd name="connsiteX1" fmla="*/ 3639768 w 3852419"/>
              <a:gd name="connsiteY1" fmla="*/ 0 h 425302"/>
              <a:gd name="connsiteX2" fmla="*/ 3852419 w 3852419"/>
              <a:gd name="connsiteY2" fmla="*/ 212651 h 425302"/>
              <a:gd name="connsiteX3" fmla="*/ 3639768 w 3852419"/>
              <a:gd name="connsiteY3" fmla="*/ 425302 h 425302"/>
              <a:gd name="connsiteX4" fmla="*/ 12386 w 3852419"/>
              <a:gd name="connsiteY4" fmla="*/ 425302 h 425302"/>
              <a:gd name="connsiteX5" fmla="*/ 0 w 3852419"/>
              <a:gd name="connsiteY5" fmla="*/ 424054 h 425302"/>
              <a:gd name="connsiteX6" fmla="*/ 0 w 3852419"/>
              <a:gd name="connsiteY6" fmla="*/ 1249 h 4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2419" h="425302">
                <a:moveTo>
                  <a:pt x="12386" y="0"/>
                </a:moveTo>
                <a:lnTo>
                  <a:pt x="3639768" y="0"/>
                </a:lnTo>
                <a:cubicBezTo>
                  <a:pt x="3757212" y="0"/>
                  <a:pt x="3852419" y="95207"/>
                  <a:pt x="3852419" y="212651"/>
                </a:cubicBezTo>
                <a:cubicBezTo>
                  <a:pt x="3852419" y="330095"/>
                  <a:pt x="3757212" y="425302"/>
                  <a:pt x="3639768" y="425302"/>
                </a:cubicBezTo>
                <a:lnTo>
                  <a:pt x="12386" y="425302"/>
                </a:lnTo>
                <a:lnTo>
                  <a:pt x="0" y="424054"/>
                </a:lnTo>
                <a:lnTo>
                  <a:pt x="0" y="1249"/>
                </a:lnTo>
                <a:close/>
              </a:path>
            </a:pathLst>
          </a:custGeom>
          <a:solidFill>
            <a:srgbClr val="C00000"/>
          </a:solidFill>
          <a:ln w="12700" cap="flat" cmpd="sng" algn="ctr">
            <a:noFill/>
            <a:prstDash val="solid"/>
            <a:miter lim="800000"/>
          </a:ln>
          <a:effectLst/>
        </p:spPr>
        <p:txBody>
          <a:bodyPr anchor="ctr"/>
          <a:lstStyle/>
          <a:p>
            <a:pPr algn="ctr" defTabSz="1219200"/>
            <a:endParaRPr sz="1355" kern="0">
              <a:solidFill>
                <a:srgbClr val="FFFFFF"/>
              </a:solidFill>
              <a:latin typeface="微软雅黑" panose="020B0503020204020204" pitchFamily="34" charset="-122"/>
              <a:ea typeface="微软雅黑" panose="020B0503020204020204" pitchFamily="34" charset="-122"/>
            </a:endParaRPr>
          </a:p>
        </p:txBody>
      </p:sp>
      <p:grpSp>
        <p:nvGrpSpPr>
          <p:cNvPr id="188" name="Group 4"/>
          <p:cNvGrpSpPr>
            <a:grpSpLocks noChangeAspect="1"/>
          </p:cNvGrpSpPr>
          <p:nvPr/>
        </p:nvGrpSpPr>
        <p:grpSpPr>
          <a:xfrm>
            <a:off x="1126393" y="1324037"/>
            <a:ext cx="903606" cy="461665"/>
            <a:chOff x="3222" y="1845"/>
            <a:chExt cx="1237" cy="632"/>
          </a:xfrm>
          <a:solidFill>
            <a:srgbClr val="C00000"/>
          </a:solidFill>
        </p:grpSpPr>
        <p:sp>
          <p:nvSpPr>
            <p:cNvPr id="1048879" name="Freeform 5"/>
            <p:cNvSpPr/>
            <p:nvPr>
              <p:custDataLst>
                <p:tags r:id="rId10"/>
              </p:custDataLst>
            </p:nvPr>
          </p:nvSpPr>
          <p:spPr bwMode="auto">
            <a:xfrm>
              <a:off x="3608" y="1845"/>
              <a:ext cx="851" cy="632"/>
            </a:xfrm>
            <a:custGeom>
              <a:avLst/>
              <a:gdLst>
                <a:gd name="T0" fmla="*/ 366 w 626"/>
                <a:gd name="T1" fmla="*/ 413 h 465"/>
                <a:gd name="T2" fmla="*/ 313 w 626"/>
                <a:gd name="T3" fmla="*/ 362 h 465"/>
                <a:gd name="T4" fmla="*/ 338 w 626"/>
                <a:gd name="T5" fmla="*/ 362 h 465"/>
                <a:gd name="T6" fmla="*/ 392 w 626"/>
                <a:gd name="T7" fmla="*/ 310 h 465"/>
                <a:gd name="T8" fmla="*/ 338 w 626"/>
                <a:gd name="T9" fmla="*/ 258 h 465"/>
                <a:gd name="T10" fmla="*/ 414 w 626"/>
                <a:gd name="T11" fmla="*/ 207 h 465"/>
                <a:gd name="T12" fmla="*/ 361 w 626"/>
                <a:gd name="T13" fmla="*/ 155 h 465"/>
                <a:gd name="T14" fmla="*/ 573 w 626"/>
                <a:gd name="T15" fmla="*/ 155 h 465"/>
                <a:gd name="T16" fmla="*/ 626 w 626"/>
                <a:gd name="T17" fmla="*/ 103 h 465"/>
                <a:gd name="T18" fmla="*/ 573 w 626"/>
                <a:gd name="T19" fmla="*/ 52 h 465"/>
                <a:gd name="T20" fmla="*/ 260 w 626"/>
                <a:gd name="T21" fmla="*/ 52 h 465"/>
                <a:gd name="T22" fmla="*/ 207 w 626"/>
                <a:gd name="T23" fmla="*/ 0 h 465"/>
                <a:gd name="T24" fmla="*/ 102 w 626"/>
                <a:gd name="T25" fmla="*/ 0 h 465"/>
                <a:gd name="T26" fmla="*/ 48 w 626"/>
                <a:gd name="T27" fmla="*/ 52 h 465"/>
                <a:gd name="T28" fmla="*/ 49 w 626"/>
                <a:gd name="T29" fmla="*/ 54 h 465"/>
                <a:gd name="T30" fmla="*/ 0 w 626"/>
                <a:gd name="T31" fmla="*/ 113 h 465"/>
                <a:gd name="T32" fmla="*/ 0 w 626"/>
                <a:gd name="T33" fmla="*/ 403 h 465"/>
                <a:gd name="T34" fmla="*/ 65 w 626"/>
                <a:gd name="T35" fmla="*/ 465 h 465"/>
                <a:gd name="T36" fmla="*/ 208 w 626"/>
                <a:gd name="T37" fmla="*/ 465 h 465"/>
                <a:gd name="T38" fmla="*/ 244 w 626"/>
                <a:gd name="T39" fmla="*/ 465 h 465"/>
                <a:gd name="T40" fmla="*/ 313 w 626"/>
                <a:gd name="T41" fmla="*/ 465 h 465"/>
                <a:gd name="T42" fmla="*/ 366 w 626"/>
                <a:gd name="T43" fmla="*/ 413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6" h="465">
                  <a:moveTo>
                    <a:pt x="366" y="413"/>
                  </a:moveTo>
                  <a:cubicBezTo>
                    <a:pt x="366" y="385"/>
                    <a:pt x="342" y="362"/>
                    <a:pt x="313" y="362"/>
                  </a:cubicBezTo>
                  <a:cubicBezTo>
                    <a:pt x="338" y="362"/>
                    <a:pt x="338" y="362"/>
                    <a:pt x="338" y="362"/>
                  </a:cubicBezTo>
                  <a:cubicBezTo>
                    <a:pt x="368" y="362"/>
                    <a:pt x="392" y="338"/>
                    <a:pt x="392" y="310"/>
                  </a:cubicBezTo>
                  <a:cubicBezTo>
                    <a:pt x="392" y="281"/>
                    <a:pt x="368" y="258"/>
                    <a:pt x="338" y="258"/>
                  </a:cubicBezTo>
                  <a:cubicBezTo>
                    <a:pt x="368" y="258"/>
                    <a:pt x="416" y="258"/>
                    <a:pt x="414" y="207"/>
                  </a:cubicBezTo>
                  <a:cubicBezTo>
                    <a:pt x="413" y="178"/>
                    <a:pt x="390" y="155"/>
                    <a:pt x="361" y="155"/>
                  </a:cubicBezTo>
                  <a:cubicBezTo>
                    <a:pt x="573" y="155"/>
                    <a:pt x="573" y="155"/>
                    <a:pt x="573" y="155"/>
                  </a:cubicBezTo>
                  <a:cubicBezTo>
                    <a:pt x="602" y="155"/>
                    <a:pt x="626" y="132"/>
                    <a:pt x="626" y="103"/>
                  </a:cubicBezTo>
                  <a:cubicBezTo>
                    <a:pt x="626" y="75"/>
                    <a:pt x="602" y="52"/>
                    <a:pt x="573" y="52"/>
                  </a:cubicBezTo>
                  <a:cubicBezTo>
                    <a:pt x="260" y="52"/>
                    <a:pt x="260" y="52"/>
                    <a:pt x="260" y="52"/>
                  </a:cubicBezTo>
                  <a:cubicBezTo>
                    <a:pt x="260" y="23"/>
                    <a:pt x="236" y="0"/>
                    <a:pt x="207" y="0"/>
                  </a:cubicBezTo>
                  <a:cubicBezTo>
                    <a:pt x="102" y="0"/>
                    <a:pt x="102" y="0"/>
                    <a:pt x="102" y="0"/>
                  </a:cubicBezTo>
                  <a:cubicBezTo>
                    <a:pt x="72" y="0"/>
                    <a:pt x="48" y="23"/>
                    <a:pt x="48" y="52"/>
                  </a:cubicBezTo>
                  <a:cubicBezTo>
                    <a:pt x="48" y="52"/>
                    <a:pt x="48" y="53"/>
                    <a:pt x="49" y="54"/>
                  </a:cubicBezTo>
                  <a:cubicBezTo>
                    <a:pt x="21" y="60"/>
                    <a:pt x="0" y="85"/>
                    <a:pt x="0" y="113"/>
                  </a:cubicBezTo>
                  <a:cubicBezTo>
                    <a:pt x="0" y="403"/>
                    <a:pt x="0" y="403"/>
                    <a:pt x="0" y="403"/>
                  </a:cubicBezTo>
                  <a:cubicBezTo>
                    <a:pt x="0" y="437"/>
                    <a:pt x="29" y="465"/>
                    <a:pt x="65" y="465"/>
                  </a:cubicBezTo>
                  <a:cubicBezTo>
                    <a:pt x="208" y="465"/>
                    <a:pt x="208" y="465"/>
                    <a:pt x="208" y="465"/>
                  </a:cubicBezTo>
                  <a:cubicBezTo>
                    <a:pt x="244" y="465"/>
                    <a:pt x="244" y="465"/>
                    <a:pt x="244" y="465"/>
                  </a:cubicBezTo>
                  <a:cubicBezTo>
                    <a:pt x="313" y="465"/>
                    <a:pt x="313" y="465"/>
                    <a:pt x="313" y="465"/>
                  </a:cubicBezTo>
                  <a:cubicBezTo>
                    <a:pt x="342" y="465"/>
                    <a:pt x="366" y="442"/>
                    <a:pt x="366" y="413"/>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880" name="Rectangle 6"/>
            <p:cNvSpPr>
              <a:spLocks noChangeArrowheads="1"/>
            </p:cNvSpPr>
            <p:nvPr>
              <p:custDataLst>
                <p:tags r:id="rId11"/>
              </p:custDataLst>
            </p:nvPr>
          </p:nvSpPr>
          <p:spPr bwMode="auto">
            <a:xfrm>
              <a:off x="3222" y="1931"/>
              <a:ext cx="319" cy="531"/>
            </a:xfrm>
            <a:prstGeom prst="rect">
              <a:avLst/>
            </a:pr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grpSp>
      <p:sp>
        <p:nvSpPr>
          <p:cNvPr id="1048881" name="Rectangle 43"/>
          <p:cNvSpPr/>
          <p:nvPr>
            <p:custDataLst>
              <p:tags r:id="rId2"/>
            </p:custDataLst>
          </p:nvPr>
        </p:nvSpPr>
        <p:spPr>
          <a:xfrm>
            <a:off x="2018665" y="1765935"/>
            <a:ext cx="8797290" cy="384175"/>
          </a:xfrm>
          <a:prstGeom prst="rect">
            <a:avLst/>
          </a:prstGeom>
        </p:spPr>
        <p:txBody>
          <a:bodyPr wrap="square" lIns="0" tIns="0" rIns="0" bIns="0">
            <a:noAutofit/>
          </a:bodyPr>
          <a:lstStyle/>
          <a:p>
            <a:pPr lvl="0" defTabSz="913130" fontAlgn="base">
              <a:lnSpc>
                <a:spcPct val="130000"/>
              </a:lnSpc>
              <a:spcBef>
                <a:spcPct val="0"/>
              </a:spcBef>
              <a:spcAft>
                <a:spcPts val="500"/>
              </a:spcAft>
            </a:pPr>
            <a:r>
              <a:rPr lang="zh-CN" altLang="en-US" kern="0">
                <a:latin typeface="微软雅黑" panose="020B0503020204020204" pitchFamily="34" charset="-122"/>
                <a:ea typeface="微软雅黑" panose="020B0503020204020204" pitchFamily="34" charset="-122"/>
                <a:cs typeface="Times New Roman" panose="02020603050405020304" pitchFamily="18" charset="0"/>
                <a:sym typeface="+mn-lt"/>
              </a:rPr>
              <a:t>按照十项重点事项进行归纳整理。</a:t>
            </a:r>
          </a:p>
        </p:txBody>
      </p:sp>
      <p:sp>
        <p:nvSpPr>
          <p:cNvPr id="1048882" name="TextBox 37"/>
          <p:cNvSpPr txBox="1"/>
          <p:nvPr>
            <p:custDataLst>
              <p:tags r:id="rId3"/>
            </p:custDataLst>
          </p:nvPr>
        </p:nvSpPr>
        <p:spPr>
          <a:xfrm>
            <a:off x="2392045" y="1238885"/>
            <a:ext cx="2240280" cy="447040"/>
          </a:xfrm>
          <a:prstGeom prst="rect">
            <a:avLst/>
          </a:prstGeom>
        </p:spPr>
        <p:txBody>
          <a:bodyPr wrap="none">
            <a:noAutofit/>
          </a:bodyPr>
          <a:lstStyle/>
          <a:p>
            <a:pPr defTabSz="457200"/>
            <a:r>
              <a:rPr lang="zh-CN" altLang="en-US" sz="2400" b="1">
                <a:solidFill>
                  <a:schemeClr val="bg1"/>
                </a:solidFill>
                <a:latin typeface="微软雅黑" panose="020B0503020204020204" pitchFamily="34" charset="-122"/>
                <a:ea typeface="微软雅黑" panose="020B0503020204020204" pitchFamily="34" charset="-122"/>
                <a:cs typeface="+mn-ea"/>
                <a:sym typeface="+mn-lt"/>
              </a:rPr>
              <a:t>现场诊断突出问题</a:t>
            </a:r>
          </a:p>
          <a:p>
            <a:pPr defTabSz="457200"/>
            <a:endParaRPr lang="zh-CN" altLang="en-US" sz="2400" b="1">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048883" name="箭头: 五边形 17"/>
          <p:cNvSpPr/>
          <p:nvPr>
            <p:custDataLst>
              <p:tags r:id="rId4"/>
            </p:custDataLst>
          </p:nvPr>
        </p:nvSpPr>
        <p:spPr>
          <a:xfrm>
            <a:off x="925830" y="2435860"/>
            <a:ext cx="5224145" cy="575945"/>
          </a:xfrm>
          <a:prstGeom prst="homePlate">
            <a:avLst/>
          </a:prstGeom>
          <a:solidFill>
            <a:srgbClr val="CA0000"/>
          </a:solidFill>
          <a:ln w="12700" cap="flat" cmpd="sng" algn="ctr">
            <a:noFill/>
            <a:prstDash val="solid"/>
            <a:miter lim="800000"/>
          </a:ln>
          <a:effectLst/>
        </p:spPr>
        <p:txBody>
          <a:bodyPr rtlCol="0" anchor="ctr"/>
          <a:lstStyle/>
          <a:p>
            <a:pPr lvl="0" defTabSz="457200"/>
            <a:r>
              <a:rPr lang="zh-CN" altLang="en-US" sz="2000" b="1">
                <a:ln w="19050">
                  <a:noFill/>
                </a:ln>
                <a:solidFill>
                  <a:schemeClr val="bg1"/>
                </a:solidFill>
                <a:latin typeface="微软雅黑" panose="020B0503020204020204" pitchFamily="34" charset="-122"/>
                <a:ea typeface="微软雅黑" panose="020B0503020204020204" pitchFamily="34" charset="-122"/>
                <a:cs typeface="+mn-ea"/>
                <a:sym typeface="+mn-lt"/>
              </a:rPr>
              <a:t>承包方安全管理突出问题</a:t>
            </a:r>
          </a:p>
        </p:txBody>
      </p:sp>
      <p:sp>
        <p:nvSpPr>
          <p:cNvPr id="1048884" name="矩形 3"/>
          <p:cNvSpPr/>
          <p:nvPr>
            <p:custDataLst>
              <p:tags r:id="rId5"/>
            </p:custDataLst>
          </p:nvPr>
        </p:nvSpPr>
        <p:spPr>
          <a:xfrm>
            <a:off x="925830" y="3248025"/>
            <a:ext cx="10601325" cy="732155"/>
          </a:xfrm>
          <a:prstGeom prst="rect">
            <a:avLst/>
          </a:prstGeom>
        </p:spPr>
        <p:txBody>
          <a:bodyPr wrap="square">
            <a:spAutoFit/>
          </a:bodyPr>
          <a:lstStyle/>
          <a:p>
            <a:pPr marL="285750" indent="-285750" fontAlgn="auto">
              <a:lnSpc>
                <a:spcPts val="2500"/>
              </a:lnSpc>
              <a:spcBef>
                <a:spcPct val="0"/>
              </a:spcBef>
              <a:spcAft>
                <a:spcPct val="0"/>
              </a:spcAft>
              <a:buFont typeface="Wingdings" panose="05000000000000000000" pitchFamily="2" charset="2"/>
              <a:buChar char="l"/>
            </a:pPr>
            <a:r>
              <a:rPr lang="zh-CN" altLang="en-US" sz="1400" b="1">
                <a:latin typeface="微软雅黑" panose="020B0503020204020204" pitchFamily="34" charset="-122"/>
                <a:ea typeface="微软雅黑" panose="020B0503020204020204" pitchFamily="34" charset="-122"/>
                <a:cs typeface="+mn-ea"/>
                <a:sym typeface="+mn-lt"/>
              </a:rPr>
              <a:t>部分企业</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未建立承包商的档案资料</a:t>
            </a:r>
            <a:r>
              <a:rPr lang="zh-CN" altLang="en-US" sz="1400" b="1">
                <a:latin typeface="微软雅黑" panose="020B0503020204020204" pitchFamily="34" charset="-122"/>
                <a:ea typeface="微软雅黑" panose="020B0503020204020204" pitchFamily="34" charset="-122"/>
                <a:cs typeface="+mn-ea"/>
                <a:sym typeface="+mn-lt"/>
              </a:rPr>
              <a:t>。</a:t>
            </a:r>
          </a:p>
          <a:p>
            <a:pPr marL="285750" indent="-285750" fontAlgn="auto">
              <a:lnSpc>
                <a:spcPts val="2500"/>
              </a:lnSpc>
              <a:spcBef>
                <a:spcPct val="0"/>
              </a:spcBef>
              <a:spcAft>
                <a:spcPct val="0"/>
              </a:spcAft>
              <a:buFont typeface="Wingdings" panose="05000000000000000000" pitchFamily="2" charset="2"/>
              <a:buChar char="l"/>
            </a:pPr>
            <a:r>
              <a:rPr lang="zh-CN" altLang="en-US" sz="1400" b="1">
                <a:latin typeface="微软雅黑" panose="020B0503020204020204" pitchFamily="34" charset="-122"/>
                <a:ea typeface="微软雅黑" panose="020B0503020204020204" pitchFamily="34" charset="-122"/>
                <a:cs typeface="+mn-ea"/>
                <a:sym typeface="+mn-lt"/>
              </a:rPr>
              <a:t>部分企业</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未与承包商签订安全生产管理协议或承包合同，未明确双方安全生产管理职责</a:t>
            </a:r>
            <a:r>
              <a:rPr lang="zh-CN" altLang="en-US" sz="1400" b="1">
                <a:solidFill>
                  <a:schemeClr val="tx1"/>
                </a:solidFill>
                <a:latin typeface="微软雅黑" panose="020B0503020204020204" pitchFamily="34" charset="-122"/>
                <a:ea typeface="微软雅黑" panose="020B0503020204020204" pitchFamily="34" charset="-122"/>
                <a:cs typeface="+mn-ea"/>
                <a:sym typeface="+mn-lt"/>
              </a:rPr>
              <a:t>。</a:t>
            </a:r>
          </a:p>
        </p:txBody>
      </p:sp>
      <p:sp>
        <p:nvSpPr>
          <p:cNvPr id="1048885" name="箭头: 五边形 17"/>
          <p:cNvSpPr/>
          <p:nvPr>
            <p:custDataLst>
              <p:tags r:id="rId6"/>
            </p:custDataLst>
          </p:nvPr>
        </p:nvSpPr>
        <p:spPr>
          <a:xfrm>
            <a:off x="925830" y="4248150"/>
            <a:ext cx="5301615" cy="575945"/>
          </a:xfrm>
          <a:prstGeom prst="homePlate">
            <a:avLst/>
          </a:prstGeom>
          <a:solidFill>
            <a:srgbClr val="CA0000"/>
          </a:solidFill>
          <a:ln w="12700" cap="flat" cmpd="sng" algn="ctr">
            <a:noFill/>
            <a:prstDash val="solid"/>
            <a:miter lim="800000"/>
          </a:ln>
          <a:effectLst/>
        </p:spPr>
        <p:txBody>
          <a:bodyPr rtlCol="0" anchor="ctr"/>
          <a:lstStyle/>
          <a:p>
            <a:pPr lvl="0"/>
            <a:r>
              <a:rPr lang="zh-CN" altLang="en-US" sz="2000" b="1" kern="0" spc="300">
                <a:solidFill>
                  <a:srgbClr val="FFFFFF"/>
                </a:solidFill>
                <a:latin typeface="微软雅黑" panose="020B0503020204020204" pitchFamily="34" charset="-122"/>
                <a:ea typeface="微软雅黑" panose="020B0503020204020204" pitchFamily="34" charset="-122"/>
                <a:cs typeface="+mn-ea"/>
                <a:sym typeface="+mn-lt"/>
              </a:rPr>
              <a:t>应急预案与演练突出问题</a:t>
            </a:r>
          </a:p>
        </p:txBody>
      </p:sp>
      <p:sp>
        <p:nvSpPr>
          <p:cNvPr id="1048886" name="矩形 5"/>
          <p:cNvSpPr/>
          <p:nvPr>
            <p:custDataLst>
              <p:tags r:id="rId7"/>
            </p:custDataLst>
          </p:nvPr>
        </p:nvSpPr>
        <p:spPr>
          <a:xfrm>
            <a:off x="925830" y="5015230"/>
            <a:ext cx="10295255" cy="1060450"/>
          </a:xfrm>
          <a:prstGeom prst="rect">
            <a:avLst/>
          </a:prstGeom>
        </p:spPr>
        <p:txBody>
          <a:bodyPr wrap="square">
            <a:spAutoFit/>
          </a:bodyPr>
          <a:lstStyle/>
          <a:p>
            <a:pPr marL="285750" indent="-285750" fontAlgn="auto">
              <a:lnSpc>
                <a:spcPct val="150000"/>
              </a:lnSpc>
              <a:spcBef>
                <a:spcPct val="0"/>
              </a:spcBef>
              <a:spcAft>
                <a:spcPct val="0"/>
              </a:spcAft>
              <a:buFont typeface="Wingdings" panose="05000000000000000000" pitchFamily="2" charset="2"/>
              <a:buChar char="l"/>
            </a:pPr>
            <a:r>
              <a:rPr lang="zh-CN" altLang="en-US" sz="1400" b="1">
                <a:latin typeface="微软雅黑" panose="020B0503020204020204" pitchFamily="34" charset="-122"/>
                <a:ea typeface="微软雅黑" panose="020B0503020204020204" pitchFamily="34" charset="-122"/>
                <a:cs typeface="+mn-ea"/>
                <a:sym typeface="+mn-lt"/>
              </a:rPr>
              <a:t>有限空间作业事故</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应急预案模版化</a:t>
            </a:r>
            <a:r>
              <a:rPr lang="zh-CN" altLang="en-US" sz="1400" b="1">
                <a:latin typeface="微软雅黑" panose="020B0503020204020204" pitchFamily="34" charset="-122"/>
                <a:ea typeface="微软雅黑" panose="020B0503020204020204" pitchFamily="34" charset="-122"/>
                <a:cs typeface="+mn-ea"/>
                <a:sym typeface="+mn-lt"/>
              </a:rPr>
              <a:t>情况严重，缺少针对性和可操作性，未明确应急小组人员及其职责；</a:t>
            </a:r>
          </a:p>
          <a:p>
            <a:pPr marL="285750" indent="-285750" fontAlgn="auto">
              <a:lnSpc>
                <a:spcPct val="150000"/>
              </a:lnSpc>
              <a:spcBef>
                <a:spcPct val="0"/>
              </a:spcBef>
              <a:spcAft>
                <a:spcPct val="0"/>
              </a:spcAft>
              <a:buFont typeface="Wingdings" panose="05000000000000000000" pitchFamily="2" charset="2"/>
              <a:buChar char="l"/>
            </a:pPr>
            <a:r>
              <a:rPr lang="zh-CN" altLang="en-US" sz="1400" b="1">
                <a:latin typeface="微软雅黑" panose="020B0503020204020204" pitchFamily="34" charset="-122"/>
                <a:ea typeface="微软雅黑" panose="020B0503020204020204" pitchFamily="34" charset="-122"/>
                <a:cs typeface="+mn-ea"/>
                <a:sym typeface="+mn-lt"/>
              </a:rPr>
              <a:t>应急处置措施核心内容缺失，未明确如何将受困人员安全救离有限空间，</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不具备可操作性</a:t>
            </a:r>
            <a:r>
              <a:rPr lang="zh-CN" altLang="en-US" sz="1400" b="1">
                <a:latin typeface="微软雅黑" panose="020B0503020204020204" pitchFamily="34" charset="-122"/>
                <a:ea typeface="微软雅黑" panose="020B0503020204020204" pitchFamily="34" charset="-122"/>
                <a:cs typeface="+mn-ea"/>
                <a:sym typeface="+mn-lt"/>
              </a:rPr>
              <a:t>；</a:t>
            </a:r>
          </a:p>
          <a:p>
            <a:pPr marL="285750" indent="-285750" fontAlgn="auto">
              <a:lnSpc>
                <a:spcPct val="150000"/>
              </a:lnSpc>
              <a:spcBef>
                <a:spcPct val="0"/>
              </a:spcBef>
              <a:spcAft>
                <a:spcPct val="0"/>
              </a:spcAft>
              <a:buFont typeface="Wingdings" panose="05000000000000000000" pitchFamily="2" charset="2"/>
              <a:buChar char="l"/>
            </a:pPr>
            <a:r>
              <a:rPr lang="zh-CN" altLang="en-US" sz="1400" b="1">
                <a:latin typeface="微软雅黑" panose="020B0503020204020204" pitchFamily="34" charset="-122"/>
                <a:ea typeface="微软雅黑" panose="020B0503020204020204" pitchFamily="34" charset="-122"/>
                <a:cs typeface="+mn-ea"/>
                <a:sym typeface="+mn-lt"/>
              </a:rPr>
              <a:t>有限空间</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应急演练内容与相关应急预案不符</a:t>
            </a:r>
            <a:r>
              <a:rPr lang="zh-CN" altLang="en-US" sz="1400" b="1">
                <a:latin typeface="微软雅黑" panose="020B0503020204020204" pitchFamily="34" charset="-122"/>
                <a:ea typeface="微软雅黑" panose="020B0503020204020204" pitchFamily="34" charset="-122"/>
                <a:cs typeface="+mn-ea"/>
                <a:sym typeface="+mn-lt"/>
              </a:rPr>
              <a:t>，通常为消防演练，且未对应急演练进行</a:t>
            </a:r>
            <a:r>
              <a:rPr lang="zh-CN" altLang="en-US" sz="1400" b="1">
                <a:solidFill>
                  <a:srgbClr val="FF0000"/>
                </a:solidFill>
                <a:latin typeface="微软雅黑" panose="020B0503020204020204" pitchFamily="34" charset="-122"/>
                <a:ea typeface="微软雅黑" panose="020B0503020204020204" pitchFamily="34" charset="-122"/>
                <a:cs typeface="+mn-ea"/>
                <a:sym typeface="+mn-lt"/>
              </a:rPr>
              <a:t>评估</a:t>
            </a:r>
            <a:r>
              <a:rPr lang="zh-CN" altLang="en-US" sz="1400" b="1">
                <a:solidFill>
                  <a:schemeClr val="tx1"/>
                </a:solidFill>
                <a:latin typeface="微软雅黑" panose="020B0503020204020204" pitchFamily="34" charset="-122"/>
                <a:ea typeface="微软雅黑" panose="020B0503020204020204" pitchFamily="34" charset="-122"/>
                <a:cs typeface="+mn-ea"/>
                <a:sym typeface="+mn-lt"/>
              </a:rPr>
              <a:t>。</a:t>
            </a:r>
          </a:p>
        </p:txBody>
      </p:sp>
      <p:sp>
        <p:nvSpPr>
          <p:cNvPr id="1048887" name="矩形 6"/>
          <p:cNvSpPr/>
          <p:nvPr>
            <p:custDataLst>
              <p:tags r:id="rId8"/>
            </p:custDataLst>
          </p:nvPr>
        </p:nvSpPr>
        <p:spPr>
          <a:xfrm>
            <a:off x="5283042" y="2475559"/>
            <a:ext cx="373380" cy="553085"/>
          </a:xfrm>
          <a:prstGeom prst="rect">
            <a:avLst/>
          </a:prstGeom>
        </p:spPr>
        <p:txBody>
          <a:bodyPr wrap="none">
            <a:spAutoFit/>
          </a:bodyPr>
          <a:lstStyle/>
          <a:p>
            <a:pPr lvl="0" defTabSz="457200"/>
            <a:r>
              <a:rPr lang="en-US" altLang="zh-CN" sz="3000" b="1">
                <a:ln w="19050">
                  <a:noFill/>
                </a:ln>
                <a:solidFill>
                  <a:schemeClr val="bg1"/>
                </a:solidFill>
                <a:latin typeface="Times New Roman" panose="02020603050405020304" pitchFamily="18" charset="0"/>
                <a:ea typeface="思源宋体 CN" panose="02020400000000000000" pitchFamily="18" charset="-122"/>
                <a:cs typeface="Times New Roman" panose="02020603050405020304" pitchFamily="18" charset="0"/>
                <a:sym typeface="+mn-lt"/>
              </a:rPr>
              <a:t>9</a:t>
            </a:r>
          </a:p>
        </p:txBody>
      </p:sp>
      <p:sp>
        <p:nvSpPr>
          <p:cNvPr id="1048888" name="矩形 7"/>
          <p:cNvSpPr/>
          <p:nvPr>
            <p:custDataLst>
              <p:tags r:id="rId9"/>
            </p:custDataLst>
          </p:nvPr>
        </p:nvSpPr>
        <p:spPr>
          <a:xfrm>
            <a:off x="5187157" y="4270704"/>
            <a:ext cx="569387" cy="553998"/>
          </a:xfrm>
          <a:prstGeom prst="rect">
            <a:avLst/>
          </a:prstGeom>
        </p:spPr>
        <p:txBody>
          <a:bodyPr wrap="none">
            <a:spAutoFit/>
          </a:bodyPr>
          <a:lstStyle/>
          <a:p>
            <a:pPr lvl="0" defTabSz="457200"/>
            <a:r>
              <a:rPr lang="en-US" altLang="zh-CN" sz="3000" b="1">
                <a:ln w="19050">
                  <a:noFill/>
                </a:ln>
                <a:solidFill>
                  <a:schemeClr val="bg1"/>
                </a:solidFill>
                <a:latin typeface="Times New Roman" panose="02020603050405020304" pitchFamily="18" charset="0"/>
                <a:ea typeface="思源宋体 CN" panose="02020400000000000000" pitchFamily="18" charset="-122"/>
                <a:cs typeface="Times New Roman" panose="02020603050405020304" pitchFamily="18" charset="0"/>
                <a:sym typeface="+mn-lt"/>
              </a:rPr>
              <a:t>10</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afterEffect">
                                  <p:stCondLst>
                                    <p:cond delay="0"/>
                                  </p:stCondLst>
                                  <p:childTnLst>
                                    <p:set>
                                      <p:cBhvr>
                                        <p:cTn id="6" dur="1" fill="hold">
                                          <p:stCondLst>
                                            <p:cond delay="0"/>
                                          </p:stCondLst>
                                        </p:cTn>
                                        <p:tgtEl>
                                          <p:spTgt spid="187"/>
                                        </p:tgtEl>
                                        <p:attrNameLst>
                                          <p:attrName>style.visibility</p:attrName>
                                        </p:attrNameLst>
                                      </p:cBhvr>
                                      <p:to>
                                        <p:strVal val="visible"/>
                                      </p:to>
                                    </p:set>
                                    <p:animEffect transition="in" filter="fade">
                                      <p:cBhvr>
                                        <p:cTn id="7" dur="1000"/>
                                        <p:tgtEl>
                                          <p:spTgt spid="187"/>
                                        </p:tgtEl>
                                      </p:cBhvr>
                                    </p:animEffect>
                                  </p:childTnLst>
                                </p:cTn>
                              </p:par>
                            </p:childTnLst>
                          </p:cTn>
                        </p:par>
                        <p:par>
                          <p:cTn id="8" fill="hold" nodeType="afterGroup">
                            <p:stCondLst>
                              <p:cond delay="1000"/>
                            </p:stCondLst>
                            <p:childTnLst>
                              <p:par>
                                <p:cTn id="9" presetID="22" presetClass="entr" presetSubtype="4" fill="hold" nodeType="afterEffect">
                                  <p:stCondLst>
                                    <p:cond delay="0"/>
                                  </p:stCondLst>
                                  <p:childTnLst>
                                    <p:set>
                                      <p:cBhvr>
                                        <p:cTn id="10" dur="1" fill="hold">
                                          <p:stCondLst>
                                            <p:cond delay="0"/>
                                          </p:stCondLst>
                                        </p:cTn>
                                        <p:tgtEl>
                                          <p:spTgt spid="188"/>
                                        </p:tgtEl>
                                        <p:attrNameLst>
                                          <p:attrName>style.visibility</p:attrName>
                                        </p:attrNameLst>
                                      </p:cBhvr>
                                      <p:to>
                                        <p:strVal val="visible"/>
                                      </p:to>
                                    </p:set>
                                    <p:animEffect transition="in" filter="wipe(down)">
                                      <p:cBhvr>
                                        <p:cTn id="11" dur="500"/>
                                        <p:tgtEl>
                                          <p:spTgt spid="188"/>
                                        </p:tgtEl>
                                      </p:cBhvr>
                                    </p:animEffect>
                                  </p:childTnLst>
                                </p:cTn>
                              </p:par>
                            </p:childTnLst>
                          </p:cTn>
                        </p:par>
                        <p:par>
                          <p:cTn id="12" fill="hold" nodeType="afterGroup">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048882"/>
                                        </p:tgtEl>
                                        <p:attrNameLst>
                                          <p:attrName>style.visibility</p:attrName>
                                        </p:attrNameLst>
                                      </p:cBhvr>
                                      <p:to>
                                        <p:strVal val="visible"/>
                                      </p:to>
                                    </p:set>
                                    <p:animEffect transition="in" filter="fade">
                                      <p:cBhvr>
                                        <p:cTn id="15" dur="500"/>
                                        <p:tgtEl>
                                          <p:spTgt spid="1048882"/>
                                        </p:tgtEl>
                                      </p:cBhvr>
                                    </p:animEffect>
                                  </p:childTnLst>
                                </p:cTn>
                              </p:par>
                            </p:childTnLst>
                          </p:cTn>
                        </p:par>
                        <p:par>
                          <p:cTn id="16" fill="hold" nodeType="afterGroup">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1048878"/>
                                        </p:tgtEl>
                                        <p:attrNameLst>
                                          <p:attrName>style.visibility</p:attrName>
                                        </p:attrNameLst>
                                      </p:cBhvr>
                                      <p:to>
                                        <p:strVal val="visible"/>
                                      </p:to>
                                    </p:set>
                                    <p:animEffect transition="in" filter="wipe(left)">
                                      <p:cBhvr>
                                        <p:cTn id="19" dur="500"/>
                                        <p:tgtEl>
                                          <p:spTgt spid="1048878"/>
                                        </p:tgtEl>
                                      </p:cBhvr>
                                    </p:animEffect>
                                  </p:childTnLst>
                                </p:cTn>
                              </p:par>
                            </p:childTnLst>
                          </p:cTn>
                        </p:par>
                        <p:par>
                          <p:cTn id="20" fill="hold" nodeType="afterGroup">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1048881"/>
                                        </p:tgtEl>
                                        <p:attrNameLst>
                                          <p:attrName>style.visibility</p:attrName>
                                        </p:attrNameLst>
                                      </p:cBhvr>
                                      <p:to>
                                        <p:strVal val="visible"/>
                                      </p:to>
                                    </p:set>
                                    <p:animEffect transition="in" filter="wipe(left)">
                                      <p:cBhvr>
                                        <p:cTn id="23" dur="900"/>
                                        <p:tgtEl>
                                          <p:spTgt spid="1048881"/>
                                        </p:tgtEl>
                                      </p:cBhvr>
                                    </p:animEffect>
                                  </p:childTnLst>
                                </p:cTn>
                              </p:par>
                            </p:childTnLst>
                          </p:cTn>
                        </p:par>
                        <p:par>
                          <p:cTn id="24" fill="hold" nodeType="afterGroup">
                            <p:stCondLst>
                              <p:cond delay="3400"/>
                            </p:stCondLst>
                            <p:childTnLst>
                              <p:par>
                                <p:cTn id="25" presetID="22" presetClass="entr" presetSubtype="8" fill="hold" grpId="0" nodeType="afterEffect">
                                  <p:stCondLst>
                                    <p:cond delay="0"/>
                                  </p:stCondLst>
                                  <p:childTnLst>
                                    <p:set>
                                      <p:cBhvr>
                                        <p:cTn id="26" dur="1" fill="hold">
                                          <p:stCondLst>
                                            <p:cond delay="0"/>
                                          </p:stCondLst>
                                        </p:cTn>
                                        <p:tgtEl>
                                          <p:spTgt spid="1048883"/>
                                        </p:tgtEl>
                                        <p:attrNameLst>
                                          <p:attrName>style.visibility</p:attrName>
                                        </p:attrNameLst>
                                      </p:cBhvr>
                                      <p:to>
                                        <p:strVal val="visible"/>
                                      </p:to>
                                    </p:set>
                                    <p:animEffect transition="in" filter="wipe(left)">
                                      <p:cBhvr>
                                        <p:cTn id="27" dur="1000"/>
                                        <p:tgtEl>
                                          <p:spTgt spid="1048883"/>
                                        </p:tgtEl>
                                      </p:cBhvr>
                                    </p:animEffect>
                                  </p:childTnLst>
                                </p:cTn>
                              </p:par>
                            </p:childTnLst>
                          </p:cTn>
                        </p:par>
                        <p:par>
                          <p:cTn id="28" fill="hold" nodeType="afterGroup">
                            <p:stCondLst>
                              <p:cond delay="4400"/>
                            </p:stCondLst>
                            <p:childTnLst>
                              <p:par>
                                <p:cTn id="29" presetID="31" presetClass="entr" presetSubtype="0" fill="hold" grpId="0" nodeType="afterEffect">
                                  <p:stCondLst>
                                    <p:cond delay="0"/>
                                  </p:stCondLst>
                                  <p:iterate type="lt">
                                    <p:tmPct val="333"/>
                                  </p:iterate>
                                  <p:childTnLst>
                                    <p:set>
                                      <p:cBhvr>
                                        <p:cTn id="30" dur="1" fill="hold">
                                          <p:stCondLst>
                                            <p:cond delay="0"/>
                                          </p:stCondLst>
                                        </p:cTn>
                                        <p:tgtEl>
                                          <p:spTgt spid="1048884"/>
                                        </p:tgtEl>
                                        <p:attrNameLst>
                                          <p:attrName>style.visibility</p:attrName>
                                        </p:attrNameLst>
                                      </p:cBhvr>
                                      <p:to>
                                        <p:strVal val="visible"/>
                                      </p:to>
                                    </p:set>
                                    <p:anim calcmode="lin" valueType="num">
                                      <p:cBhvr>
                                        <p:cTn id="31" dur="750" fill="hold"/>
                                        <p:tgtEl>
                                          <p:spTgt spid="1048884"/>
                                        </p:tgtEl>
                                        <p:attrNameLst>
                                          <p:attrName>ppt_w</p:attrName>
                                        </p:attrNameLst>
                                      </p:cBhvr>
                                      <p:tavLst>
                                        <p:tav tm="0">
                                          <p:val>
                                            <p:fltVal val="0"/>
                                          </p:val>
                                        </p:tav>
                                        <p:tav tm="100000">
                                          <p:val>
                                            <p:strVal val="#ppt_w"/>
                                          </p:val>
                                        </p:tav>
                                      </p:tavLst>
                                    </p:anim>
                                    <p:anim calcmode="lin" valueType="num">
                                      <p:cBhvr>
                                        <p:cTn id="32" dur="750" fill="hold"/>
                                        <p:tgtEl>
                                          <p:spTgt spid="1048884"/>
                                        </p:tgtEl>
                                        <p:attrNameLst>
                                          <p:attrName>ppt_h</p:attrName>
                                        </p:attrNameLst>
                                      </p:cBhvr>
                                      <p:tavLst>
                                        <p:tav tm="0">
                                          <p:val>
                                            <p:fltVal val="0"/>
                                          </p:val>
                                        </p:tav>
                                        <p:tav tm="100000">
                                          <p:val>
                                            <p:strVal val="#ppt_h"/>
                                          </p:val>
                                        </p:tav>
                                      </p:tavLst>
                                    </p:anim>
                                    <p:anim calcmode="lin" valueType="num">
                                      <p:cBhvr>
                                        <p:cTn id="33" dur="750" fill="hold"/>
                                        <p:tgtEl>
                                          <p:spTgt spid="1048884"/>
                                        </p:tgtEl>
                                        <p:attrNameLst>
                                          <p:attrName>style.rotation</p:attrName>
                                        </p:attrNameLst>
                                      </p:cBhvr>
                                      <p:tavLst>
                                        <p:tav tm="0">
                                          <p:val>
                                            <p:fltVal val="90"/>
                                          </p:val>
                                        </p:tav>
                                        <p:tav tm="100000">
                                          <p:val>
                                            <p:fltVal val="0"/>
                                          </p:val>
                                        </p:tav>
                                      </p:tavLst>
                                    </p:anim>
                                    <p:animEffect transition="in" filter="fade">
                                      <p:cBhvr>
                                        <p:cTn id="34" dur="750"/>
                                        <p:tgtEl>
                                          <p:spTgt spid="1048884"/>
                                        </p:tgtEl>
                                      </p:cBhvr>
                                    </p:animEffect>
                                  </p:childTnLst>
                                </p:cTn>
                              </p:par>
                            </p:childTnLst>
                          </p:cTn>
                        </p:par>
                        <p:par>
                          <p:cTn id="35" fill="hold" nodeType="afterGroup">
                            <p:stCondLst>
                              <p:cond delay="5150"/>
                            </p:stCondLst>
                            <p:childTnLst>
                              <p:par>
                                <p:cTn id="36" presetID="22" presetClass="entr" presetSubtype="8" fill="hold" grpId="0" nodeType="afterEffect">
                                  <p:stCondLst>
                                    <p:cond delay="0"/>
                                  </p:stCondLst>
                                  <p:childTnLst>
                                    <p:set>
                                      <p:cBhvr>
                                        <p:cTn id="37" dur="1" fill="hold">
                                          <p:stCondLst>
                                            <p:cond delay="0"/>
                                          </p:stCondLst>
                                        </p:cTn>
                                        <p:tgtEl>
                                          <p:spTgt spid="1048885"/>
                                        </p:tgtEl>
                                        <p:attrNameLst>
                                          <p:attrName>style.visibility</p:attrName>
                                        </p:attrNameLst>
                                      </p:cBhvr>
                                      <p:to>
                                        <p:strVal val="visible"/>
                                      </p:to>
                                    </p:set>
                                    <p:animEffect transition="in" filter="wipe(left)">
                                      <p:cBhvr>
                                        <p:cTn id="38" dur="1000"/>
                                        <p:tgtEl>
                                          <p:spTgt spid="1048885"/>
                                        </p:tgtEl>
                                      </p:cBhvr>
                                    </p:animEffect>
                                  </p:childTnLst>
                                </p:cTn>
                              </p:par>
                            </p:childTnLst>
                          </p:cTn>
                        </p:par>
                        <p:par>
                          <p:cTn id="39" fill="hold" nodeType="afterGroup">
                            <p:stCondLst>
                              <p:cond delay="6150"/>
                            </p:stCondLst>
                            <p:childTnLst>
                              <p:par>
                                <p:cTn id="40" presetID="31" presetClass="entr" presetSubtype="0" fill="hold" grpId="0" nodeType="afterEffect">
                                  <p:stCondLst>
                                    <p:cond delay="0"/>
                                  </p:stCondLst>
                                  <p:iterate type="lt">
                                    <p:tmPct val="333"/>
                                  </p:iterate>
                                  <p:childTnLst>
                                    <p:set>
                                      <p:cBhvr>
                                        <p:cTn id="41" dur="1" fill="hold">
                                          <p:stCondLst>
                                            <p:cond delay="0"/>
                                          </p:stCondLst>
                                        </p:cTn>
                                        <p:tgtEl>
                                          <p:spTgt spid="1048886"/>
                                        </p:tgtEl>
                                        <p:attrNameLst>
                                          <p:attrName>style.visibility</p:attrName>
                                        </p:attrNameLst>
                                      </p:cBhvr>
                                      <p:to>
                                        <p:strVal val="visible"/>
                                      </p:to>
                                    </p:set>
                                    <p:anim calcmode="lin" valueType="num">
                                      <p:cBhvr>
                                        <p:cTn id="42" dur="750" fill="hold"/>
                                        <p:tgtEl>
                                          <p:spTgt spid="1048886"/>
                                        </p:tgtEl>
                                        <p:attrNameLst>
                                          <p:attrName>ppt_w</p:attrName>
                                        </p:attrNameLst>
                                      </p:cBhvr>
                                      <p:tavLst>
                                        <p:tav tm="0">
                                          <p:val>
                                            <p:fltVal val="0"/>
                                          </p:val>
                                        </p:tav>
                                        <p:tav tm="100000">
                                          <p:val>
                                            <p:strVal val="#ppt_w"/>
                                          </p:val>
                                        </p:tav>
                                      </p:tavLst>
                                    </p:anim>
                                    <p:anim calcmode="lin" valueType="num">
                                      <p:cBhvr>
                                        <p:cTn id="43" dur="750" fill="hold"/>
                                        <p:tgtEl>
                                          <p:spTgt spid="1048886"/>
                                        </p:tgtEl>
                                        <p:attrNameLst>
                                          <p:attrName>ppt_h</p:attrName>
                                        </p:attrNameLst>
                                      </p:cBhvr>
                                      <p:tavLst>
                                        <p:tav tm="0">
                                          <p:val>
                                            <p:fltVal val="0"/>
                                          </p:val>
                                        </p:tav>
                                        <p:tav tm="100000">
                                          <p:val>
                                            <p:strVal val="#ppt_h"/>
                                          </p:val>
                                        </p:tav>
                                      </p:tavLst>
                                    </p:anim>
                                    <p:anim calcmode="lin" valueType="num">
                                      <p:cBhvr>
                                        <p:cTn id="44" dur="750" fill="hold"/>
                                        <p:tgtEl>
                                          <p:spTgt spid="1048886"/>
                                        </p:tgtEl>
                                        <p:attrNameLst>
                                          <p:attrName>style.rotation</p:attrName>
                                        </p:attrNameLst>
                                      </p:cBhvr>
                                      <p:tavLst>
                                        <p:tav tm="0">
                                          <p:val>
                                            <p:fltVal val="90"/>
                                          </p:val>
                                        </p:tav>
                                        <p:tav tm="100000">
                                          <p:val>
                                            <p:fltVal val="0"/>
                                          </p:val>
                                        </p:tav>
                                      </p:tavLst>
                                    </p:anim>
                                    <p:animEffect transition="in" filter="fade">
                                      <p:cBhvr>
                                        <p:cTn id="45" dur="750"/>
                                        <p:tgtEl>
                                          <p:spTgt spid="10488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878" grpId="0" animBg="1"/>
      <p:bldP spid="1048881" grpId="0"/>
      <p:bldP spid="1048882" grpId="0"/>
      <p:bldP spid="1048883" grpId="0" animBg="1"/>
      <p:bldP spid="1048884" grpId="0"/>
      <p:bldP spid="1048885" grpId="0" animBg="1"/>
      <p:bldP spid="104888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82" name="图片 7"/>
          <p:cNvPicPr>
            <a:picLocks noChangeAspect="1"/>
          </p:cNvPicPr>
          <p:nvPr/>
        </p:nvPicPr>
        <p:blipFill>
          <a:blip r:embed="rId2"/>
          <a:srcRect t="65917"/>
          <a:stretch>
            <a:fillRect/>
          </a:stretch>
        </p:blipFill>
        <p:spPr>
          <a:xfrm>
            <a:off x="0" y="4780280"/>
            <a:ext cx="12192000" cy="2077720"/>
          </a:xfrm>
          <a:prstGeom prst="rect">
            <a:avLst/>
          </a:prstGeom>
        </p:spPr>
      </p:pic>
      <p:pic>
        <p:nvPicPr>
          <p:cNvPr id="2097183" name="图片 11"/>
          <p:cNvPicPr>
            <a:picLocks noChangeAspect="1"/>
          </p:cNvPicPr>
          <p:nvPr/>
        </p:nvPicPr>
        <p:blipFill>
          <a:blip r:embed="rId3"/>
          <a:stretch>
            <a:fillRect/>
          </a:stretch>
        </p:blipFill>
        <p:spPr>
          <a:xfrm>
            <a:off x="7885992" y="4323287"/>
            <a:ext cx="4306008" cy="2322118"/>
          </a:xfrm>
          <a:prstGeom prst="rect">
            <a:avLst/>
          </a:prstGeom>
        </p:spPr>
      </p:pic>
      <p:pic>
        <p:nvPicPr>
          <p:cNvPr id="2097184" name="图片 9"/>
          <p:cNvPicPr>
            <a:picLocks noChangeAspect="1"/>
          </p:cNvPicPr>
          <p:nvPr/>
        </p:nvPicPr>
        <p:blipFill>
          <a:blip r:embed="rId4"/>
          <a:stretch>
            <a:fillRect/>
          </a:stretch>
        </p:blipFill>
        <p:spPr>
          <a:xfrm>
            <a:off x="0" y="5652348"/>
            <a:ext cx="12192000" cy="1232990"/>
          </a:xfrm>
          <a:prstGeom prst="rect">
            <a:avLst/>
          </a:prstGeom>
        </p:spPr>
      </p:pic>
      <p:pic>
        <p:nvPicPr>
          <p:cNvPr id="2097185" name="图片 13"/>
          <p:cNvPicPr>
            <a:picLocks noChangeAspect="1"/>
          </p:cNvPicPr>
          <p:nvPr/>
        </p:nvPicPr>
        <p:blipFill>
          <a:blip r:embed="rId5"/>
          <a:srcRect l="17981" t="35744" r="9913"/>
          <a:stretch>
            <a:fillRect/>
          </a:stretch>
        </p:blipFill>
        <p:spPr>
          <a:xfrm>
            <a:off x="268018" y="5099116"/>
            <a:ext cx="3454400" cy="1786222"/>
          </a:xfrm>
          <a:prstGeom prst="rect">
            <a:avLst/>
          </a:prstGeom>
        </p:spPr>
      </p:pic>
      <p:pic>
        <p:nvPicPr>
          <p:cNvPr id="2097186" name="图片 17"/>
          <p:cNvPicPr>
            <a:picLocks noChangeAspect="1"/>
          </p:cNvPicPr>
          <p:nvPr/>
        </p:nvPicPr>
        <p:blipFill>
          <a:blip r:embed="rId6"/>
          <a:stretch>
            <a:fillRect/>
          </a:stretch>
        </p:blipFill>
        <p:spPr>
          <a:xfrm>
            <a:off x="0" y="0"/>
            <a:ext cx="5403386" cy="1937805"/>
          </a:xfrm>
          <a:prstGeom prst="rect">
            <a:avLst/>
          </a:prstGeom>
        </p:spPr>
      </p:pic>
      <p:sp>
        <p:nvSpPr>
          <p:cNvPr id="1048892" name="矩形 6"/>
          <p:cNvSpPr/>
          <p:nvPr/>
        </p:nvSpPr>
        <p:spPr>
          <a:xfrm>
            <a:off x="1344817" y="2924690"/>
            <a:ext cx="9398643" cy="2306955"/>
          </a:xfrm>
          <a:prstGeom prst="rect">
            <a:avLst/>
          </a:prstGeom>
        </p:spPr>
        <p:txBody>
          <a:bodyPr wrap="square">
            <a:spAutoFit/>
          </a:bodyPr>
          <a:lstStyle/>
          <a:p>
            <a:pPr lvl="0" algn="ctr" defTabSz="914400"/>
            <a:r>
              <a:rPr lang="en-US" altLang="zh-CN" sz="7200" b="1">
                <a:solidFill>
                  <a:srgbClr val="FF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7200" b="1">
              <a:solidFill>
                <a:srgbClr val="FF0000"/>
              </a:solidFill>
              <a:latin typeface="微软雅黑" panose="020B0503020204020204" pitchFamily="34" charset="-122"/>
              <a:ea typeface="微软雅黑" panose="020B0503020204020204" pitchFamily="34" charset="-122"/>
              <a:cs typeface="+mn-ea"/>
              <a:sym typeface="+mn-lt"/>
            </a:endParaRPr>
          </a:p>
        </p:txBody>
      </p:sp>
      <p:grpSp>
        <p:nvGrpSpPr>
          <p:cNvPr id="192" name="组合 8"/>
          <p:cNvGrpSpPr/>
          <p:nvPr/>
        </p:nvGrpSpPr>
        <p:grpSpPr>
          <a:xfrm>
            <a:off x="4714113" y="1084703"/>
            <a:ext cx="2763773" cy="1715992"/>
            <a:chOff x="749490" y="1780093"/>
            <a:chExt cx="4179592" cy="2595056"/>
          </a:xfrm>
        </p:grpSpPr>
        <p:sp>
          <p:nvSpPr>
            <p:cNvPr id="1048893" name="Freeform 5"/>
            <p:cNvSpPr/>
            <p:nvPr/>
          </p:nvSpPr>
          <p:spPr bwMode="auto">
            <a:xfrm rot="391565">
              <a:off x="847620" y="1780093"/>
              <a:ext cx="4081462" cy="2565399"/>
            </a:xfrm>
            <a:custGeom>
              <a:avLst/>
              <a:gdLst>
                <a:gd name="T0" fmla="*/ 14 w 321"/>
                <a:gd name="T1" fmla="*/ 31 h 201"/>
                <a:gd name="T2" fmla="*/ 90 w 321"/>
                <a:gd name="T3" fmla="*/ 2 h 201"/>
                <a:gd name="T4" fmla="*/ 163 w 321"/>
                <a:gd name="T5" fmla="*/ 21 h 201"/>
                <a:gd name="T6" fmla="*/ 277 w 321"/>
                <a:gd name="T7" fmla="*/ 26 h 201"/>
                <a:gd name="T8" fmla="*/ 284 w 321"/>
                <a:gd name="T9" fmla="*/ 118 h 201"/>
                <a:gd name="T10" fmla="*/ 321 w 321"/>
                <a:gd name="T11" fmla="*/ 178 h 201"/>
                <a:gd name="T12" fmla="*/ 210 w 321"/>
                <a:gd name="T13" fmla="*/ 185 h 201"/>
                <a:gd name="T14" fmla="*/ 73 w 321"/>
                <a:gd name="T15" fmla="*/ 189 h 201"/>
                <a:gd name="T16" fmla="*/ 12 w 321"/>
                <a:gd name="T17" fmla="*/ 32 h 201"/>
                <a:gd name="T18" fmla="*/ 2 w 321"/>
                <a:gd name="T19" fmla="*/ 19 h 201"/>
                <a:gd name="T20" fmla="*/ 0 w 321"/>
                <a:gd name="T21" fmla="*/ 0 h 201"/>
                <a:gd name="T22" fmla="*/ 12 w 321"/>
                <a:gd name="T23" fmla="*/ 15 h 201"/>
                <a:gd name="T24" fmla="*/ 14 w 321"/>
                <a:gd name="T25" fmla="*/ 3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1" h="201">
                  <a:moveTo>
                    <a:pt x="14" y="31"/>
                  </a:moveTo>
                  <a:cubicBezTo>
                    <a:pt x="14" y="31"/>
                    <a:pt x="41" y="6"/>
                    <a:pt x="90" y="2"/>
                  </a:cubicBezTo>
                  <a:cubicBezTo>
                    <a:pt x="90" y="2"/>
                    <a:pt x="132" y="0"/>
                    <a:pt x="163" y="21"/>
                  </a:cubicBezTo>
                  <a:cubicBezTo>
                    <a:pt x="163" y="21"/>
                    <a:pt x="224" y="60"/>
                    <a:pt x="277" y="26"/>
                  </a:cubicBezTo>
                  <a:cubicBezTo>
                    <a:pt x="277" y="26"/>
                    <a:pt x="265" y="56"/>
                    <a:pt x="284" y="118"/>
                  </a:cubicBezTo>
                  <a:cubicBezTo>
                    <a:pt x="284" y="118"/>
                    <a:pt x="295" y="163"/>
                    <a:pt x="321" y="178"/>
                  </a:cubicBezTo>
                  <a:cubicBezTo>
                    <a:pt x="321" y="178"/>
                    <a:pt x="266" y="201"/>
                    <a:pt x="210" y="185"/>
                  </a:cubicBezTo>
                  <a:cubicBezTo>
                    <a:pt x="210" y="185"/>
                    <a:pt x="134" y="161"/>
                    <a:pt x="73" y="189"/>
                  </a:cubicBezTo>
                  <a:lnTo>
                    <a:pt x="12" y="32"/>
                  </a:lnTo>
                  <a:lnTo>
                    <a:pt x="2" y="19"/>
                  </a:lnTo>
                  <a:lnTo>
                    <a:pt x="0" y="0"/>
                  </a:lnTo>
                  <a:lnTo>
                    <a:pt x="12" y="15"/>
                  </a:lnTo>
                  <a:lnTo>
                    <a:pt x="14" y="31"/>
                  </a:lnTo>
                  <a:close/>
                </a:path>
              </a:pathLst>
            </a:custGeom>
            <a:solidFill>
              <a:srgbClr val="9B0D13">
                <a:alpha val="30000"/>
              </a:srgbClr>
            </a:solidFill>
            <a:ln w="12700" cap="flat">
              <a:noFill/>
              <a:prstDash val="solid"/>
              <a:miter lim="800000"/>
            </a:ln>
          </p:spPr>
          <p:txBody>
            <a:bodyPr vert="horz" wrap="square" lIns="91440" tIns="45720" rIns="91440" bIns="45720" numCol="1" anchor="t" anchorCtr="0" compatLnSpc="1"/>
            <a:lstStyle/>
            <a:p>
              <a:pPr marL="0" marR="0" lvl="0" indent="0" defTabSz="1219200" eaLnBrk="1" fontAlgn="auto" latinLnBrk="0" hangingPunct="1">
                <a:lnSpc>
                  <a:spcPct val="100000"/>
                </a:lnSpc>
                <a:spcBef>
                  <a:spcPct val="0"/>
                </a:spcBef>
                <a:spcAft>
                  <a:spcPct val="0"/>
                </a:spcAft>
                <a:buClrTx/>
                <a:buSzTx/>
                <a:buFontTx/>
                <a:buNone/>
              </a:pPr>
              <a:endParaRPr kumimoji="0" lang="zh-CN" altLang="en-US" sz="24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1048894" name="Freeform 5"/>
            <p:cNvSpPr/>
            <p:nvPr/>
          </p:nvSpPr>
          <p:spPr bwMode="auto">
            <a:xfrm rot="208630">
              <a:off x="749490" y="1802892"/>
              <a:ext cx="4081462" cy="2565399"/>
            </a:xfrm>
            <a:custGeom>
              <a:avLst/>
              <a:gdLst>
                <a:gd name="T0" fmla="*/ 14 w 321"/>
                <a:gd name="T1" fmla="*/ 31 h 201"/>
                <a:gd name="T2" fmla="*/ 90 w 321"/>
                <a:gd name="T3" fmla="*/ 2 h 201"/>
                <a:gd name="T4" fmla="*/ 163 w 321"/>
                <a:gd name="T5" fmla="*/ 21 h 201"/>
                <a:gd name="T6" fmla="*/ 277 w 321"/>
                <a:gd name="T7" fmla="*/ 26 h 201"/>
                <a:gd name="T8" fmla="*/ 284 w 321"/>
                <a:gd name="T9" fmla="*/ 118 h 201"/>
                <a:gd name="T10" fmla="*/ 321 w 321"/>
                <a:gd name="T11" fmla="*/ 178 h 201"/>
                <a:gd name="T12" fmla="*/ 210 w 321"/>
                <a:gd name="T13" fmla="*/ 185 h 201"/>
                <a:gd name="T14" fmla="*/ 73 w 321"/>
                <a:gd name="T15" fmla="*/ 189 h 201"/>
                <a:gd name="T16" fmla="*/ 12 w 321"/>
                <a:gd name="T17" fmla="*/ 32 h 201"/>
                <a:gd name="T18" fmla="*/ 2 w 321"/>
                <a:gd name="T19" fmla="*/ 19 h 201"/>
                <a:gd name="T20" fmla="*/ 0 w 321"/>
                <a:gd name="T21" fmla="*/ 0 h 201"/>
                <a:gd name="T22" fmla="*/ 12 w 321"/>
                <a:gd name="T23" fmla="*/ 15 h 201"/>
                <a:gd name="T24" fmla="*/ 14 w 321"/>
                <a:gd name="T25" fmla="*/ 3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1" h="201">
                  <a:moveTo>
                    <a:pt x="14" y="31"/>
                  </a:moveTo>
                  <a:cubicBezTo>
                    <a:pt x="14" y="31"/>
                    <a:pt x="41" y="6"/>
                    <a:pt x="90" y="2"/>
                  </a:cubicBezTo>
                  <a:cubicBezTo>
                    <a:pt x="90" y="2"/>
                    <a:pt x="132" y="0"/>
                    <a:pt x="163" y="21"/>
                  </a:cubicBezTo>
                  <a:cubicBezTo>
                    <a:pt x="163" y="21"/>
                    <a:pt x="224" y="60"/>
                    <a:pt x="277" y="26"/>
                  </a:cubicBezTo>
                  <a:cubicBezTo>
                    <a:pt x="277" y="26"/>
                    <a:pt x="265" y="56"/>
                    <a:pt x="284" y="118"/>
                  </a:cubicBezTo>
                  <a:cubicBezTo>
                    <a:pt x="284" y="118"/>
                    <a:pt x="295" y="163"/>
                    <a:pt x="321" y="178"/>
                  </a:cubicBezTo>
                  <a:cubicBezTo>
                    <a:pt x="321" y="178"/>
                    <a:pt x="266" y="201"/>
                    <a:pt x="210" y="185"/>
                  </a:cubicBezTo>
                  <a:cubicBezTo>
                    <a:pt x="210" y="185"/>
                    <a:pt x="134" y="161"/>
                    <a:pt x="73" y="189"/>
                  </a:cubicBezTo>
                  <a:lnTo>
                    <a:pt x="12" y="32"/>
                  </a:lnTo>
                  <a:lnTo>
                    <a:pt x="2" y="19"/>
                  </a:lnTo>
                  <a:lnTo>
                    <a:pt x="0" y="0"/>
                  </a:lnTo>
                  <a:lnTo>
                    <a:pt x="12" y="15"/>
                  </a:lnTo>
                  <a:lnTo>
                    <a:pt x="14" y="31"/>
                  </a:lnTo>
                  <a:close/>
                </a:path>
              </a:pathLst>
            </a:custGeom>
            <a:solidFill>
              <a:srgbClr val="9B0D13">
                <a:alpha val="50000"/>
              </a:srgbClr>
            </a:solidFill>
            <a:ln w="12700" cap="flat">
              <a:noFill/>
              <a:prstDash val="solid"/>
              <a:miter lim="800000"/>
            </a:ln>
          </p:spPr>
          <p:txBody>
            <a:bodyPr vert="horz" wrap="square" lIns="91440" tIns="45720" rIns="91440" bIns="45720" numCol="1" anchor="t" anchorCtr="0" compatLnSpc="1"/>
            <a:lstStyle/>
            <a:p>
              <a:pPr marL="0" marR="0" lvl="0" indent="0" defTabSz="1219200" eaLnBrk="1" fontAlgn="auto" latinLnBrk="0" hangingPunct="1">
                <a:lnSpc>
                  <a:spcPct val="100000"/>
                </a:lnSpc>
                <a:spcBef>
                  <a:spcPct val="0"/>
                </a:spcBef>
                <a:spcAft>
                  <a:spcPct val="0"/>
                </a:spcAft>
                <a:buClrTx/>
                <a:buSzTx/>
                <a:buFontTx/>
                <a:buNone/>
              </a:pPr>
              <a:endParaRPr kumimoji="0" lang="zh-CN" altLang="en-US" sz="24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1048895" name="Freeform 5"/>
            <p:cNvSpPr/>
            <p:nvPr/>
          </p:nvSpPr>
          <p:spPr bwMode="auto">
            <a:xfrm rot="21425700">
              <a:off x="798853" y="1809750"/>
              <a:ext cx="4081462" cy="2565399"/>
            </a:xfrm>
            <a:custGeom>
              <a:avLst/>
              <a:gdLst>
                <a:gd name="T0" fmla="*/ 14 w 321"/>
                <a:gd name="T1" fmla="*/ 31 h 201"/>
                <a:gd name="T2" fmla="*/ 90 w 321"/>
                <a:gd name="T3" fmla="*/ 2 h 201"/>
                <a:gd name="T4" fmla="*/ 163 w 321"/>
                <a:gd name="T5" fmla="*/ 21 h 201"/>
                <a:gd name="T6" fmla="*/ 277 w 321"/>
                <a:gd name="T7" fmla="*/ 26 h 201"/>
                <a:gd name="T8" fmla="*/ 284 w 321"/>
                <a:gd name="T9" fmla="*/ 118 h 201"/>
                <a:gd name="T10" fmla="*/ 321 w 321"/>
                <a:gd name="T11" fmla="*/ 178 h 201"/>
                <a:gd name="T12" fmla="*/ 210 w 321"/>
                <a:gd name="T13" fmla="*/ 185 h 201"/>
                <a:gd name="T14" fmla="*/ 73 w 321"/>
                <a:gd name="T15" fmla="*/ 189 h 201"/>
                <a:gd name="T16" fmla="*/ 12 w 321"/>
                <a:gd name="T17" fmla="*/ 32 h 201"/>
                <a:gd name="T18" fmla="*/ 2 w 321"/>
                <a:gd name="T19" fmla="*/ 19 h 201"/>
                <a:gd name="T20" fmla="*/ 0 w 321"/>
                <a:gd name="T21" fmla="*/ 0 h 201"/>
                <a:gd name="T22" fmla="*/ 12 w 321"/>
                <a:gd name="T23" fmla="*/ 15 h 201"/>
                <a:gd name="T24" fmla="*/ 14 w 321"/>
                <a:gd name="T25" fmla="*/ 3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1" h="201">
                  <a:moveTo>
                    <a:pt x="14" y="31"/>
                  </a:moveTo>
                  <a:cubicBezTo>
                    <a:pt x="14" y="31"/>
                    <a:pt x="41" y="6"/>
                    <a:pt x="90" y="2"/>
                  </a:cubicBezTo>
                  <a:cubicBezTo>
                    <a:pt x="90" y="2"/>
                    <a:pt x="132" y="0"/>
                    <a:pt x="163" y="21"/>
                  </a:cubicBezTo>
                  <a:cubicBezTo>
                    <a:pt x="163" y="21"/>
                    <a:pt x="224" y="60"/>
                    <a:pt x="277" y="26"/>
                  </a:cubicBezTo>
                  <a:cubicBezTo>
                    <a:pt x="277" y="26"/>
                    <a:pt x="265" y="56"/>
                    <a:pt x="284" y="118"/>
                  </a:cubicBezTo>
                  <a:cubicBezTo>
                    <a:pt x="284" y="118"/>
                    <a:pt x="295" y="163"/>
                    <a:pt x="321" y="178"/>
                  </a:cubicBezTo>
                  <a:cubicBezTo>
                    <a:pt x="321" y="178"/>
                    <a:pt x="266" y="201"/>
                    <a:pt x="210" y="185"/>
                  </a:cubicBezTo>
                  <a:cubicBezTo>
                    <a:pt x="210" y="185"/>
                    <a:pt x="134" y="161"/>
                    <a:pt x="73" y="189"/>
                  </a:cubicBezTo>
                  <a:lnTo>
                    <a:pt x="12" y="32"/>
                  </a:lnTo>
                  <a:lnTo>
                    <a:pt x="2" y="19"/>
                  </a:lnTo>
                  <a:lnTo>
                    <a:pt x="0" y="0"/>
                  </a:lnTo>
                  <a:lnTo>
                    <a:pt x="12" y="15"/>
                  </a:lnTo>
                  <a:lnTo>
                    <a:pt x="14" y="31"/>
                  </a:lnTo>
                  <a:close/>
                </a:path>
              </a:pathLst>
            </a:custGeom>
            <a:solidFill>
              <a:srgbClr val="D32119"/>
            </a:solidFill>
            <a:ln w="12700" cap="flat">
              <a:noFill/>
              <a:prstDash val="solid"/>
              <a:miter lim="800000"/>
            </a:ln>
          </p:spPr>
          <p:txBody>
            <a:bodyPr vert="horz" wrap="square" lIns="91440" tIns="45720" rIns="91440" bIns="45720" numCol="1" anchor="t" anchorCtr="0" compatLnSpc="1"/>
            <a:lstStyle/>
            <a:p>
              <a:pPr marL="0" marR="0" lvl="0" indent="0" defTabSz="1219200" eaLnBrk="1" fontAlgn="auto" latinLnBrk="0" hangingPunct="1">
                <a:lnSpc>
                  <a:spcPct val="100000"/>
                </a:lnSpc>
                <a:spcBef>
                  <a:spcPct val="0"/>
                </a:spcBef>
                <a:spcAft>
                  <a:spcPct val="0"/>
                </a:spcAft>
                <a:buClrTx/>
                <a:buSzTx/>
                <a:buFontTx/>
                <a:buNone/>
              </a:pPr>
              <a:endParaRPr kumimoji="0" lang="zh-CN" altLang="en-US" sz="24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endParaRPr>
            </a:p>
          </p:txBody>
        </p:sp>
      </p:grpSp>
      <p:sp>
        <p:nvSpPr>
          <p:cNvPr id="1048896" name="椭圆 15"/>
          <p:cNvSpPr/>
          <p:nvPr/>
        </p:nvSpPr>
        <p:spPr>
          <a:xfrm>
            <a:off x="5034918" y="1153239"/>
            <a:ext cx="2057274" cy="1455659"/>
          </a:xfrm>
          <a:prstGeom prst="ellipse">
            <a:avLst/>
          </a:prstGeom>
          <a:noFill/>
          <a:ln w="190500"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pPr>
            <a:r>
              <a:rPr kumimoji="0" lang="en-US" altLang="zh-CN" sz="7200" b="1" i="0" u="none" strike="noStrike" kern="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ea"/>
                <a:sym typeface="+mn-lt"/>
              </a:rPr>
              <a:t>02</a:t>
            </a:r>
          </a:p>
        </p:txBody>
      </p:sp>
      <p:pic>
        <p:nvPicPr>
          <p:cNvPr id="2097187" name="图片 18"/>
          <p:cNvPicPr>
            <a:picLocks noChangeAspect="1"/>
          </p:cNvPicPr>
          <p:nvPr/>
        </p:nvPicPr>
        <p:blipFill>
          <a:blip r:embed="rId7"/>
          <a:stretch>
            <a:fillRect/>
          </a:stretch>
        </p:blipFill>
        <p:spPr>
          <a:xfrm flipH="1">
            <a:off x="8623086" y="307973"/>
            <a:ext cx="3121404" cy="149225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2097186"/>
                                        </p:tgtEl>
                                        <p:attrNameLst>
                                          <p:attrName>style.visibility</p:attrName>
                                        </p:attrNameLst>
                                      </p:cBhvr>
                                      <p:to>
                                        <p:strVal val="visible"/>
                                      </p:to>
                                    </p:set>
                                    <p:animEffect transition="in" filter="wipe(left)">
                                      <p:cBhvr>
                                        <p:cTn id="7" dur="500"/>
                                        <p:tgtEl>
                                          <p:spTgt spid="2097186"/>
                                        </p:tgtEl>
                                      </p:cBhvr>
                                    </p:animEffect>
                                  </p:childTnLst>
                                </p:cTn>
                              </p:par>
                            </p:childTnLst>
                          </p:cTn>
                        </p:par>
                        <p:par>
                          <p:cTn id="8" fill="hold" nodeType="afterGroup">
                            <p:stCondLst>
                              <p:cond delay="500"/>
                            </p:stCondLst>
                            <p:childTnLst>
                              <p:par>
                                <p:cTn id="9" presetID="22" presetClass="entr" presetSubtype="4" fill="hold" nodeType="afterEffect">
                                  <p:stCondLst>
                                    <p:cond delay="0"/>
                                  </p:stCondLst>
                                  <p:childTnLst>
                                    <p:set>
                                      <p:cBhvr>
                                        <p:cTn id="10" dur="1" fill="hold">
                                          <p:stCondLst>
                                            <p:cond delay="0"/>
                                          </p:stCondLst>
                                        </p:cTn>
                                        <p:tgtEl>
                                          <p:spTgt spid="2097182"/>
                                        </p:tgtEl>
                                        <p:attrNameLst>
                                          <p:attrName>style.visibility</p:attrName>
                                        </p:attrNameLst>
                                      </p:cBhvr>
                                      <p:to>
                                        <p:strVal val="visible"/>
                                      </p:to>
                                    </p:set>
                                    <p:animEffect transition="in" filter="wipe(down)">
                                      <p:cBhvr>
                                        <p:cTn id="11" dur="500"/>
                                        <p:tgtEl>
                                          <p:spTgt spid="2097182"/>
                                        </p:tgtEl>
                                      </p:cBhvr>
                                    </p:animEffect>
                                  </p:childTnLst>
                                </p:cTn>
                              </p:par>
                            </p:childTnLst>
                          </p:cTn>
                        </p:par>
                        <p:par>
                          <p:cTn id="12" fill="hold" nodeType="afterGroup">
                            <p:stCondLst>
                              <p:cond delay="1000"/>
                            </p:stCondLst>
                            <p:childTnLst>
                              <p:par>
                                <p:cTn id="13" presetID="42" presetClass="entr" presetSubtype="0" fill="hold" nodeType="afterEffect">
                                  <p:stCondLst>
                                    <p:cond delay="0"/>
                                  </p:stCondLst>
                                  <p:childTnLst>
                                    <p:set>
                                      <p:cBhvr>
                                        <p:cTn id="14" dur="500" fill="hold">
                                          <p:stCondLst>
                                            <p:cond delay="0"/>
                                          </p:stCondLst>
                                        </p:cTn>
                                        <p:tgtEl>
                                          <p:spTgt spid="2097184"/>
                                        </p:tgtEl>
                                        <p:attrNameLst>
                                          <p:attrName>style.visibility</p:attrName>
                                        </p:attrNameLst>
                                      </p:cBhvr>
                                      <p:to>
                                        <p:strVal val="visible"/>
                                      </p:to>
                                    </p:set>
                                    <p:animEffect transition="in" filter="fade">
                                      <p:cBhvr>
                                        <p:cTn id="15" dur="500"/>
                                        <p:tgtEl>
                                          <p:spTgt spid="2097184"/>
                                        </p:tgtEl>
                                      </p:cBhvr>
                                    </p:animEffect>
                                    <p:anim calcmode="lin" valueType="num">
                                      <p:cBhvr>
                                        <p:cTn id="16" dur="500" fill="hold"/>
                                        <p:tgtEl>
                                          <p:spTgt spid="2097184"/>
                                        </p:tgtEl>
                                        <p:attrNameLst>
                                          <p:attrName>ppt_x</p:attrName>
                                        </p:attrNameLst>
                                      </p:cBhvr>
                                      <p:tavLst>
                                        <p:tav tm="0">
                                          <p:val>
                                            <p:strVal val="#ppt_x"/>
                                          </p:val>
                                        </p:tav>
                                        <p:tav tm="100000">
                                          <p:val>
                                            <p:strVal val="#ppt_x"/>
                                          </p:val>
                                        </p:tav>
                                      </p:tavLst>
                                    </p:anim>
                                    <p:anim calcmode="lin" valueType="num">
                                      <p:cBhvr>
                                        <p:cTn id="17" dur="500" fill="hold"/>
                                        <p:tgtEl>
                                          <p:spTgt spid="2097184"/>
                                        </p:tgtEl>
                                        <p:attrNameLst>
                                          <p:attrName>ppt_y</p:attrName>
                                        </p:attrNameLst>
                                      </p:cBhvr>
                                      <p:tavLst>
                                        <p:tav tm="0">
                                          <p:val>
                                            <p:strVal val="#ppt_y+.1"/>
                                          </p:val>
                                        </p:tav>
                                        <p:tav tm="100000">
                                          <p:val>
                                            <p:strVal val="#ppt_y"/>
                                          </p:val>
                                        </p:tav>
                                      </p:tavLst>
                                    </p:anim>
                                  </p:childTnLst>
                                </p:cTn>
                              </p:par>
                            </p:childTnLst>
                          </p:cTn>
                        </p:par>
                        <p:par>
                          <p:cTn id="18" fill="hold" nodeType="afterGroup">
                            <p:stCondLst>
                              <p:cond delay="1500"/>
                            </p:stCondLst>
                            <p:childTnLst>
                              <p:par>
                                <p:cTn id="19" presetID="22" presetClass="entr" presetSubtype="4" fill="hold" nodeType="afterEffect">
                                  <p:stCondLst>
                                    <p:cond delay="0"/>
                                  </p:stCondLst>
                                  <p:childTnLst>
                                    <p:set>
                                      <p:cBhvr>
                                        <p:cTn id="20" dur="1" fill="hold">
                                          <p:stCondLst>
                                            <p:cond delay="0"/>
                                          </p:stCondLst>
                                        </p:cTn>
                                        <p:tgtEl>
                                          <p:spTgt spid="2097183"/>
                                        </p:tgtEl>
                                        <p:attrNameLst>
                                          <p:attrName>style.visibility</p:attrName>
                                        </p:attrNameLst>
                                      </p:cBhvr>
                                      <p:to>
                                        <p:strVal val="visible"/>
                                      </p:to>
                                    </p:set>
                                    <p:animEffect transition="in" filter="wipe(down)">
                                      <p:cBhvr>
                                        <p:cTn id="21" dur="500"/>
                                        <p:tgtEl>
                                          <p:spTgt spid="2097183"/>
                                        </p:tgtEl>
                                      </p:cBhvr>
                                    </p:animEffect>
                                  </p:childTnLst>
                                </p:cTn>
                              </p:par>
                            </p:childTnLst>
                          </p:cTn>
                        </p:par>
                        <p:par>
                          <p:cTn id="22" fill="hold" nodeType="afterGroup">
                            <p:stCondLst>
                              <p:cond delay="2000"/>
                            </p:stCondLst>
                            <p:childTnLst>
                              <p:par>
                                <p:cTn id="23" presetID="42" presetClass="entr" presetSubtype="0" fill="hold" nodeType="afterEffect">
                                  <p:stCondLst>
                                    <p:cond delay="0"/>
                                  </p:stCondLst>
                                  <p:childTnLst>
                                    <p:set>
                                      <p:cBhvr>
                                        <p:cTn id="24" dur="500" fill="hold">
                                          <p:stCondLst>
                                            <p:cond delay="0"/>
                                          </p:stCondLst>
                                        </p:cTn>
                                        <p:tgtEl>
                                          <p:spTgt spid="2097185"/>
                                        </p:tgtEl>
                                        <p:attrNameLst>
                                          <p:attrName>style.visibility</p:attrName>
                                        </p:attrNameLst>
                                      </p:cBhvr>
                                      <p:to>
                                        <p:strVal val="visible"/>
                                      </p:to>
                                    </p:set>
                                    <p:animEffect transition="in" filter="fade">
                                      <p:cBhvr>
                                        <p:cTn id="25" dur="500"/>
                                        <p:tgtEl>
                                          <p:spTgt spid="2097185"/>
                                        </p:tgtEl>
                                      </p:cBhvr>
                                    </p:animEffect>
                                    <p:anim calcmode="lin" valueType="num">
                                      <p:cBhvr>
                                        <p:cTn id="26" dur="500" fill="hold"/>
                                        <p:tgtEl>
                                          <p:spTgt spid="2097185"/>
                                        </p:tgtEl>
                                        <p:attrNameLst>
                                          <p:attrName>ppt_x</p:attrName>
                                        </p:attrNameLst>
                                      </p:cBhvr>
                                      <p:tavLst>
                                        <p:tav tm="0">
                                          <p:val>
                                            <p:strVal val="#ppt_x"/>
                                          </p:val>
                                        </p:tav>
                                        <p:tav tm="100000">
                                          <p:val>
                                            <p:strVal val="#ppt_x"/>
                                          </p:val>
                                        </p:tav>
                                      </p:tavLst>
                                    </p:anim>
                                    <p:anim calcmode="lin" valueType="num">
                                      <p:cBhvr>
                                        <p:cTn id="27" dur="500" fill="hold"/>
                                        <p:tgtEl>
                                          <p:spTgt spid="2097185"/>
                                        </p:tgtEl>
                                        <p:attrNameLst>
                                          <p:attrName>ppt_y</p:attrName>
                                        </p:attrNameLst>
                                      </p:cBhvr>
                                      <p:tavLst>
                                        <p:tav tm="0">
                                          <p:val>
                                            <p:strVal val="#ppt_y+.1"/>
                                          </p:val>
                                        </p:tav>
                                        <p:tav tm="100000">
                                          <p:val>
                                            <p:strVal val="#ppt_y"/>
                                          </p:val>
                                        </p:tav>
                                      </p:tavLst>
                                    </p:anim>
                                  </p:childTnLst>
                                </p:cTn>
                              </p:par>
                            </p:childTnLst>
                          </p:cTn>
                        </p:par>
                        <p:par>
                          <p:cTn id="28" fill="hold" nodeType="afterGroup">
                            <p:stCondLst>
                              <p:cond delay="2500"/>
                            </p:stCondLst>
                            <p:childTnLst>
                              <p:par>
                                <p:cTn id="29" presetID="31" presetClass="entr" presetSubtype="0" fill="hold" nodeType="afterEffect">
                                  <p:stCondLst>
                                    <p:cond delay="0"/>
                                  </p:stCondLst>
                                  <p:childTnLst>
                                    <p:set>
                                      <p:cBhvr>
                                        <p:cTn id="30" dur="500" fill="hold">
                                          <p:stCondLst>
                                            <p:cond delay="0"/>
                                          </p:stCondLst>
                                        </p:cTn>
                                        <p:tgtEl>
                                          <p:spTgt spid="192"/>
                                        </p:tgtEl>
                                        <p:attrNameLst>
                                          <p:attrName>style.visibility</p:attrName>
                                        </p:attrNameLst>
                                      </p:cBhvr>
                                      <p:to>
                                        <p:strVal val="visible"/>
                                      </p:to>
                                    </p:set>
                                    <p:anim calcmode="lin" valueType="num">
                                      <p:cBhvr>
                                        <p:cTn id="31" dur="500" fill="hold"/>
                                        <p:tgtEl>
                                          <p:spTgt spid="192"/>
                                        </p:tgtEl>
                                        <p:attrNameLst>
                                          <p:attrName>ppt_w</p:attrName>
                                        </p:attrNameLst>
                                      </p:cBhvr>
                                      <p:tavLst>
                                        <p:tav tm="0">
                                          <p:val>
                                            <p:fltVal val="0"/>
                                          </p:val>
                                        </p:tav>
                                        <p:tav tm="100000">
                                          <p:val>
                                            <p:strVal val="#ppt_w"/>
                                          </p:val>
                                        </p:tav>
                                      </p:tavLst>
                                    </p:anim>
                                    <p:anim calcmode="lin" valueType="num">
                                      <p:cBhvr>
                                        <p:cTn id="32" dur="500" fill="hold"/>
                                        <p:tgtEl>
                                          <p:spTgt spid="192"/>
                                        </p:tgtEl>
                                        <p:attrNameLst>
                                          <p:attrName>ppt_h</p:attrName>
                                        </p:attrNameLst>
                                      </p:cBhvr>
                                      <p:tavLst>
                                        <p:tav tm="0">
                                          <p:val>
                                            <p:fltVal val="0"/>
                                          </p:val>
                                        </p:tav>
                                        <p:tav tm="100000">
                                          <p:val>
                                            <p:strVal val="#ppt_h"/>
                                          </p:val>
                                        </p:tav>
                                      </p:tavLst>
                                    </p:anim>
                                    <p:anim calcmode="lin" valueType="num">
                                      <p:cBhvr>
                                        <p:cTn id="33" dur="500" fill="hold"/>
                                        <p:tgtEl>
                                          <p:spTgt spid="192"/>
                                        </p:tgtEl>
                                        <p:attrNameLst>
                                          <p:attrName>style.rotation</p:attrName>
                                        </p:attrNameLst>
                                      </p:cBhvr>
                                      <p:tavLst>
                                        <p:tav tm="0">
                                          <p:val>
                                            <p:fltVal val="90"/>
                                          </p:val>
                                        </p:tav>
                                        <p:tav tm="100000">
                                          <p:val>
                                            <p:fltVal val="0"/>
                                          </p:val>
                                        </p:tav>
                                      </p:tavLst>
                                    </p:anim>
                                    <p:animEffect transition="in" filter="fade">
                                      <p:cBhvr>
                                        <p:cTn id="34" dur="500"/>
                                        <p:tgtEl>
                                          <p:spTgt spid="192"/>
                                        </p:tgtEl>
                                      </p:cBhvr>
                                    </p:animEffect>
                                  </p:childTnLst>
                                </p:cTn>
                              </p:par>
                            </p:childTnLst>
                          </p:cTn>
                        </p:par>
                        <p:par>
                          <p:cTn id="35" fill="hold" nodeType="afterGroup">
                            <p:stCondLst>
                              <p:cond delay="3000"/>
                            </p:stCondLst>
                            <p:childTnLst>
                              <p:par>
                                <p:cTn id="36" presetID="49" presetClass="entr" presetSubtype="0" decel="100000" fill="hold" grpId="0" nodeType="afterEffect">
                                  <p:stCondLst>
                                    <p:cond delay="0"/>
                                  </p:stCondLst>
                                  <p:childTnLst>
                                    <p:set>
                                      <p:cBhvr>
                                        <p:cTn id="37" dur="500" fill="hold">
                                          <p:stCondLst>
                                            <p:cond delay="0"/>
                                          </p:stCondLst>
                                        </p:cTn>
                                        <p:tgtEl>
                                          <p:spTgt spid="1048896"/>
                                        </p:tgtEl>
                                        <p:attrNameLst>
                                          <p:attrName>style.visibility</p:attrName>
                                        </p:attrNameLst>
                                      </p:cBhvr>
                                      <p:to>
                                        <p:strVal val="visible"/>
                                      </p:to>
                                    </p:set>
                                    <p:anim calcmode="lin" valueType="num">
                                      <p:cBhvr>
                                        <p:cTn id="38" dur="500" fill="hold"/>
                                        <p:tgtEl>
                                          <p:spTgt spid="1048896"/>
                                        </p:tgtEl>
                                        <p:attrNameLst>
                                          <p:attrName>ppt_w</p:attrName>
                                        </p:attrNameLst>
                                      </p:cBhvr>
                                      <p:tavLst>
                                        <p:tav tm="0">
                                          <p:val>
                                            <p:fltVal val="0"/>
                                          </p:val>
                                        </p:tav>
                                        <p:tav tm="100000">
                                          <p:val>
                                            <p:strVal val="#ppt_w"/>
                                          </p:val>
                                        </p:tav>
                                      </p:tavLst>
                                    </p:anim>
                                    <p:anim calcmode="lin" valueType="num">
                                      <p:cBhvr>
                                        <p:cTn id="39" dur="500" fill="hold"/>
                                        <p:tgtEl>
                                          <p:spTgt spid="1048896"/>
                                        </p:tgtEl>
                                        <p:attrNameLst>
                                          <p:attrName>ppt_h</p:attrName>
                                        </p:attrNameLst>
                                      </p:cBhvr>
                                      <p:tavLst>
                                        <p:tav tm="0">
                                          <p:val>
                                            <p:fltVal val="0"/>
                                          </p:val>
                                        </p:tav>
                                        <p:tav tm="100000">
                                          <p:val>
                                            <p:strVal val="#ppt_h"/>
                                          </p:val>
                                        </p:tav>
                                      </p:tavLst>
                                    </p:anim>
                                    <p:anim calcmode="lin" valueType="num">
                                      <p:cBhvr>
                                        <p:cTn id="40" dur="500" fill="hold"/>
                                        <p:tgtEl>
                                          <p:spTgt spid="1048896"/>
                                        </p:tgtEl>
                                        <p:attrNameLst>
                                          <p:attrName>style.rotation</p:attrName>
                                        </p:attrNameLst>
                                      </p:cBhvr>
                                      <p:tavLst>
                                        <p:tav tm="0">
                                          <p:val>
                                            <p:fltVal val="360"/>
                                          </p:val>
                                        </p:tav>
                                        <p:tav tm="100000">
                                          <p:val>
                                            <p:fltVal val="0"/>
                                          </p:val>
                                        </p:tav>
                                      </p:tavLst>
                                    </p:anim>
                                    <p:animEffect transition="in" filter="fade">
                                      <p:cBhvr>
                                        <p:cTn id="41" dur="500"/>
                                        <p:tgtEl>
                                          <p:spTgt spid="1048896"/>
                                        </p:tgtEl>
                                      </p:cBhvr>
                                    </p:animEffect>
                                  </p:childTnLst>
                                </p:cTn>
                              </p:par>
                            </p:childTnLst>
                          </p:cTn>
                        </p:par>
                        <p:par>
                          <p:cTn id="42" fill="hold" nodeType="afterGroup">
                            <p:stCondLst>
                              <p:cond delay="3500"/>
                            </p:stCondLst>
                            <p:childTnLst>
                              <p:par>
                                <p:cTn id="43" presetID="42" presetClass="entr" presetSubtype="0" fill="hold" grpId="0" nodeType="afterEffect">
                                  <p:stCondLst>
                                    <p:cond delay="0"/>
                                  </p:stCondLst>
                                  <p:iterate type="lt">
                                    <p:tmPct val="10000"/>
                                  </p:iterate>
                                  <p:childTnLst>
                                    <p:set>
                                      <p:cBhvr>
                                        <p:cTn id="44" dur="500" fill="hold">
                                          <p:stCondLst>
                                            <p:cond delay="0"/>
                                          </p:stCondLst>
                                        </p:cTn>
                                        <p:tgtEl>
                                          <p:spTgt spid="1048892"/>
                                        </p:tgtEl>
                                        <p:attrNameLst>
                                          <p:attrName>style.visibility</p:attrName>
                                        </p:attrNameLst>
                                      </p:cBhvr>
                                      <p:to>
                                        <p:strVal val="visible"/>
                                      </p:to>
                                    </p:set>
                                    <p:animEffect transition="in" filter="fade">
                                      <p:cBhvr>
                                        <p:cTn id="45" dur="500"/>
                                        <p:tgtEl>
                                          <p:spTgt spid="1048892"/>
                                        </p:tgtEl>
                                      </p:cBhvr>
                                    </p:animEffect>
                                    <p:anim calcmode="lin" valueType="num">
                                      <p:cBhvr>
                                        <p:cTn id="46" dur="500" fill="hold"/>
                                        <p:tgtEl>
                                          <p:spTgt spid="1048892"/>
                                        </p:tgtEl>
                                        <p:attrNameLst>
                                          <p:attrName>ppt_x</p:attrName>
                                        </p:attrNameLst>
                                      </p:cBhvr>
                                      <p:tavLst>
                                        <p:tav tm="0">
                                          <p:val>
                                            <p:strVal val="#ppt_x"/>
                                          </p:val>
                                        </p:tav>
                                        <p:tav tm="100000">
                                          <p:val>
                                            <p:strVal val="#ppt_x"/>
                                          </p:val>
                                        </p:tav>
                                      </p:tavLst>
                                    </p:anim>
                                    <p:anim calcmode="lin" valueType="num">
                                      <p:cBhvr>
                                        <p:cTn id="47" dur="500" fill="hold"/>
                                        <p:tgtEl>
                                          <p:spTgt spid="1048892"/>
                                        </p:tgtEl>
                                        <p:attrNameLst>
                                          <p:attrName>ppt_y</p:attrName>
                                        </p:attrNameLst>
                                      </p:cBhvr>
                                      <p:tavLst>
                                        <p:tav tm="0">
                                          <p:val>
                                            <p:strVal val="#ppt_y+.1"/>
                                          </p:val>
                                        </p:tav>
                                        <p:tav tm="100000">
                                          <p:val>
                                            <p:strVal val="#ppt_y"/>
                                          </p:val>
                                        </p:tav>
                                      </p:tavLst>
                                    </p:anim>
                                  </p:childTnLst>
                                </p:cTn>
                              </p:par>
                            </p:childTnLst>
                          </p:cTn>
                        </p:par>
                        <p:par>
                          <p:cTn id="48" fill="hold" nodeType="afterGroup">
                            <p:stCondLst>
                              <p:cond delay="4000"/>
                            </p:stCondLst>
                            <p:childTnLst>
                              <p:par>
                                <p:cTn id="49" presetID="2" presetClass="entr" presetSubtype="6" fill="hold" nodeType="afterEffect">
                                  <p:stCondLst>
                                    <p:cond delay="0"/>
                                  </p:stCondLst>
                                  <p:childTnLst>
                                    <p:set>
                                      <p:cBhvr>
                                        <p:cTn id="50" dur="500" fill="hold">
                                          <p:stCondLst>
                                            <p:cond delay="0"/>
                                          </p:stCondLst>
                                        </p:cTn>
                                        <p:tgtEl>
                                          <p:spTgt spid="2097187"/>
                                        </p:tgtEl>
                                        <p:attrNameLst>
                                          <p:attrName>style.visibility</p:attrName>
                                        </p:attrNameLst>
                                      </p:cBhvr>
                                      <p:to>
                                        <p:strVal val="visible"/>
                                      </p:to>
                                    </p:set>
                                    <p:anim calcmode="lin" valueType="num">
                                      <p:cBhvr additive="base">
                                        <p:cTn id="51" dur="500" fill="hold"/>
                                        <p:tgtEl>
                                          <p:spTgt spid="2097187"/>
                                        </p:tgtEl>
                                        <p:attrNameLst>
                                          <p:attrName>ppt_x</p:attrName>
                                        </p:attrNameLst>
                                      </p:cBhvr>
                                      <p:tavLst>
                                        <p:tav tm="0">
                                          <p:val>
                                            <p:strVal val="1+#ppt_w/2"/>
                                          </p:val>
                                        </p:tav>
                                        <p:tav tm="100000">
                                          <p:val>
                                            <p:strVal val="#ppt_x"/>
                                          </p:val>
                                        </p:tav>
                                      </p:tavLst>
                                    </p:anim>
                                    <p:anim calcmode="lin" valueType="num">
                                      <p:cBhvr additive="base">
                                        <p:cTn id="52" dur="500" fill="hold"/>
                                        <p:tgtEl>
                                          <p:spTgt spid="209718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892" grpId="0"/>
      <p:bldP spid="104889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9" name="图片 7"/>
          <p:cNvPicPr>
            <a:picLocks noChangeAspect="1"/>
          </p:cNvPicPr>
          <p:nvPr/>
        </p:nvPicPr>
        <p:blipFill>
          <a:blip r:embed="rId2"/>
          <a:srcRect t="65917"/>
          <a:stretch>
            <a:fillRect/>
          </a:stretch>
        </p:blipFill>
        <p:spPr>
          <a:xfrm>
            <a:off x="0" y="4780280"/>
            <a:ext cx="12192000" cy="2077720"/>
          </a:xfrm>
          <a:prstGeom prst="rect">
            <a:avLst/>
          </a:prstGeom>
        </p:spPr>
      </p:pic>
      <p:pic>
        <p:nvPicPr>
          <p:cNvPr id="2097160" name="图片 11"/>
          <p:cNvPicPr>
            <a:picLocks noChangeAspect="1"/>
          </p:cNvPicPr>
          <p:nvPr/>
        </p:nvPicPr>
        <p:blipFill>
          <a:blip r:embed="rId3"/>
          <a:srcRect t="66090" r="28417"/>
          <a:stretch>
            <a:fillRect/>
          </a:stretch>
        </p:blipFill>
        <p:spPr>
          <a:xfrm>
            <a:off x="121920" y="4534187"/>
            <a:ext cx="8727440" cy="1937806"/>
          </a:xfrm>
          <a:prstGeom prst="rect">
            <a:avLst/>
          </a:prstGeom>
        </p:spPr>
      </p:pic>
      <p:pic>
        <p:nvPicPr>
          <p:cNvPr id="2097161" name="图片 9"/>
          <p:cNvPicPr>
            <a:picLocks noChangeAspect="1"/>
          </p:cNvPicPr>
          <p:nvPr/>
        </p:nvPicPr>
        <p:blipFill>
          <a:blip r:embed="rId4"/>
          <a:stretch>
            <a:fillRect/>
          </a:stretch>
        </p:blipFill>
        <p:spPr>
          <a:xfrm>
            <a:off x="0" y="5652348"/>
            <a:ext cx="12192000" cy="1232990"/>
          </a:xfrm>
          <a:prstGeom prst="rect">
            <a:avLst/>
          </a:prstGeom>
        </p:spPr>
      </p:pic>
      <p:pic>
        <p:nvPicPr>
          <p:cNvPr id="2097162" name="图片 13"/>
          <p:cNvPicPr>
            <a:picLocks noChangeAspect="1"/>
          </p:cNvPicPr>
          <p:nvPr/>
        </p:nvPicPr>
        <p:blipFill>
          <a:blip r:embed="rId5"/>
          <a:srcRect l="17981" t="35744" r="9913"/>
          <a:stretch>
            <a:fillRect/>
          </a:stretch>
        </p:blipFill>
        <p:spPr>
          <a:xfrm>
            <a:off x="8300849" y="5099116"/>
            <a:ext cx="3454400" cy="1786222"/>
          </a:xfrm>
          <a:prstGeom prst="rect">
            <a:avLst/>
          </a:prstGeom>
        </p:spPr>
      </p:pic>
      <p:pic>
        <p:nvPicPr>
          <p:cNvPr id="2097163" name="图片 17"/>
          <p:cNvPicPr>
            <a:picLocks noChangeAspect="1"/>
          </p:cNvPicPr>
          <p:nvPr/>
        </p:nvPicPr>
        <p:blipFill>
          <a:blip r:embed="rId6"/>
          <a:stretch>
            <a:fillRect/>
          </a:stretch>
        </p:blipFill>
        <p:spPr>
          <a:xfrm>
            <a:off x="0" y="0"/>
            <a:ext cx="5403386" cy="1937805"/>
          </a:xfrm>
          <a:prstGeom prst="rect">
            <a:avLst/>
          </a:prstGeom>
        </p:spPr>
      </p:pic>
      <p:sp>
        <p:nvSpPr>
          <p:cNvPr id="1048583" name="TextBox 5"/>
          <p:cNvSpPr txBox="1"/>
          <p:nvPr/>
        </p:nvSpPr>
        <p:spPr>
          <a:xfrm>
            <a:off x="436751" y="1820134"/>
            <a:ext cx="1592643" cy="2798445"/>
          </a:xfrm>
          <a:prstGeom prst="rect">
            <a:avLst/>
          </a:prstGeom>
          <a:noFill/>
        </p:spPr>
        <p:txBody>
          <a:bodyPr wrap="square" lIns="91404" tIns="45701" rIns="91404" bIns="45701">
            <a:spAutoFit/>
          </a:bodyPr>
          <a:lstStyle/>
          <a:p>
            <a:pPr marL="0" marR="0" lvl="0" indent="0" algn="ctr" defTabSz="914400" rtl="0" eaLnBrk="1" fontAlgn="auto" latinLnBrk="0" hangingPunct="1">
              <a:lnSpc>
                <a:spcPct val="100000"/>
              </a:lnSpc>
              <a:spcBef>
                <a:spcPct val="0"/>
              </a:spcBef>
              <a:spcAft>
                <a:spcPct val="0"/>
              </a:spcAft>
              <a:buClrTx/>
              <a:buSzTx/>
              <a:buFontTx/>
              <a:buNone/>
            </a:pPr>
            <a:r>
              <a:rPr lang="zh-CN" altLang="en-US" sz="8800" b="1">
                <a:solidFill>
                  <a:srgbClr val="FF0000"/>
                </a:solidFill>
                <a:latin typeface="微软雅黑" panose="020B0503020204020204" pitchFamily="34" charset="-122"/>
                <a:ea typeface="微软雅黑" panose="020B0503020204020204" pitchFamily="34" charset="-122"/>
                <a:cs typeface="+mn-ea"/>
                <a:sym typeface="+mn-lt"/>
              </a:rPr>
              <a:t>前言</a:t>
            </a:r>
          </a:p>
        </p:txBody>
      </p:sp>
      <p:sp>
        <p:nvSpPr>
          <p:cNvPr id="1048584" name="Line 65"/>
          <p:cNvSpPr>
            <a:spLocks noChangeShapeType="1"/>
          </p:cNvSpPr>
          <p:nvPr/>
        </p:nvSpPr>
        <p:spPr bwMode="auto">
          <a:xfrm flipV="1">
            <a:off x="2265218" y="1219347"/>
            <a:ext cx="9349533" cy="6777"/>
          </a:xfrm>
          <a:prstGeom prst="line">
            <a:avLst/>
          </a:prstGeom>
          <a:noFill/>
          <a:ln w="28575">
            <a:solidFill>
              <a:srgbClr val="C00000"/>
            </a:solidFill>
            <a:round/>
            <a:headEnd type="none" w="med" len="med"/>
            <a:tailEnd type="none" w="med" len="med"/>
          </a:ln>
          <a:effectLst/>
        </p:spPr>
        <p:txBody>
          <a:bodyPr lIns="91404" tIns="45701" rIns="91404" bIns="45701"/>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en-US" sz="1800" b="1" i="0" u="none" strike="noStrike" kern="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585" name="矩形 14"/>
          <p:cNvSpPr/>
          <p:nvPr/>
        </p:nvSpPr>
        <p:spPr>
          <a:xfrm>
            <a:off x="2326178" y="2135036"/>
            <a:ext cx="9490031" cy="2168525"/>
          </a:xfrm>
          <a:prstGeom prst="rect">
            <a:avLst/>
          </a:prstGeom>
        </p:spPr>
        <p:txBody>
          <a:bodyPr wrap="square">
            <a:spAutoFit/>
          </a:bodyPr>
          <a:lstStyle/>
          <a:p>
            <a:pPr>
              <a:lnSpc>
                <a:spcPct val="150000"/>
              </a:lnSpc>
            </a:pPr>
            <a:r>
              <a:rPr lang="zh-CN" altLang="en-US">
                <a:latin typeface="微软雅黑" panose="020B0503020204020204" pitchFamily="34" charset="-122"/>
                <a:ea typeface="微软雅黑" panose="020B0503020204020204" pitchFamily="34" charset="-122"/>
              </a:rPr>
              <a:t>    </a:t>
            </a:r>
            <a:r>
              <a:rPr lang="en-US" altLang="zh-CN">
                <a:latin typeface="微软雅黑" panose="020B0503020204020204" pitchFamily="34" charset="-122"/>
                <a:ea typeface="微软雅黑" panose="020B0503020204020204" pitchFamily="34" charset="-122"/>
              </a:rPr>
              <a:t>  </a:t>
            </a:r>
            <a:r>
              <a:rPr lang="zh-CN" altLang="en-US">
                <a:latin typeface="微软雅黑" panose="020B0503020204020204" pitchFamily="34" charset="-122"/>
                <a:ea typeface="微软雅黑" panose="020B0503020204020204" pitchFamily="34" charset="-122"/>
              </a:rPr>
              <a:t> </a:t>
            </a:r>
            <a:r>
              <a:rPr lang="zh-CN" altLang="en-US">
                <a:latin typeface="微软雅黑" panose="020B0503020204020204" pitchFamily="34" charset="-122"/>
                <a:ea typeface="微软雅黑" panose="020B0503020204020204" pitchFamily="34" charset="-122"/>
                <a:cs typeface="Times New Roman" panose="02020603050405020304" pitchFamily="18" charset="0"/>
              </a:rPr>
              <a:t>近年来，工贸企业有限空间作业事故时有发生。为进一步加强和规范工贸企业有限空间作业安全工作，有效遏制有限空间作业事故发生，应急管理部组织对</a:t>
            </a:r>
            <a:r>
              <a:rPr lang="en-US" altLang="zh-CN">
                <a:latin typeface="微软雅黑" panose="020B0503020204020204" pitchFamily="34" charset="-122"/>
                <a:ea typeface="微软雅黑" panose="020B0503020204020204" pitchFamily="34" charset="-122"/>
                <a:cs typeface="Times New Roman" panose="02020603050405020304" pitchFamily="18" charset="0"/>
              </a:rPr>
              <a:t>2013</a:t>
            </a:r>
            <a:r>
              <a:rPr lang="zh-CN" altLang="en-US">
                <a:latin typeface="微软雅黑" panose="020B0503020204020204" pitchFamily="34" charset="-122"/>
                <a:ea typeface="微软雅黑" panose="020B0503020204020204" pitchFamily="34" charset="-122"/>
                <a:cs typeface="Times New Roman" panose="02020603050405020304" pitchFamily="18" charset="0"/>
              </a:rPr>
              <a:t>年公布实施的</a:t>
            </a:r>
            <a:r>
              <a:rPr lang="en-US" altLang="zh-CN">
                <a:latin typeface="微软雅黑" panose="020B0503020204020204" pitchFamily="34" charset="-122"/>
                <a:ea typeface="微软雅黑" panose="020B0503020204020204" pitchFamily="34" charset="-122"/>
                <a:cs typeface="Times New Roman" panose="02020603050405020304" pitchFamily="18" charset="0"/>
              </a:rPr>
              <a:t>《</a:t>
            </a:r>
            <a:r>
              <a:rPr lang="zh-CN" altLang="en-US">
                <a:latin typeface="微软雅黑" panose="020B0503020204020204" pitchFamily="34" charset="-122"/>
                <a:ea typeface="微软雅黑" panose="020B0503020204020204" pitchFamily="34" charset="-122"/>
                <a:cs typeface="Times New Roman" panose="02020603050405020304" pitchFamily="18" charset="0"/>
              </a:rPr>
              <a:t>工贸企业有限空间作业安全管理与监督暂行规定</a:t>
            </a:r>
            <a:r>
              <a:rPr lang="en-US" altLang="zh-CN">
                <a:latin typeface="微软雅黑" panose="020B0503020204020204" pitchFamily="34" charset="-122"/>
                <a:ea typeface="微软雅黑" panose="020B0503020204020204" pitchFamily="34" charset="-122"/>
                <a:cs typeface="Times New Roman" panose="02020603050405020304" pitchFamily="18" charset="0"/>
              </a:rPr>
              <a:t>》</a:t>
            </a:r>
            <a:r>
              <a:rPr lang="zh-CN" altLang="en-US">
                <a:latin typeface="微软雅黑" panose="020B0503020204020204" pitchFamily="34" charset="-122"/>
                <a:ea typeface="微软雅黑" panose="020B0503020204020204" pitchFamily="34" charset="-122"/>
                <a:cs typeface="Times New Roman" panose="02020603050405020304" pitchFamily="18" charset="0"/>
              </a:rPr>
              <a:t>（国家安全生产监督管理总局令第</a:t>
            </a:r>
            <a:r>
              <a:rPr lang="en-US" altLang="zh-CN">
                <a:latin typeface="微软雅黑" panose="020B0503020204020204" pitchFamily="34" charset="-122"/>
                <a:ea typeface="微软雅黑" panose="020B0503020204020204" pitchFamily="34" charset="-122"/>
                <a:cs typeface="Times New Roman" panose="02020603050405020304" pitchFamily="18" charset="0"/>
              </a:rPr>
              <a:t>59</a:t>
            </a:r>
            <a:r>
              <a:rPr lang="zh-CN" altLang="en-US">
                <a:latin typeface="微软雅黑" panose="020B0503020204020204" pitchFamily="34" charset="-122"/>
                <a:ea typeface="微软雅黑" panose="020B0503020204020204" pitchFamily="34" charset="-122"/>
                <a:cs typeface="Times New Roman" panose="02020603050405020304" pitchFamily="18" charset="0"/>
              </a:rPr>
              <a:t>号）进行修订，</a:t>
            </a:r>
            <a:r>
              <a:rPr lang="en-US" altLang="zh-CN">
                <a:latin typeface="微软雅黑" panose="020B0503020204020204" pitchFamily="34" charset="-122"/>
                <a:ea typeface="微软雅黑" panose="020B0503020204020204" pitchFamily="34" charset="-122"/>
                <a:cs typeface="Times New Roman" panose="02020603050405020304" pitchFamily="18" charset="0"/>
              </a:rPr>
              <a:t>2023</a:t>
            </a:r>
            <a:r>
              <a:rPr lang="zh-CN" altLang="en-US">
                <a:latin typeface="微软雅黑" panose="020B0503020204020204" pitchFamily="34" charset="-122"/>
                <a:ea typeface="微软雅黑" panose="020B0503020204020204" pitchFamily="34" charset="-122"/>
                <a:cs typeface="Times New Roman" panose="02020603050405020304" pitchFamily="18" charset="0"/>
              </a:rPr>
              <a:t>年</a:t>
            </a:r>
            <a:r>
              <a:rPr lang="en-US" altLang="zh-CN">
                <a:latin typeface="微软雅黑" panose="020B0503020204020204" pitchFamily="34" charset="-122"/>
                <a:ea typeface="微软雅黑" panose="020B0503020204020204" pitchFamily="34" charset="-122"/>
                <a:cs typeface="Times New Roman" panose="02020603050405020304" pitchFamily="18" charset="0"/>
              </a:rPr>
              <a:t>5</a:t>
            </a:r>
            <a:r>
              <a:rPr lang="zh-CN" altLang="en-US">
                <a:latin typeface="微软雅黑" panose="020B0503020204020204" pitchFamily="34" charset="-122"/>
                <a:ea typeface="微软雅黑" panose="020B0503020204020204" pitchFamily="34" charset="-122"/>
                <a:cs typeface="Times New Roman" panose="02020603050405020304" pitchFamily="18" charset="0"/>
              </a:rPr>
              <a:t>月</a:t>
            </a:r>
            <a:r>
              <a:rPr lang="en-US" altLang="zh-CN">
                <a:latin typeface="微软雅黑" panose="020B0503020204020204" pitchFamily="34" charset="-122"/>
                <a:ea typeface="微软雅黑" panose="020B0503020204020204" pitchFamily="34" charset="-122"/>
                <a:cs typeface="Times New Roman" panose="02020603050405020304" pitchFamily="18" charset="0"/>
              </a:rPr>
              <a:t>31</a:t>
            </a:r>
            <a:r>
              <a:rPr lang="zh-CN" altLang="en-US">
                <a:latin typeface="微软雅黑" panose="020B0503020204020204" pitchFamily="34" charset="-122"/>
                <a:ea typeface="微软雅黑" panose="020B0503020204020204" pitchFamily="34" charset="-122"/>
                <a:cs typeface="Times New Roman" panose="02020603050405020304" pitchFamily="18" charset="0"/>
              </a:rPr>
              <a:t>日发布了征求意见稿；新修订的</a:t>
            </a:r>
            <a:r>
              <a:rPr lang="en-US" altLang="zh-CN">
                <a:latin typeface="微软雅黑" panose="020B0503020204020204" pitchFamily="34" charset="-122"/>
                <a:ea typeface="微软雅黑" panose="020B0503020204020204" pitchFamily="34" charset="-122"/>
                <a:cs typeface="Times New Roman" panose="02020603050405020304" pitchFamily="18" charset="0"/>
              </a:rPr>
              <a:t>《</a:t>
            </a:r>
            <a:r>
              <a:rPr lang="zh-CN" altLang="en-US">
                <a:latin typeface="微软雅黑" panose="020B0503020204020204" pitchFamily="34" charset="-122"/>
                <a:ea typeface="微软雅黑" panose="020B0503020204020204" pitchFamily="34" charset="-122"/>
                <a:cs typeface="Times New Roman" panose="02020603050405020304" pitchFamily="18" charset="0"/>
              </a:rPr>
              <a:t>工贸企业有限空间作业安全规定</a:t>
            </a:r>
            <a:r>
              <a:rPr lang="en-US" altLang="zh-CN">
                <a:latin typeface="微软雅黑" panose="020B0503020204020204" pitchFamily="34" charset="-122"/>
                <a:ea typeface="微软雅黑" panose="020B0503020204020204" pitchFamily="34" charset="-122"/>
                <a:cs typeface="Times New Roman" panose="02020603050405020304" pitchFamily="18" charset="0"/>
              </a:rPr>
              <a:t>》</a:t>
            </a:r>
            <a:r>
              <a:rPr lang="zh-CN" altLang="en-US">
                <a:latin typeface="微软雅黑" panose="020B0503020204020204" pitchFamily="34" charset="-122"/>
                <a:ea typeface="微软雅黑" panose="020B0503020204020204" pitchFamily="34" charset="-122"/>
                <a:cs typeface="Times New Roman" panose="02020603050405020304" pitchFamily="18" charset="0"/>
              </a:rPr>
              <a:t>已经</a:t>
            </a:r>
            <a:r>
              <a:rPr lang="en-US" altLang="zh-CN">
                <a:latin typeface="微软雅黑" panose="020B0503020204020204" pitchFamily="34" charset="-122"/>
                <a:ea typeface="微软雅黑" panose="020B0503020204020204" pitchFamily="34" charset="-122"/>
                <a:cs typeface="Times New Roman" panose="02020603050405020304" pitchFamily="18" charset="0"/>
              </a:rPr>
              <a:t>2023</a:t>
            </a:r>
            <a:r>
              <a:rPr lang="zh-CN" altLang="en-US">
                <a:latin typeface="微软雅黑" panose="020B0503020204020204" pitchFamily="34" charset="-122"/>
                <a:ea typeface="微软雅黑" panose="020B0503020204020204" pitchFamily="34" charset="-122"/>
                <a:cs typeface="Times New Roman" panose="02020603050405020304" pitchFamily="18" charset="0"/>
              </a:rPr>
              <a:t>年</a:t>
            </a:r>
            <a:r>
              <a:rPr lang="en-US" altLang="zh-CN">
                <a:latin typeface="微软雅黑" panose="020B0503020204020204" pitchFamily="34" charset="-122"/>
                <a:ea typeface="微软雅黑" panose="020B0503020204020204" pitchFamily="34" charset="-122"/>
                <a:cs typeface="Times New Roman" panose="02020603050405020304" pitchFamily="18" charset="0"/>
              </a:rPr>
              <a:t>11</a:t>
            </a:r>
            <a:r>
              <a:rPr lang="zh-CN" altLang="en-US">
                <a:latin typeface="微软雅黑" panose="020B0503020204020204" pitchFamily="34" charset="-122"/>
                <a:ea typeface="微软雅黑" panose="020B0503020204020204" pitchFamily="34" charset="-122"/>
                <a:cs typeface="Times New Roman" panose="02020603050405020304" pitchFamily="18" charset="0"/>
              </a:rPr>
              <a:t>月</a:t>
            </a:r>
            <a:r>
              <a:rPr lang="en-US" altLang="zh-CN">
                <a:latin typeface="微软雅黑" panose="020B0503020204020204" pitchFamily="34" charset="-122"/>
                <a:ea typeface="微软雅黑" panose="020B0503020204020204" pitchFamily="34" charset="-122"/>
                <a:cs typeface="Times New Roman" panose="02020603050405020304" pitchFamily="18" charset="0"/>
              </a:rPr>
              <a:t>6</a:t>
            </a:r>
            <a:r>
              <a:rPr lang="zh-CN" altLang="en-US">
                <a:latin typeface="微软雅黑" panose="020B0503020204020204" pitchFamily="34" charset="-122"/>
                <a:ea typeface="微软雅黑" panose="020B0503020204020204" pitchFamily="34" charset="-122"/>
                <a:cs typeface="Times New Roman" panose="02020603050405020304" pitchFamily="18" charset="0"/>
              </a:rPr>
              <a:t>日应急管理部第</a:t>
            </a:r>
            <a:r>
              <a:rPr lang="en-US" altLang="zh-CN">
                <a:latin typeface="微软雅黑" panose="020B0503020204020204" pitchFamily="34" charset="-122"/>
                <a:ea typeface="微软雅黑" panose="020B0503020204020204" pitchFamily="34" charset="-122"/>
                <a:cs typeface="Times New Roman" panose="02020603050405020304" pitchFamily="18" charset="0"/>
              </a:rPr>
              <a:t>28</a:t>
            </a:r>
            <a:r>
              <a:rPr lang="zh-CN" altLang="en-US">
                <a:latin typeface="微软雅黑" panose="020B0503020204020204" pitchFamily="34" charset="-122"/>
                <a:ea typeface="微软雅黑" panose="020B0503020204020204" pitchFamily="34" charset="-122"/>
                <a:cs typeface="Times New Roman" panose="02020603050405020304" pitchFamily="18" charset="0"/>
              </a:rPr>
              <a:t>次部务会议审议通过，于</a:t>
            </a:r>
            <a:r>
              <a:rPr lang="en-US" altLang="zh-CN">
                <a:latin typeface="微软雅黑" panose="020B0503020204020204" pitchFamily="34" charset="-122"/>
                <a:ea typeface="微软雅黑" panose="020B0503020204020204" pitchFamily="34" charset="-122"/>
                <a:cs typeface="Times New Roman" panose="02020603050405020304" pitchFamily="18" charset="0"/>
              </a:rPr>
              <a:t>2024</a:t>
            </a:r>
            <a:r>
              <a:rPr lang="zh-CN" altLang="en-US">
                <a:latin typeface="微软雅黑" panose="020B0503020204020204" pitchFamily="34" charset="-122"/>
                <a:ea typeface="微软雅黑" panose="020B0503020204020204" pitchFamily="34" charset="-122"/>
                <a:cs typeface="Times New Roman" panose="02020603050405020304" pitchFamily="18" charset="0"/>
              </a:rPr>
              <a:t>年</a:t>
            </a:r>
            <a:r>
              <a:rPr lang="en-US" altLang="zh-CN">
                <a:latin typeface="微软雅黑" panose="020B0503020204020204" pitchFamily="34" charset="-122"/>
                <a:ea typeface="微软雅黑" panose="020B0503020204020204" pitchFamily="34" charset="-122"/>
                <a:cs typeface="Times New Roman" panose="02020603050405020304" pitchFamily="18" charset="0"/>
              </a:rPr>
              <a:t>1</a:t>
            </a:r>
            <a:r>
              <a:rPr lang="zh-CN" altLang="en-US">
                <a:latin typeface="微软雅黑" panose="020B0503020204020204" pitchFamily="34" charset="-122"/>
                <a:ea typeface="微软雅黑" panose="020B0503020204020204" pitchFamily="34" charset="-122"/>
                <a:cs typeface="Times New Roman" panose="02020603050405020304" pitchFamily="18" charset="0"/>
              </a:rPr>
              <a:t>月</a:t>
            </a:r>
            <a:r>
              <a:rPr lang="en-US" altLang="zh-CN">
                <a:latin typeface="微软雅黑" panose="020B0503020204020204" pitchFamily="34" charset="-122"/>
                <a:ea typeface="微软雅黑" panose="020B0503020204020204" pitchFamily="34" charset="-122"/>
                <a:cs typeface="Times New Roman" panose="02020603050405020304" pitchFamily="18" charset="0"/>
              </a:rPr>
              <a:t>1</a:t>
            </a:r>
            <a:r>
              <a:rPr lang="zh-CN" altLang="en-US">
                <a:latin typeface="微软雅黑" panose="020B0503020204020204" pitchFamily="34" charset="-122"/>
                <a:ea typeface="微软雅黑" panose="020B0503020204020204" pitchFamily="34" charset="-122"/>
                <a:cs typeface="Times New Roman" panose="02020603050405020304" pitchFamily="18" charset="0"/>
              </a:rPr>
              <a:t>日正式施行。</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2097163"/>
                                        </p:tgtEl>
                                        <p:attrNameLst>
                                          <p:attrName>style.visibility</p:attrName>
                                        </p:attrNameLst>
                                      </p:cBhvr>
                                      <p:to>
                                        <p:strVal val="visible"/>
                                      </p:to>
                                    </p:set>
                                    <p:animEffect transition="in" filter="wipe(left)">
                                      <p:cBhvr>
                                        <p:cTn id="7" dur="500"/>
                                        <p:tgtEl>
                                          <p:spTgt spid="2097163"/>
                                        </p:tgtEl>
                                      </p:cBhvr>
                                    </p:animEffect>
                                  </p:childTnLst>
                                </p:cTn>
                              </p:par>
                            </p:childTnLst>
                          </p:cTn>
                        </p:par>
                        <p:par>
                          <p:cTn id="8" fill="hold" nodeType="afterGroup">
                            <p:stCondLst>
                              <p:cond delay="500"/>
                            </p:stCondLst>
                            <p:childTnLst>
                              <p:par>
                                <p:cTn id="9" presetID="22" presetClass="entr" presetSubtype="4" fill="hold" nodeType="afterEffect">
                                  <p:stCondLst>
                                    <p:cond delay="0"/>
                                  </p:stCondLst>
                                  <p:childTnLst>
                                    <p:set>
                                      <p:cBhvr>
                                        <p:cTn id="10" dur="1" fill="hold">
                                          <p:stCondLst>
                                            <p:cond delay="0"/>
                                          </p:stCondLst>
                                        </p:cTn>
                                        <p:tgtEl>
                                          <p:spTgt spid="2097159"/>
                                        </p:tgtEl>
                                        <p:attrNameLst>
                                          <p:attrName>style.visibility</p:attrName>
                                        </p:attrNameLst>
                                      </p:cBhvr>
                                      <p:to>
                                        <p:strVal val="visible"/>
                                      </p:to>
                                    </p:set>
                                    <p:animEffect transition="in" filter="wipe(down)">
                                      <p:cBhvr>
                                        <p:cTn id="11" dur="500"/>
                                        <p:tgtEl>
                                          <p:spTgt spid="2097159"/>
                                        </p:tgtEl>
                                      </p:cBhvr>
                                    </p:animEffect>
                                  </p:childTnLst>
                                </p:cTn>
                              </p:par>
                            </p:childTnLst>
                          </p:cTn>
                        </p:par>
                        <p:par>
                          <p:cTn id="12" fill="hold" nodeType="afterGroup">
                            <p:stCondLst>
                              <p:cond delay="1000"/>
                            </p:stCondLst>
                            <p:childTnLst>
                              <p:par>
                                <p:cTn id="13" presetID="42" presetClass="entr" presetSubtype="0" fill="hold" nodeType="afterEffect">
                                  <p:stCondLst>
                                    <p:cond delay="0"/>
                                  </p:stCondLst>
                                  <p:childTnLst>
                                    <p:set>
                                      <p:cBhvr>
                                        <p:cTn id="14" dur="500" fill="hold">
                                          <p:stCondLst>
                                            <p:cond delay="0"/>
                                          </p:stCondLst>
                                        </p:cTn>
                                        <p:tgtEl>
                                          <p:spTgt spid="2097161"/>
                                        </p:tgtEl>
                                        <p:attrNameLst>
                                          <p:attrName>style.visibility</p:attrName>
                                        </p:attrNameLst>
                                      </p:cBhvr>
                                      <p:to>
                                        <p:strVal val="visible"/>
                                      </p:to>
                                    </p:set>
                                    <p:animEffect transition="in" filter="fade">
                                      <p:cBhvr>
                                        <p:cTn id="15" dur="500"/>
                                        <p:tgtEl>
                                          <p:spTgt spid="2097161"/>
                                        </p:tgtEl>
                                      </p:cBhvr>
                                    </p:animEffect>
                                    <p:anim calcmode="lin" valueType="num">
                                      <p:cBhvr>
                                        <p:cTn id="16" dur="500" fill="hold"/>
                                        <p:tgtEl>
                                          <p:spTgt spid="2097161"/>
                                        </p:tgtEl>
                                        <p:attrNameLst>
                                          <p:attrName>ppt_x</p:attrName>
                                        </p:attrNameLst>
                                      </p:cBhvr>
                                      <p:tavLst>
                                        <p:tav tm="0">
                                          <p:val>
                                            <p:strVal val="#ppt_x"/>
                                          </p:val>
                                        </p:tav>
                                        <p:tav tm="100000">
                                          <p:val>
                                            <p:strVal val="#ppt_x"/>
                                          </p:val>
                                        </p:tav>
                                      </p:tavLst>
                                    </p:anim>
                                    <p:anim calcmode="lin" valueType="num">
                                      <p:cBhvr>
                                        <p:cTn id="17" dur="500" fill="hold"/>
                                        <p:tgtEl>
                                          <p:spTgt spid="2097161"/>
                                        </p:tgtEl>
                                        <p:attrNameLst>
                                          <p:attrName>ppt_y</p:attrName>
                                        </p:attrNameLst>
                                      </p:cBhvr>
                                      <p:tavLst>
                                        <p:tav tm="0">
                                          <p:val>
                                            <p:strVal val="#ppt_y+.1"/>
                                          </p:val>
                                        </p:tav>
                                        <p:tav tm="100000">
                                          <p:val>
                                            <p:strVal val="#ppt_y"/>
                                          </p:val>
                                        </p:tav>
                                      </p:tavLst>
                                    </p:anim>
                                  </p:childTnLst>
                                </p:cTn>
                              </p:par>
                            </p:childTnLst>
                          </p:cTn>
                        </p:par>
                        <p:par>
                          <p:cTn id="18" fill="hold" nodeType="afterGroup">
                            <p:stCondLst>
                              <p:cond delay="1500"/>
                            </p:stCondLst>
                            <p:childTnLst>
                              <p:par>
                                <p:cTn id="19" presetID="22" presetClass="entr" presetSubtype="4" fill="hold" nodeType="afterEffect">
                                  <p:stCondLst>
                                    <p:cond delay="0"/>
                                  </p:stCondLst>
                                  <p:childTnLst>
                                    <p:set>
                                      <p:cBhvr>
                                        <p:cTn id="20" dur="1" fill="hold">
                                          <p:stCondLst>
                                            <p:cond delay="0"/>
                                          </p:stCondLst>
                                        </p:cTn>
                                        <p:tgtEl>
                                          <p:spTgt spid="2097160"/>
                                        </p:tgtEl>
                                        <p:attrNameLst>
                                          <p:attrName>style.visibility</p:attrName>
                                        </p:attrNameLst>
                                      </p:cBhvr>
                                      <p:to>
                                        <p:strVal val="visible"/>
                                      </p:to>
                                    </p:set>
                                    <p:animEffect transition="in" filter="wipe(down)">
                                      <p:cBhvr>
                                        <p:cTn id="21" dur="500"/>
                                        <p:tgtEl>
                                          <p:spTgt spid="2097160"/>
                                        </p:tgtEl>
                                      </p:cBhvr>
                                    </p:animEffect>
                                  </p:childTnLst>
                                </p:cTn>
                              </p:par>
                            </p:childTnLst>
                          </p:cTn>
                        </p:par>
                        <p:par>
                          <p:cTn id="22" fill="hold" nodeType="afterGroup">
                            <p:stCondLst>
                              <p:cond delay="2000"/>
                            </p:stCondLst>
                            <p:childTnLst>
                              <p:par>
                                <p:cTn id="23" presetID="42" presetClass="entr" presetSubtype="0" fill="hold" nodeType="afterEffect">
                                  <p:stCondLst>
                                    <p:cond delay="0"/>
                                  </p:stCondLst>
                                  <p:childTnLst>
                                    <p:set>
                                      <p:cBhvr>
                                        <p:cTn id="24" dur="500" fill="hold">
                                          <p:stCondLst>
                                            <p:cond delay="0"/>
                                          </p:stCondLst>
                                        </p:cTn>
                                        <p:tgtEl>
                                          <p:spTgt spid="2097162"/>
                                        </p:tgtEl>
                                        <p:attrNameLst>
                                          <p:attrName>style.visibility</p:attrName>
                                        </p:attrNameLst>
                                      </p:cBhvr>
                                      <p:to>
                                        <p:strVal val="visible"/>
                                      </p:to>
                                    </p:set>
                                    <p:animEffect transition="in" filter="fade">
                                      <p:cBhvr>
                                        <p:cTn id="25" dur="500"/>
                                        <p:tgtEl>
                                          <p:spTgt spid="2097162"/>
                                        </p:tgtEl>
                                      </p:cBhvr>
                                    </p:animEffect>
                                    <p:anim calcmode="lin" valueType="num">
                                      <p:cBhvr>
                                        <p:cTn id="26" dur="500" fill="hold"/>
                                        <p:tgtEl>
                                          <p:spTgt spid="2097162"/>
                                        </p:tgtEl>
                                        <p:attrNameLst>
                                          <p:attrName>ppt_x</p:attrName>
                                        </p:attrNameLst>
                                      </p:cBhvr>
                                      <p:tavLst>
                                        <p:tav tm="0">
                                          <p:val>
                                            <p:strVal val="#ppt_x"/>
                                          </p:val>
                                        </p:tav>
                                        <p:tav tm="100000">
                                          <p:val>
                                            <p:strVal val="#ppt_x"/>
                                          </p:val>
                                        </p:tav>
                                      </p:tavLst>
                                    </p:anim>
                                    <p:anim calcmode="lin" valueType="num">
                                      <p:cBhvr>
                                        <p:cTn id="27" dur="500" fill="hold"/>
                                        <p:tgtEl>
                                          <p:spTgt spid="2097162"/>
                                        </p:tgtEl>
                                        <p:attrNameLst>
                                          <p:attrName>ppt_y</p:attrName>
                                        </p:attrNameLst>
                                      </p:cBhvr>
                                      <p:tavLst>
                                        <p:tav tm="0">
                                          <p:val>
                                            <p:strVal val="#ppt_y+.1"/>
                                          </p:val>
                                        </p:tav>
                                        <p:tav tm="100000">
                                          <p:val>
                                            <p:strVal val="#ppt_y"/>
                                          </p:val>
                                        </p:tav>
                                      </p:tavLst>
                                    </p:anim>
                                  </p:childTnLst>
                                </p:cTn>
                              </p:par>
                            </p:childTnLst>
                          </p:cTn>
                        </p:par>
                        <p:par>
                          <p:cTn id="28" fill="hold" nodeType="afterGroup">
                            <p:stCondLst>
                              <p:cond delay="2500"/>
                            </p:stCondLst>
                            <p:childTnLst>
                              <p:par>
                                <p:cTn id="29" presetID="16" presetClass="entr" presetSubtype="37" fill="hold" nodeType="afterEffect">
                                  <p:stCondLst>
                                    <p:cond delay="0"/>
                                  </p:stCondLst>
                                  <p:iterate type="lt">
                                    <p:tmPct val="0"/>
                                  </p:iterate>
                                  <p:childTnLst>
                                    <p:set>
                                      <p:cBhvr>
                                        <p:cTn id="30" dur="1" fill="hold">
                                          <p:stCondLst>
                                            <p:cond delay="0"/>
                                          </p:stCondLst>
                                        </p:cTn>
                                        <p:tgtEl>
                                          <p:spTgt spid="1048583"/>
                                        </p:tgtEl>
                                        <p:attrNameLst>
                                          <p:attrName>style.visibility</p:attrName>
                                        </p:attrNameLst>
                                      </p:cBhvr>
                                      <p:to>
                                        <p:strVal val="visible"/>
                                      </p:to>
                                    </p:set>
                                    <p:animEffect transition="in" filter="barn(outVertical)">
                                      <p:cBhvr>
                                        <p:cTn id="31" dur="250"/>
                                        <p:tgtEl>
                                          <p:spTgt spid="1048583"/>
                                        </p:tgtEl>
                                      </p:cBhvr>
                                    </p:animEffect>
                                  </p:childTnLst>
                                </p:cTn>
                              </p:par>
                            </p:childTnLst>
                          </p:cTn>
                        </p:par>
                        <p:par>
                          <p:cTn id="32" fill="hold" nodeType="afterGroup">
                            <p:stCondLst>
                              <p:cond delay="2750"/>
                            </p:stCondLst>
                            <p:childTnLst>
                              <p:par>
                                <p:cTn id="33" presetID="26" presetClass="emph" presetSubtype="0" fill="hold" nodeType="afterEffect">
                                  <p:stCondLst>
                                    <p:cond delay="0"/>
                                  </p:stCondLst>
                                  <p:iterate type="lt">
                                    <p:tmPct val="0"/>
                                  </p:iterate>
                                  <p:childTnLst>
                                    <p:animEffect transition="out" filter="fade">
                                      <p:cBhvr>
                                        <p:cTn id="34" dur="250" tmFilter="0, 0; .2, .5; .8, .5; 1, 0"/>
                                        <p:tgtEl>
                                          <p:spTgt spid="1048583"/>
                                        </p:tgtEl>
                                      </p:cBhvr>
                                    </p:animEffect>
                                    <p:animScale>
                                      <p:cBhvr>
                                        <p:cTn id="35" dur="125" autoRev="1" fill="hold"/>
                                        <p:tgtEl>
                                          <p:spTgt spid="1048583"/>
                                        </p:tgtEl>
                                      </p:cBhvr>
                                      <p:by x="105000" y="105000"/>
                                    </p:animScale>
                                  </p:childTnLst>
                                </p:cTn>
                              </p:par>
                            </p:childTnLst>
                          </p:cTn>
                        </p:par>
                        <p:par>
                          <p:cTn id="36" fill="hold" nodeType="afterGroup">
                            <p:stCondLst>
                              <p:cond delay="3000"/>
                            </p:stCondLst>
                            <p:childTnLst>
                              <p:par>
                                <p:cTn id="37" presetID="22" presetClass="entr" presetSubtype="8" fill="hold" grpId="0" nodeType="afterEffect">
                                  <p:stCondLst>
                                    <p:cond delay="0"/>
                                  </p:stCondLst>
                                  <p:childTnLst>
                                    <p:set>
                                      <p:cBhvr>
                                        <p:cTn id="38" dur="1" fill="hold">
                                          <p:stCondLst>
                                            <p:cond delay="0"/>
                                          </p:stCondLst>
                                        </p:cTn>
                                        <p:tgtEl>
                                          <p:spTgt spid="1048584"/>
                                        </p:tgtEl>
                                        <p:attrNameLst>
                                          <p:attrName>style.visibility</p:attrName>
                                        </p:attrNameLst>
                                      </p:cBhvr>
                                      <p:to>
                                        <p:strVal val="visible"/>
                                      </p:to>
                                    </p:set>
                                    <p:animEffect transition="in" filter="wipe(left)">
                                      <p:cBhvr>
                                        <p:cTn id="39" dur="500"/>
                                        <p:tgtEl>
                                          <p:spTgt spid="1048584"/>
                                        </p:tgtEl>
                                      </p:cBhvr>
                                    </p:animEffect>
                                  </p:childTnLst>
                                </p:cTn>
                              </p:par>
                            </p:childTnLst>
                          </p:cTn>
                        </p:par>
                        <p:par>
                          <p:cTn id="40" fill="hold" nodeType="afterGroup">
                            <p:stCondLst>
                              <p:cond delay="3500"/>
                            </p:stCondLst>
                            <p:childTnLst>
                              <p:par>
                                <p:cTn id="41" presetID="42" presetClass="entr" presetSubtype="0" fill="hold" grpId="0" nodeType="afterEffect">
                                  <p:stCondLst>
                                    <p:cond delay="0"/>
                                  </p:stCondLst>
                                  <p:iterate type="lt">
                                    <p:tmPct val="1554"/>
                                  </p:iterate>
                                  <p:childTnLst>
                                    <p:set>
                                      <p:cBhvr>
                                        <p:cTn id="42" dur="1" fill="hold">
                                          <p:stCondLst>
                                            <p:cond delay="0"/>
                                          </p:stCondLst>
                                        </p:cTn>
                                        <p:tgtEl>
                                          <p:spTgt spid="1048585"/>
                                        </p:tgtEl>
                                        <p:attrNameLst>
                                          <p:attrName>style.visibility</p:attrName>
                                        </p:attrNameLst>
                                      </p:cBhvr>
                                      <p:to>
                                        <p:strVal val="visible"/>
                                      </p:to>
                                    </p:set>
                                    <p:animEffect transition="in" filter="fade">
                                      <p:cBhvr>
                                        <p:cTn id="43" dur="200"/>
                                        <p:tgtEl>
                                          <p:spTgt spid="1048585"/>
                                        </p:tgtEl>
                                      </p:cBhvr>
                                    </p:animEffect>
                                    <p:anim calcmode="lin" valueType="num">
                                      <p:cBhvr>
                                        <p:cTn id="44" dur="200" fill="hold"/>
                                        <p:tgtEl>
                                          <p:spTgt spid="1048585"/>
                                        </p:tgtEl>
                                        <p:attrNameLst>
                                          <p:attrName>ppt_x</p:attrName>
                                        </p:attrNameLst>
                                      </p:cBhvr>
                                      <p:tavLst>
                                        <p:tav tm="0">
                                          <p:val>
                                            <p:strVal val="#ppt_x"/>
                                          </p:val>
                                        </p:tav>
                                        <p:tav tm="100000">
                                          <p:val>
                                            <p:strVal val="#ppt_x"/>
                                          </p:val>
                                        </p:tav>
                                      </p:tavLst>
                                    </p:anim>
                                    <p:anim calcmode="lin" valueType="num">
                                      <p:cBhvr>
                                        <p:cTn id="45" dur="200" fill="hold"/>
                                        <p:tgtEl>
                                          <p:spTgt spid="104858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84" grpId="0" animBg="1"/>
      <p:bldP spid="104858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
        <p:nvSpPr>
          <p:cNvPr id="1048901" name="矩形 2"/>
          <p:cNvSpPr/>
          <p:nvPr/>
        </p:nvSpPr>
        <p:spPr>
          <a:xfrm>
            <a:off x="6652260" y="1925320"/>
            <a:ext cx="4747260" cy="2700655"/>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48902" name="矩形 6"/>
          <p:cNvSpPr/>
          <p:nvPr/>
        </p:nvSpPr>
        <p:spPr>
          <a:xfrm>
            <a:off x="942340" y="2176145"/>
            <a:ext cx="4469765" cy="2168525"/>
          </a:xfrm>
          <a:prstGeom prst="rect">
            <a:avLst/>
          </a:prstGeom>
          <a:noFill/>
        </p:spPr>
        <p:txBody>
          <a:bodyPr wrap="square">
            <a:spAutoFit/>
          </a:bodyPr>
          <a:lstStyle/>
          <a:p>
            <a:pPr>
              <a:lnSpc>
                <a:spcPct val="150000"/>
              </a:lnSpc>
            </a:pPr>
            <a:r>
              <a:rPr lang="zh-CN" altLang="en-US" sz="1500" b="1">
                <a:solidFill>
                  <a:schemeClr val="accent1"/>
                </a:solidFill>
                <a:latin typeface="微软雅黑" panose="020B0503020204020204" pitchFamily="34" charset="-122"/>
                <a:ea typeface="微软雅黑" panose="020B0503020204020204" pitchFamily="34" charset="-122"/>
              </a:rPr>
              <a:t>第一条</a:t>
            </a:r>
            <a:r>
              <a:rPr lang="zh-CN" altLang="en-US" sz="1500">
                <a:latin typeface="微软雅黑" panose="020B0503020204020204" pitchFamily="34" charset="-122"/>
                <a:ea typeface="微软雅黑" panose="020B0503020204020204" pitchFamily="34" charset="-122"/>
              </a:rPr>
              <a:t> 为了</a:t>
            </a:r>
            <a:r>
              <a:rPr lang="zh-CN" altLang="en-US" sz="1500" b="1">
                <a:solidFill>
                  <a:schemeClr val="accent1"/>
                </a:solidFill>
                <a:latin typeface="微软雅黑" panose="020B0503020204020204" pitchFamily="34" charset="-122"/>
                <a:ea typeface="微软雅黑" panose="020B0503020204020204" pitchFamily="34" charset="-122"/>
              </a:rPr>
              <a:t>加强</a:t>
            </a:r>
            <a:r>
              <a:rPr lang="zh-CN" altLang="en-US" sz="1500">
                <a:latin typeface="微软雅黑" panose="020B0503020204020204" pitchFamily="34" charset="-122"/>
                <a:ea typeface="微软雅黑" panose="020B0503020204020204" pitchFamily="34" charset="-122"/>
              </a:rPr>
              <a:t>对冶金、有色、建材、机械、轻工、纺织、烟草、商贸企业（以下统称工贸企业）有限空间作业的安全管理与监督，预防和减少生产安全事故，</a:t>
            </a:r>
            <a:r>
              <a:rPr lang="zh-CN" altLang="en-US" sz="1500">
                <a:solidFill>
                  <a:schemeClr val="tx1"/>
                </a:solidFill>
                <a:latin typeface="微软雅黑" panose="020B0503020204020204" pitchFamily="34" charset="-122"/>
                <a:ea typeface="微软雅黑" panose="020B0503020204020204" pitchFamily="34" charset="-122"/>
              </a:rPr>
              <a:t>保障作业人员的安全与健康</a:t>
            </a:r>
            <a:r>
              <a:rPr lang="zh-CN" altLang="en-US" sz="1500">
                <a:latin typeface="微软雅黑" panose="020B0503020204020204" pitchFamily="34" charset="-122"/>
                <a:ea typeface="微软雅黑" panose="020B0503020204020204" pitchFamily="34" charset="-122"/>
              </a:rPr>
              <a:t>，根据《中华人民共和国安全生产法》等法律、行政法规，制定本规定。</a:t>
            </a:r>
          </a:p>
        </p:txBody>
      </p:sp>
      <p:sp>
        <p:nvSpPr>
          <p:cNvPr id="1048903" name="矩形 7"/>
          <p:cNvSpPr/>
          <p:nvPr/>
        </p:nvSpPr>
        <p:spPr>
          <a:xfrm>
            <a:off x="792480" y="1925320"/>
            <a:ext cx="4788535" cy="2700655"/>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196" name="组合 18"/>
          <p:cNvGrpSpPr/>
          <p:nvPr/>
        </p:nvGrpSpPr>
        <p:grpSpPr>
          <a:xfrm>
            <a:off x="5852160" y="1042035"/>
            <a:ext cx="533400" cy="3583940"/>
            <a:chOff x="5829300" y="1041819"/>
            <a:chExt cx="533400" cy="5292163"/>
          </a:xfrm>
        </p:grpSpPr>
        <p:sp>
          <p:nvSpPr>
            <p:cNvPr id="1048904" name="椭圆 8"/>
            <p:cNvSpPr/>
            <p:nvPr/>
          </p:nvSpPr>
          <p:spPr>
            <a:xfrm>
              <a:off x="5829300" y="3658509"/>
              <a:ext cx="533400" cy="554676"/>
            </a:xfrm>
            <a:prstGeom prst="ellipse">
              <a:avLst/>
            </a:prstGeom>
            <a:solidFill>
              <a:schemeClr val="bg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755" name="直接连接符 91"/>
            <p:cNvCxnSpPr>
              <a:stCxn id="1048904" idx="0"/>
            </p:cNvCxnSpPr>
            <p:nvPr/>
          </p:nvCxnSpPr>
          <p:spPr>
            <a:xfrm flipH="1" flipV="1">
              <a:off x="6096000" y="1041819"/>
              <a:ext cx="0" cy="2616690"/>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145756" name="直接连接符 92"/>
            <p:cNvCxnSpPr>
              <a:endCxn id="1048904" idx="4"/>
            </p:cNvCxnSpPr>
            <p:nvPr/>
          </p:nvCxnSpPr>
          <p:spPr>
            <a:xfrm flipH="1" flipV="1">
              <a:off x="6096000" y="4213185"/>
              <a:ext cx="0" cy="2120797"/>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48905" name="矩形 11"/>
            <p:cNvSpPr/>
            <p:nvPr/>
          </p:nvSpPr>
          <p:spPr>
            <a:xfrm>
              <a:off x="5939527" y="3700770"/>
              <a:ext cx="349392" cy="346070"/>
            </a:xfrm>
            <a:prstGeom prst="rect">
              <a:avLst/>
            </a:prstGeom>
          </p:spPr>
          <p:txBody>
            <a:bodyPr wrap="none" tIns="0" bIns="0" anchor="ctr" anchorCtr="0">
              <a:noAutofit/>
            </a:bodyPr>
            <a:lstStyle/>
            <a:p>
              <a:pPr algn="ctr">
                <a:lnSpc>
                  <a:spcPct val="150000"/>
                </a:lnSpc>
              </a:pPr>
              <a:r>
                <a:rPr lang="en-US" altLang="zh-CN" sz="2000">
                  <a:ln w="6350">
                    <a:noFill/>
                  </a:ln>
                  <a:solidFill>
                    <a:srgbClr val="FF0000"/>
                  </a:solidFill>
                  <a:latin typeface="微软雅黑" panose="020B0503020204020204" pitchFamily="34" charset="-122"/>
                  <a:ea typeface="微软雅黑" panose="020B0503020204020204" pitchFamily="34" charset="-122"/>
                  <a:cs typeface="Arial" panose="020B0604020202020204" pitchFamily="34" charset="0"/>
                </a:rPr>
                <a:t>▶</a:t>
              </a:r>
            </a:p>
          </p:txBody>
        </p:sp>
      </p:grpSp>
      <p:grpSp>
        <p:nvGrpSpPr>
          <p:cNvPr id="197" name="组合 19"/>
          <p:cNvGrpSpPr/>
          <p:nvPr/>
        </p:nvGrpSpPr>
        <p:grpSpPr>
          <a:xfrm>
            <a:off x="2061398" y="1223592"/>
            <a:ext cx="2113690" cy="495316"/>
            <a:chOff x="810997" y="5404174"/>
            <a:chExt cx="6000444" cy="495316"/>
          </a:xfrm>
        </p:grpSpPr>
        <p:sp>
          <p:nvSpPr>
            <p:cNvPr id="1048906"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8907" name="矩形 21"/>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59</a:t>
              </a:r>
              <a:r>
                <a:rPr kumimoji="0"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号令</a:t>
              </a:r>
            </a:p>
          </p:txBody>
        </p:sp>
      </p:grpSp>
      <p:grpSp>
        <p:nvGrpSpPr>
          <p:cNvPr id="198" name="组合 22"/>
          <p:cNvGrpSpPr/>
          <p:nvPr/>
        </p:nvGrpSpPr>
        <p:grpSpPr>
          <a:xfrm>
            <a:off x="8003328" y="1216395"/>
            <a:ext cx="2113690" cy="495316"/>
            <a:chOff x="810997" y="5404174"/>
            <a:chExt cx="6000444" cy="495316"/>
          </a:xfrm>
        </p:grpSpPr>
        <p:sp>
          <p:nvSpPr>
            <p:cNvPr id="1048908"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8909" name="矩形 24"/>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13</a:t>
              </a:r>
              <a:r>
                <a:rPr kumimoji="0" lang="zh-CN" altLang="en-US"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号令</a:t>
              </a:r>
            </a:p>
          </p:txBody>
        </p:sp>
      </p:grpSp>
      <p:sp>
        <p:nvSpPr>
          <p:cNvPr id="1048910" name="矩形 25"/>
          <p:cNvSpPr/>
          <p:nvPr/>
        </p:nvSpPr>
        <p:spPr>
          <a:xfrm>
            <a:off x="6825615" y="2171700"/>
            <a:ext cx="4494530" cy="2099945"/>
          </a:xfrm>
          <a:prstGeom prst="rect">
            <a:avLst/>
          </a:prstGeom>
          <a:noFill/>
        </p:spPr>
        <p:txBody>
          <a:bodyPr wrap="square">
            <a:noAutofit/>
          </a:bodyPr>
          <a:lstStyle/>
          <a:p>
            <a:pPr>
              <a:lnSpc>
                <a:spcPct val="150000"/>
              </a:lnSpc>
            </a:pPr>
            <a:r>
              <a:rPr sz="1500" b="1">
                <a:solidFill>
                  <a:srgbClr val="FF0000"/>
                </a:solidFill>
                <a:latin typeface="微软雅黑" panose="020B0503020204020204" pitchFamily="34" charset="-122"/>
                <a:ea typeface="微软雅黑" panose="020B0503020204020204" pitchFamily="34" charset="-122"/>
              </a:rPr>
              <a:t>第一条</a:t>
            </a:r>
            <a:r>
              <a:rPr sz="1500">
                <a:solidFill>
                  <a:srgbClr val="FF0000"/>
                </a:solidFill>
                <a:latin typeface="微软雅黑" panose="020B0503020204020204" pitchFamily="34" charset="-122"/>
                <a:ea typeface="微软雅黑" panose="020B0503020204020204" pitchFamily="34" charset="-122"/>
              </a:rPr>
              <a:t> </a:t>
            </a:r>
            <a:r>
              <a:rPr sz="1500">
                <a:latin typeface="微软雅黑" panose="020B0503020204020204" pitchFamily="34" charset="-122"/>
                <a:ea typeface="微软雅黑" panose="020B0503020204020204" pitchFamily="34" charset="-122"/>
              </a:rPr>
              <a:t>为了</a:t>
            </a:r>
            <a:r>
              <a:rPr sz="1500" b="1">
                <a:solidFill>
                  <a:srgbClr val="FF0000"/>
                </a:solidFill>
                <a:latin typeface="微软雅黑" panose="020B0503020204020204" pitchFamily="34" charset="-122"/>
                <a:ea typeface="微软雅黑" panose="020B0503020204020204" pitchFamily="34" charset="-122"/>
              </a:rPr>
              <a:t>保障</a:t>
            </a:r>
            <a:r>
              <a:rPr sz="1500">
                <a:latin typeface="微软雅黑" panose="020B0503020204020204" pitchFamily="34" charset="-122"/>
                <a:ea typeface="微软雅黑" panose="020B0503020204020204" pitchFamily="34" charset="-122"/>
              </a:rPr>
              <a:t>有限空间作业安全，预防和减少生产安全事故，根据《中华人民共和国安全生产法》等法律法规，制定本规定。</a:t>
            </a:r>
          </a:p>
          <a:p>
            <a:pPr>
              <a:lnSpc>
                <a:spcPct val="150000"/>
              </a:lnSpc>
            </a:pPr>
            <a:r>
              <a:rPr sz="1500" b="1">
                <a:solidFill>
                  <a:srgbClr val="FF0000"/>
                </a:solidFill>
                <a:latin typeface="微软雅黑" panose="020B0503020204020204" pitchFamily="34" charset="-122"/>
                <a:ea typeface="微软雅黑" panose="020B0503020204020204" pitchFamily="34" charset="-122"/>
              </a:rPr>
              <a:t>第二条</a:t>
            </a:r>
            <a:r>
              <a:rPr sz="1500">
                <a:latin typeface="微软雅黑" panose="020B0503020204020204" pitchFamily="34" charset="-122"/>
                <a:ea typeface="微软雅黑" panose="020B0503020204020204" pitchFamily="34" charset="-122"/>
              </a:rPr>
              <a:t> 冶金、有色、建材、机械、轻工、纺织、烟草、商贸等行业的生产经营单位（以下统称工贸企业）有限空间作业的安全管理与监督，适用本规定。</a:t>
            </a:r>
          </a:p>
        </p:txBody>
      </p:sp>
      <p:sp>
        <p:nvSpPr>
          <p:cNvPr id="1048911" name="圆角矩形 36"/>
          <p:cNvSpPr/>
          <p:nvPr/>
        </p:nvSpPr>
        <p:spPr>
          <a:xfrm>
            <a:off x="865506" y="5011425"/>
            <a:ext cx="10607024" cy="984458"/>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3130" rtl="0" eaLnBrk="1" fontAlgn="base" latinLnBrk="0" hangingPunct="1">
              <a:lnSpc>
                <a:spcPts val="2000"/>
              </a:lnSpc>
              <a:spcBef>
                <a:spcPct val="0"/>
              </a:spcBef>
              <a:spcAft>
                <a:spcPts val="50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912" name="Freeform 11"/>
          <p:cNvSpPr/>
          <p:nvPr/>
        </p:nvSpPr>
        <p:spPr bwMode="auto">
          <a:xfrm>
            <a:off x="865348" y="4877973"/>
            <a:ext cx="80931" cy="472678"/>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913" name="Freeform 12"/>
          <p:cNvSpPr/>
          <p:nvPr/>
        </p:nvSpPr>
        <p:spPr bwMode="auto">
          <a:xfrm>
            <a:off x="792480" y="4968825"/>
            <a:ext cx="2200760" cy="408384"/>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914" name="TextBox 8"/>
          <p:cNvSpPr txBox="1"/>
          <p:nvPr/>
        </p:nvSpPr>
        <p:spPr>
          <a:xfrm>
            <a:off x="1097281" y="4993311"/>
            <a:ext cx="1536353" cy="359410"/>
          </a:xfrm>
          <a:prstGeom prst="rect">
            <a:avLst/>
          </a:prstGeom>
          <a:noFill/>
        </p:spPr>
        <p:txBody>
          <a:bodyPr wrap="square" lIns="68562" tIns="34281" rIns="68562" bIns="34281"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变化点说明</a:t>
            </a:r>
          </a:p>
        </p:txBody>
      </p:sp>
      <p:sp>
        <p:nvSpPr>
          <p:cNvPr id="1048915" name="矩形 30"/>
          <p:cNvSpPr>
            <a:spLocks noChangeArrowheads="1"/>
          </p:cNvSpPr>
          <p:nvPr/>
        </p:nvSpPr>
        <p:spPr bwMode="auto">
          <a:xfrm>
            <a:off x="3282683" y="5100885"/>
            <a:ext cx="6432130" cy="346075"/>
          </a:xfrm>
          <a:prstGeom prst="rect">
            <a:avLst/>
          </a:prstGeom>
          <a:noFill/>
          <a:ln w="9525">
            <a:noFill/>
            <a:miter lim="800000"/>
          </a:ln>
        </p:spPr>
        <p:txBody>
          <a:bodyPr wrap="square" lIns="91431" tIns="45716" rIns="91431" bIns="45716">
            <a:spAutoFit/>
          </a:bodyPr>
          <a:lstStyle/>
          <a:p>
            <a:pPr marL="0" marR="0" lvl="0" indent="0" algn="l" defTabSz="913130" rtl="0" eaLnBrk="1" fontAlgn="base" latinLnBrk="0" hangingPunct="1">
              <a:lnSpc>
                <a:spcPts val="2000"/>
              </a:lnSpc>
              <a:spcBef>
                <a:spcPct val="0"/>
              </a:spcBef>
              <a:spcAft>
                <a:spcPts val="500"/>
              </a:spcAft>
              <a:buClrTx/>
              <a:buSzTx/>
              <a:buFontTx/>
              <a:buNone/>
            </a:pPr>
            <a:r>
              <a:rPr kumimoji="0" lang="zh-CN" altLang="en-US"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加强</a:t>
            </a:r>
            <a:r>
              <a:rPr kumimoji="0" lang="en-US" alt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Arial" panose="020B0604020202020204" pitchFamily="34" charset="0"/>
                <a:sym typeface="+mn-lt"/>
              </a:rPr>
              <a:t>→</a:t>
            </a:r>
            <a:r>
              <a:rPr kumimoji="0" lang="zh-CN" altLang="en-US"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保障</a:t>
            </a:r>
            <a:endParaRPr kumimoji="0" lang="zh-CN" altLang="en-US"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1048916" name="矩形 3"/>
          <p:cNvSpPr>
            <a:spLocks noChangeArrowheads="1"/>
          </p:cNvSpPr>
          <p:nvPr>
            <p:custDataLst>
              <p:tags r:id="rId1"/>
            </p:custDataLst>
          </p:nvPr>
        </p:nvSpPr>
        <p:spPr bwMode="auto">
          <a:xfrm>
            <a:off x="1097280" y="5546725"/>
            <a:ext cx="10371455" cy="346075"/>
          </a:xfrm>
          <a:prstGeom prst="rect">
            <a:avLst/>
          </a:prstGeom>
          <a:noFill/>
          <a:ln w="9525">
            <a:noFill/>
            <a:miter lim="800000"/>
          </a:ln>
        </p:spPr>
        <p:txBody>
          <a:bodyPr wrap="square" lIns="91431" tIns="45716" rIns="91431" bIns="45716">
            <a:spAutoFit/>
          </a:bodyPr>
          <a:lstStyle/>
          <a:p>
            <a:pPr marL="0" marR="0" lvl="0" indent="0" algn="l" defTabSz="913130" rtl="0" eaLnBrk="1" fontAlgn="base" latinLnBrk="0" hangingPunct="1">
              <a:lnSpc>
                <a:spcPts val="2000"/>
              </a:lnSpc>
              <a:spcBef>
                <a:spcPct val="0"/>
              </a:spcBef>
              <a:spcAft>
                <a:spcPts val="500"/>
              </a:spcAft>
              <a:buClrTx/>
              <a:buSzTx/>
              <a:buFontTx/>
              <a:buNone/>
            </a:pPr>
            <a:r>
              <a:rPr kumimoji="0" 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这一条是对立法目的的说明，也是为了适应新安全生产法的要求，将原来的立法目的拆分成了</a:t>
            </a:r>
            <a:r>
              <a:rPr kumimoji="0" lang="en-US" alt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2</a:t>
            </a:r>
            <a:r>
              <a:rPr kumimoji="0" lang="zh-CN" altLang="en-US"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条</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197"/>
                                        </p:tgtEl>
                                        <p:attrNameLst>
                                          <p:attrName>style.visibility</p:attrName>
                                        </p:attrNameLst>
                                      </p:cBhvr>
                                      <p:to>
                                        <p:strVal val="visible"/>
                                      </p:to>
                                    </p:set>
                                    <p:anim calcmode="lin" valueType="num">
                                      <p:cBhvr>
                                        <p:cTn id="7" dur="500" fill="hold"/>
                                        <p:tgtEl>
                                          <p:spTgt spid="197"/>
                                        </p:tgtEl>
                                        <p:attrNameLst>
                                          <p:attrName>ppt_w</p:attrName>
                                        </p:attrNameLst>
                                      </p:cBhvr>
                                      <p:tavLst>
                                        <p:tav tm="0">
                                          <p:val>
                                            <p:fltVal val="0"/>
                                          </p:val>
                                        </p:tav>
                                        <p:tav tm="100000">
                                          <p:val>
                                            <p:strVal val="#ppt_w"/>
                                          </p:val>
                                        </p:tav>
                                      </p:tavLst>
                                    </p:anim>
                                    <p:anim calcmode="lin" valueType="num">
                                      <p:cBhvr>
                                        <p:cTn id="8" dur="500" fill="hold"/>
                                        <p:tgtEl>
                                          <p:spTgt spid="197"/>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0" presetClass="entr" presetSubtype="0" fill="hold" grpId="0" nodeType="afterEffect">
                                  <p:stCondLst>
                                    <p:cond delay="0"/>
                                  </p:stCondLst>
                                  <p:childTnLst>
                                    <p:set>
                                      <p:cBhvr>
                                        <p:cTn id="11" dur="500" fill="hold">
                                          <p:stCondLst>
                                            <p:cond delay="0"/>
                                          </p:stCondLst>
                                        </p:cTn>
                                        <p:tgtEl>
                                          <p:spTgt spid="1048903"/>
                                        </p:tgtEl>
                                        <p:attrNameLst>
                                          <p:attrName>style.visibility</p:attrName>
                                        </p:attrNameLst>
                                      </p:cBhvr>
                                      <p:to>
                                        <p:strVal val="visible"/>
                                      </p:to>
                                    </p:set>
                                    <p:animEffect transition="in" filter="wedge">
                                      <p:cBhvr>
                                        <p:cTn id="12" dur="500"/>
                                        <p:tgtEl>
                                          <p:spTgt spid="1048903"/>
                                        </p:tgtEl>
                                      </p:cBhvr>
                                    </p:animEffect>
                                  </p:childTnLst>
                                </p:cTn>
                              </p:par>
                            </p:childTnLst>
                          </p:cTn>
                        </p:par>
                        <p:par>
                          <p:cTn id="13" fill="hold" nodeType="afterGroup">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048902"/>
                                        </p:tgtEl>
                                        <p:attrNameLst>
                                          <p:attrName>style.visibility</p:attrName>
                                        </p:attrNameLst>
                                      </p:cBhvr>
                                      <p:to>
                                        <p:strVal val="visible"/>
                                      </p:to>
                                    </p:set>
                                    <p:animEffect transition="in" filter="wipe(down)">
                                      <p:cBhvr>
                                        <p:cTn id="16" dur="500"/>
                                        <p:tgtEl>
                                          <p:spTgt spid="1048902"/>
                                        </p:tgtEl>
                                      </p:cBhvr>
                                    </p:animEffect>
                                  </p:childTnLst>
                                </p:cTn>
                              </p:par>
                            </p:childTnLst>
                          </p:cTn>
                        </p:par>
                        <p:par>
                          <p:cTn id="17" fill="hold" nodeType="afterGroup">
                            <p:stCondLst>
                              <p:cond delay="1500"/>
                            </p:stCondLst>
                            <p:childTnLst>
                              <p:par>
                                <p:cTn id="18" presetID="16" presetClass="entr" presetSubtype="21" fill="hold" nodeType="afterEffect">
                                  <p:stCondLst>
                                    <p:cond delay="0"/>
                                  </p:stCondLst>
                                  <p:childTnLst>
                                    <p:set>
                                      <p:cBhvr>
                                        <p:cTn id="19" dur="1" fill="hold">
                                          <p:stCondLst>
                                            <p:cond delay="0"/>
                                          </p:stCondLst>
                                        </p:cTn>
                                        <p:tgtEl>
                                          <p:spTgt spid="196"/>
                                        </p:tgtEl>
                                        <p:attrNameLst>
                                          <p:attrName>style.visibility</p:attrName>
                                        </p:attrNameLst>
                                      </p:cBhvr>
                                      <p:to>
                                        <p:strVal val="visible"/>
                                      </p:to>
                                    </p:set>
                                    <p:animEffect transition="in" filter="barn(inVertical)">
                                      <p:cBhvr>
                                        <p:cTn id="20" dur="500"/>
                                        <p:tgtEl>
                                          <p:spTgt spid="196"/>
                                        </p:tgtEl>
                                      </p:cBhvr>
                                    </p:animEffect>
                                  </p:childTnLst>
                                </p:cTn>
                              </p:par>
                              <p:par>
                                <p:cTn id="21" presetID="23" presetClass="entr" presetSubtype="16" fill="hold" nodeType="withEffect">
                                  <p:stCondLst>
                                    <p:cond delay="0"/>
                                  </p:stCondLst>
                                  <p:childTnLst>
                                    <p:set>
                                      <p:cBhvr>
                                        <p:cTn id="22" dur="1" fill="hold">
                                          <p:stCondLst>
                                            <p:cond delay="0"/>
                                          </p:stCondLst>
                                        </p:cTn>
                                        <p:tgtEl>
                                          <p:spTgt spid="198"/>
                                        </p:tgtEl>
                                        <p:attrNameLst>
                                          <p:attrName>style.visibility</p:attrName>
                                        </p:attrNameLst>
                                      </p:cBhvr>
                                      <p:to>
                                        <p:strVal val="visible"/>
                                      </p:to>
                                    </p:set>
                                    <p:anim calcmode="lin" valueType="num">
                                      <p:cBhvr>
                                        <p:cTn id="23" dur="500" fill="hold"/>
                                        <p:tgtEl>
                                          <p:spTgt spid="198"/>
                                        </p:tgtEl>
                                        <p:attrNameLst>
                                          <p:attrName>ppt_w</p:attrName>
                                        </p:attrNameLst>
                                      </p:cBhvr>
                                      <p:tavLst>
                                        <p:tav tm="0">
                                          <p:val>
                                            <p:fltVal val="0"/>
                                          </p:val>
                                        </p:tav>
                                        <p:tav tm="100000">
                                          <p:val>
                                            <p:strVal val="#ppt_w"/>
                                          </p:val>
                                        </p:tav>
                                      </p:tavLst>
                                    </p:anim>
                                    <p:anim calcmode="lin" valueType="num">
                                      <p:cBhvr>
                                        <p:cTn id="24" dur="500" fill="hold"/>
                                        <p:tgtEl>
                                          <p:spTgt spid="198"/>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000"/>
                            </p:stCondLst>
                            <p:childTnLst>
                              <p:par>
                                <p:cTn id="26" presetID="20" presetClass="entr" presetSubtype="0" fill="hold" grpId="0" nodeType="afterEffect">
                                  <p:stCondLst>
                                    <p:cond delay="0"/>
                                  </p:stCondLst>
                                  <p:childTnLst>
                                    <p:set>
                                      <p:cBhvr>
                                        <p:cTn id="27" dur="500" fill="hold">
                                          <p:stCondLst>
                                            <p:cond delay="0"/>
                                          </p:stCondLst>
                                        </p:cTn>
                                        <p:tgtEl>
                                          <p:spTgt spid="1048901"/>
                                        </p:tgtEl>
                                        <p:attrNameLst>
                                          <p:attrName>style.visibility</p:attrName>
                                        </p:attrNameLst>
                                      </p:cBhvr>
                                      <p:to>
                                        <p:strVal val="visible"/>
                                      </p:to>
                                    </p:set>
                                    <p:animEffect transition="in" filter="wedge">
                                      <p:cBhvr>
                                        <p:cTn id="28" dur="500"/>
                                        <p:tgtEl>
                                          <p:spTgt spid="1048901"/>
                                        </p:tgtEl>
                                      </p:cBhvr>
                                    </p:animEffect>
                                  </p:childTnLst>
                                </p:cTn>
                              </p:par>
                            </p:childTnLst>
                          </p:cTn>
                        </p:par>
                        <p:par>
                          <p:cTn id="29" fill="hold" nodeType="afterGroup">
                            <p:stCondLst>
                              <p:cond delay="2500"/>
                            </p:stCondLst>
                            <p:childTnLst>
                              <p:par>
                                <p:cTn id="30" presetID="22" presetClass="entr" presetSubtype="4" fill="hold" grpId="0" nodeType="afterEffect">
                                  <p:stCondLst>
                                    <p:cond delay="0"/>
                                  </p:stCondLst>
                                  <p:childTnLst>
                                    <p:set>
                                      <p:cBhvr>
                                        <p:cTn id="31" dur="1" fill="hold">
                                          <p:stCondLst>
                                            <p:cond delay="0"/>
                                          </p:stCondLst>
                                        </p:cTn>
                                        <p:tgtEl>
                                          <p:spTgt spid="1048910"/>
                                        </p:tgtEl>
                                        <p:attrNameLst>
                                          <p:attrName>style.visibility</p:attrName>
                                        </p:attrNameLst>
                                      </p:cBhvr>
                                      <p:to>
                                        <p:strVal val="visible"/>
                                      </p:to>
                                    </p:set>
                                    <p:animEffect transition="in" filter="wipe(down)">
                                      <p:cBhvr>
                                        <p:cTn id="32" dur="500"/>
                                        <p:tgtEl>
                                          <p:spTgt spid="1048910"/>
                                        </p:tgtEl>
                                      </p:cBhvr>
                                    </p:animEffect>
                                  </p:childTnLst>
                                </p:cTn>
                              </p:par>
                            </p:childTnLst>
                          </p:cTn>
                        </p:par>
                        <p:par>
                          <p:cTn id="33" fill="hold" nodeType="afterGroup">
                            <p:stCondLst>
                              <p:cond delay="3000"/>
                            </p:stCondLst>
                            <p:childTnLst>
                              <p:par>
                                <p:cTn id="34" presetID="22" presetClass="entr" presetSubtype="2" fill="hold" grpId="0" nodeType="afterEffect">
                                  <p:stCondLst>
                                    <p:cond delay="0"/>
                                  </p:stCondLst>
                                  <p:childTnLst>
                                    <p:set>
                                      <p:cBhvr>
                                        <p:cTn id="35" dur="1" fill="hold">
                                          <p:stCondLst>
                                            <p:cond delay="0"/>
                                          </p:stCondLst>
                                        </p:cTn>
                                        <p:tgtEl>
                                          <p:spTgt spid="1048912"/>
                                        </p:tgtEl>
                                        <p:attrNameLst>
                                          <p:attrName>style.visibility</p:attrName>
                                        </p:attrNameLst>
                                      </p:cBhvr>
                                      <p:to>
                                        <p:strVal val="visible"/>
                                      </p:to>
                                    </p:set>
                                    <p:animEffect transition="in" filter="wipe(right)">
                                      <p:cBhvr>
                                        <p:cTn id="36" dur="300"/>
                                        <p:tgtEl>
                                          <p:spTgt spid="1048912"/>
                                        </p:tgtEl>
                                      </p:cBhvr>
                                    </p:animEffect>
                                  </p:childTnLst>
                                </p:cTn>
                              </p:par>
                            </p:childTnLst>
                          </p:cTn>
                        </p:par>
                        <p:par>
                          <p:cTn id="37" fill="hold" nodeType="afterGroup">
                            <p:stCondLst>
                              <p:cond delay="3300"/>
                            </p:stCondLst>
                            <p:childTnLst>
                              <p:par>
                                <p:cTn id="38" presetID="22" presetClass="entr" presetSubtype="8" fill="hold" grpId="0" nodeType="afterEffect">
                                  <p:stCondLst>
                                    <p:cond delay="0"/>
                                  </p:stCondLst>
                                  <p:childTnLst>
                                    <p:set>
                                      <p:cBhvr>
                                        <p:cTn id="39" dur="1" fill="hold">
                                          <p:stCondLst>
                                            <p:cond delay="0"/>
                                          </p:stCondLst>
                                        </p:cTn>
                                        <p:tgtEl>
                                          <p:spTgt spid="1048913"/>
                                        </p:tgtEl>
                                        <p:attrNameLst>
                                          <p:attrName>style.visibility</p:attrName>
                                        </p:attrNameLst>
                                      </p:cBhvr>
                                      <p:to>
                                        <p:strVal val="visible"/>
                                      </p:to>
                                    </p:set>
                                    <p:animEffect transition="in" filter="wipe(left)">
                                      <p:cBhvr>
                                        <p:cTn id="40" dur="500"/>
                                        <p:tgtEl>
                                          <p:spTgt spid="1048913"/>
                                        </p:tgtEl>
                                      </p:cBhvr>
                                    </p:animEffect>
                                  </p:childTnLst>
                                </p:cTn>
                              </p:par>
                            </p:childTnLst>
                          </p:cTn>
                        </p:par>
                        <p:par>
                          <p:cTn id="41" fill="hold" nodeType="afterGroup">
                            <p:stCondLst>
                              <p:cond delay="3800"/>
                            </p:stCondLst>
                            <p:childTnLst>
                              <p:par>
                                <p:cTn id="42" presetID="42" presetClass="entr" presetSubtype="0" fill="hold" grpId="0" nodeType="afterEffect">
                                  <p:stCondLst>
                                    <p:cond delay="0"/>
                                  </p:stCondLst>
                                  <p:childTnLst>
                                    <p:set>
                                      <p:cBhvr>
                                        <p:cTn id="43" dur="1" fill="hold">
                                          <p:stCondLst>
                                            <p:cond delay="0"/>
                                          </p:stCondLst>
                                        </p:cTn>
                                        <p:tgtEl>
                                          <p:spTgt spid="1048911"/>
                                        </p:tgtEl>
                                        <p:attrNameLst>
                                          <p:attrName>style.visibility</p:attrName>
                                        </p:attrNameLst>
                                      </p:cBhvr>
                                      <p:to>
                                        <p:strVal val="visible"/>
                                      </p:to>
                                    </p:set>
                                    <p:animEffect transition="in" filter="fade">
                                      <p:cBhvr>
                                        <p:cTn id="44" dur="1000"/>
                                        <p:tgtEl>
                                          <p:spTgt spid="1048911"/>
                                        </p:tgtEl>
                                      </p:cBhvr>
                                    </p:animEffect>
                                    <p:anim calcmode="lin" valueType="num">
                                      <p:cBhvr>
                                        <p:cTn id="45" dur="1000" fill="hold"/>
                                        <p:tgtEl>
                                          <p:spTgt spid="1048911"/>
                                        </p:tgtEl>
                                        <p:attrNameLst>
                                          <p:attrName>ppt_x</p:attrName>
                                        </p:attrNameLst>
                                      </p:cBhvr>
                                      <p:tavLst>
                                        <p:tav tm="0">
                                          <p:val>
                                            <p:strVal val="#ppt_x"/>
                                          </p:val>
                                        </p:tav>
                                        <p:tav tm="100000">
                                          <p:val>
                                            <p:strVal val="#ppt_x"/>
                                          </p:val>
                                        </p:tav>
                                      </p:tavLst>
                                    </p:anim>
                                    <p:anim calcmode="lin" valueType="num">
                                      <p:cBhvr>
                                        <p:cTn id="46" dur="1000" fill="hold"/>
                                        <p:tgtEl>
                                          <p:spTgt spid="1048911"/>
                                        </p:tgtEl>
                                        <p:attrNameLst>
                                          <p:attrName>ppt_y</p:attrName>
                                        </p:attrNameLst>
                                      </p:cBhvr>
                                      <p:tavLst>
                                        <p:tav tm="0">
                                          <p:val>
                                            <p:strVal val="#ppt_y+.1"/>
                                          </p:val>
                                        </p:tav>
                                        <p:tav tm="100000">
                                          <p:val>
                                            <p:strVal val="#ppt_y"/>
                                          </p:val>
                                        </p:tav>
                                      </p:tavLst>
                                    </p:anim>
                                  </p:childTnLst>
                                </p:cTn>
                              </p:par>
                            </p:childTnLst>
                          </p:cTn>
                        </p:par>
                        <p:par>
                          <p:cTn id="47" fill="hold" nodeType="afterGroup">
                            <p:stCondLst>
                              <p:cond delay="4800"/>
                            </p:stCondLst>
                            <p:childTnLst>
                              <p:par>
                                <p:cTn id="48" presetID="56" presetClass="entr" presetSubtype="0" fill="hold" grpId="0" nodeType="afterEffect">
                                  <p:stCondLst>
                                    <p:cond delay="0"/>
                                  </p:stCondLst>
                                  <p:iterate type="lt">
                                    <p:tmPct val="10000"/>
                                  </p:iterate>
                                  <p:childTnLst>
                                    <p:set>
                                      <p:cBhvr>
                                        <p:cTn id="49" dur="1" fill="hold">
                                          <p:stCondLst>
                                            <p:cond delay="0"/>
                                          </p:stCondLst>
                                        </p:cTn>
                                        <p:tgtEl>
                                          <p:spTgt spid="1048914"/>
                                        </p:tgtEl>
                                        <p:attrNameLst>
                                          <p:attrName>style.visibility</p:attrName>
                                        </p:attrNameLst>
                                      </p:cBhvr>
                                      <p:to>
                                        <p:strVal val="visible"/>
                                      </p:to>
                                    </p:set>
                                    <p:anim by="(-#ppt_w*2)" calcmode="lin" valueType="num">
                                      <p:cBhvr rctx="PPT">
                                        <p:cTn id="50" dur="250" autoRev="1" fill="hold">
                                          <p:stCondLst>
                                            <p:cond delay="0"/>
                                          </p:stCondLst>
                                        </p:cTn>
                                        <p:tgtEl>
                                          <p:spTgt spid="1048914"/>
                                        </p:tgtEl>
                                        <p:attrNameLst>
                                          <p:attrName>ppt_w</p:attrName>
                                        </p:attrNameLst>
                                      </p:cBhvr>
                                    </p:anim>
                                    <p:anim by="(#ppt_w*0.50)" calcmode="lin" valueType="num">
                                      <p:cBhvr>
                                        <p:cTn id="51" dur="250" decel="50000" autoRev="1" fill="hold">
                                          <p:stCondLst>
                                            <p:cond delay="0"/>
                                          </p:stCondLst>
                                        </p:cTn>
                                        <p:tgtEl>
                                          <p:spTgt spid="1048914"/>
                                        </p:tgtEl>
                                        <p:attrNameLst>
                                          <p:attrName>ppt_x</p:attrName>
                                        </p:attrNameLst>
                                      </p:cBhvr>
                                    </p:anim>
                                    <p:anim from="(-#ppt_h/2)" to="(#ppt_y)" calcmode="lin" valueType="num">
                                      <p:cBhvr>
                                        <p:cTn id="52" dur="500" fill="hold">
                                          <p:stCondLst>
                                            <p:cond delay="0"/>
                                          </p:stCondLst>
                                        </p:cTn>
                                        <p:tgtEl>
                                          <p:spTgt spid="1048914"/>
                                        </p:tgtEl>
                                        <p:attrNameLst>
                                          <p:attrName>ppt_y</p:attrName>
                                        </p:attrNameLst>
                                      </p:cBhvr>
                                    </p:anim>
                                    <p:animRot by="21600000">
                                      <p:cBhvr>
                                        <p:cTn id="53" dur="500" fill="hold">
                                          <p:stCondLst>
                                            <p:cond delay="0"/>
                                          </p:stCondLst>
                                        </p:cTn>
                                        <p:tgtEl>
                                          <p:spTgt spid="1048914"/>
                                        </p:tgtEl>
                                        <p:attrNameLst>
                                          <p:attrName>r</p:attrName>
                                        </p:attrNameLst>
                                      </p:cBhvr>
                                    </p:animRot>
                                  </p:childTnLst>
                                </p:cTn>
                              </p:par>
                            </p:childTnLst>
                          </p:cTn>
                        </p:par>
                        <p:par>
                          <p:cTn id="54" fill="hold" nodeType="afterGroup">
                            <p:stCondLst>
                              <p:cond delay="5300"/>
                            </p:stCondLst>
                            <p:childTnLst>
                              <p:par>
                                <p:cTn id="55" presetID="16" presetClass="entr" presetSubtype="21" fill="hold" grpId="0" nodeType="afterEffect">
                                  <p:stCondLst>
                                    <p:cond delay="0"/>
                                  </p:stCondLst>
                                  <p:childTnLst>
                                    <p:set>
                                      <p:cBhvr>
                                        <p:cTn id="56" dur="1" fill="hold">
                                          <p:stCondLst>
                                            <p:cond delay="0"/>
                                          </p:stCondLst>
                                        </p:cTn>
                                        <p:tgtEl>
                                          <p:spTgt spid="1048915"/>
                                        </p:tgtEl>
                                        <p:attrNameLst>
                                          <p:attrName>style.visibility</p:attrName>
                                        </p:attrNameLst>
                                      </p:cBhvr>
                                      <p:to>
                                        <p:strVal val="visible"/>
                                      </p:to>
                                    </p:set>
                                    <p:animEffect transition="in" filter="barn(inVertical)">
                                      <p:cBhvr>
                                        <p:cTn id="57" dur="500"/>
                                        <p:tgtEl>
                                          <p:spTgt spid="1048915"/>
                                        </p:tgtEl>
                                      </p:cBhvr>
                                    </p:animEffect>
                                  </p:childTnLst>
                                </p:cTn>
                              </p:par>
                            </p:childTnLst>
                          </p:cTn>
                        </p:par>
                        <p:par>
                          <p:cTn id="58" fill="hold" nodeType="afterGroup">
                            <p:stCondLst>
                              <p:cond delay="5800"/>
                            </p:stCondLst>
                            <p:childTnLst>
                              <p:par>
                                <p:cTn id="59" presetID="16" presetClass="entr" presetSubtype="21" fill="hold" grpId="0" nodeType="afterEffect">
                                  <p:stCondLst>
                                    <p:cond delay="0"/>
                                  </p:stCondLst>
                                  <p:childTnLst>
                                    <p:set>
                                      <p:cBhvr>
                                        <p:cTn id="60" dur="1" fill="hold">
                                          <p:stCondLst>
                                            <p:cond delay="0"/>
                                          </p:stCondLst>
                                        </p:cTn>
                                        <p:tgtEl>
                                          <p:spTgt spid="1048916"/>
                                        </p:tgtEl>
                                        <p:attrNameLst>
                                          <p:attrName>style.visibility</p:attrName>
                                        </p:attrNameLst>
                                      </p:cBhvr>
                                      <p:to>
                                        <p:strVal val="visible"/>
                                      </p:to>
                                    </p:set>
                                    <p:animEffect transition="in" filter="barn(inVertical)">
                                      <p:cBhvr>
                                        <p:cTn id="61" dur="500"/>
                                        <p:tgtEl>
                                          <p:spTgt spid="10489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901" grpId="0" animBg="1"/>
      <p:bldP spid="1048902" grpId="0"/>
      <p:bldP spid="1048903" grpId="0" animBg="1"/>
      <p:bldP spid="1048910" grpId="0"/>
      <p:bldP spid="1048911" grpId="0" animBg="1"/>
      <p:bldP spid="1048912" grpId="0" animBg="1"/>
      <p:bldP spid="1048913" grpId="0" animBg="1"/>
      <p:bldP spid="1048914" grpId="0"/>
      <p:bldP spid="1048915" grpId="0"/>
      <p:bldP spid="10489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18" name="矩形 2"/>
          <p:cNvSpPr/>
          <p:nvPr/>
        </p:nvSpPr>
        <p:spPr>
          <a:xfrm>
            <a:off x="6652260" y="1925320"/>
            <a:ext cx="4747260" cy="2741295"/>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48919" name="矩形 6"/>
          <p:cNvSpPr/>
          <p:nvPr/>
        </p:nvSpPr>
        <p:spPr>
          <a:xfrm>
            <a:off x="1010920" y="2087245"/>
            <a:ext cx="4464050" cy="2353310"/>
          </a:xfrm>
          <a:prstGeom prst="rect">
            <a:avLst/>
          </a:prstGeom>
          <a:noFill/>
        </p:spPr>
        <p:txBody>
          <a:bodyPr wrap="square">
            <a:spAutoFit/>
          </a:bodyPr>
          <a:lstStyle/>
          <a:p>
            <a:pPr>
              <a:lnSpc>
                <a:spcPct val="150000"/>
              </a:lnSpc>
            </a:pPr>
            <a:r>
              <a:rPr lang="zh-CN" altLang="en-US" sz="1400" b="1">
                <a:solidFill>
                  <a:schemeClr val="accent1"/>
                </a:solidFill>
                <a:latin typeface="微软雅黑" panose="020B0503020204020204" pitchFamily="34" charset="-122"/>
                <a:ea typeface="微软雅黑" panose="020B0503020204020204" pitchFamily="34" charset="-122"/>
              </a:rPr>
              <a:t>第二条</a:t>
            </a:r>
            <a:r>
              <a:rPr lang="zh-CN" altLang="en-US" sz="1400">
                <a:latin typeface="微软雅黑" panose="020B0503020204020204" pitchFamily="34" charset="-122"/>
                <a:ea typeface="微软雅黑" panose="020B0503020204020204" pitchFamily="34" charset="-122"/>
              </a:rPr>
              <a:t> 工贸企业有限空间作业的安全管理与监督，适用本规定。</a:t>
            </a:r>
          </a:p>
          <a:p>
            <a:pPr>
              <a:lnSpc>
                <a:spcPct val="150000"/>
              </a:lnSpc>
            </a:pPr>
            <a:r>
              <a:rPr lang="en-US" altLang="zh-CN" sz="1400">
                <a:latin typeface="微软雅黑" panose="020B0503020204020204" pitchFamily="34" charset="-122"/>
                <a:ea typeface="微软雅黑" panose="020B0503020204020204" pitchFamily="34" charset="-122"/>
              </a:rPr>
              <a:t>      </a:t>
            </a:r>
            <a:r>
              <a:rPr lang="zh-CN" altLang="en-US" sz="1400">
                <a:latin typeface="微软雅黑" panose="020B0503020204020204" pitchFamily="34" charset="-122"/>
                <a:ea typeface="微软雅黑" panose="020B0503020204020204" pitchFamily="34" charset="-122"/>
              </a:rPr>
              <a:t>本规定所称有限空间，是指封闭或者部分封闭，</a:t>
            </a:r>
            <a:r>
              <a:rPr lang="zh-CN" altLang="en-US" sz="1400" b="1">
                <a:solidFill>
                  <a:schemeClr val="accent1"/>
                </a:solidFill>
                <a:latin typeface="微软雅黑" panose="020B0503020204020204" pitchFamily="34" charset="-122"/>
                <a:ea typeface="微软雅黑" panose="020B0503020204020204" pitchFamily="34" charset="-122"/>
              </a:rPr>
              <a:t>与外界相对隔离，出入口较为狭窄，作业人员不能长时间在内工作</a:t>
            </a:r>
            <a:r>
              <a:rPr lang="zh-CN" altLang="en-US" sz="1400">
                <a:latin typeface="微软雅黑" panose="020B0503020204020204" pitchFamily="34" charset="-122"/>
                <a:ea typeface="微软雅黑" panose="020B0503020204020204" pitchFamily="34" charset="-122"/>
              </a:rPr>
              <a:t>，自然通风不良，易造成有毒有害、易燃易爆物质积聚或者氧含量不足的空间。工贸企业有限空间的目录由国家安全生产监督管理总局确定、调整并公布。</a:t>
            </a:r>
          </a:p>
        </p:txBody>
      </p:sp>
      <p:sp>
        <p:nvSpPr>
          <p:cNvPr id="1048920" name="矩形 7"/>
          <p:cNvSpPr/>
          <p:nvPr/>
        </p:nvSpPr>
        <p:spPr>
          <a:xfrm>
            <a:off x="792480" y="1925320"/>
            <a:ext cx="4788535" cy="2741295"/>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00" name="组合 18"/>
          <p:cNvGrpSpPr/>
          <p:nvPr/>
        </p:nvGrpSpPr>
        <p:grpSpPr>
          <a:xfrm>
            <a:off x="5852160" y="1042035"/>
            <a:ext cx="533400" cy="3624580"/>
            <a:chOff x="5829300" y="1041819"/>
            <a:chExt cx="533400" cy="5292163"/>
          </a:xfrm>
        </p:grpSpPr>
        <p:sp>
          <p:nvSpPr>
            <p:cNvPr id="1048921" name="椭圆 8"/>
            <p:cNvSpPr/>
            <p:nvPr/>
          </p:nvSpPr>
          <p:spPr>
            <a:xfrm>
              <a:off x="5829300" y="3658509"/>
              <a:ext cx="533400" cy="554676"/>
            </a:xfrm>
            <a:prstGeom prst="ellipse">
              <a:avLst/>
            </a:prstGeom>
            <a:solidFill>
              <a:schemeClr val="bg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757" name="直接连接符 91"/>
            <p:cNvCxnSpPr>
              <a:stCxn id="1048921" idx="0"/>
            </p:cNvCxnSpPr>
            <p:nvPr/>
          </p:nvCxnSpPr>
          <p:spPr>
            <a:xfrm flipH="1" flipV="1">
              <a:off x="6096000" y="1041819"/>
              <a:ext cx="0" cy="2616690"/>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145758" name="直接连接符 92"/>
            <p:cNvCxnSpPr>
              <a:endCxn id="1048921" idx="4"/>
            </p:cNvCxnSpPr>
            <p:nvPr/>
          </p:nvCxnSpPr>
          <p:spPr>
            <a:xfrm flipH="1" flipV="1">
              <a:off x="6096000" y="4213185"/>
              <a:ext cx="0" cy="2120797"/>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48922" name="矩形 11"/>
            <p:cNvSpPr/>
            <p:nvPr/>
          </p:nvSpPr>
          <p:spPr>
            <a:xfrm>
              <a:off x="5939527" y="3700770"/>
              <a:ext cx="349392" cy="346070"/>
            </a:xfrm>
            <a:prstGeom prst="rect">
              <a:avLst/>
            </a:prstGeom>
          </p:spPr>
          <p:txBody>
            <a:bodyPr wrap="none" tIns="0" bIns="0" anchor="ctr" anchorCtr="0">
              <a:noAutofit/>
            </a:bodyPr>
            <a:lstStyle/>
            <a:p>
              <a:pPr algn="ctr">
                <a:lnSpc>
                  <a:spcPct val="150000"/>
                </a:lnSpc>
              </a:pPr>
              <a:r>
                <a:rPr lang="en-US" altLang="zh-CN" sz="2000">
                  <a:ln w="6350">
                    <a:noFill/>
                  </a:ln>
                  <a:solidFill>
                    <a:srgbClr val="FF0000"/>
                  </a:solidFill>
                  <a:latin typeface="微软雅黑" panose="020B0503020204020204" pitchFamily="34" charset="-122"/>
                  <a:ea typeface="微软雅黑" panose="020B0503020204020204" pitchFamily="34" charset="-122"/>
                  <a:cs typeface="Arial" panose="020B0604020202020204" pitchFamily="34" charset="0"/>
                </a:rPr>
                <a:t>▶</a:t>
              </a:r>
            </a:p>
          </p:txBody>
        </p:sp>
      </p:grpSp>
      <p:grpSp>
        <p:nvGrpSpPr>
          <p:cNvPr id="201" name="组合 19"/>
          <p:cNvGrpSpPr/>
          <p:nvPr/>
        </p:nvGrpSpPr>
        <p:grpSpPr>
          <a:xfrm>
            <a:off x="2121088" y="1223592"/>
            <a:ext cx="2113690" cy="495316"/>
            <a:chOff x="810997" y="5404174"/>
            <a:chExt cx="6000444" cy="495316"/>
          </a:xfrm>
        </p:grpSpPr>
        <p:sp>
          <p:nvSpPr>
            <p:cNvPr id="1048923"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8924" name="矩形 21"/>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59</a:t>
              </a:r>
              <a:r>
                <a:rPr kumimoji="0"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号令</a:t>
              </a:r>
            </a:p>
          </p:txBody>
        </p:sp>
      </p:grpSp>
      <p:grpSp>
        <p:nvGrpSpPr>
          <p:cNvPr id="202" name="组合 22"/>
          <p:cNvGrpSpPr/>
          <p:nvPr/>
        </p:nvGrpSpPr>
        <p:grpSpPr>
          <a:xfrm>
            <a:off x="8002693" y="1223380"/>
            <a:ext cx="2113690" cy="495316"/>
            <a:chOff x="810997" y="5404174"/>
            <a:chExt cx="6000444" cy="495316"/>
          </a:xfrm>
        </p:grpSpPr>
        <p:sp>
          <p:nvSpPr>
            <p:cNvPr id="1048925"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8926" name="矩形 24"/>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13</a:t>
              </a:r>
              <a:r>
                <a:rPr kumimoji="0" lang="zh-CN" altLang="en-US"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号令</a:t>
              </a:r>
            </a:p>
          </p:txBody>
        </p:sp>
      </p:grpSp>
      <p:sp>
        <p:nvSpPr>
          <p:cNvPr id="1048927" name="矩形 25"/>
          <p:cNvSpPr/>
          <p:nvPr/>
        </p:nvSpPr>
        <p:spPr>
          <a:xfrm>
            <a:off x="6799580" y="2214245"/>
            <a:ext cx="4457700" cy="2099945"/>
          </a:xfrm>
          <a:prstGeom prst="rect">
            <a:avLst/>
          </a:prstGeom>
          <a:noFill/>
        </p:spPr>
        <p:txBody>
          <a:bodyPr wrap="square">
            <a:noAutofit/>
          </a:bodyPr>
          <a:lstStyle/>
          <a:p>
            <a:pPr>
              <a:lnSpc>
                <a:spcPct val="165000"/>
              </a:lnSpc>
              <a:spcBef>
                <a:spcPct val="0"/>
              </a:spcBef>
              <a:spcAft>
                <a:spcPct val="0"/>
              </a:spcAft>
            </a:pPr>
            <a:r>
              <a:rPr sz="1400" b="1">
                <a:solidFill>
                  <a:srgbClr val="FF0000"/>
                </a:solidFill>
                <a:latin typeface="微软雅黑" panose="020B0503020204020204" pitchFamily="34" charset="-122"/>
                <a:ea typeface="微软雅黑" panose="020B0503020204020204" pitchFamily="34" charset="-122"/>
              </a:rPr>
              <a:t>第三条</a:t>
            </a:r>
            <a:r>
              <a:rPr sz="1400">
                <a:latin typeface="微软雅黑" panose="020B0503020204020204" pitchFamily="34" charset="-122"/>
                <a:ea typeface="微软雅黑" panose="020B0503020204020204" pitchFamily="34" charset="-122"/>
              </a:rPr>
              <a:t> 本规定所称有限空间，是指封闭或者部分封闭，</a:t>
            </a:r>
            <a:r>
              <a:rPr sz="1400" b="1">
                <a:solidFill>
                  <a:srgbClr val="FF0000"/>
                </a:solidFill>
                <a:latin typeface="微软雅黑" panose="020B0503020204020204" pitchFamily="34" charset="-122"/>
                <a:ea typeface="微软雅黑" panose="020B0503020204020204" pitchFamily="34" charset="-122"/>
              </a:rPr>
              <a:t>未被设计为固定工作场所</a:t>
            </a:r>
            <a:r>
              <a:rPr sz="1400">
                <a:latin typeface="微软雅黑" panose="020B0503020204020204" pitchFamily="34" charset="-122"/>
                <a:ea typeface="微软雅黑" panose="020B0503020204020204" pitchFamily="34" charset="-122"/>
              </a:rPr>
              <a:t>，</a:t>
            </a:r>
            <a:r>
              <a:rPr sz="1400" b="1">
                <a:solidFill>
                  <a:srgbClr val="FF0000"/>
                </a:solidFill>
                <a:latin typeface="微软雅黑" panose="020B0503020204020204" pitchFamily="34" charset="-122"/>
                <a:ea typeface="微软雅黑" panose="020B0503020204020204" pitchFamily="34" charset="-122"/>
              </a:rPr>
              <a:t>人员可以进入作业</a:t>
            </a:r>
            <a:r>
              <a:rPr sz="1400">
                <a:latin typeface="微软雅黑" panose="020B0503020204020204" pitchFamily="34" charset="-122"/>
                <a:ea typeface="微软雅黑" panose="020B0503020204020204" pitchFamily="34" charset="-122"/>
              </a:rPr>
              <a:t>，易造成有毒有害、易燃易爆物质积聚或者氧含量不足的空间。</a:t>
            </a:r>
          </a:p>
          <a:p>
            <a:pPr>
              <a:lnSpc>
                <a:spcPct val="165000"/>
              </a:lnSpc>
              <a:spcBef>
                <a:spcPct val="0"/>
              </a:spcBef>
              <a:spcAft>
                <a:spcPct val="0"/>
              </a:spcAft>
            </a:pPr>
            <a:r>
              <a:rPr lang="en-US" sz="1400">
                <a:latin typeface="微软雅黑" panose="020B0503020204020204" pitchFamily="34" charset="-122"/>
                <a:ea typeface="微软雅黑" panose="020B0503020204020204" pitchFamily="34" charset="-122"/>
              </a:rPr>
              <a:t>     </a:t>
            </a:r>
            <a:r>
              <a:rPr sz="1400">
                <a:latin typeface="微软雅黑" panose="020B0503020204020204" pitchFamily="34" charset="-122"/>
                <a:ea typeface="微软雅黑" panose="020B0503020204020204" pitchFamily="34" charset="-122"/>
              </a:rPr>
              <a:t>本规定所称</a:t>
            </a:r>
            <a:r>
              <a:rPr sz="1400" b="1">
                <a:solidFill>
                  <a:srgbClr val="FF0000"/>
                </a:solidFill>
                <a:latin typeface="微软雅黑" panose="020B0503020204020204" pitchFamily="34" charset="-122"/>
                <a:ea typeface="微软雅黑" panose="020B0503020204020204" pitchFamily="34" charset="-122"/>
              </a:rPr>
              <a:t>有限空间作业</a:t>
            </a:r>
            <a:r>
              <a:rPr sz="1400">
                <a:latin typeface="微软雅黑" panose="020B0503020204020204" pitchFamily="34" charset="-122"/>
                <a:ea typeface="微软雅黑" panose="020B0503020204020204" pitchFamily="34" charset="-122"/>
              </a:rPr>
              <a:t>，是指人员进入有限空间实施的作业。</a:t>
            </a:r>
          </a:p>
        </p:txBody>
      </p:sp>
      <p:sp>
        <p:nvSpPr>
          <p:cNvPr id="1048928" name="圆角矩形 36"/>
          <p:cNvSpPr/>
          <p:nvPr/>
        </p:nvSpPr>
        <p:spPr>
          <a:xfrm>
            <a:off x="865506" y="5011425"/>
            <a:ext cx="10607024" cy="984458"/>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3130" rtl="0" eaLnBrk="1" fontAlgn="base" latinLnBrk="0" hangingPunct="1">
              <a:lnSpc>
                <a:spcPts val="2000"/>
              </a:lnSpc>
              <a:spcBef>
                <a:spcPct val="0"/>
              </a:spcBef>
              <a:spcAft>
                <a:spcPts val="50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929" name="Freeform 11"/>
          <p:cNvSpPr/>
          <p:nvPr/>
        </p:nvSpPr>
        <p:spPr bwMode="auto">
          <a:xfrm>
            <a:off x="865348" y="4877973"/>
            <a:ext cx="80931" cy="472678"/>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930" name="Freeform 12"/>
          <p:cNvSpPr/>
          <p:nvPr/>
        </p:nvSpPr>
        <p:spPr bwMode="auto">
          <a:xfrm>
            <a:off x="792480" y="4968825"/>
            <a:ext cx="2200760" cy="408384"/>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931" name="TextBox 8"/>
          <p:cNvSpPr txBox="1"/>
          <p:nvPr/>
        </p:nvSpPr>
        <p:spPr>
          <a:xfrm>
            <a:off x="1097281" y="4993311"/>
            <a:ext cx="1536353" cy="359410"/>
          </a:xfrm>
          <a:prstGeom prst="rect">
            <a:avLst/>
          </a:prstGeom>
          <a:noFill/>
        </p:spPr>
        <p:txBody>
          <a:bodyPr wrap="square" lIns="68562" tIns="34281" rIns="68562" bIns="34281"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变化点说明</a:t>
            </a:r>
          </a:p>
        </p:txBody>
      </p:sp>
      <p:sp>
        <p:nvSpPr>
          <p:cNvPr id="1048932" name="矩形 3"/>
          <p:cNvSpPr>
            <a:spLocks noChangeArrowheads="1"/>
          </p:cNvSpPr>
          <p:nvPr>
            <p:custDataLst>
              <p:tags r:id="rId1"/>
            </p:custDataLst>
          </p:nvPr>
        </p:nvSpPr>
        <p:spPr bwMode="auto">
          <a:xfrm>
            <a:off x="3255645" y="5170170"/>
            <a:ext cx="8216900" cy="666750"/>
          </a:xfrm>
          <a:prstGeom prst="rect">
            <a:avLst/>
          </a:prstGeom>
          <a:noFill/>
          <a:ln w="9525">
            <a:noFill/>
            <a:miter lim="800000"/>
          </a:ln>
        </p:spPr>
        <p:txBody>
          <a:bodyPr wrap="square" lIns="91431" tIns="45716" rIns="91431" bIns="45716">
            <a:spAutoFit/>
          </a:bodyPr>
          <a:lstStyle/>
          <a:p>
            <a:pPr marL="0" marR="0" lvl="0" indent="0" algn="l" defTabSz="913130" rtl="0" eaLnBrk="1" fontAlgn="base" latinLnBrk="0" hangingPunct="1">
              <a:lnSpc>
                <a:spcPts val="2000"/>
              </a:lnSpc>
              <a:spcBef>
                <a:spcPct val="0"/>
              </a:spcBef>
              <a:spcAft>
                <a:spcPts val="500"/>
              </a:spcAft>
              <a:buClrTx/>
              <a:buSzTx/>
              <a:buFontTx/>
              <a:buNone/>
            </a:pPr>
            <a:r>
              <a:rPr kumimoji="0" 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修订了</a:t>
            </a:r>
            <a:r>
              <a:rPr kumimoji="0" lang="en-US" alt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a:t>
            </a:r>
            <a:r>
              <a:rPr kumimoji="0" 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有限空间</a:t>
            </a:r>
            <a:r>
              <a:rPr kumimoji="0" lang="en-US" alt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a:t>
            </a:r>
            <a:r>
              <a:rPr kumimoji="0" 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的定义，从一定程度上扩大了有限空间的定义范围</a:t>
            </a:r>
          </a:p>
          <a:p>
            <a:pPr marL="0" marR="0" lvl="0" indent="0" algn="l" defTabSz="913130" rtl="0" eaLnBrk="1" fontAlgn="base" latinLnBrk="0" hangingPunct="1">
              <a:lnSpc>
                <a:spcPts val="2000"/>
              </a:lnSpc>
              <a:spcBef>
                <a:spcPct val="0"/>
              </a:spcBef>
              <a:spcAft>
                <a:spcPts val="500"/>
              </a:spcAft>
              <a:buClrTx/>
              <a:buSzTx/>
              <a:buFontTx/>
              <a:buNone/>
            </a:pPr>
            <a:r>
              <a:rPr lang="zh-CN" b="1" kern="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增加有</a:t>
            </a:r>
            <a:r>
              <a:rPr lang="en-US" altLang="zh-CN" b="1" kern="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a:t>
            </a:r>
            <a:r>
              <a:rPr lang="zh-CN" b="1" kern="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限空间作业</a:t>
            </a:r>
            <a:r>
              <a:rPr lang="en-US" altLang="zh-CN" b="1" kern="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a:t>
            </a:r>
            <a:r>
              <a:rPr lang="zh-CN" b="1" kern="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的定义</a:t>
            </a:r>
            <a:endParaRPr kumimoji="0" 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01"/>
                                        </p:tgtEl>
                                        <p:attrNameLst>
                                          <p:attrName>style.visibility</p:attrName>
                                        </p:attrNameLst>
                                      </p:cBhvr>
                                      <p:to>
                                        <p:strVal val="visible"/>
                                      </p:to>
                                    </p:set>
                                    <p:anim calcmode="lin" valueType="num">
                                      <p:cBhvr>
                                        <p:cTn id="7" dur="500" fill="hold"/>
                                        <p:tgtEl>
                                          <p:spTgt spid="201"/>
                                        </p:tgtEl>
                                        <p:attrNameLst>
                                          <p:attrName>ppt_w</p:attrName>
                                        </p:attrNameLst>
                                      </p:cBhvr>
                                      <p:tavLst>
                                        <p:tav tm="0">
                                          <p:val>
                                            <p:fltVal val="0"/>
                                          </p:val>
                                        </p:tav>
                                        <p:tav tm="100000">
                                          <p:val>
                                            <p:strVal val="#ppt_w"/>
                                          </p:val>
                                        </p:tav>
                                      </p:tavLst>
                                    </p:anim>
                                    <p:anim calcmode="lin" valueType="num">
                                      <p:cBhvr>
                                        <p:cTn id="8" dur="500" fill="hold"/>
                                        <p:tgtEl>
                                          <p:spTgt spid="201"/>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1048920"/>
                                        </p:tgtEl>
                                        <p:attrNameLst>
                                          <p:attrName>style.visibility</p:attrName>
                                        </p:attrNameLst>
                                      </p:cBhvr>
                                      <p:to>
                                        <p:strVal val="visible"/>
                                      </p:to>
                                    </p:set>
                                    <p:animEffect transition="in" filter="wedge">
                                      <p:cBhvr>
                                        <p:cTn id="12" dur="1000"/>
                                        <p:tgtEl>
                                          <p:spTgt spid="1048920"/>
                                        </p:tgtEl>
                                      </p:cBhvr>
                                    </p:animEffect>
                                  </p:childTnLst>
                                </p:cTn>
                              </p:par>
                            </p:childTnLst>
                          </p:cTn>
                        </p:par>
                        <p:par>
                          <p:cTn id="13" fill="hold" nodeType="afterGroup">
                            <p:stCondLst>
                              <p:cond delay="1500"/>
                            </p:stCondLst>
                            <p:childTnLst>
                              <p:par>
                                <p:cTn id="14" presetID="22" presetClass="entr" presetSubtype="4" fill="hold" grpId="0" nodeType="afterEffect">
                                  <p:stCondLst>
                                    <p:cond delay="0"/>
                                  </p:stCondLst>
                                  <p:childTnLst>
                                    <p:set>
                                      <p:cBhvr>
                                        <p:cTn id="15" dur="1" fill="hold">
                                          <p:stCondLst>
                                            <p:cond delay="0"/>
                                          </p:stCondLst>
                                        </p:cTn>
                                        <p:tgtEl>
                                          <p:spTgt spid="1048919"/>
                                        </p:tgtEl>
                                        <p:attrNameLst>
                                          <p:attrName>style.visibility</p:attrName>
                                        </p:attrNameLst>
                                      </p:cBhvr>
                                      <p:to>
                                        <p:strVal val="visible"/>
                                      </p:to>
                                    </p:set>
                                    <p:animEffect transition="in" filter="wipe(down)">
                                      <p:cBhvr>
                                        <p:cTn id="16" dur="500"/>
                                        <p:tgtEl>
                                          <p:spTgt spid="1048919"/>
                                        </p:tgtEl>
                                      </p:cBhvr>
                                    </p:animEffect>
                                  </p:childTnLst>
                                </p:cTn>
                              </p:par>
                            </p:childTnLst>
                          </p:cTn>
                        </p:par>
                        <p:par>
                          <p:cTn id="17" fill="hold" nodeType="afterGroup">
                            <p:stCondLst>
                              <p:cond delay="2000"/>
                            </p:stCondLst>
                            <p:childTnLst>
                              <p:par>
                                <p:cTn id="18" presetID="16" presetClass="entr" presetSubtype="21" fill="hold" nodeType="afterEffect">
                                  <p:stCondLst>
                                    <p:cond delay="0"/>
                                  </p:stCondLst>
                                  <p:childTnLst>
                                    <p:set>
                                      <p:cBhvr>
                                        <p:cTn id="19" dur="1" fill="hold">
                                          <p:stCondLst>
                                            <p:cond delay="0"/>
                                          </p:stCondLst>
                                        </p:cTn>
                                        <p:tgtEl>
                                          <p:spTgt spid="200"/>
                                        </p:tgtEl>
                                        <p:attrNameLst>
                                          <p:attrName>style.visibility</p:attrName>
                                        </p:attrNameLst>
                                      </p:cBhvr>
                                      <p:to>
                                        <p:strVal val="visible"/>
                                      </p:to>
                                    </p:set>
                                    <p:animEffect transition="in" filter="barn(inVertical)">
                                      <p:cBhvr>
                                        <p:cTn id="20" dur="500"/>
                                        <p:tgtEl>
                                          <p:spTgt spid="200"/>
                                        </p:tgtEl>
                                      </p:cBhvr>
                                    </p:animEffect>
                                  </p:childTnLst>
                                </p:cTn>
                              </p:par>
                              <p:par>
                                <p:cTn id="21" presetID="23" presetClass="entr" presetSubtype="16" fill="hold" nodeType="withEffect">
                                  <p:stCondLst>
                                    <p:cond delay="0"/>
                                  </p:stCondLst>
                                  <p:childTnLst>
                                    <p:set>
                                      <p:cBhvr>
                                        <p:cTn id="22" dur="1" fill="hold">
                                          <p:stCondLst>
                                            <p:cond delay="0"/>
                                          </p:stCondLst>
                                        </p:cTn>
                                        <p:tgtEl>
                                          <p:spTgt spid="202"/>
                                        </p:tgtEl>
                                        <p:attrNameLst>
                                          <p:attrName>style.visibility</p:attrName>
                                        </p:attrNameLst>
                                      </p:cBhvr>
                                      <p:to>
                                        <p:strVal val="visible"/>
                                      </p:to>
                                    </p:set>
                                    <p:anim calcmode="lin" valueType="num">
                                      <p:cBhvr>
                                        <p:cTn id="23" dur="500" fill="hold"/>
                                        <p:tgtEl>
                                          <p:spTgt spid="202"/>
                                        </p:tgtEl>
                                        <p:attrNameLst>
                                          <p:attrName>ppt_w</p:attrName>
                                        </p:attrNameLst>
                                      </p:cBhvr>
                                      <p:tavLst>
                                        <p:tav tm="0">
                                          <p:val>
                                            <p:fltVal val="0"/>
                                          </p:val>
                                        </p:tav>
                                        <p:tav tm="100000">
                                          <p:val>
                                            <p:strVal val="#ppt_w"/>
                                          </p:val>
                                        </p:tav>
                                      </p:tavLst>
                                    </p:anim>
                                    <p:anim calcmode="lin" valueType="num">
                                      <p:cBhvr>
                                        <p:cTn id="24" dur="500" fill="hold"/>
                                        <p:tgtEl>
                                          <p:spTgt spid="202"/>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500"/>
                            </p:stCondLst>
                            <p:childTnLst>
                              <p:par>
                                <p:cTn id="26" presetID="20" presetClass="entr" presetSubtype="0" fill="hold" grpId="0" nodeType="afterEffect">
                                  <p:stCondLst>
                                    <p:cond delay="0"/>
                                  </p:stCondLst>
                                  <p:childTnLst>
                                    <p:set>
                                      <p:cBhvr>
                                        <p:cTn id="27" dur="1" fill="hold">
                                          <p:stCondLst>
                                            <p:cond delay="0"/>
                                          </p:stCondLst>
                                        </p:cTn>
                                        <p:tgtEl>
                                          <p:spTgt spid="1048918"/>
                                        </p:tgtEl>
                                        <p:attrNameLst>
                                          <p:attrName>style.visibility</p:attrName>
                                        </p:attrNameLst>
                                      </p:cBhvr>
                                      <p:to>
                                        <p:strVal val="visible"/>
                                      </p:to>
                                    </p:set>
                                    <p:animEffect transition="in" filter="wedge">
                                      <p:cBhvr>
                                        <p:cTn id="28" dur="1000"/>
                                        <p:tgtEl>
                                          <p:spTgt spid="1048918"/>
                                        </p:tgtEl>
                                      </p:cBhvr>
                                    </p:animEffect>
                                  </p:childTnLst>
                                </p:cTn>
                              </p:par>
                            </p:childTnLst>
                          </p:cTn>
                        </p:par>
                        <p:par>
                          <p:cTn id="29" fill="hold" nodeType="afterGroup">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1048927"/>
                                        </p:tgtEl>
                                        <p:attrNameLst>
                                          <p:attrName>style.visibility</p:attrName>
                                        </p:attrNameLst>
                                      </p:cBhvr>
                                      <p:to>
                                        <p:strVal val="visible"/>
                                      </p:to>
                                    </p:set>
                                    <p:animEffect transition="in" filter="wipe(down)">
                                      <p:cBhvr>
                                        <p:cTn id="32" dur="500"/>
                                        <p:tgtEl>
                                          <p:spTgt spid="1048927"/>
                                        </p:tgtEl>
                                      </p:cBhvr>
                                    </p:animEffect>
                                  </p:childTnLst>
                                </p:cTn>
                              </p:par>
                            </p:childTnLst>
                          </p:cTn>
                        </p:par>
                        <p:par>
                          <p:cTn id="33" fill="hold" nodeType="afterGroup">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1048929"/>
                                        </p:tgtEl>
                                        <p:attrNameLst>
                                          <p:attrName>style.visibility</p:attrName>
                                        </p:attrNameLst>
                                      </p:cBhvr>
                                      <p:to>
                                        <p:strVal val="visible"/>
                                      </p:to>
                                    </p:set>
                                    <p:animEffect transition="in" filter="wipe(right)">
                                      <p:cBhvr>
                                        <p:cTn id="36" dur="300"/>
                                        <p:tgtEl>
                                          <p:spTgt spid="1048929"/>
                                        </p:tgtEl>
                                      </p:cBhvr>
                                    </p:animEffect>
                                  </p:childTnLst>
                                </p:cTn>
                              </p:par>
                            </p:childTnLst>
                          </p:cTn>
                        </p:par>
                        <p:par>
                          <p:cTn id="37" fill="hold" nodeType="afterGroup">
                            <p:stCondLst>
                              <p:cond delay="4300"/>
                            </p:stCondLst>
                            <p:childTnLst>
                              <p:par>
                                <p:cTn id="38" presetID="22" presetClass="entr" presetSubtype="8" fill="hold" grpId="0" nodeType="afterEffect">
                                  <p:stCondLst>
                                    <p:cond delay="0"/>
                                  </p:stCondLst>
                                  <p:childTnLst>
                                    <p:set>
                                      <p:cBhvr>
                                        <p:cTn id="39" dur="1" fill="hold">
                                          <p:stCondLst>
                                            <p:cond delay="0"/>
                                          </p:stCondLst>
                                        </p:cTn>
                                        <p:tgtEl>
                                          <p:spTgt spid="1048930"/>
                                        </p:tgtEl>
                                        <p:attrNameLst>
                                          <p:attrName>style.visibility</p:attrName>
                                        </p:attrNameLst>
                                      </p:cBhvr>
                                      <p:to>
                                        <p:strVal val="visible"/>
                                      </p:to>
                                    </p:set>
                                    <p:animEffect transition="in" filter="wipe(left)">
                                      <p:cBhvr>
                                        <p:cTn id="40" dur="500"/>
                                        <p:tgtEl>
                                          <p:spTgt spid="1048930"/>
                                        </p:tgtEl>
                                      </p:cBhvr>
                                    </p:animEffect>
                                  </p:childTnLst>
                                </p:cTn>
                              </p:par>
                            </p:childTnLst>
                          </p:cTn>
                        </p:par>
                        <p:par>
                          <p:cTn id="41" fill="hold" nodeType="afterGroup">
                            <p:stCondLst>
                              <p:cond delay="4800"/>
                            </p:stCondLst>
                            <p:childTnLst>
                              <p:par>
                                <p:cTn id="42" presetID="42" presetClass="entr" presetSubtype="0" fill="hold" grpId="0" nodeType="afterEffect">
                                  <p:stCondLst>
                                    <p:cond delay="0"/>
                                  </p:stCondLst>
                                  <p:childTnLst>
                                    <p:set>
                                      <p:cBhvr>
                                        <p:cTn id="43" dur="1" fill="hold">
                                          <p:stCondLst>
                                            <p:cond delay="0"/>
                                          </p:stCondLst>
                                        </p:cTn>
                                        <p:tgtEl>
                                          <p:spTgt spid="1048928"/>
                                        </p:tgtEl>
                                        <p:attrNameLst>
                                          <p:attrName>style.visibility</p:attrName>
                                        </p:attrNameLst>
                                      </p:cBhvr>
                                      <p:to>
                                        <p:strVal val="visible"/>
                                      </p:to>
                                    </p:set>
                                    <p:animEffect transition="in" filter="fade">
                                      <p:cBhvr>
                                        <p:cTn id="44" dur="1000"/>
                                        <p:tgtEl>
                                          <p:spTgt spid="1048928"/>
                                        </p:tgtEl>
                                      </p:cBhvr>
                                    </p:animEffect>
                                    <p:anim calcmode="lin" valueType="num">
                                      <p:cBhvr>
                                        <p:cTn id="45" dur="1000" fill="hold"/>
                                        <p:tgtEl>
                                          <p:spTgt spid="1048928"/>
                                        </p:tgtEl>
                                        <p:attrNameLst>
                                          <p:attrName>ppt_x</p:attrName>
                                        </p:attrNameLst>
                                      </p:cBhvr>
                                      <p:tavLst>
                                        <p:tav tm="0">
                                          <p:val>
                                            <p:strVal val="#ppt_x"/>
                                          </p:val>
                                        </p:tav>
                                        <p:tav tm="100000">
                                          <p:val>
                                            <p:strVal val="#ppt_x"/>
                                          </p:val>
                                        </p:tav>
                                      </p:tavLst>
                                    </p:anim>
                                    <p:anim calcmode="lin" valueType="num">
                                      <p:cBhvr>
                                        <p:cTn id="46" dur="1000" fill="hold"/>
                                        <p:tgtEl>
                                          <p:spTgt spid="1048928"/>
                                        </p:tgtEl>
                                        <p:attrNameLst>
                                          <p:attrName>ppt_y</p:attrName>
                                        </p:attrNameLst>
                                      </p:cBhvr>
                                      <p:tavLst>
                                        <p:tav tm="0">
                                          <p:val>
                                            <p:strVal val="#ppt_y+.1"/>
                                          </p:val>
                                        </p:tav>
                                        <p:tav tm="100000">
                                          <p:val>
                                            <p:strVal val="#ppt_y"/>
                                          </p:val>
                                        </p:tav>
                                      </p:tavLst>
                                    </p:anim>
                                  </p:childTnLst>
                                </p:cTn>
                              </p:par>
                            </p:childTnLst>
                          </p:cTn>
                        </p:par>
                        <p:par>
                          <p:cTn id="47" fill="hold" nodeType="afterGroup">
                            <p:stCondLst>
                              <p:cond delay="5800"/>
                            </p:stCondLst>
                            <p:childTnLst>
                              <p:par>
                                <p:cTn id="48" presetID="56" presetClass="entr" presetSubtype="0" fill="hold" grpId="0" nodeType="afterEffect">
                                  <p:stCondLst>
                                    <p:cond delay="0"/>
                                  </p:stCondLst>
                                  <p:iterate type="lt">
                                    <p:tmPct val="10000"/>
                                  </p:iterate>
                                  <p:childTnLst>
                                    <p:set>
                                      <p:cBhvr>
                                        <p:cTn id="49" dur="1" fill="hold">
                                          <p:stCondLst>
                                            <p:cond delay="0"/>
                                          </p:stCondLst>
                                        </p:cTn>
                                        <p:tgtEl>
                                          <p:spTgt spid="1048931"/>
                                        </p:tgtEl>
                                        <p:attrNameLst>
                                          <p:attrName>style.visibility</p:attrName>
                                        </p:attrNameLst>
                                      </p:cBhvr>
                                      <p:to>
                                        <p:strVal val="visible"/>
                                      </p:to>
                                    </p:set>
                                    <p:anim by="(-#ppt_w*2)" calcmode="lin" valueType="num">
                                      <p:cBhvr rctx="PPT">
                                        <p:cTn id="50" dur="250" autoRev="1" fill="hold">
                                          <p:stCondLst>
                                            <p:cond delay="0"/>
                                          </p:stCondLst>
                                        </p:cTn>
                                        <p:tgtEl>
                                          <p:spTgt spid="1048931"/>
                                        </p:tgtEl>
                                        <p:attrNameLst>
                                          <p:attrName>ppt_w</p:attrName>
                                        </p:attrNameLst>
                                      </p:cBhvr>
                                    </p:anim>
                                    <p:anim by="(#ppt_w*0.50)" calcmode="lin" valueType="num">
                                      <p:cBhvr>
                                        <p:cTn id="51" dur="250" decel="50000" autoRev="1" fill="hold">
                                          <p:stCondLst>
                                            <p:cond delay="0"/>
                                          </p:stCondLst>
                                        </p:cTn>
                                        <p:tgtEl>
                                          <p:spTgt spid="1048931"/>
                                        </p:tgtEl>
                                        <p:attrNameLst>
                                          <p:attrName>ppt_x</p:attrName>
                                        </p:attrNameLst>
                                      </p:cBhvr>
                                    </p:anim>
                                    <p:anim from="(-#ppt_h/2)" to="(#ppt_y)" calcmode="lin" valueType="num">
                                      <p:cBhvr>
                                        <p:cTn id="52" dur="500" fill="hold">
                                          <p:stCondLst>
                                            <p:cond delay="0"/>
                                          </p:stCondLst>
                                        </p:cTn>
                                        <p:tgtEl>
                                          <p:spTgt spid="1048931"/>
                                        </p:tgtEl>
                                        <p:attrNameLst>
                                          <p:attrName>ppt_y</p:attrName>
                                        </p:attrNameLst>
                                      </p:cBhvr>
                                    </p:anim>
                                    <p:animRot by="21600000">
                                      <p:cBhvr>
                                        <p:cTn id="53" dur="500" fill="hold">
                                          <p:stCondLst>
                                            <p:cond delay="0"/>
                                          </p:stCondLst>
                                        </p:cTn>
                                        <p:tgtEl>
                                          <p:spTgt spid="1048931"/>
                                        </p:tgtEl>
                                        <p:attrNameLst>
                                          <p:attrName>r</p:attrName>
                                        </p:attrNameLst>
                                      </p:cBhvr>
                                    </p:animRot>
                                  </p:childTnLst>
                                </p:cTn>
                              </p:par>
                            </p:childTnLst>
                          </p:cTn>
                        </p:par>
                        <p:par>
                          <p:cTn id="54" fill="hold" nodeType="afterGroup">
                            <p:stCondLst>
                              <p:cond delay="6300"/>
                            </p:stCondLst>
                            <p:childTnLst>
                              <p:par>
                                <p:cTn id="55" presetID="16" presetClass="entr" presetSubtype="21" fill="hold" grpId="0" nodeType="afterEffect">
                                  <p:stCondLst>
                                    <p:cond delay="0"/>
                                  </p:stCondLst>
                                  <p:childTnLst>
                                    <p:set>
                                      <p:cBhvr>
                                        <p:cTn id="56" dur="1" fill="hold">
                                          <p:stCondLst>
                                            <p:cond delay="0"/>
                                          </p:stCondLst>
                                        </p:cTn>
                                        <p:tgtEl>
                                          <p:spTgt spid="1048932"/>
                                        </p:tgtEl>
                                        <p:attrNameLst>
                                          <p:attrName>style.visibility</p:attrName>
                                        </p:attrNameLst>
                                      </p:cBhvr>
                                      <p:to>
                                        <p:strVal val="visible"/>
                                      </p:to>
                                    </p:set>
                                    <p:animEffect transition="in" filter="barn(inVertical)">
                                      <p:cBhvr>
                                        <p:cTn id="57" dur="500"/>
                                        <p:tgtEl>
                                          <p:spTgt spid="10489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918" grpId="0" animBg="1"/>
      <p:bldP spid="1048919" grpId="0"/>
      <p:bldP spid="1048920" grpId="0" animBg="1"/>
      <p:bldP spid="1048927" grpId="0"/>
      <p:bldP spid="1048928" grpId="0" animBg="1"/>
      <p:bldP spid="1048929" grpId="0" animBg="1"/>
      <p:bldP spid="1048930" grpId="0" animBg="1"/>
      <p:bldP spid="1048931" grpId="0"/>
      <p:bldP spid="104893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34" name="矩形 2"/>
          <p:cNvSpPr/>
          <p:nvPr/>
        </p:nvSpPr>
        <p:spPr>
          <a:xfrm>
            <a:off x="6652549" y="1925088"/>
            <a:ext cx="4746959" cy="2516283"/>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48935" name="矩形 6"/>
          <p:cNvSpPr/>
          <p:nvPr/>
        </p:nvSpPr>
        <p:spPr>
          <a:xfrm>
            <a:off x="958850" y="2193925"/>
            <a:ext cx="4464050" cy="1938020"/>
          </a:xfrm>
          <a:prstGeom prst="rect">
            <a:avLst/>
          </a:prstGeom>
          <a:noFill/>
        </p:spPr>
        <p:txBody>
          <a:bodyPr wrap="square">
            <a:spAutoFit/>
          </a:bodyPr>
          <a:lstStyle/>
          <a:p>
            <a:pPr>
              <a:lnSpc>
                <a:spcPct val="200000"/>
              </a:lnSpc>
            </a:pPr>
            <a:r>
              <a:rPr lang="zh-CN" altLang="en-US" sz="1500" b="1">
                <a:solidFill>
                  <a:schemeClr val="accent1"/>
                </a:solidFill>
                <a:latin typeface="微软雅黑" panose="020B0503020204020204" pitchFamily="34" charset="-122"/>
                <a:ea typeface="微软雅黑" panose="020B0503020204020204" pitchFamily="34" charset="-122"/>
              </a:rPr>
              <a:t>第三条</a:t>
            </a:r>
            <a:r>
              <a:rPr lang="zh-CN" altLang="en-US" sz="1500">
                <a:latin typeface="微软雅黑" panose="020B0503020204020204" pitchFamily="34" charset="-122"/>
                <a:ea typeface="微软雅黑" panose="020B0503020204020204" pitchFamily="34" charset="-122"/>
              </a:rPr>
              <a:t> 工贸企业是本企业有限空间作业安全的</a:t>
            </a:r>
            <a:r>
              <a:rPr lang="zh-CN" altLang="en-US" sz="1500" b="1">
                <a:solidFill>
                  <a:schemeClr val="accent1"/>
                </a:solidFill>
                <a:latin typeface="微软雅黑" panose="020B0503020204020204" pitchFamily="34" charset="-122"/>
                <a:ea typeface="微软雅黑" panose="020B0503020204020204" pitchFamily="34" charset="-122"/>
              </a:rPr>
              <a:t>责任主体</a:t>
            </a:r>
            <a:r>
              <a:rPr lang="zh-CN" altLang="en-US" sz="1500">
                <a:latin typeface="微软雅黑" panose="020B0503020204020204" pitchFamily="34" charset="-122"/>
                <a:ea typeface="微软雅黑" panose="020B0503020204020204" pitchFamily="34" charset="-122"/>
              </a:rPr>
              <a:t>，其主要负责人对本企业有限空间作业安全全面负责，相关负责人在各自职责范围内对本企业有限空间作业安全负责。</a:t>
            </a:r>
          </a:p>
        </p:txBody>
      </p:sp>
      <p:sp>
        <p:nvSpPr>
          <p:cNvPr id="1048936" name="矩形 7"/>
          <p:cNvSpPr/>
          <p:nvPr/>
        </p:nvSpPr>
        <p:spPr>
          <a:xfrm>
            <a:off x="792480" y="1925088"/>
            <a:ext cx="4788693" cy="2516283"/>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04" name="组合 18"/>
          <p:cNvGrpSpPr/>
          <p:nvPr/>
        </p:nvGrpSpPr>
        <p:grpSpPr>
          <a:xfrm>
            <a:off x="5852160" y="1042035"/>
            <a:ext cx="533400" cy="3399790"/>
            <a:chOff x="5829300" y="1041819"/>
            <a:chExt cx="533400" cy="5292163"/>
          </a:xfrm>
        </p:grpSpPr>
        <p:sp>
          <p:nvSpPr>
            <p:cNvPr id="1048937" name="椭圆 8"/>
            <p:cNvSpPr/>
            <p:nvPr/>
          </p:nvSpPr>
          <p:spPr>
            <a:xfrm>
              <a:off x="5829300" y="3658509"/>
              <a:ext cx="533400" cy="554676"/>
            </a:xfrm>
            <a:prstGeom prst="ellipse">
              <a:avLst/>
            </a:prstGeom>
            <a:solidFill>
              <a:schemeClr val="bg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759" name="直接连接符 91"/>
            <p:cNvCxnSpPr>
              <a:stCxn id="1048937" idx="0"/>
            </p:cNvCxnSpPr>
            <p:nvPr/>
          </p:nvCxnSpPr>
          <p:spPr>
            <a:xfrm flipH="1" flipV="1">
              <a:off x="6096000" y="1041819"/>
              <a:ext cx="0" cy="2616690"/>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145760" name="直接连接符 92"/>
            <p:cNvCxnSpPr>
              <a:endCxn id="1048937" idx="4"/>
            </p:cNvCxnSpPr>
            <p:nvPr/>
          </p:nvCxnSpPr>
          <p:spPr>
            <a:xfrm flipH="1" flipV="1">
              <a:off x="6096000" y="4213185"/>
              <a:ext cx="0" cy="2120797"/>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48938" name="矩形 11"/>
            <p:cNvSpPr/>
            <p:nvPr/>
          </p:nvSpPr>
          <p:spPr>
            <a:xfrm>
              <a:off x="5939527" y="3700770"/>
              <a:ext cx="349392" cy="346070"/>
            </a:xfrm>
            <a:prstGeom prst="rect">
              <a:avLst/>
            </a:prstGeom>
          </p:spPr>
          <p:txBody>
            <a:bodyPr wrap="none" tIns="0" bIns="0" anchor="ctr" anchorCtr="0">
              <a:noAutofit/>
            </a:bodyPr>
            <a:lstStyle/>
            <a:p>
              <a:pPr algn="ctr">
                <a:lnSpc>
                  <a:spcPct val="150000"/>
                </a:lnSpc>
              </a:pPr>
              <a:r>
                <a:rPr lang="en-US" altLang="zh-CN" sz="2000">
                  <a:ln w="6350">
                    <a:noFill/>
                  </a:ln>
                  <a:solidFill>
                    <a:srgbClr val="FF0000"/>
                  </a:solidFill>
                  <a:latin typeface="微软雅黑" panose="020B0503020204020204" pitchFamily="34" charset="-122"/>
                  <a:ea typeface="微软雅黑" panose="020B0503020204020204" pitchFamily="34" charset="-122"/>
                  <a:cs typeface="Arial" panose="020B0604020202020204" pitchFamily="34" charset="0"/>
                </a:rPr>
                <a:t>▶</a:t>
              </a:r>
            </a:p>
          </p:txBody>
        </p:sp>
      </p:grpSp>
      <p:grpSp>
        <p:nvGrpSpPr>
          <p:cNvPr id="205" name="组合 19"/>
          <p:cNvGrpSpPr/>
          <p:nvPr/>
        </p:nvGrpSpPr>
        <p:grpSpPr>
          <a:xfrm>
            <a:off x="2121088" y="1223592"/>
            <a:ext cx="2113690" cy="495316"/>
            <a:chOff x="810997" y="5404174"/>
            <a:chExt cx="6000444" cy="495316"/>
          </a:xfrm>
        </p:grpSpPr>
        <p:sp>
          <p:nvSpPr>
            <p:cNvPr id="1048939"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8940" name="矩形 21"/>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59</a:t>
              </a:r>
              <a:r>
                <a:rPr kumimoji="0"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号令</a:t>
              </a:r>
            </a:p>
          </p:txBody>
        </p:sp>
      </p:grpSp>
      <p:grpSp>
        <p:nvGrpSpPr>
          <p:cNvPr id="206" name="组合 22"/>
          <p:cNvGrpSpPr/>
          <p:nvPr/>
        </p:nvGrpSpPr>
        <p:grpSpPr>
          <a:xfrm>
            <a:off x="8002693" y="1223380"/>
            <a:ext cx="2113690" cy="495316"/>
            <a:chOff x="810997" y="5404174"/>
            <a:chExt cx="6000444" cy="495316"/>
          </a:xfrm>
        </p:grpSpPr>
        <p:sp>
          <p:nvSpPr>
            <p:cNvPr id="1048941"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8942" name="矩形 24"/>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13</a:t>
              </a:r>
              <a:r>
                <a:rPr kumimoji="0" lang="zh-CN" altLang="en-US"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号令</a:t>
              </a:r>
            </a:p>
          </p:txBody>
        </p:sp>
      </p:grpSp>
      <p:sp>
        <p:nvSpPr>
          <p:cNvPr id="1048943" name="矩形 25"/>
          <p:cNvSpPr/>
          <p:nvPr/>
        </p:nvSpPr>
        <p:spPr>
          <a:xfrm>
            <a:off x="6851650" y="2254885"/>
            <a:ext cx="4375150" cy="1750695"/>
          </a:xfrm>
          <a:prstGeom prst="rect">
            <a:avLst/>
          </a:prstGeom>
          <a:noFill/>
        </p:spPr>
        <p:txBody>
          <a:bodyPr wrap="square">
            <a:noAutofit/>
          </a:bodyPr>
          <a:lstStyle/>
          <a:p>
            <a:pPr>
              <a:lnSpc>
                <a:spcPct val="150000"/>
              </a:lnSpc>
            </a:pPr>
            <a:r>
              <a:rPr sz="1500" b="1">
                <a:solidFill>
                  <a:srgbClr val="FF0000"/>
                </a:solidFill>
                <a:latin typeface="微软雅黑" panose="020B0503020204020204" pitchFamily="34" charset="-122"/>
                <a:ea typeface="微软雅黑" panose="020B0503020204020204" pitchFamily="34" charset="-122"/>
              </a:rPr>
              <a:t>第四条</a:t>
            </a:r>
            <a:r>
              <a:rPr sz="1500">
                <a:latin typeface="微软雅黑" panose="020B0503020204020204" pitchFamily="34" charset="-122"/>
                <a:ea typeface="微软雅黑" panose="020B0503020204020204" pitchFamily="34" charset="-122"/>
              </a:rPr>
              <a:t> 工贸企业</a:t>
            </a:r>
            <a:r>
              <a:rPr sz="1500" b="1">
                <a:solidFill>
                  <a:srgbClr val="FF0000"/>
                </a:solidFill>
                <a:latin typeface="微软雅黑" panose="020B0503020204020204" pitchFamily="34" charset="-122"/>
                <a:ea typeface="微软雅黑" panose="020B0503020204020204" pitchFamily="34" charset="-122"/>
              </a:rPr>
              <a:t>主要负责人是有限空间作业安全第一责任人</a:t>
            </a:r>
            <a:r>
              <a:rPr sz="1500">
                <a:latin typeface="微软雅黑" panose="020B0503020204020204" pitchFamily="34" charset="-122"/>
                <a:ea typeface="微软雅黑" panose="020B0503020204020204" pitchFamily="34" charset="-122"/>
              </a:rPr>
              <a:t>，应当</a:t>
            </a:r>
            <a:r>
              <a:rPr sz="1500" b="1">
                <a:solidFill>
                  <a:srgbClr val="FF0000"/>
                </a:solidFill>
                <a:latin typeface="微软雅黑" panose="020B0503020204020204" pitchFamily="34" charset="-122"/>
                <a:ea typeface="微软雅黑" panose="020B0503020204020204" pitchFamily="34" charset="-122"/>
              </a:rPr>
              <a:t>组织制定有限空间作业安全管理制度</a:t>
            </a:r>
            <a:r>
              <a:rPr sz="1500">
                <a:latin typeface="微软雅黑" panose="020B0503020204020204" pitchFamily="34" charset="-122"/>
                <a:ea typeface="微软雅黑" panose="020B0503020204020204" pitchFamily="34" charset="-122"/>
              </a:rPr>
              <a:t>，明确有限空间作业审批人、监护人员、作业人员的职责，以及安全培训、作业审批、防护用品、应急救援装备、操作规程和应急处置等方面的要求。</a:t>
            </a:r>
          </a:p>
        </p:txBody>
      </p:sp>
      <p:sp>
        <p:nvSpPr>
          <p:cNvPr id="1048944" name="圆角矩形 36"/>
          <p:cNvSpPr/>
          <p:nvPr/>
        </p:nvSpPr>
        <p:spPr>
          <a:xfrm>
            <a:off x="865506" y="5011425"/>
            <a:ext cx="10607024" cy="984458"/>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3130" rtl="0" eaLnBrk="1" fontAlgn="base" latinLnBrk="0" hangingPunct="1">
              <a:lnSpc>
                <a:spcPts val="2000"/>
              </a:lnSpc>
              <a:spcBef>
                <a:spcPct val="0"/>
              </a:spcBef>
              <a:spcAft>
                <a:spcPts val="50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945" name="Freeform 11"/>
          <p:cNvSpPr/>
          <p:nvPr/>
        </p:nvSpPr>
        <p:spPr bwMode="auto">
          <a:xfrm>
            <a:off x="865348" y="4877973"/>
            <a:ext cx="80931" cy="472678"/>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946" name="Freeform 12"/>
          <p:cNvSpPr/>
          <p:nvPr/>
        </p:nvSpPr>
        <p:spPr bwMode="auto">
          <a:xfrm>
            <a:off x="792480" y="4968825"/>
            <a:ext cx="2200760" cy="408384"/>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947" name="TextBox 8"/>
          <p:cNvSpPr txBox="1"/>
          <p:nvPr/>
        </p:nvSpPr>
        <p:spPr>
          <a:xfrm>
            <a:off x="1097281" y="4993311"/>
            <a:ext cx="1536353" cy="359410"/>
          </a:xfrm>
          <a:prstGeom prst="rect">
            <a:avLst/>
          </a:prstGeom>
          <a:noFill/>
        </p:spPr>
        <p:txBody>
          <a:bodyPr wrap="square" lIns="68562" tIns="34281" rIns="68562" bIns="34281"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变化点说明</a:t>
            </a:r>
          </a:p>
        </p:txBody>
      </p:sp>
      <p:sp>
        <p:nvSpPr>
          <p:cNvPr id="1048948" name="矩形 3"/>
          <p:cNvSpPr>
            <a:spLocks noChangeArrowheads="1"/>
          </p:cNvSpPr>
          <p:nvPr>
            <p:custDataLst>
              <p:tags r:id="rId1"/>
            </p:custDataLst>
          </p:nvPr>
        </p:nvSpPr>
        <p:spPr bwMode="auto">
          <a:xfrm>
            <a:off x="3185795" y="5357495"/>
            <a:ext cx="7469505" cy="346075"/>
          </a:xfrm>
          <a:prstGeom prst="rect">
            <a:avLst/>
          </a:prstGeom>
          <a:noFill/>
          <a:ln w="9525">
            <a:noFill/>
            <a:miter lim="800000"/>
          </a:ln>
        </p:spPr>
        <p:txBody>
          <a:bodyPr wrap="square" lIns="91431" tIns="45716" rIns="91431" bIns="45716">
            <a:spAutoFit/>
          </a:bodyPr>
          <a:lstStyle/>
          <a:p>
            <a:pPr marL="0" marR="0" lvl="0" indent="0" algn="l" defTabSz="913130" rtl="0" eaLnBrk="1" fontAlgn="base" latinLnBrk="0" hangingPunct="1">
              <a:lnSpc>
                <a:spcPts val="2000"/>
              </a:lnSpc>
              <a:spcBef>
                <a:spcPct val="0"/>
              </a:spcBef>
              <a:spcAft>
                <a:spcPts val="500"/>
              </a:spcAft>
              <a:buClrTx/>
              <a:buSzTx/>
              <a:buFontTx/>
              <a:buNone/>
            </a:pPr>
            <a:r>
              <a:rPr kumimoji="0" 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明确主要负责人是第一责任人以及制度建设要求，适应新的安全生产法</a:t>
            </a:r>
          </a:p>
        </p:txBody>
      </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05"/>
                                        </p:tgtEl>
                                        <p:attrNameLst>
                                          <p:attrName>style.visibility</p:attrName>
                                        </p:attrNameLst>
                                      </p:cBhvr>
                                      <p:to>
                                        <p:strVal val="visible"/>
                                      </p:to>
                                    </p:set>
                                    <p:anim calcmode="lin" valueType="num">
                                      <p:cBhvr>
                                        <p:cTn id="7" dur="500" fill="hold"/>
                                        <p:tgtEl>
                                          <p:spTgt spid="205"/>
                                        </p:tgtEl>
                                        <p:attrNameLst>
                                          <p:attrName>ppt_w</p:attrName>
                                        </p:attrNameLst>
                                      </p:cBhvr>
                                      <p:tavLst>
                                        <p:tav tm="0">
                                          <p:val>
                                            <p:fltVal val="0"/>
                                          </p:val>
                                        </p:tav>
                                        <p:tav tm="100000">
                                          <p:val>
                                            <p:strVal val="#ppt_w"/>
                                          </p:val>
                                        </p:tav>
                                      </p:tavLst>
                                    </p:anim>
                                    <p:anim calcmode="lin" valueType="num">
                                      <p:cBhvr>
                                        <p:cTn id="8" dur="500" fill="hold"/>
                                        <p:tgtEl>
                                          <p:spTgt spid="205"/>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1048936"/>
                                        </p:tgtEl>
                                        <p:attrNameLst>
                                          <p:attrName>style.visibility</p:attrName>
                                        </p:attrNameLst>
                                      </p:cBhvr>
                                      <p:to>
                                        <p:strVal val="visible"/>
                                      </p:to>
                                    </p:set>
                                    <p:animEffect transition="in" filter="wedge">
                                      <p:cBhvr>
                                        <p:cTn id="12" dur="1000"/>
                                        <p:tgtEl>
                                          <p:spTgt spid="1048936"/>
                                        </p:tgtEl>
                                      </p:cBhvr>
                                    </p:animEffect>
                                  </p:childTnLst>
                                </p:cTn>
                              </p:par>
                            </p:childTnLst>
                          </p:cTn>
                        </p:par>
                        <p:par>
                          <p:cTn id="13" fill="hold" nodeType="afterGroup">
                            <p:stCondLst>
                              <p:cond delay="1500"/>
                            </p:stCondLst>
                            <p:childTnLst>
                              <p:par>
                                <p:cTn id="14" presetID="22" presetClass="entr" presetSubtype="4" fill="hold" grpId="0" nodeType="afterEffect">
                                  <p:stCondLst>
                                    <p:cond delay="0"/>
                                  </p:stCondLst>
                                  <p:childTnLst>
                                    <p:set>
                                      <p:cBhvr>
                                        <p:cTn id="15" dur="1" fill="hold">
                                          <p:stCondLst>
                                            <p:cond delay="0"/>
                                          </p:stCondLst>
                                        </p:cTn>
                                        <p:tgtEl>
                                          <p:spTgt spid="1048935"/>
                                        </p:tgtEl>
                                        <p:attrNameLst>
                                          <p:attrName>style.visibility</p:attrName>
                                        </p:attrNameLst>
                                      </p:cBhvr>
                                      <p:to>
                                        <p:strVal val="visible"/>
                                      </p:to>
                                    </p:set>
                                    <p:animEffect transition="in" filter="wipe(down)">
                                      <p:cBhvr>
                                        <p:cTn id="16" dur="500"/>
                                        <p:tgtEl>
                                          <p:spTgt spid="1048935"/>
                                        </p:tgtEl>
                                      </p:cBhvr>
                                    </p:animEffect>
                                  </p:childTnLst>
                                </p:cTn>
                              </p:par>
                            </p:childTnLst>
                          </p:cTn>
                        </p:par>
                        <p:par>
                          <p:cTn id="17" fill="hold" nodeType="afterGroup">
                            <p:stCondLst>
                              <p:cond delay="2000"/>
                            </p:stCondLst>
                            <p:childTnLst>
                              <p:par>
                                <p:cTn id="18" presetID="16" presetClass="entr" presetSubtype="21" fill="hold" nodeType="afterEffect">
                                  <p:stCondLst>
                                    <p:cond delay="0"/>
                                  </p:stCondLst>
                                  <p:childTnLst>
                                    <p:set>
                                      <p:cBhvr>
                                        <p:cTn id="19" dur="1" fill="hold">
                                          <p:stCondLst>
                                            <p:cond delay="0"/>
                                          </p:stCondLst>
                                        </p:cTn>
                                        <p:tgtEl>
                                          <p:spTgt spid="204"/>
                                        </p:tgtEl>
                                        <p:attrNameLst>
                                          <p:attrName>style.visibility</p:attrName>
                                        </p:attrNameLst>
                                      </p:cBhvr>
                                      <p:to>
                                        <p:strVal val="visible"/>
                                      </p:to>
                                    </p:set>
                                    <p:animEffect transition="in" filter="barn(inVertical)">
                                      <p:cBhvr>
                                        <p:cTn id="20" dur="500"/>
                                        <p:tgtEl>
                                          <p:spTgt spid="204"/>
                                        </p:tgtEl>
                                      </p:cBhvr>
                                    </p:animEffect>
                                  </p:childTnLst>
                                </p:cTn>
                              </p:par>
                              <p:par>
                                <p:cTn id="21" presetID="23" presetClass="entr" presetSubtype="16" fill="hold" nodeType="withEffect">
                                  <p:stCondLst>
                                    <p:cond delay="0"/>
                                  </p:stCondLst>
                                  <p:childTnLst>
                                    <p:set>
                                      <p:cBhvr>
                                        <p:cTn id="22" dur="1" fill="hold">
                                          <p:stCondLst>
                                            <p:cond delay="0"/>
                                          </p:stCondLst>
                                        </p:cTn>
                                        <p:tgtEl>
                                          <p:spTgt spid="206"/>
                                        </p:tgtEl>
                                        <p:attrNameLst>
                                          <p:attrName>style.visibility</p:attrName>
                                        </p:attrNameLst>
                                      </p:cBhvr>
                                      <p:to>
                                        <p:strVal val="visible"/>
                                      </p:to>
                                    </p:set>
                                    <p:anim calcmode="lin" valueType="num">
                                      <p:cBhvr>
                                        <p:cTn id="23" dur="500" fill="hold"/>
                                        <p:tgtEl>
                                          <p:spTgt spid="206"/>
                                        </p:tgtEl>
                                        <p:attrNameLst>
                                          <p:attrName>ppt_w</p:attrName>
                                        </p:attrNameLst>
                                      </p:cBhvr>
                                      <p:tavLst>
                                        <p:tav tm="0">
                                          <p:val>
                                            <p:fltVal val="0"/>
                                          </p:val>
                                        </p:tav>
                                        <p:tav tm="100000">
                                          <p:val>
                                            <p:strVal val="#ppt_w"/>
                                          </p:val>
                                        </p:tav>
                                      </p:tavLst>
                                    </p:anim>
                                    <p:anim calcmode="lin" valueType="num">
                                      <p:cBhvr>
                                        <p:cTn id="24" dur="500" fill="hold"/>
                                        <p:tgtEl>
                                          <p:spTgt spid="206"/>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500"/>
                            </p:stCondLst>
                            <p:childTnLst>
                              <p:par>
                                <p:cTn id="26" presetID="20" presetClass="entr" presetSubtype="0" fill="hold" grpId="0" nodeType="afterEffect">
                                  <p:stCondLst>
                                    <p:cond delay="0"/>
                                  </p:stCondLst>
                                  <p:childTnLst>
                                    <p:set>
                                      <p:cBhvr>
                                        <p:cTn id="27" dur="1" fill="hold">
                                          <p:stCondLst>
                                            <p:cond delay="0"/>
                                          </p:stCondLst>
                                        </p:cTn>
                                        <p:tgtEl>
                                          <p:spTgt spid="1048934"/>
                                        </p:tgtEl>
                                        <p:attrNameLst>
                                          <p:attrName>style.visibility</p:attrName>
                                        </p:attrNameLst>
                                      </p:cBhvr>
                                      <p:to>
                                        <p:strVal val="visible"/>
                                      </p:to>
                                    </p:set>
                                    <p:animEffect transition="in" filter="wedge">
                                      <p:cBhvr>
                                        <p:cTn id="28" dur="1000"/>
                                        <p:tgtEl>
                                          <p:spTgt spid="1048934"/>
                                        </p:tgtEl>
                                      </p:cBhvr>
                                    </p:animEffect>
                                  </p:childTnLst>
                                </p:cTn>
                              </p:par>
                            </p:childTnLst>
                          </p:cTn>
                        </p:par>
                        <p:par>
                          <p:cTn id="29" fill="hold" nodeType="afterGroup">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1048943"/>
                                        </p:tgtEl>
                                        <p:attrNameLst>
                                          <p:attrName>style.visibility</p:attrName>
                                        </p:attrNameLst>
                                      </p:cBhvr>
                                      <p:to>
                                        <p:strVal val="visible"/>
                                      </p:to>
                                    </p:set>
                                    <p:animEffect transition="in" filter="wipe(down)">
                                      <p:cBhvr>
                                        <p:cTn id="32" dur="500"/>
                                        <p:tgtEl>
                                          <p:spTgt spid="1048943"/>
                                        </p:tgtEl>
                                      </p:cBhvr>
                                    </p:animEffect>
                                  </p:childTnLst>
                                </p:cTn>
                              </p:par>
                            </p:childTnLst>
                          </p:cTn>
                        </p:par>
                        <p:par>
                          <p:cTn id="33" fill="hold" nodeType="afterGroup">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1048945"/>
                                        </p:tgtEl>
                                        <p:attrNameLst>
                                          <p:attrName>style.visibility</p:attrName>
                                        </p:attrNameLst>
                                      </p:cBhvr>
                                      <p:to>
                                        <p:strVal val="visible"/>
                                      </p:to>
                                    </p:set>
                                    <p:animEffect transition="in" filter="wipe(right)">
                                      <p:cBhvr>
                                        <p:cTn id="36" dur="300"/>
                                        <p:tgtEl>
                                          <p:spTgt spid="1048945"/>
                                        </p:tgtEl>
                                      </p:cBhvr>
                                    </p:animEffect>
                                  </p:childTnLst>
                                </p:cTn>
                              </p:par>
                            </p:childTnLst>
                          </p:cTn>
                        </p:par>
                        <p:par>
                          <p:cTn id="37" fill="hold" nodeType="afterGroup">
                            <p:stCondLst>
                              <p:cond delay="4300"/>
                            </p:stCondLst>
                            <p:childTnLst>
                              <p:par>
                                <p:cTn id="38" presetID="22" presetClass="entr" presetSubtype="8" fill="hold" grpId="0" nodeType="afterEffect">
                                  <p:stCondLst>
                                    <p:cond delay="0"/>
                                  </p:stCondLst>
                                  <p:childTnLst>
                                    <p:set>
                                      <p:cBhvr>
                                        <p:cTn id="39" dur="1" fill="hold">
                                          <p:stCondLst>
                                            <p:cond delay="0"/>
                                          </p:stCondLst>
                                        </p:cTn>
                                        <p:tgtEl>
                                          <p:spTgt spid="1048946"/>
                                        </p:tgtEl>
                                        <p:attrNameLst>
                                          <p:attrName>style.visibility</p:attrName>
                                        </p:attrNameLst>
                                      </p:cBhvr>
                                      <p:to>
                                        <p:strVal val="visible"/>
                                      </p:to>
                                    </p:set>
                                    <p:animEffect transition="in" filter="wipe(left)">
                                      <p:cBhvr>
                                        <p:cTn id="40" dur="500"/>
                                        <p:tgtEl>
                                          <p:spTgt spid="1048946"/>
                                        </p:tgtEl>
                                      </p:cBhvr>
                                    </p:animEffect>
                                  </p:childTnLst>
                                </p:cTn>
                              </p:par>
                            </p:childTnLst>
                          </p:cTn>
                        </p:par>
                        <p:par>
                          <p:cTn id="41" fill="hold" nodeType="afterGroup">
                            <p:stCondLst>
                              <p:cond delay="4800"/>
                            </p:stCondLst>
                            <p:childTnLst>
                              <p:par>
                                <p:cTn id="42" presetID="42" presetClass="entr" presetSubtype="0" fill="hold" grpId="0" nodeType="afterEffect">
                                  <p:stCondLst>
                                    <p:cond delay="0"/>
                                  </p:stCondLst>
                                  <p:childTnLst>
                                    <p:set>
                                      <p:cBhvr>
                                        <p:cTn id="43" dur="1" fill="hold">
                                          <p:stCondLst>
                                            <p:cond delay="0"/>
                                          </p:stCondLst>
                                        </p:cTn>
                                        <p:tgtEl>
                                          <p:spTgt spid="1048944"/>
                                        </p:tgtEl>
                                        <p:attrNameLst>
                                          <p:attrName>style.visibility</p:attrName>
                                        </p:attrNameLst>
                                      </p:cBhvr>
                                      <p:to>
                                        <p:strVal val="visible"/>
                                      </p:to>
                                    </p:set>
                                    <p:animEffect transition="in" filter="fade">
                                      <p:cBhvr>
                                        <p:cTn id="44" dur="1000"/>
                                        <p:tgtEl>
                                          <p:spTgt spid="1048944"/>
                                        </p:tgtEl>
                                      </p:cBhvr>
                                    </p:animEffect>
                                    <p:anim calcmode="lin" valueType="num">
                                      <p:cBhvr>
                                        <p:cTn id="45" dur="1000" fill="hold"/>
                                        <p:tgtEl>
                                          <p:spTgt spid="1048944"/>
                                        </p:tgtEl>
                                        <p:attrNameLst>
                                          <p:attrName>ppt_x</p:attrName>
                                        </p:attrNameLst>
                                      </p:cBhvr>
                                      <p:tavLst>
                                        <p:tav tm="0">
                                          <p:val>
                                            <p:strVal val="#ppt_x"/>
                                          </p:val>
                                        </p:tav>
                                        <p:tav tm="100000">
                                          <p:val>
                                            <p:strVal val="#ppt_x"/>
                                          </p:val>
                                        </p:tav>
                                      </p:tavLst>
                                    </p:anim>
                                    <p:anim calcmode="lin" valueType="num">
                                      <p:cBhvr>
                                        <p:cTn id="46" dur="1000" fill="hold"/>
                                        <p:tgtEl>
                                          <p:spTgt spid="1048944"/>
                                        </p:tgtEl>
                                        <p:attrNameLst>
                                          <p:attrName>ppt_y</p:attrName>
                                        </p:attrNameLst>
                                      </p:cBhvr>
                                      <p:tavLst>
                                        <p:tav tm="0">
                                          <p:val>
                                            <p:strVal val="#ppt_y+.1"/>
                                          </p:val>
                                        </p:tav>
                                        <p:tav tm="100000">
                                          <p:val>
                                            <p:strVal val="#ppt_y"/>
                                          </p:val>
                                        </p:tav>
                                      </p:tavLst>
                                    </p:anim>
                                  </p:childTnLst>
                                </p:cTn>
                              </p:par>
                            </p:childTnLst>
                          </p:cTn>
                        </p:par>
                        <p:par>
                          <p:cTn id="47" fill="hold" nodeType="afterGroup">
                            <p:stCondLst>
                              <p:cond delay="5800"/>
                            </p:stCondLst>
                            <p:childTnLst>
                              <p:par>
                                <p:cTn id="48" presetID="56" presetClass="entr" presetSubtype="0" fill="hold" grpId="0" nodeType="afterEffect">
                                  <p:stCondLst>
                                    <p:cond delay="0"/>
                                  </p:stCondLst>
                                  <p:iterate type="lt">
                                    <p:tmPct val="10000"/>
                                  </p:iterate>
                                  <p:childTnLst>
                                    <p:set>
                                      <p:cBhvr>
                                        <p:cTn id="49" dur="1" fill="hold">
                                          <p:stCondLst>
                                            <p:cond delay="0"/>
                                          </p:stCondLst>
                                        </p:cTn>
                                        <p:tgtEl>
                                          <p:spTgt spid="1048947"/>
                                        </p:tgtEl>
                                        <p:attrNameLst>
                                          <p:attrName>style.visibility</p:attrName>
                                        </p:attrNameLst>
                                      </p:cBhvr>
                                      <p:to>
                                        <p:strVal val="visible"/>
                                      </p:to>
                                    </p:set>
                                    <p:anim by="(-#ppt_w*2)" calcmode="lin" valueType="num">
                                      <p:cBhvr rctx="PPT">
                                        <p:cTn id="50" dur="250" autoRev="1" fill="hold">
                                          <p:stCondLst>
                                            <p:cond delay="0"/>
                                          </p:stCondLst>
                                        </p:cTn>
                                        <p:tgtEl>
                                          <p:spTgt spid="1048947"/>
                                        </p:tgtEl>
                                        <p:attrNameLst>
                                          <p:attrName>ppt_w</p:attrName>
                                        </p:attrNameLst>
                                      </p:cBhvr>
                                    </p:anim>
                                    <p:anim by="(#ppt_w*0.50)" calcmode="lin" valueType="num">
                                      <p:cBhvr>
                                        <p:cTn id="51" dur="250" decel="50000" autoRev="1" fill="hold">
                                          <p:stCondLst>
                                            <p:cond delay="0"/>
                                          </p:stCondLst>
                                        </p:cTn>
                                        <p:tgtEl>
                                          <p:spTgt spid="1048947"/>
                                        </p:tgtEl>
                                        <p:attrNameLst>
                                          <p:attrName>ppt_x</p:attrName>
                                        </p:attrNameLst>
                                      </p:cBhvr>
                                    </p:anim>
                                    <p:anim from="(-#ppt_h/2)" to="(#ppt_y)" calcmode="lin" valueType="num">
                                      <p:cBhvr>
                                        <p:cTn id="52" dur="500" fill="hold">
                                          <p:stCondLst>
                                            <p:cond delay="0"/>
                                          </p:stCondLst>
                                        </p:cTn>
                                        <p:tgtEl>
                                          <p:spTgt spid="1048947"/>
                                        </p:tgtEl>
                                        <p:attrNameLst>
                                          <p:attrName>ppt_y</p:attrName>
                                        </p:attrNameLst>
                                      </p:cBhvr>
                                    </p:anim>
                                    <p:animRot by="21600000">
                                      <p:cBhvr>
                                        <p:cTn id="53" dur="500" fill="hold">
                                          <p:stCondLst>
                                            <p:cond delay="0"/>
                                          </p:stCondLst>
                                        </p:cTn>
                                        <p:tgtEl>
                                          <p:spTgt spid="1048947"/>
                                        </p:tgtEl>
                                        <p:attrNameLst>
                                          <p:attrName>r</p:attrName>
                                        </p:attrNameLst>
                                      </p:cBhvr>
                                    </p:animRot>
                                  </p:childTnLst>
                                </p:cTn>
                              </p:par>
                            </p:childTnLst>
                          </p:cTn>
                        </p:par>
                        <p:par>
                          <p:cTn id="54" fill="hold" nodeType="afterGroup">
                            <p:stCondLst>
                              <p:cond delay="6300"/>
                            </p:stCondLst>
                            <p:childTnLst>
                              <p:par>
                                <p:cTn id="55" presetID="16" presetClass="entr" presetSubtype="21" fill="hold" grpId="0" nodeType="afterEffect">
                                  <p:stCondLst>
                                    <p:cond delay="0"/>
                                  </p:stCondLst>
                                  <p:childTnLst>
                                    <p:set>
                                      <p:cBhvr>
                                        <p:cTn id="56" dur="1" fill="hold">
                                          <p:stCondLst>
                                            <p:cond delay="0"/>
                                          </p:stCondLst>
                                        </p:cTn>
                                        <p:tgtEl>
                                          <p:spTgt spid="1048948"/>
                                        </p:tgtEl>
                                        <p:attrNameLst>
                                          <p:attrName>style.visibility</p:attrName>
                                        </p:attrNameLst>
                                      </p:cBhvr>
                                      <p:to>
                                        <p:strVal val="visible"/>
                                      </p:to>
                                    </p:set>
                                    <p:animEffect transition="in" filter="barn(inVertical)">
                                      <p:cBhvr>
                                        <p:cTn id="57" dur="500"/>
                                        <p:tgtEl>
                                          <p:spTgt spid="10489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934" grpId="0" animBg="1"/>
      <p:bldP spid="1048935" grpId="0"/>
      <p:bldP spid="1048936" grpId="0" animBg="1"/>
      <p:bldP spid="1048943" grpId="0"/>
      <p:bldP spid="1048944" grpId="0" animBg="1"/>
      <p:bldP spid="1048945" grpId="0" animBg="1"/>
      <p:bldP spid="1048946" grpId="0" animBg="1"/>
      <p:bldP spid="1048947" grpId="0"/>
      <p:bldP spid="104894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50" name="矩形 2"/>
          <p:cNvSpPr/>
          <p:nvPr/>
        </p:nvSpPr>
        <p:spPr>
          <a:xfrm>
            <a:off x="6652260" y="1925320"/>
            <a:ext cx="4747260" cy="29235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48951" name="矩形 7"/>
          <p:cNvSpPr/>
          <p:nvPr/>
        </p:nvSpPr>
        <p:spPr>
          <a:xfrm>
            <a:off x="792480" y="1925320"/>
            <a:ext cx="4788535" cy="29235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08" name="组合 18"/>
          <p:cNvGrpSpPr/>
          <p:nvPr/>
        </p:nvGrpSpPr>
        <p:grpSpPr>
          <a:xfrm>
            <a:off x="5852160" y="1042035"/>
            <a:ext cx="533400" cy="3806825"/>
            <a:chOff x="5829300" y="1041819"/>
            <a:chExt cx="533400" cy="5292163"/>
          </a:xfrm>
        </p:grpSpPr>
        <p:sp>
          <p:nvSpPr>
            <p:cNvPr id="1048952" name="椭圆 8"/>
            <p:cNvSpPr/>
            <p:nvPr/>
          </p:nvSpPr>
          <p:spPr>
            <a:xfrm>
              <a:off x="5829300" y="3658509"/>
              <a:ext cx="533400" cy="554676"/>
            </a:xfrm>
            <a:prstGeom prst="ellipse">
              <a:avLst/>
            </a:prstGeom>
            <a:solidFill>
              <a:schemeClr val="bg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761" name="直接连接符 91"/>
            <p:cNvCxnSpPr>
              <a:stCxn id="1048952" idx="0"/>
            </p:cNvCxnSpPr>
            <p:nvPr/>
          </p:nvCxnSpPr>
          <p:spPr>
            <a:xfrm flipH="1" flipV="1">
              <a:off x="6096000" y="1041819"/>
              <a:ext cx="0" cy="2616690"/>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145762" name="直接连接符 92"/>
            <p:cNvCxnSpPr>
              <a:endCxn id="1048952" idx="4"/>
            </p:cNvCxnSpPr>
            <p:nvPr/>
          </p:nvCxnSpPr>
          <p:spPr>
            <a:xfrm flipH="1" flipV="1">
              <a:off x="6096000" y="4213185"/>
              <a:ext cx="0" cy="2120797"/>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48953" name="矩形 11"/>
            <p:cNvSpPr/>
            <p:nvPr/>
          </p:nvSpPr>
          <p:spPr>
            <a:xfrm>
              <a:off x="5939527" y="3700770"/>
              <a:ext cx="349392" cy="346070"/>
            </a:xfrm>
            <a:prstGeom prst="rect">
              <a:avLst/>
            </a:prstGeom>
          </p:spPr>
          <p:txBody>
            <a:bodyPr wrap="none" tIns="0" bIns="0" anchor="ctr" anchorCtr="0">
              <a:noAutofit/>
            </a:bodyPr>
            <a:lstStyle/>
            <a:p>
              <a:pPr algn="ctr">
                <a:lnSpc>
                  <a:spcPct val="150000"/>
                </a:lnSpc>
              </a:pPr>
              <a:r>
                <a:rPr lang="en-US" altLang="zh-CN" sz="2000">
                  <a:ln w="6350">
                    <a:noFill/>
                  </a:ln>
                  <a:solidFill>
                    <a:srgbClr val="FF0000"/>
                  </a:solidFill>
                  <a:latin typeface="微软雅黑" panose="020B0503020204020204" pitchFamily="34" charset="-122"/>
                  <a:ea typeface="微软雅黑" panose="020B0503020204020204" pitchFamily="34" charset="-122"/>
                  <a:cs typeface="Arial" panose="020B0604020202020204" pitchFamily="34" charset="0"/>
                </a:rPr>
                <a:t>▶</a:t>
              </a:r>
            </a:p>
          </p:txBody>
        </p:sp>
      </p:grpSp>
      <p:grpSp>
        <p:nvGrpSpPr>
          <p:cNvPr id="209" name="组合 19"/>
          <p:cNvGrpSpPr/>
          <p:nvPr/>
        </p:nvGrpSpPr>
        <p:grpSpPr>
          <a:xfrm>
            <a:off x="2062033" y="1223592"/>
            <a:ext cx="2113690" cy="495316"/>
            <a:chOff x="810997" y="5404174"/>
            <a:chExt cx="6000444" cy="495316"/>
          </a:xfrm>
        </p:grpSpPr>
        <p:sp>
          <p:nvSpPr>
            <p:cNvPr id="1048954"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8955" name="矩形 21"/>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59</a:t>
              </a:r>
              <a:r>
                <a:rPr kumimoji="0"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号令</a:t>
              </a:r>
            </a:p>
          </p:txBody>
        </p:sp>
      </p:grpSp>
      <p:grpSp>
        <p:nvGrpSpPr>
          <p:cNvPr id="210" name="组合 22"/>
          <p:cNvGrpSpPr/>
          <p:nvPr/>
        </p:nvGrpSpPr>
        <p:grpSpPr>
          <a:xfrm>
            <a:off x="8002693" y="1223380"/>
            <a:ext cx="2113690" cy="495316"/>
            <a:chOff x="810997" y="5404174"/>
            <a:chExt cx="6000444" cy="495316"/>
          </a:xfrm>
        </p:grpSpPr>
        <p:sp>
          <p:nvSpPr>
            <p:cNvPr id="1048956"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8957" name="矩形 24"/>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13</a:t>
              </a:r>
              <a:r>
                <a:rPr kumimoji="0" lang="zh-CN" altLang="en-US"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号令</a:t>
              </a:r>
            </a:p>
          </p:txBody>
        </p:sp>
      </p:grpSp>
      <p:sp>
        <p:nvSpPr>
          <p:cNvPr id="1048958" name="矩形 25"/>
          <p:cNvSpPr/>
          <p:nvPr/>
        </p:nvSpPr>
        <p:spPr>
          <a:xfrm>
            <a:off x="6887845" y="2150110"/>
            <a:ext cx="4379595" cy="2292350"/>
          </a:xfrm>
          <a:prstGeom prst="rect">
            <a:avLst/>
          </a:prstGeom>
          <a:noFill/>
        </p:spPr>
        <p:txBody>
          <a:bodyPr wrap="square">
            <a:noAutofit/>
          </a:bodyPr>
          <a:lstStyle/>
          <a:p>
            <a:pPr>
              <a:lnSpc>
                <a:spcPct val="150000"/>
              </a:lnSpc>
            </a:pPr>
            <a:endParaRPr sz="1400" b="1">
              <a:solidFill>
                <a:srgbClr val="FF0000"/>
              </a:solidFill>
              <a:latin typeface="微软雅黑" panose="020B0503020204020204" pitchFamily="34" charset="-122"/>
              <a:ea typeface="微软雅黑" panose="020B0503020204020204" pitchFamily="34" charset="-122"/>
            </a:endParaRPr>
          </a:p>
          <a:p>
            <a:pPr>
              <a:lnSpc>
                <a:spcPct val="150000"/>
              </a:lnSpc>
            </a:pPr>
            <a:r>
              <a:rPr sz="1400" b="1">
                <a:solidFill>
                  <a:srgbClr val="FF0000"/>
                </a:solidFill>
                <a:latin typeface="微软雅黑" panose="020B0503020204020204" pitchFamily="34" charset="-122"/>
                <a:ea typeface="微软雅黑" panose="020B0503020204020204" pitchFamily="34" charset="-122"/>
              </a:rPr>
              <a:t>第四条</a:t>
            </a:r>
            <a:r>
              <a:rPr sz="1400">
                <a:latin typeface="微软雅黑" panose="020B0503020204020204" pitchFamily="34" charset="-122"/>
                <a:ea typeface="微软雅黑" panose="020B0503020204020204" pitchFamily="34" charset="-122"/>
              </a:rPr>
              <a:t> </a:t>
            </a:r>
            <a:r>
              <a:rPr lang="zh-CN" sz="1400">
                <a:latin typeface="微软雅黑" panose="020B0503020204020204" pitchFamily="34" charset="-122"/>
                <a:ea typeface="微软雅黑" panose="020B0503020204020204" pitchFamily="34" charset="-122"/>
              </a:rPr>
              <a:t>安全第一责任人、有限空间作业安全管理制度</a:t>
            </a:r>
          </a:p>
          <a:p>
            <a:pPr>
              <a:lnSpc>
                <a:spcPct val="150000"/>
              </a:lnSpc>
            </a:pPr>
            <a:r>
              <a:rPr lang="zh-CN" sz="1400" b="1">
                <a:solidFill>
                  <a:srgbClr val="FF0000"/>
                </a:solidFill>
                <a:latin typeface="微软雅黑" panose="020B0503020204020204" pitchFamily="34" charset="-122"/>
                <a:ea typeface="微软雅黑" panose="020B0503020204020204" pitchFamily="34" charset="-122"/>
              </a:rPr>
              <a:t>第七条</a:t>
            </a:r>
            <a:r>
              <a:rPr lang="en-US" altLang="zh-CN" sz="1400">
                <a:latin typeface="微软雅黑" panose="020B0503020204020204" pitchFamily="34" charset="-122"/>
                <a:ea typeface="微软雅黑" panose="020B0503020204020204" pitchFamily="34" charset="-122"/>
              </a:rPr>
              <a:t> </a:t>
            </a:r>
            <a:r>
              <a:rPr lang="zh-CN" altLang="en-US" sz="1400">
                <a:latin typeface="微软雅黑" panose="020B0503020204020204" pitchFamily="34" charset="-122"/>
                <a:ea typeface="微软雅黑" panose="020B0503020204020204" pitchFamily="34" charset="-122"/>
              </a:rPr>
              <a:t>明确审批要求</a:t>
            </a:r>
          </a:p>
          <a:p>
            <a:pPr>
              <a:lnSpc>
                <a:spcPct val="150000"/>
              </a:lnSpc>
            </a:pPr>
            <a:r>
              <a:rPr lang="zh-CN" altLang="en-US" sz="1400" b="1">
                <a:solidFill>
                  <a:srgbClr val="FF0000"/>
                </a:solidFill>
                <a:latin typeface="微软雅黑" panose="020B0503020204020204" pitchFamily="34" charset="-122"/>
                <a:ea typeface="微软雅黑" panose="020B0503020204020204" pitchFamily="34" charset="-122"/>
              </a:rPr>
              <a:t>第九条</a:t>
            </a:r>
            <a:r>
              <a:rPr lang="en-US" altLang="zh-CN" sz="1400">
                <a:latin typeface="微软雅黑" panose="020B0503020204020204" pitchFamily="34" charset="-122"/>
                <a:ea typeface="微软雅黑" panose="020B0503020204020204" pitchFamily="34" charset="-122"/>
              </a:rPr>
              <a:t> </a:t>
            </a:r>
            <a:r>
              <a:rPr lang="zh-CN" altLang="en-US" sz="1400">
                <a:latin typeface="微软雅黑" panose="020B0503020204020204" pitchFamily="34" charset="-122"/>
                <a:ea typeface="微软雅黑" panose="020B0503020204020204" pitchFamily="34" charset="-122"/>
              </a:rPr>
              <a:t>专题安全培训</a:t>
            </a:r>
          </a:p>
          <a:p>
            <a:pPr>
              <a:lnSpc>
                <a:spcPct val="150000"/>
              </a:lnSpc>
            </a:pPr>
            <a:r>
              <a:rPr lang="zh-CN" altLang="en-US" sz="1400" b="1">
                <a:solidFill>
                  <a:srgbClr val="FF0000"/>
                </a:solidFill>
                <a:latin typeface="微软雅黑" panose="020B0503020204020204" pitchFamily="34" charset="-122"/>
                <a:ea typeface="微软雅黑" panose="020B0503020204020204" pitchFamily="34" charset="-122"/>
              </a:rPr>
              <a:t>第十五条</a:t>
            </a:r>
            <a:r>
              <a:rPr lang="en-US" altLang="zh-CN" sz="1400">
                <a:latin typeface="微软雅黑" panose="020B0503020204020204" pitchFamily="34" charset="-122"/>
                <a:ea typeface="微软雅黑" panose="020B0503020204020204" pitchFamily="34" charset="-122"/>
              </a:rPr>
              <a:t> </a:t>
            </a:r>
            <a:r>
              <a:rPr lang="zh-CN" altLang="en-US" sz="1400">
                <a:latin typeface="微软雅黑" panose="020B0503020204020204" pitchFamily="34" charset="-122"/>
                <a:ea typeface="微软雅黑" panose="020B0503020204020204" pitchFamily="34" charset="-122"/>
              </a:rPr>
              <a:t>全程监护（阻止盲目施救）</a:t>
            </a:r>
          </a:p>
          <a:p>
            <a:pPr>
              <a:lnSpc>
                <a:spcPct val="150000"/>
              </a:lnSpc>
            </a:pPr>
            <a:endParaRPr lang="zh-CN" altLang="en-US" sz="1400">
              <a:latin typeface="微软雅黑" panose="020B0503020204020204" pitchFamily="34" charset="-122"/>
              <a:ea typeface="微软雅黑" panose="020B0503020204020204" pitchFamily="34" charset="-122"/>
            </a:endParaRPr>
          </a:p>
        </p:txBody>
      </p:sp>
      <p:sp>
        <p:nvSpPr>
          <p:cNvPr id="1048959" name="圆角矩形 36"/>
          <p:cNvSpPr/>
          <p:nvPr/>
        </p:nvSpPr>
        <p:spPr>
          <a:xfrm>
            <a:off x="865506" y="5176525"/>
            <a:ext cx="10607024" cy="984458"/>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3130" rtl="0" eaLnBrk="1" fontAlgn="base" latinLnBrk="0" hangingPunct="1">
              <a:lnSpc>
                <a:spcPts val="2000"/>
              </a:lnSpc>
              <a:spcBef>
                <a:spcPct val="0"/>
              </a:spcBef>
              <a:spcAft>
                <a:spcPts val="50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960" name="Freeform 11"/>
          <p:cNvSpPr/>
          <p:nvPr/>
        </p:nvSpPr>
        <p:spPr bwMode="auto">
          <a:xfrm>
            <a:off x="865348" y="5043073"/>
            <a:ext cx="80931" cy="472678"/>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961" name="Freeform 12"/>
          <p:cNvSpPr/>
          <p:nvPr/>
        </p:nvSpPr>
        <p:spPr bwMode="auto">
          <a:xfrm>
            <a:off x="792480" y="5133925"/>
            <a:ext cx="2200760" cy="408384"/>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962" name="TextBox 8"/>
          <p:cNvSpPr txBox="1"/>
          <p:nvPr/>
        </p:nvSpPr>
        <p:spPr>
          <a:xfrm>
            <a:off x="1097281" y="5158411"/>
            <a:ext cx="1536353" cy="359410"/>
          </a:xfrm>
          <a:prstGeom prst="rect">
            <a:avLst/>
          </a:prstGeom>
          <a:noFill/>
        </p:spPr>
        <p:txBody>
          <a:bodyPr wrap="square" lIns="68562" tIns="34281" rIns="68562" bIns="34281"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变化点说明</a:t>
            </a:r>
          </a:p>
        </p:txBody>
      </p:sp>
      <p:sp>
        <p:nvSpPr>
          <p:cNvPr id="1048963" name="矩形 3"/>
          <p:cNvSpPr>
            <a:spLocks noChangeArrowheads="1"/>
          </p:cNvSpPr>
          <p:nvPr>
            <p:custDataLst>
              <p:tags r:id="rId1"/>
            </p:custDataLst>
          </p:nvPr>
        </p:nvSpPr>
        <p:spPr bwMode="auto">
          <a:xfrm>
            <a:off x="3185795" y="5522595"/>
            <a:ext cx="7469505" cy="346075"/>
          </a:xfrm>
          <a:prstGeom prst="rect">
            <a:avLst/>
          </a:prstGeom>
          <a:noFill/>
          <a:ln w="9525">
            <a:noFill/>
            <a:miter lim="800000"/>
          </a:ln>
        </p:spPr>
        <p:txBody>
          <a:bodyPr wrap="square" lIns="91431" tIns="45716" rIns="91431" bIns="45716">
            <a:spAutoFit/>
          </a:bodyPr>
          <a:lstStyle/>
          <a:p>
            <a:pPr marL="0" marR="0" lvl="0" indent="0" algn="l" defTabSz="913130" rtl="0" eaLnBrk="1" fontAlgn="base" latinLnBrk="0" hangingPunct="1">
              <a:lnSpc>
                <a:spcPts val="2000"/>
              </a:lnSpc>
              <a:spcBef>
                <a:spcPct val="0"/>
              </a:spcBef>
              <a:spcAft>
                <a:spcPts val="500"/>
              </a:spcAft>
              <a:buClrTx/>
              <a:buSzTx/>
              <a:buFontTx/>
              <a:buNone/>
            </a:pPr>
            <a:r>
              <a:rPr kumimoji="0" 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删除原条款，对原条款中重要的内容分别予以明确的规定</a:t>
            </a:r>
          </a:p>
        </p:txBody>
      </p:sp>
      <p:sp>
        <p:nvSpPr>
          <p:cNvPr id="1048964" name="文本框 4"/>
          <p:cNvSpPr txBox="1"/>
          <p:nvPr/>
        </p:nvSpPr>
        <p:spPr>
          <a:xfrm>
            <a:off x="946150" y="1985010"/>
            <a:ext cx="4440555" cy="2792095"/>
          </a:xfrm>
          <a:prstGeom prst="rect">
            <a:avLst/>
          </a:prstGeom>
          <a:noFill/>
        </p:spPr>
        <p:txBody>
          <a:bodyPr wrap="square" rtlCol="0" anchor="t">
            <a:spAutoFit/>
          </a:bodyPr>
          <a:lstStyle/>
          <a:p>
            <a:pPr>
              <a:lnSpc>
                <a:spcPct val="150000"/>
              </a:lnSpc>
            </a:pPr>
            <a:r>
              <a:rPr lang="zh-CN" altLang="en-US" sz="1300" b="1">
                <a:solidFill>
                  <a:schemeClr val="accent1"/>
                </a:solidFill>
                <a:latin typeface="微软雅黑" panose="020B0503020204020204" pitchFamily="34" charset="-122"/>
                <a:ea typeface="微软雅黑" panose="020B0503020204020204" pitchFamily="34" charset="-122"/>
                <a:sym typeface="+mn-ea"/>
              </a:rPr>
              <a:t>第五条</a:t>
            </a:r>
            <a:r>
              <a:rPr lang="zh-CN" altLang="en-US" sz="1300">
                <a:latin typeface="微软雅黑" panose="020B0503020204020204" pitchFamily="34" charset="-122"/>
                <a:ea typeface="微软雅黑" panose="020B0503020204020204" pitchFamily="34" charset="-122"/>
                <a:sym typeface="+mn-ea"/>
              </a:rPr>
              <a:t> 存在有限空间作业的工贸企业应当建立下列</a:t>
            </a:r>
            <a:r>
              <a:rPr lang="zh-CN" altLang="en-US" sz="1300" b="1">
                <a:solidFill>
                  <a:schemeClr val="accent1"/>
                </a:solidFill>
                <a:latin typeface="微软雅黑" panose="020B0503020204020204" pitchFamily="34" charset="-122"/>
                <a:ea typeface="微软雅黑" panose="020B0503020204020204" pitchFamily="34" charset="-122"/>
                <a:sym typeface="+mn-ea"/>
              </a:rPr>
              <a:t>安全生产制度和规程：</a:t>
            </a:r>
            <a:endParaRPr lang="zh-CN" altLang="en-US" sz="1300" b="1">
              <a:solidFill>
                <a:schemeClr val="accent1"/>
              </a:solidFill>
              <a:latin typeface="微软雅黑" panose="020B0503020204020204" pitchFamily="34" charset="-122"/>
              <a:ea typeface="微软雅黑" panose="020B0503020204020204" pitchFamily="34" charset="-122"/>
            </a:endParaRPr>
          </a:p>
          <a:p>
            <a:pPr>
              <a:lnSpc>
                <a:spcPct val="150000"/>
              </a:lnSpc>
            </a:pPr>
            <a:r>
              <a:rPr lang="zh-CN" altLang="en-US" sz="1300">
                <a:latin typeface="微软雅黑" panose="020B0503020204020204" pitchFamily="34" charset="-122"/>
                <a:ea typeface="微软雅黑" panose="020B0503020204020204" pitchFamily="34" charset="-122"/>
                <a:sym typeface="+mn-ea"/>
              </a:rPr>
              <a:t>（一）有限空间作业安全责任制度；</a:t>
            </a:r>
            <a:endParaRPr lang="zh-CN" altLang="en-US" sz="1300">
              <a:latin typeface="微软雅黑" panose="020B0503020204020204" pitchFamily="34" charset="-122"/>
              <a:ea typeface="微软雅黑" panose="020B0503020204020204" pitchFamily="34" charset="-122"/>
            </a:endParaRPr>
          </a:p>
          <a:p>
            <a:pPr>
              <a:lnSpc>
                <a:spcPct val="150000"/>
              </a:lnSpc>
            </a:pPr>
            <a:r>
              <a:rPr lang="zh-CN" altLang="en-US" sz="1300">
                <a:latin typeface="微软雅黑" panose="020B0503020204020204" pitchFamily="34" charset="-122"/>
                <a:ea typeface="微软雅黑" panose="020B0503020204020204" pitchFamily="34" charset="-122"/>
                <a:sym typeface="+mn-ea"/>
              </a:rPr>
              <a:t>（二）有限空间作业审批制度；</a:t>
            </a:r>
            <a:endParaRPr lang="zh-CN" altLang="en-US" sz="1300">
              <a:latin typeface="微软雅黑" panose="020B0503020204020204" pitchFamily="34" charset="-122"/>
              <a:ea typeface="微软雅黑" panose="020B0503020204020204" pitchFamily="34" charset="-122"/>
            </a:endParaRPr>
          </a:p>
          <a:p>
            <a:pPr>
              <a:lnSpc>
                <a:spcPct val="150000"/>
              </a:lnSpc>
            </a:pPr>
            <a:r>
              <a:rPr lang="zh-CN" altLang="en-US" sz="1300">
                <a:latin typeface="微软雅黑" panose="020B0503020204020204" pitchFamily="34" charset="-122"/>
                <a:ea typeface="微软雅黑" panose="020B0503020204020204" pitchFamily="34" charset="-122"/>
                <a:sym typeface="+mn-ea"/>
              </a:rPr>
              <a:t>（三）有限空间作业现场安全管理制度；</a:t>
            </a:r>
            <a:endParaRPr lang="zh-CN" altLang="en-US" sz="1300">
              <a:latin typeface="微软雅黑" panose="020B0503020204020204" pitchFamily="34" charset="-122"/>
              <a:ea typeface="微软雅黑" panose="020B0503020204020204" pitchFamily="34" charset="-122"/>
            </a:endParaRPr>
          </a:p>
          <a:p>
            <a:pPr>
              <a:lnSpc>
                <a:spcPct val="150000"/>
              </a:lnSpc>
            </a:pPr>
            <a:r>
              <a:rPr lang="zh-CN" altLang="en-US" sz="1300">
                <a:latin typeface="微软雅黑" panose="020B0503020204020204" pitchFamily="34" charset="-122"/>
                <a:ea typeface="微软雅黑" panose="020B0503020204020204" pitchFamily="34" charset="-122"/>
                <a:sym typeface="+mn-ea"/>
              </a:rPr>
              <a:t>（四）有限空间作业现场负责人、监护人员、作业人员、应急救援人员安全培训教育制度；</a:t>
            </a:r>
            <a:endParaRPr lang="zh-CN" altLang="en-US" sz="1300">
              <a:latin typeface="微软雅黑" panose="020B0503020204020204" pitchFamily="34" charset="-122"/>
              <a:ea typeface="微软雅黑" panose="020B0503020204020204" pitchFamily="34" charset="-122"/>
            </a:endParaRPr>
          </a:p>
          <a:p>
            <a:pPr>
              <a:lnSpc>
                <a:spcPct val="150000"/>
              </a:lnSpc>
            </a:pPr>
            <a:r>
              <a:rPr lang="zh-CN" altLang="en-US" sz="1300">
                <a:latin typeface="微软雅黑" panose="020B0503020204020204" pitchFamily="34" charset="-122"/>
                <a:ea typeface="微软雅黑" panose="020B0503020204020204" pitchFamily="34" charset="-122"/>
                <a:sym typeface="+mn-ea"/>
              </a:rPr>
              <a:t>（五）有限空间作业应急管理制度；</a:t>
            </a:r>
            <a:endParaRPr lang="zh-CN" altLang="en-US" sz="1300">
              <a:latin typeface="微软雅黑" panose="020B0503020204020204" pitchFamily="34" charset="-122"/>
              <a:ea typeface="微软雅黑" panose="020B0503020204020204" pitchFamily="34" charset="-122"/>
            </a:endParaRPr>
          </a:p>
          <a:p>
            <a:pPr>
              <a:lnSpc>
                <a:spcPct val="150000"/>
              </a:lnSpc>
            </a:pPr>
            <a:r>
              <a:rPr lang="zh-CN" altLang="en-US" sz="1300">
                <a:latin typeface="微软雅黑" panose="020B0503020204020204" pitchFamily="34" charset="-122"/>
                <a:ea typeface="微软雅黑" panose="020B0503020204020204" pitchFamily="34" charset="-122"/>
                <a:sym typeface="+mn-ea"/>
              </a:rPr>
              <a:t>（六）有限空间作业安全操作规程。</a:t>
            </a:r>
          </a:p>
        </p:txBody>
      </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09"/>
                                        </p:tgtEl>
                                        <p:attrNameLst>
                                          <p:attrName>style.visibility</p:attrName>
                                        </p:attrNameLst>
                                      </p:cBhvr>
                                      <p:to>
                                        <p:strVal val="visible"/>
                                      </p:to>
                                    </p:set>
                                    <p:anim calcmode="lin" valueType="num">
                                      <p:cBhvr>
                                        <p:cTn id="7" dur="500" fill="hold"/>
                                        <p:tgtEl>
                                          <p:spTgt spid="209"/>
                                        </p:tgtEl>
                                        <p:attrNameLst>
                                          <p:attrName>ppt_w</p:attrName>
                                        </p:attrNameLst>
                                      </p:cBhvr>
                                      <p:tavLst>
                                        <p:tav tm="0">
                                          <p:val>
                                            <p:fltVal val="0"/>
                                          </p:val>
                                        </p:tav>
                                        <p:tav tm="100000">
                                          <p:val>
                                            <p:strVal val="#ppt_w"/>
                                          </p:val>
                                        </p:tav>
                                      </p:tavLst>
                                    </p:anim>
                                    <p:anim calcmode="lin" valueType="num">
                                      <p:cBhvr>
                                        <p:cTn id="8" dur="500" fill="hold"/>
                                        <p:tgtEl>
                                          <p:spTgt spid="209"/>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1048951"/>
                                        </p:tgtEl>
                                        <p:attrNameLst>
                                          <p:attrName>style.visibility</p:attrName>
                                        </p:attrNameLst>
                                      </p:cBhvr>
                                      <p:to>
                                        <p:strVal val="visible"/>
                                      </p:to>
                                    </p:set>
                                    <p:animEffect transition="in" filter="wedge">
                                      <p:cBhvr>
                                        <p:cTn id="12" dur="1000"/>
                                        <p:tgtEl>
                                          <p:spTgt spid="1048951"/>
                                        </p:tgtEl>
                                      </p:cBhvr>
                                    </p:animEffect>
                                  </p:childTnLst>
                                </p:cTn>
                              </p:par>
                            </p:childTnLst>
                          </p:cTn>
                        </p:par>
                        <p:par>
                          <p:cTn id="13" fill="hold" nodeType="afterGroup">
                            <p:stCondLst>
                              <p:cond delay="1500"/>
                            </p:stCondLst>
                            <p:childTnLst>
                              <p:par>
                                <p:cTn id="14" presetID="22" presetClass="entr" presetSubtype="4" fill="hold" grpId="0" nodeType="afterEffect">
                                  <p:stCondLst>
                                    <p:cond delay="0"/>
                                  </p:stCondLst>
                                  <p:childTnLst>
                                    <p:set>
                                      <p:cBhvr>
                                        <p:cTn id="15" dur="1" fill="hold">
                                          <p:stCondLst>
                                            <p:cond delay="0"/>
                                          </p:stCondLst>
                                        </p:cTn>
                                        <p:tgtEl>
                                          <p:spTgt spid="1048964"/>
                                        </p:tgtEl>
                                        <p:attrNameLst>
                                          <p:attrName>style.visibility</p:attrName>
                                        </p:attrNameLst>
                                      </p:cBhvr>
                                      <p:to>
                                        <p:strVal val="visible"/>
                                      </p:to>
                                    </p:set>
                                    <p:animEffect transition="in" filter="wipe(down)">
                                      <p:cBhvr>
                                        <p:cTn id="16" dur="500"/>
                                        <p:tgtEl>
                                          <p:spTgt spid="1048964"/>
                                        </p:tgtEl>
                                      </p:cBhvr>
                                    </p:animEffect>
                                  </p:childTnLst>
                                </p:cTn>
                              </p:par>
                            </p:childTnLst>
                          </p:cTn>
                        </p:par>
                        <p:par>
                          <p:cTn id="17" fill="hold" nodeType="afterGroup">
                            <p:stCondLst>
                              <p:cond delay="2000"/>
                            </p:stCondLst>
                            <p:childTnLst>
                              <p:par>
                                <p:cTn id="18" presetID="16" presetClass="entr" presetSubtype="21" fill="hold" nodeType="afterEffect">
                                  <p:stCondLst>
                                    <p:cond delay="0"/>
                                  </p:stCondLst>
                                  <p:childTnLst>
                                    <p:set>
                                      <p:cBhvr>
                                        <p:cTn id="19" dur="1" fill="hold">
                                          <p:stCondLst>
                                            <p:cond delay="0"/>
                                          </p:stCondLst>
                                        </p:cTn>
                                        <p:tgtEl>
                                          <p:spTgt spid="208"/>
                                        </p:tgtEl>
                                        <p:attrNameLst>
                                          <p:attrName>style.visibility</p:attrName>
                                        </p:attrNameLst>
                                      </p:cBhvr>
                                      <p:to>
                                        <p:strVal val="visible"/>
                                      </p:to>
                                    </p:set>
                                    <p:animEffect transition="in" filter="barn(inVertical)">
                                      <p:cBhvr>
                                        <p:cTn id="20" dur="500"/>
                                        <p:tgtEl>
                                          <p:spTgt spid="208"/>
                                        </p:tgtEl>
                                      </p:cBhvr>
                                    </p:animEffect>
                                  </p:childTnLst>
                                </p:cTn>
                              </p:par>
                              <p:par>
                                <p:cTn id="21" presetID="23" presetClass="entr" presetSubtype="16" fill="hold" nodeType="withEffect">
                                  <p:stCondLst>
                                    <p:cond delay="0"/>
                                  </p:stCondLst>
                                  <p:childTnLst>
                                    <p:set>
                                      <p:cBhvr>
                                        <p:cTn id="22" dur="1" fill="hold">
                                          <p:stCondLst>
                                            <p:cond delay="0"/>
                                          </p:stCondLst>
                                        </p:cTn>
                                        <p:tgtEl>
                                          <p:spTgt spid="210"/>
                                        </p:tgtEl>
                                        <p:attrNameLst>
                                          <p:attrName>style.visibility</p:attrName>
                                        </p:attrNameLst>
                                      </p:cBhvr>
                                      <p:to>
                                        <p:strVal val="visible"/>
                                      </p:to>
                                    </p:set>
                                    <p:anim calcmode="lin" valueType="num">
                                      <p:cBhvr>
                                        <p:cTn id="23" dur="500" fill="hold"/>
                                        <p:tgtEl>
                                          <p:spTgt spid="210"/>
                                        </p:tgtEl>
                                        <p:attrNameLst>
                                          <p:attrName>ppt_w</p:attrName>
                                        </p:attrNameLst>
                                      </p:cBhvr>
                                      <p:tavLst>
                                        <p:tav tm="0">
                                          <p:val>
                                            <p:fltVal val="0"/>
                                          </p:val>
                                        </p:tav>
                                        <p:tav tm="100000">
                                          <p:val>
                                            <p:strVal val="#ppt_w"/>
                                          </p:val>
                                        </p:tav>
                                      </p:tavLst>
                                    </p:anim>
                                    <p:anim calcmode="lin" valueType="num">
                                      <p:cBhvr>
                                        <p:cTn id="24" dur="500" fill="hold"/>
                                        <p:tgtEl>
                                          <p:spTgt spid="210"/>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500"/>
                            </p:stCondLst>
                            <p:childTnLst>
                              <p:par>
                                <p:cTn id="26" presetID="20" presetClass="entr" presetSubtype="0" fill="hold" grpId="0" nodeType="afterEffect">
                                  <p:stCondLst>
                                    <p:cond delay="0"/>
                                  </p:stCondLst>
                                  <p:childTnLst>
                                    <p:set>
                                      <p:cBhvr>
                                        <p:cTn id="27" dur="1" fill="hold">
                                          <p:stCondLst>
                                            <p:cond delay="0"/>
                                          </p:stCondLst>
                                        </p:cTn>
                                        <p:tgtEl>
                                          <p:spTgt spid="1048950"/>
                                        </p:tgtEl>
                                        <p:attrNameLst>
                                          <p:attrName>style.visibility</p:attrName>
                                        </p:attrNameLst>
                                      </p:cBhvr>
                                      <p:to>
                                        <p:strVal val="visible"/>
                                      </p:to>
                                    </p:set>
                                    <p:animEffect transition="in" filter="wedge">
                                      <p:cBhvr>
                                        <p:cTn id="28" dur="1000"/>
                                        <p:tgtEl>
                                          <p:spTgt spid="1048950"/>
                                        </p:tgtEl>
                                      </p:cBhvr>
                                    </p:animEffect>
                                  </p:childTnLst>
                                </p:cTn>
                              </p:par>
                            </p:childTnLst>
                          </p:cTn>
                        </p:par>
                        <p:par>
                          <p:cTn id="29" fill="hold" nodeType="afterGroup">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1048958"/>
                                        </p:tgtEl>
                                        <p:attrNameLst>
                                          <p:attrName>style.visibility</p:attrName>
                                        </p:attrNameLst>
                                      </p:cBhvr>
                                      <p:to>
                                        <p:strVal val="visible"/>
                                      </p:to>
                                    </p:set>
                                    <p:animEffect transition="in" filter="wipe(down)">
                                      <p:cBhvr>
                                        <p:cTn id="32" dur="500"/>
                                        <p:tgtEl>
                                          <p:spTgt spid="1048958"/>
                                        </p:tgtEl>
                                      </p:cBhvr>
                                    </p:animEffect>
                                  </p:childTnLst>
                                </p:cTn>
                              </p:par>
                            </p:childTnLst>
                          </p:cTn>
                        </p:par>
                        <p:par>
                          <p:cTn id="33" fill="hold" nodeType="afterGroup">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1048960"/>
                                        </p:tgtEl>
                                        <p:attrNameLst>
                                          <p:attrName>style.visibility</p:attrName>
                                        </p:attrNameLst>
                                      </p:cBhvr>
                                      <p:to>
                                        <p:strVal val="visible"/>
                                      </p:to>
                                    </p:set>
                                    <p:animEffect transition="in" filter="wipe(right)">
                                      <p:cBhvr>
                                        <p:cTn id="36" dur="300"/>
                                        <p:tgtEl>
                                          <p:spTgt spid="1048960"/>
                                        </p:tgtEl>
                                      </p:cBhvr>
                                    </p:animEffect>
                                  </p:childTnLst>
                                </p:cTn>
                              </p:par>
                            </p:childTnLst>
                          </p:cTn>
                        </p:par>
                        <p:par>
                          <p:cTn id="37" fill="hold" nodeType="afterGroup">
                            <p:stCondLst>
                              <p:cond delay="4300"/>
                            </p:stCondLst>
                            <p:childTnLst>
                              <p:par>
                                <p:cTn id="38" presetID="22" presetClass="entr" presetSubtype="8" fill="hold" grpId="0" nodeType="afterEffect">
                                  <p:stCondLst>
                                    <p:cond delay="0"/>
                                  </p:stCondLst>
                                  <p:childTnLst>
                                    <p:set>
                                      <p:cBhvr>
                                        <p:cTn id="39" dur="1" fill="hold">
                                          <p:stCondLst>
                                            <p:cond delay="0"/>
                                          </p:stCondLst>
                                        </p:cTn>
                                        <p:tgtEl>
                                          <p:spTgt spid="1048961"/>
                                        </p:tgtEl>
                                        <p:attrNameLst>
                                          <p:attrName>style.visibility</p:attrName>
                                        </p:attrNameLst>
                                      </p:cBhvr>
                                      <p:to>
                                        <p:strVal val="visible"/>
                                      </p:to>
                                    </p:set>
                                    <p:animEffect transition="in" filter="wipe(left)">
                                      <p:cBhvr>
                                        <p:cTn id="40" dur="500"/>
                                        <p:tgtEl>
                                          <p:spTgt spid="1048961"/>
                                        </p:tgtEl>
                                      </p:cBhvr>
                                    </p:animEffect>
                                  </p:childTnLst>
                                </p:cTn>
                              </p:par>
                            </p:childTnLst>
                          </p:cTn>
                        </p:par>
                        <p:par>
                          <p:cTn id="41" fill="hold" nodeType="afterGroup">
                            <p:stCondLst>
                              <p:cond delay="4800"/>
                            </p:stCondLst>
                            <p:childTnLst>
                              <p:par>
                                <p:cTn id="42" presetID="42" presetClass="entr" presetSubtype="0" fill="hold" grpId="0" nodeType="afterEffect">
                                  <p:stCondLst>
                                    <p:cond delay="0"/>
                                  </p:stCondLst>
                                  <p:childTnLst>
                                    <p:set>
                                      <p:cBhvr>
                                        <p:cTn id="43" dur="1" fill="hold">
                                          <p:stCondLst>
                                            <p:cond delay="0"/>
                                          </p:stCondLst>
                                        </p:cTn>
                                        <p:tgtEl>
                                          <p:spTgt spid="1048959"/>
                                        </p:tgtEl>
                                        <p:attrNameLst>
                                          <p:attrName>style.visibility</p:attrName>
                                        </p:attrNameLst>
                                      </p:cBhvr>
                                      <p:to>
                                        <p:strVal val="visible"/>
                                      </p:to>
                                    </p:set>
                                    <p:animEffect transition="in" filter="fade">
                                      <p:cBhvr>
                                        <p:cTn id="44" dur="1000"/>
                                        <p:tgtEl>
                                          <p:spTgt spid="1048959"/>
                                        </p:tgtEl>
                                      </p:cBhvr>
                                    </p:animEffect>
                                    <p:anim calcmode="lin" valueType="num">
                                      <p:cBhvr>
                                        <p:cTn id="45" dur="1000" fill="hold"/>
                                        <p:tgtEl>
                                          <p:spTgt spid="1048959"/>
                                        </p:tgtEl>
                                        <p:attrNameLst>
                                          <p:attrName>ppt_x</p:attrName>
                                        </p:attrNameLst>
                                      </p:cBhvr>
                                      <p:tavLst>
                                        <p:tav tm="0">
                                          <p:val>
                                            <p:strVal val="#ppt_x"/>
                                          </p:val>
                                        </p:tav>
                                        <p:tav tm="100000">
                                          <p:val>
                                            <p:strVal val="#ppt_x"/>
                                          </p:val>
                                        </p:tav>
                                      </p:tavLst>
                                    </p:anim>
                                    <p:anim calcmode="lin" valueType="num">
                                      <p:cBhvr>
                                        <p:cTn id="46" dur="1000" fill="hold"/>
                                        <p:tgtEl>
                                          <p:spTgt spid="1048959"/>
                                        </p:tgtEl>
                                        <p:attrNameLst>
                                          <p:attrName>ppt_y</p:attrName>
                                        </p:attrNameLst>
                                      </p:cBhvr>
                                      <p:tavLst>
                                        <p:tav tm="0">
                                          <p:val>
                                            <p:strVal val="#ppt_y+.1"/>
                                          </p:val>
                                        </p:tav>
                                        <p:tav tm="100000">
                                          <p:val>
                                            <p:strVal val="#ppt_y"/>
                                          </p:val>
                                        </p:tav>
                                      </p:tavLst>
                                    </p:anim>
                                  </p:childTnLst>
                                </p:cTn>
                              </p:par>
                            </p:childTnLst>
                          </p:cTn>
                        </p:par>
                        <p:par>
                          <p:cTn id="47" fill="hold" nodeType="afterGroup">
                            <p:stCondLst>
                              <p:cond delay="5800"/>
                            </p:stCondLst>
                            <p:childTnLst>
                              <p:par>
                                <p:cTn id="48" presetID="56" presetClass="entr" presetSubtype="0" fill="hold" grpId="0" nodeType="afterEffect">
                                  <p:stCondLst>
                                    <p:cond delay="0"/>
                                  </p:stCondLst>
                                  <p:iterate type="lt">
                                    <p:tmPct val="10000"/>
                                  </p:iterate>
                                  <p:childTnLst>
                                    <p:set>
                                      <p:cBhvr>
                                        <p:cTn id="49" dur="1" fill="hold">
                                          <p:stCondLst>
                                            <p:cond delay="0"/>
                                          </p:stCondLst>
                                        </p:cTn>
                                        <p:tgtEl>
                                          <p:spTgt spid="1048962"/>
                                        </p:tgtEl>
                                        <p:attrNameLst>
                                          <p:attrName>style.visibility</p:attrName>
                                        </p:attrNameLst>
                                      </p:cBhvr>
                                      <p:to>
                                        <p:strVal val="visible"/>
                                      </p:to>
                                    </p:set>
                                    <p:anim by="(-#ppt_w*2)" calcmode="lin" valueType="num">
                                      <p:cBhvr rctx="PPT">
                                        <p:cTn id="50" dur="250" autoRev="1" fill="hold">
                                          <p:stCondLst>
                                            <p:cond delay="0"/>
                                          </p:stCondLst>
                                        </p:cTn>
                                        <p:tgtEl>
                                          <p:spTgt spid="1048962"/>
                                        </p:tgtEl>
                                        <p:attrNameLst>
                                          <p:attrName>ppt_w</p:attrName>
                                        </p:attrNameLst>
                                      </p:cBhvr>
                                    </p:anim>
                                    <p:anim by="(#ppt_w*0.50)" calcmode="lin" valueType="num">
                                      <p:cBhvr>
                                        <p:cTn id="51" dur="250" decel="50000" autoRev="1" fill="hold">
                                          <p:stCondLst>
                                            <p:cond delay="0"/>
                                          </p:stCondLst>
                                        </p:cTn>
                                        <p:tgtEl>
                                          <p:spTgt spid="1048962"/>
                                        </p:tgtEl>
                                        <p:attrNameLst>
                                          <p:attrName>ppt_x</p:attrName>
                                        </p:attrNameLst>
                                      </p:cBhvr>
                                    </p:anim>
                                    <p:anim from="(-#ppt_h/2)" to="(#ppt_y)" calcmode="lin" valueType="num">
                                      <p:cBhvr>
                                        <p:cTn id="52" dur="500" fill="hold">
                                          <p:stCondLst>
                                            <p:cond delay="0"/>
                                          </p:stCondLst>
                                        </p:cTn>
                                        <p:tgtEl>
                                          <p:spTgt spid="1048962"/>
                                        </p:tgtEl>
                                        <p:attrNameLst>
                                          <p:attrName>ppt_y</p:attrName>
                                        </p:attrNameLst>
                                      </p:cBhvr>
                                    </p:anim>
                                    <p:animRot by="21600000">
                                      <p:cBhvr>
                                        <p:cTn id="53" dur="500" fill="hold">
                                          <p:stCondLst>
                                            <p:cond delay="0"/>
                                          </p:stCondLst>
                                        </p:cTn>
                                        <p:tgtEl>
                                          <p:spTgt spid="1048962"/>
                                        </p:tgtEl>
                                        <p:attrNameLst>
                                          <p:attrName>r</p:attrName>
                                        </p:attrNameLst>
                                      </p:cBhvr>
                                    </p:animRot>
                                  </p:childTnLst>
                                </p:cTn>
                              </p:par>
                            </p:childTnLst>
                          </p:cTn>
                        </p:par>
                        <p:par>
                          <p:cTn id="54" fill="hold" nodeType="afterGroup">
                            <p:stCondLst>
                              <p:cond delay="6300"/>
                            </p:stCondLst>
                            <p:childTnLst>
                              <p:par>
                                <p:cTn id="55" presetID="16" presetClass="entr" presetSubtype="21" fill="hold" grpId="0" nodeType="afterEffect">
                                  <p:stCondLst>
                                    <p:cond delay="0"/>
                                  </p:stCondLst>
                                  <p:childTnLst>
                                    <p:set>
                                      <p:cBhvr>
                                        <p:cTn id="56" dur="1" fill="hold">
                                          <p:stCondLst>
                                            <p:cond delay="0"/>
                                          </p:stCondLst>
                                        </p:cTn>
                                        <p:tgtEl>
                                          <p:spTgt spid="1048963"/>
                                        </p:tgtEl>
                                        <p:attrNameLst>
                                          <p:attrName>style.visibility</p:attrName>
                                        </p:attrNameLst>
                                      </p:cBhvr>
                                      <p:to>
                                        <p:strVal val="visible"/>
                                      </p:to>
                                    </p:set>
                                    <p:animEffect transition="in" filter="barn(inVertical)">
                                      <p:cBhvr>
                                        <p:cTn id="57" dur="500"/>
                                        <p:tgtEl>
                                          <p:spTgt spid="10489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950" grpId="0" animBg="1"/>
      <p:bldP spid="1048951" grpId="0" animBg="1"/>
      <p:bldP spid="1048958" grpId="0"/>
      <p:bldP spid="1048959" grpId="0" animBg="1"/>
      <p:bldP spid="1048960" grpId="0" animBg="1"/>
      <p:bldP spid="1048961" grpId="0" animBg="1"/>
      <p:bldP spid="1048962" grpId="0"/>
      <p:bldP spid="1048963" grpId="0"/>
      <p:bldP spid="104896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66" name="矩形 2"/>
          <p:cNvSpPr/>
          <p:nvPr/>
        </p:nvSpPr>
        <p:spPr>
          <a:xfrm>
            <a:off x="6652260" y="1925320"/>
            <a:ext cx="4747260" cy="27457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48967" name="矩形 6"/>
          <p:cNvSpPr/>
          <p:nvPr/>
        </p:nvSpPr>
        <p:spPr>
          <a:xfrm>
            <a:off x="2876550" y="2708910"/>
            <a:ext cx="620395" cy="414020"/>
          </a:xfrm>
          <a:prstGeom prst="rect">
            <a:avLst/>
          </a:prstGeom>
          <a:noFill/>
        </p:spPr>
        <p:txBody>
          <a:bodyPr wrap="square">
            <a:spAutoFit/>
          </a:bodyPr>
          <a:lstStyle/>
          <a:p>
            <a:pPr>
              <a:lnSpc>
                <a:spcPct val="150000"/>
              </a:lnSpc>
            </a:pPr>
            <a:r>
              <a:rPr lang="zh-CN" altLang="en-US" sz="1400" b="1">
                <a:latin typeface="微软雅黑" panose="020B0503020204020204" pitchFamily="34" charset="-122"/>
                <a:ea typeface="微软雅黑" panose="020B0503020204020204" pitchFamily="34" charset="-122"/>
              </a:rPr>
              <a:t>无</a:t>
            </a:r>
          </a:p>
        </p:txBody>
      </p:sp>
      <p:sp>
        <p:nvSpPr>
          <p:cNvPr id="1048968" name="矩形 7"/>
          <p:cNvSpPr/>
          <p:nvPr/>
        </p:nvSpPr>
        <p:spPr>
          <a:xfrm>
            <a:off x="792480" y="1925320"/>
            <a:ext cx="4788535" cy="274955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12" name="组合 18"/>
          <p:cNvGrpSpPr/>
          <p:nvPr/>
        </p:nvGrpSpPr>
        <p:grpSpPr>
          <a:xfrm>
            <a:off x="5852160" y="1042035"/>
            <a:ext cx="533400" cy="3629025"/>
            <a:chOff x="5829300" y="1041819"/>
            <a:chExt cx="533400" cy="5292163"/>
          </a:xfrm>
        </p:grpSpPr>
        <p:sp>
          <p:nvSpPr>
            <p:cNvPr id="1048969" name="椭圆 8"/>
            <p:cNvSpPr/>
            <p:nvPr/>
          </p:nvSpPr>
          <p:spPr>
            <a:xfrm>
              <a:off x="5829300" y="3658509"/>
              <a:ext cx="533400" cy="554676"/>
            </a:xfrm>
            <a:prstGeom prst="ellipse">
              <a:avLst/>
            </a:prstGeom>
            <a:solidFill>
              <a:schemeClr val="bg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763" name="直接连接符 91"/>
            <p:cNvCxnSpPr>
              <a:stCxn id="1048969" idx="0"/>
            </p:cNvCxnSpPr>
            <p:nvPr/>
          </p:nvCxnSpPr>
          <p:spPr>
            <a:xfrm flipH="1" flipV="1">
              <a:off x="6096000" y="1041819"/>
              <a:ext cx="0" cy="2616690"/>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145764" name="直接连接符 92"/>
            <p:cNvCxnSpPr>
              <a:endCxn id="1048969" idx="4"/>
            </p:cNvCxnSpPr>
            <p:nvPr/>
          </p:nvCxnSpPr>
          <p:spPr>
            <a:xfrm flipH="1" flipV="1">
              <a:off x="6096000" y="4213185"/>
              <a:ext cx="0" cy="2120797"/>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48970" name="矩形 11"/>
            <p:cNvSpPr/>
            <p:nvPr/>
          </p:nvSpPr>
          <p:spPr>
            <a:xfrm>
              <a:off x="5939527" y="3700770"/>
              <a:ext cx="349392" cy="346070"/>
            </a:xfrm>
            <a:prstGeom prst="rect">
              <a:avLst/>
            </a:prstGeom>
          </p:spPr>
          <p:txBody>
            <a:bodyPr wrap="none" tIns="0" bIns="0" anchor="ctr" anchorCtr="0">
              <a:noAutofit/>
            </a:bodyPr>
            <a:lstStyle/>
            <a:p>
              <a:pPr algn="ctr">
                <a:lnSpc>
                  <a:spcPct val="150000"/>
                </a:lnSpc>
              </a:pPr>
              <a:r>
                <a:rPr lang="en-US" altLang="zh-CN" sz="2000">
                  <a:ln w="6350">
                    <a:noFill/>
                  </a:ln>
                  <a:solidFill>
                    <a:srgbClr val="FF0000"/>
                  </a:solidFill>
                  <a:latin typeface="微软雅黑" panose="020B0503020204020204" pitchFamily="34" charset="-122"/>
                  <a:ea typeface="微软雅黑" panose="020B0503020204020204" pitchFamily="34" charset="-122"/>
                  <a:cs typeface="Arial" panose="020B0604020202020204" pitchFamily="34" charset="0"/>
                </a:rPr>
                <a:t>▶</a:t>
              </a:r>
            </a:p>
          </p:txBody>
        </p:sp>
      </p:grpSp>
      <p:grpSp>
        <p:nvGrpSpPr>
          <p:cNvPr id="213" name="组合 19"/>
          <p:cNvGrpSpPr/>
          <p:nvPr/>
        </p:nvGrpSpPr>
        <p:grpSpPr>
          <a:xfrm>
            <a:off x="2121088" y="1223592"/>
            <a:ext cx="2113690" cy="495316"/>
            <a:chOff x="810997" y="5404174"/>
            <a:chExt cx="6000444" cy="495316"/>
          </a:xfrm>
        </p:grpSpPr>
        <p:sp>
          <p:nvSpPr>
            <p:cNvPr id="1048971"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8972" name="矩形 21"/>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59</a:t>
              </a:r>
              <a:r>
                <a:rPr kumimoji="0"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号令</a:t>
              </a:r>
            </a:p>
          </p:txBody>
        </p:sp>
      </p:grpSp>
      <p:grpSp>
        <p:nvGrpSpPr>
          <p:cNvPr id="214" name="组合 22"/>
          <p:cNvGrpSpPr/>
          <p:nvPr/>
        </p:nvGrpSpPr>
        <p:grpSpPr>
          <a:xfrm>
            <a:off x="8334163" y="1286245"/>
            <a:ext cx="2113690" cy="495316"/>
            <a:chOff x="810997" y="5404174"/>
            <a:chExt cx="6000444" cy="495316"/>
          </a:xfrm>
        </p:grpSpPr>
        <p:sp>
          <p:nvSpPr>
            <p:cNvPr id="1048973"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8974" name="矩形 24"/>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13</a:t>
              </a:r>
              <a:r>
                <a:rPr kumimoji="0" lang="zh-CN" altLang="en-US"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号令</a:t>
              </a:r>
            </a:p>
          </p:txBody>
        </p:sp>
      </p:grpSp>
      <p:sp>
        <p:nvSpPr>
          <p:cNvPr id="1048975" name="矩形 25"/>
          <p:cNvSpPr/>
          <p:nvPr/>
        </p:nvSpPr>
        <p:spPr>
          <a:xfrm>
            <a:off x="6887845" y="2136140"/>
            <a:ext cx="4380865" cy="2168525"/>
          </a:xfrm>
          <a:prstGeom prst="rect">
            <a:avLst/>
          </a:prstGeom>
          <a:noFill/>
        </p:spPr>
        <p:txBody>
          <a:bodyPr wrap="square">
            <a:spAutoFit/>
          </a:bodyPr>
          <a:lstStyle/>
          <a:p>
            <a:pPr>
              <a:lnSpc>
                <a:spcPct val="150000"/>
              </a:lnSpc>
            </a:pPr>
            <a:r>
              <a:rPr sz="1500" b="1">
                <a:solidFill>
                  <a:srgbClr val="FF0000"/>
                </a:solidFill>
                <a:latin typeface="微软雅黑" panose="020B0503020204020204" pitchFamily="34" charset="-122"/>
                <a:ea typeface="微软雅黑" panose="020B0503020204020204" pitchFamily="34" charset="-122"/>
              </a:rPr>
              <a:t>第五条</a:t>
            </a:r>
            <a:r>
              <a:rPr sz="1500">
                <a:latin typeface="微软雅黑" panose="020B0503020204020204" pitchFamily="34" charset="-122"/>
                <a:ea typeface="微软雅黑" panose="020B0503020204020204" pitchFamily="34" charset="-122"/>
              </a:rPr>
              <a:t> 工贸企业应当实行有限空间</a:t>
            </a:r>
            <a:r>
              <a:rPr sz="1500" b="1">
                <a:solidFill>
                  <a:srgbClr val="FF0000"/>
                </a:solidFill>
                <a:latin typeface="微软雅黑" panose="020B0503020204020204" pitchFamily="34" charset="-122"/>
                <a:ea typeface="微软雅黑" panose="020B0503020204020204" pitchFamily="34" charset="-122"/>
              </a:rPr>
              <a:t>作业监护制</a:t>
            </a:r>
            <a:r>
              <a:rPr sz="1500">
                <a:latin typeface="微软雅黑" panose="020B0503020204020204" pitchFamily="34" charset="-122"/>
                <a:ea typeface="微软雅黑" panose="020B0503020204020204" pitchFamily="34" charset="-122"/>
              </a:rPr>
              <a:t>，明确</a:t>
            </a:r>
            <a:r>
              <a:rPr sz="1500" b="1">
                <a:solidFill>
                  <a:srgbClr val="FF0000"/>
                </a:solidFill>
                <a:latin typeface="微软雅黑" panose="020B0503020204020204" pitchFamily="34" charset="-122"/>
                <a:ea typeface="微软雅黑" panose="020B0503020204020204" pitchFamily="34" charset="-122"/>
              </a:rPr>
              <a:t>专职或者兼职</a:t>
            </a:r>
            <a:r>
              <a:rPr sz="1500">
                <a:latin typeface="微软雅黑" panose="020B0503020204020204" pitchFamily="34" charset="-122"/>
                <a:ea typeface="微软雅黑" panose="020B0503020204020204" pitchFamily="34" charset="-122"/>
              </a:rPr>
              <a:t>的监护人员，负责监督有限空间作业安全措施的落实。</a:t>
            </a:r>
          </a:p>
          <a:p>
            <a:pPr>
              <a:lnSpc>
                <a:spcPct val="150000"/>
              </a:lnSpc>
            </a:pPr>
            <a:r>
              <a:rPr lang="en-US" sz="1500">
                <a:latin typeface="微软雅黑" panose="020B0503020204020204" pitchFamily="34" charset="-122"/>
                <a:ea typeface="微软雅黑" panose="020B0503020204020204" pitchFamily="34" charset="-122"/>
              </a:rPr>
              <a:t>    </a:t>
            </a:r>
            <a:r>
              <a:rPr sz="1500" b="1">
                <a:solidFill>
                  <a:srgbClr val="FF0000"/>
                </a:solidFill>
                <a:latin typeface="微软雅黑" panose="020B0503020204020204" pitchFamily="34" charset="-122"/>
                <a:ea typeface="微软雅黑" panose="020B0503020204020204" pitchFamily="34" charset="-122"/>
              </a:rPr>
              <a:t>监护人员</a:t>
            </a:r>
            <a:r>
              <a:rPr sz="1500">
                <a:latin typeface="微软雅黑" panose="020B0503020204020204" pitchFamily="34" charset="-122"/>
                <a:ea typeface="微软雅黑" panose="020B0503020204020204" pitchFamily="34" charset="-122"/>
              </a:rPr>
              <a:t>应当具备与监督有限空间作业相适应的安全知识和应急处置能力，能够正确使用气体检测、机械通风、呼吸防护、应急救援等用品、装备。</a:t>
            </a:r>
          </a:p>
        </p:txBody>
      </p:sp>
      <p:sp>
        <p:nvSpPr>
          <p:cNvPr id="1048976" name="圆角矩形 36"/>
          <p:cNvSpPr/>
          <p:nvPr/>
        </p:nvSpPr>
        <p:spPr>
          <a:xfrm>
            <a:off x="792481" y="5011425"/>
            <a:ext cx="10607024" cy="984458"/>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977" name="Freeform 11"/>
          <p:cNvSpPr/>
          <p:nvPr/>
        </p:nvSpPr>
        <p:spPr bwMode="auto">
          <a:xfrm>
            <a:off x="865348" y="4877973"/>
            <a:ext cx="80931" cy="472678"/>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978" name="Freeform 12"/>
          <p:cNvSpPr/>
          <p:nvPr/>
        </p:nvSpPr>
        <p:spPr bwMode="auto">
          <a:xfrm>
            <a:off x="792480" y="4968825"/>
            <a:ext cx="2200760" cy="408384"/>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979" name="TextBox 8"/>
          <p:cNvSpPr txBox="1"/>
          <p:nvPr/>
        </p:nvSpPr>
        <p:spPr>
          <a:xfrm>
            <a:off x="1097281" y="4993311"/>
            <a:ext cx="1536353" cy="359410"/>
          </a:xfrm>
          <a:prstGeom prst="rect">
            <a:avLst/>
          </a:prstGeom>
          <a:noFill/>
        </p:spPr>
        <p:txBody>
          <a:bodyPr wrap="square" lIns="68562" tIns="34281" rIns="68562" bIns="34281"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变化点说明</a:t>
            </a:r>
          </a:p>
        </p:txBody>
      </p:sp>
      <p:sp>
        <p:nvSpPr>
          <p:cNvPr id="1048980" name="矩形 30"/>
          <p:cNvSpPr>
            <a:spLocks noChangeArrowheads="1"/>
          </p:cNvSpPr>
          <p:nvPr/>
        </p:nvSpPr>
        <p:spPr bwMode="auto">
          <a:xfrm>
            <a:off x="3160395" y="5350510"/>
            <a:ext cx="6701790" cy="346075"/>
          </a:xfrm>
          <a:prstGeom prst="rect">
            <a:avLst/>
          </a:prstGeom>
          <a:noFill/>
          <a:ln w="9525">
            <a:noFill/>
            <a:miter lim="800000"/>
          </a:ln>
        </p:spPr>
        <p:txBody>
          <a:bodyPr wrap="square" lIns="91431" tIns="45716" rIns="91431" bIns="45716">
            <a:spAutoFit/>
          </a:bodyPr>
          <a:lstStyle/>
          <a:p>
            <a:pPr marL="0" marR="0" lvl="0" indent="0" algn="l" defTabSz="913130" rtl="0" eaLnBrk="1" fontAlgn="base" latinLnBrk="0" hangingPunct="1">
              <a:lnSpc>
                <a:spcPts val="2000"/>
              </a:lnSpc>
              <a:spcBef>
                <a:spcPct val="0"/>
              </a:spcBef>
              <a:spcAft>
                <a:spcPts val="500"/>
              </a:spcAft>
              <a:buClrTx/>
              <a:buSzTx/>
              <a:buFontTx/>
              <a:buNone/>
            </a:pPr>
            <a:r>
              <a:rPr kumimoji="0" lang="zh-CN" altLang="en-US"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新增作业监护制，明确监护人员的重要性和能力具备的具体要求</a:t>
            </a:r>
          </a:p>
        </p:txBody>
      </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13"/>
                                        </p:tgtEl>
                                        <p:attrNameLst>
                                          <p:attrName>style.visibility</p:attrName>
                                        </p:attrNameLst>
                                      </p:cBhvr>
                                      <p:to>
                                        <p:strVal val="visible"/>
                                      </p:to>
                                    </p:set>
                                    <p:anim calcmode="lin" valueType="num">
                                      <p:cBhvr>
                                        <p:cTn id="7" dur="500" fill="hold"/>
                                        <p:tgtEl>
                                          <p:spTgt spid="213"/>
                                        </p:tgtEl>
                                        <p:attrNameLst>
                                          <p:attrName>ppt_w</p:attrName>
                                        </p:attrNameLst>
                                      </p:cBhvr>
                                      <p:tavLst>
                                        <p:tav tm="0">
                                          <p:val>
                                            <p:fltVal val="0"/>
                                          </p:val>
                                        </p:tav>
                                        <p:tav tm="100000">
                                          <p:val>
                                            <p:strVal val="#ppt_w"/>
                                          </p:val>
                                        </p:tav>
                                      </p:tavLst>
                                    </p:anim>
                                    <p:anim calcmode="lin" valueType="num">
                                      <p:cBhvr>
                                        <p:cTn id="8" dur="500" fill="hold"/>
                                        <p:tgtEl>
                                          <p:spTgt spid="213"/>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1048968"/>
                                        </p:tgtEl>
                                        <p:attrNameLst>
                                          <p:attrName>style.visibility</p:attrName>
                                        </p:attrNameLst>
                                      </p:cBhvr>
                                      <p:to>
                                        <p:strVal val="visible"/>
                                      </p:to>
                                    </p:set>
                                    <p:animEffect transition="in" filter="wedge">
                                      <p:cBhvr>
                                        <p:cTn id="12" dur="1000"/>
                                        <p:tgtEl>
                                          <p:spTgt spid="1048968"/>
                                        </p:tgtEl>
                                      </p:cBhvr>
                                    </p:animEffect>
                                  </p:childTnLst>
                                </p:cTn>
                              </p:par>
                            </p:childTnLst>
                          </p:cTn>
                        </p:par>
                        <p:par>
                          <p:cTn id="13" fill="hold" nodeType="afterGroup">
                            <p:stCondLst>
                              <p:cond delay="1500"/>
                            </p:stCondLst>
                            <p:childTnLst>
                              <p:par>
                                <p:cTn id="14" presetID="22" presetClass="entr" presetSubtype="4" fill="hold" grpId="0" nodeType="afterEffect">
                                  <p:stCondLst>
                                    <p:cond delay="0"/>
                                  </p:stCondLst>
                                  <p:childTnLst>
                                    <p:set>
                                      <p:cBhvr>
                                        <p:cTn id="15" dur="1" fill="hold">
                                          <p:stCondLst>
                                            <p:cond delay="0"/>
                                          </p:stCondLst>
                                        </p:cTn>
                                        <p:tgtEl>
                                          <p:spTgt spid="1048967"/>
                                        </p:tgtEl>
                                        <p:attrNameLst>
                                          <p:attrName>style.visibility</p:attrName>
                                        </p:attrNameLst>
                                      </p:cBhvr>
                                      <p:to>
                                        <p:strVal val="visible"/>
                                      </p:to>
                                    </p:set>
                                    <p:animEffect transition="in" filter="wipe(down)">
                                      <p:cBhvr>
                                        <p:cTn id="16" dur="500"/>
                                        <p:tgtEl>
                                          <p:spTgt spid="1048967"/>
                                        </p:tgtEl>
                                      </p:cBhvr>
                                    </p:animEffect>
                                  </p:childTnLst>
                                </p:cTn>
                              </p:par>
                            </p:childTnLst>
                          </p:cTn>
                        </p:par>
                        <p:par>
                          <p:cTn id="17" fill="hold" nodeType="afterGroup">
                            <p:stCondLst>
                              <p:cond delay="2000"/>
                            </p:stCondLst>
                            <p:childTnLst>
                              <p:par>
                                <p:cTn id="18" presetID="16" presetClass="entr" presetSubtype="21" fill="hold" nodeType="afterEffect">
                                  <p:stCondLst>
                                    <p:cond delay="0"/>
                                  </p:stCondLst>
                                  <p:childTnLst>
                                    <p:set>
                                      <p:cBhvr>
                                        <p:cTn id="19" dur="1" fill="hold">
                                          <p:stCondLst>
                                            <p:cond delay="0"/>
                                          </p:stCondLst>
                                        </p:cTn>
                                        <p:tgtEl>
                                          <p:spTgt spid="212"/>
                                        </p:tgtEl>
                                        <p:attrNameLst>
                                          <p:attrName>style.visibility</p:attrName>
                                        </p:attrNameLst>
                                      </p:cBhvr>
                                      <p:to>
                                        <p:strVal val="visible"/>
                                      </p:to>
                                    </p:set>
                                    <p:animEffect transition="in" filter="barn(inVertical)">
                                      <p:cBhvr>
                                        <p:cTn id="20" dur="500"/>
                                        <p:tgtEl>
                                          <p:spTgt spid="212"/>
                                        </p:tgtEl>
                                      </p:cBhvr>
                                    </p:animEffect>
                                  </p:childTnLst>
                                </p:cTn>
                              </p:par>
                              <p:par>
                                <p:cTn id="21" presetID="23" presetClass="entr" presetSubtype="16" fill="hold" nodeType="withEffect">
                                  <p:stCondLst>
                                    <p:cond delay="0"/>
                                  </p:stCondLst>
                                  <p:childTnLst>
                                    <p:set>
                                      <p:cBhvr>
                                        <p:cTn id="22" dur="1" fill="hold">
                                          <p:stCondLst>
                                            <p:cond delay="0"/>
                                          </p:stCondLst>
                                        </p:cTn>
                                        <p:tgtEl>
                                          <p:spTgt spid="214"/>
                                        </p:tgtEl>
                                        <p:attrNameLst>
                                          <p:attrName>style.visibility</p:attrName>
                                        </p:attrNameLst>
                                      </p:cBhvr>
                                      <p:to>
                                        <p:strVal val="visible"/>
                                      </p:to>
                                    </p:set>
                                    <p:anim calcmode="lin" valueType="num">
                                      <p:cBhvr>
                                        <p:cTn id="23" dur="500" fill="hold"/>
                                        <p:tgtEl>
                                          <p:spTgt spid="214"/>
                                        </p:tgtEl>
                                        <p:attrNameLst>
                                          <p:attrName>ppt_w</p:attrName>
                                        </p:attrNameLst>
                                      </p:cBhvr>
                                      <p:tavLst>
                                        <p:tav tm="0">
                                          <p:val>
                                            <p:fltVal val="0"/>
                                          </p:val>
                                        </p:tav>
                                        <p:tav tm="100000">
                                          <p:val>
                                            <p:strVal val="#ppt_w"/>
                                          </p:val>
                                        </p:tav>
                                      </p:tavLst>
                                    </p:anim>
                                    <p:anim calcmode="lin" valueType="num">
                                      <p:cBhvr>
                                        <p:cTn id="24" dur="500" fill="hold"/>
                                        <p:tgtEl>
                                          <p:spTgt spid="214"/>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500"/>
                            </p:stCondLst>
                            <p:childTnLst>
                              <p:par>
                                <p:cTn id="26" presetID="20" presetClass="entr" presetSubtype="0" fill="hold" grpId="0" nodeType="afterEffect">
                                  <p:stCondLst>
                                    <p:cond delay="0"/>
                                  </p:stCondLst>
                                  <p:childTnLst>
                                    <p:set>
                                      <p:cBhvr>
                                        <p:cTn id="27" dur="1" fill="hold">
                                          <p:stCondLst>
                                            <p:cond delay="0"/>
                                          </p:stCondLst>
                                        </p:cTn>
                                        <p:tgtEl>
                                          <p:spTgt spid="1048966"/>
                                        </p:tgtEl>
                                        <p:attrNameLst>
                                          <p:attrName>style.visibility</p:attrName>
                                        </p:attrNameLst>
                                      </p:cBhvr>
                                      <p:to>
                                        <p:strVal val="visible"/>
                                      </p:to>
                                    </p:set>
                                    <p:animEffect transition="in" filter="wedge">
                                      <p:cBhvr>
                                        <p:cTn id="28" dur="1000"/>
                                        <p:tgtEl>
                                          <p:spTgt spid="1048966"/>
                                        </p:tgtEl>
                                      </p:cBhvr>
                                    </p:animEffect>
                                  </p:childTnLst>
                                </p:cTn>
                              </p:par>
                            </p:childTnLst>
                          </p:cTn>
                        </p:par>
                        <p:par>
                          <p:cTn id="29" fill="hold" nodeType="afterGroup">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1048975"/>
                                        </p:tgtEl>
                                        <p:attrNameLst>
                                          <p:attrName>style.visibility</p:attrName>
                                        </p:attrNameLst>
                                      </p:cBhvr>
                                      <p:to>
                                        <p:strVal val="visible"/>
                                      </p:to>
                                    </p:set>
                                    <p:animEffect transition="in" filter="wipe(down)">
                                      <p:cBhvr>
                                        <p:cTn id="32" dur="500"/>
                                        <p:tgtEl>
                                          <p:spTgt spid="1048975"/>
                                        </p:tgtEl>
                                      </p:cBhvr>
                                    </p:animEffect>
                                  </p:childTnLst>
                                </p:cTn>
                              </p:par>
                            </p:childTnLst>
                          </p:cTn>
                        </p:par>
                        <p:par>
                          <p:cTn id="33" fill="hold" nodeType="afterGroup">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1048977"/>
                                        </p:tgtEl>
                                        <p:attrNameLst>
                                          <p:attrName>style.visibility</p:attrName>
                                        </p:attrNameLst>
                                      </p:cBhvr>
                                      <p:to>
                                        <p:strVal val="visible"/>
                                      </p:to>
                                    </p:set>
                                    <p:animEffect transition="in" filter="wipe(right)">
                                      <p:cBhvr>
                                        <p:cTn id="36" dur="300"/>
                                        <p:tgtEl>
                                          <p:spTgt spid="1048977"/>
                                        </p:tgtEl>
                                      </p:cBhvr>
                                    </p:animEffect>
                                  </p:childTnLst>
                                </p:cTn>
                              </p:par>
                            </p:childTnLst>
                          </p:cTn>
                        </p:par>
                        <p:par>
                          <p:cTn id="37" fill="hold" nodeType="afterGroup">
                            <p:stCondLst>
                              <p:cond delay="4300"/>
                            </p:stCondLst>
                            <p:childTnLst>
                              <p:par>
                                <p:cTn id="38" presetID="22" presetClass="entr" presetSubtype="8" fill="hold" grpId="0" nodeType="afterEffect">
                                  <p:stCondLst>
                                    <p:cond delay="0"/>
                                  </p:stCondLst>
                                  <p:childTnLst>
                                    <p:set>
                                      <p:cBhvr>
                                        <p:cTn id="39" dur="1" fill="hold">
                                          <p:stCondLst>
                                            <p:cond delay="0"/>
                                          </p:stCondLst>
                                        </p:cTn>
                                        <p:tgtEl>
                                          <p:spTgt spid="1048978"/>
                                        </p:tgtEl>
                                        <p:attrNameLst>
                                          <p:attrName>style.visibility</p:attrName>
                                        </p:attrNameLst>
                                      </p:cBhvr>
                                      <p:to>
                                        <p:strVal val="visible"/>
                                      </p:to>
                                    </p:set>
                                    <p:animEffect transition="in" filter="wipe(left)">
                                      <p:cBhvr>
                                        <p:cTn id="40" dur="500"/>
                                        <p:tgtEl>
                                          <p:spTgt spid="1048978"/>
                                        </p:tgtEl>
                                      </p:cBhvr>
                                    </p:animEffect>
                                  </p:childTnLst>
                                </p:cTn>
                              </p:par>
                            </p:childTnLst>
                          </p:cTn>
                        </p:par>
                        <p:par>
                          <p:cTn id="41" fill="hold" nodeType="afterGroup">
                            <p:stCondLst>
                              <p:cond delay="4800"/>
                            </p:stCondLst>
                            <p:childTnLst>
                              <p:par>
                                <p:cTn id="42" presetID="42" presetClass="entr" presetSubtype="0" fill="hold" grpId="0" nodeType="afterEffect">
                                  <p:stCondLst>
                                    <p:cond delay="0"/>
                                  </p:stCondLst>
                                  <p:childTnLst>
                                    <p:set>
                                      <p:cBhvr>
                                        <p:cTn id="43" dur="1" fill="hold">
                                          <p:stCondLst>
                                            <p:cond delay="0"/>
                                          </p:stCondLst>
                                        </p:cTn>
                                        <p:tgtEl>
                                          <p:spTgt spid="1048976"/>
                                        </p:tgtEl>
                                        <p:attrNameLst>
                                          <p:attrName>style.visibility</p:attrName>
                                        </p:attrNameLst>
                                      </p:cBhvr>
                                      <p:to>
                                        <p:strVal val="visible"/>
                                      </p:to>
                                    </p:set>
                                    <p:animEffect transition="in" filter="fade">
                                      <p:cBhvr>
                                        <p:cTn id="44" dur="1000"/>
                                        <p:tgtEl>
                                          <p:spTgt spid="1048976"/>
                                        </p:tgtEl>
                                      </p:cBhvr>
                                    </p:animEffect>
                                    <p:anim calcmode="lin" valueType="num">
                                      <p:cBhvr>
                                        <p:cTn id="45" dur="1000" fill="hold"/>
                                        <p:tgtEl>
                                          <p:spTgt spid="1048976"/>
                                        </p:tgtEl>
                                        <p:attrNameLst>
                                          <p:attrName>ppt_x</p:attrName>
                                        </p:attrNameLst>
                                      </p:cBhvr>
                                      <p:tavLst>
                                        <p:tav tm="0">
                                          <p:val>
                                            <p:strVal val="#ppt_x"/>
                                          </p:val>
                                        </p:tav>
                                        <p:tav tm="100000">
                                          <p:val>
                                            <p:strVal val="#ppt_x"/>
                                          </p:val>
                                        </p:tav>
                                      </p:tavLst>
                                    </p:anim>
                                    <p:anim calcmode="lin" valueType="num">
                                      <p:cBhvr>
                                        <p:cTn id="46" dur="1000" fill="hold"/>
                                        <p:tgtEl>
                                          <p:spTgt spid="1048976"/>
                                        </p:tgtEl>
                                        <p:attrNameLst>
                                          <p:attrName>ppt_y</p:attrName>
                                        </p:attrNameLst>
                                      </p:cBhvr>
                                      <p:tavLst>
                                        <p:tav tm="0">
                                          <p:val>
                                            <p:strVal val="#ppt_y+.1"/>
                                          </p:val>
                                        </p:tav>
                                        <p:tav tm="100000">
                                          <p:val>
                                            <p:strVal val="#ppt_y"/>
                                          </p:val>
                                        </p:tav>
                                      </p:tavLst>
                                    </p:anim>
                                  </p:childTnLst>
                                </p:cTn>
                              </p:par>
                            </p:childTnLst>
                          </p:cTn>
                        </p:par>
                        <p:par>
                          <p:cTn id="47" fill="hold" nodeType="afterGroup">
                            <p:stCondLst>
                              <p:cond delay="5800"/>
                            </p:stCondLst>
                            <p:childTnLst>
                              <p:par>
                                <p:cTn id="48" presetID="56" presetClass="entr" presetSubtype="0" fill="hold" grpId="0" nodeType="afterEffect">
                                  <p:stCondLst>
                                    <p:cond delay="0"/>
                                  </p:stCondLst>
                                  <p:iterate type="lt">
                                    <p:tmPct val="10000"/>
                                  </p:iterate>
                                  <p:childTnLst>
                                    <p:set>
                                      <p:cBhvr>
                                        <p:cTn id="49" dur="1" fill="hold">
                                          <p:stCondLst>
                                            <p:cond delay="0"/>
                                          </p:stCondLst>
                                        </p:cTn>
                                        <p:tgtEl>
                                          <p:spTgt spid="1048979"/>
                                        </p:tgtEl>
                                        <p:attrNameLst>
                                          <p:attrName>style.visibility</p:attrName>
                                        </p:attrNameLst>
                                      </p:cBhvr>
                                      <p:to>
                                        <p:strVal val="visible"/>
                                      </p:to>
                                    </p:set>
                                    <p:anim by="(-#ppt_w*2)" calcmode="lin" valueType="num">
                                      <p:cBhvr rctx="PPT">
                                        <p:cTn id="50" dur="250" autoRev="1" fill="hold">
                                          <p:stCondLst>
                                            <p:cond delay="0"/>
                                          </p:stCondLst>
                                        </p:cTn>
                                        <p:tgtEl>
                                          <p:spTgt spid="1048979"/>
                                        </p:tgtEl>
                                        <p:attrNameLst>
                                          <p:attrName>ppt_w</p:attrName>
                                        </p:attrNameLst>
                                      </p:cBhvr>
                                    </p:anim>
                                    <p:anim by="(#ppt_w*0.50)" calcmode="lin" valueType="num">
                                      <p:cBhvr>
                                        <p:cTn id="51" dur="250" decel="50000" autoRev="1" fill="hold">
                                          <p:stCondLst>
                                            <p:cond delay="0"/>
                                          </p:stCondLst>
                                        </p:cTn>
                                        <p:tgtEl>
                                          <p:spTgt spid="1048979"/>
                                        </p:tgtEl>
                                        <p:attrNameLst>
                                          <p:attrName>ppt_x</p:attrName>
                                        </p:attrNameLst>
                                      </p:cBhvr>
                                    </p:anim>
                                    <p:anim from="(-#ppt_h/2)" to="(#ppt_y)" calcmode="lin" valueType="num">
                                      <p:cBhvr>
                                        <p:cTn id="52" dur="500" fill="hold">
                                          <p:stCondLst>
                                            <p:cond delay="0"/>
                                          </p:stCondLst>
                                        </p:cTn>
                                        <p:tgtEl>
                                          <p:spTgt spid="1048979"/>
                                        </p:tgtEl>
                                        <p:attrNameLst>
                                          <p:attrName>ppt_y</p:attrName>
                                        </p:attrNameLst>
                                      </p:cBhvr>
                                    </p:anim>
                                    <p:animRot by="21600000">
                                      <p:cBhvr>
                                        <p:cTn id="53" dur="500" fill="hold">
                                          <p:stCondLst>
                                            <p:cond delay="0"/>
                                          </p:stCondLst>
                                        </p:cTn>
                                        <p:tgtEl>
                                          <p:spTgt spid="1048979"/>
                                        </p:tgtEl>
                                        <p:attrNameLst>
                                          <p:attrName>r</p:attrName>
                                        </p:attrNameLst>
                                      </p:cBhvr>
                                    </p:animRot>
                                  </p:childTnLst>
                                </p:cTn>
                              </p:par>
                            </p:childTnLst>
                          </p:cTn>
                        </p:par>
                        <p:par>
                          <p:cTn id="54" fill="hold" nodeType="afterGroup">
                            <p:stCondLst>
                              <p:cond delay="6300"/>
                            </p:stCondLst>
                            <p:childTnLst>
                              <p:par>
                                <p:cTn id="55" presetID="16" presetClass="entr" presetSubtype="21" fill="hold" grpId="0" nodeType="afterEffect">
                                  <p:stCondLst>
                                    <p:cond delay="0"/>
                                  </p:stCondLst>
                                  <p:childTnLst>
                                    <p:set>
                                      <p:cBhvr>
                                        <p:cTn id="56" dur="1" fill="hold">
                                          <p:stCondLst>
                                            <p:cond delay="0"/>
                                          </p:stCondLst>
                                        </p:cTn>
                                        <p:tgtEl>
                                          <p:spTgt spid="1048980"/>
                                        </p:tgtEl>
                                        <p:attrNameLst>
                                          <p:attrName>style.visibility</p:attrName>
                                        </p:attrNameLst>
                                      </p:cBhvr>
                                      <p:to>
                                        <p:strVal val="visible"/>
                                      </p:to>
                                    </p:set>
                                    <p:animEffect transition="in" filter="barn(inVertical)">
                                      <p:cBhvr>
                                        <p:cTn id="57" dur="500"/>
                                        <p:tgtEl>
                                          <p:spTgt spid="10489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966" grpId="0" animBg="1"/>
      <p:bldP spid="1048967" grpId="0"/>
      <p:bldP spid="1048968" grpId="0" animBg="1"/>
      <p:bldP spid="1048975" grpId="0"/>
      <p:bldP spid="1048976" grpId="0" animBg="1"/>
      <p:bldP spid="1048977" grpId="0" animBg="1"/>
      <p:bldP spid="1048978" grpId="0" animBg="1"/>
      <p:bldP spid="1048979" grpId="0"/>
      <p:bldP spid="104898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82" name="矩形 2"/>
          <p:cNvSpPr/>
          <p:nvPr/>
        </p:nvSpPr>
        <p:spPr>
          <a:xfrm>
            <a:off x="6652260" y="1925320"/>
            <a:ext cx="4747260" cy="29235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48983" name="矩形 7"/>
          <p:cNvSpPr/>
          <p:nvPr/>
        </p:nvSpPr>
        <p:spPr>
          <a:xfrm>
            <a:off x="792480" y="1925320"/>
            <a:ext cx="4883150" cy="29235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16" name="组合 18"/>
          <p:cNvGrpSpPr/>
          <p:nvPr/>
        </p:nvGrpSpPr>
        <p:grpSpPr>
          <a:xfrm>
            <a:off x="5852160" y="1042035"/>
            <a:ext cx="533400" cy="3806825"/>
            <a:chOff x="5829300" y="1041819"/>
            <a:chExt cx="533400" cy="5292163"/>
          </a:xfrm>
        </p:grpSpPr>
        <p:sp>
          <p:nvSpPr>
            <p:cNvPr id="1048984" name="椭圆 8"/>
            <p:cNvSpPr/>
            <p:nvPr/>
          </p:nvSpPr>
          <p:spPr>
            <a:xfrm>
              <a:off x="5829300" y="3658509"/>
              <a:ext cx="533400" cy="554676"/>
            </a:xfrm>
            <a:prstGeom prst="ellipse">
              <a:avLst/>
            </a:prstGeom>
            <a:solidFill>
              <a:schemeClr val="bg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765" name="直接连接符 91"/>
            <p:cNvCxnSpPr>
              <a:stCxn id="1048984" idx="0"/>
            </p:cNvCxnSpPr>
            <p:nvPr/>
          </p:nvCxnSpPr>
          <p:spPr>
            <a:xfrm flipH="1" flipV="1">
              <a:off x="6096000" y="1041819"/>
              <a:ext cx="0" cy="2616690"/>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145766" name="直接连接符 92"/>
            <p:cNvCxnSpPr>
              <a:endCxn id="1048984" idx="4"/>
            </p:cNvCxnSpPr>
            <p:nvPr/>
          </p:nvCxnSpPr>
          <p:spPr>
            <a:xfrm flipH="1" flipV="1">
              <a:off x="6096000" y="4213185"/>
              <a:ext cx="0" cy="2120797"/>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48985" name="矩形 11"/>
            <p:cNvSpPr/>
            <p:nvPr/>
          </p:nvSpPr>
          <p:spPr>
            <a:xfrm>
              <a:off x="5939527" y="3700770"/>
              <a:ext cx="349392" cy="346070"/>
            </a:xfrm>
            <a:prstGeom prst="rect">
              <a:avLst/>
            </a:prstGeom>
          </p:spPr>
          <p:txBody>
            <a:bodyPr wrap="none" tIns="0" bIns="0" anchor="ctr" anchorCtr="0">
              <a:noAutofit/>
            </a:bodyPr>
            <a:lstStyle/>
            <a:p>
              <a:pPr algn="ctr">
                <a:lnSpc>
                  <a:spcPct val="150000"/>
                </a:lnSpc>
              </a:pPr>
              <a:r>
                <a:rPr lang="en-US" altLang="zh-CN" sz="2000">
                  <a:ln w="6350">
                    <a:noFill/>
                  </a:ln>
                  <a:solidFill>
                    <a:srgbClr val="FF0000"/>
                  </a:solidFill>
                  <a:latin typeface="微软雅黑" panose="020B0503020204020204" pitchFamily="34" charset="-122"/>
                  <a:ea typeface="微软雅黑" panose="020B0503020204020204" pitchFamily="34" charset="-122"/>
                  <a:cs typeface="Arial" panose="020B0604020202020204" pitchFamily="34" charset="0"/>
                </a:rPr>
                <a:t>▶</a:t>
              </a:r>
            </a:p>
          </p:txBody>
        </p:sp>
      </p:grpSp>
      <p:grpSp>
        <p:nvGrpSpPr>
          <p:cNvPr id="217" name="组合 19"/>
          <p:cNvGrpSpPr/>
          <p:nvPr/>
        </p:nvGrpSpPr>
        <p:grpSpPr>
          <a:xfrm>
            <a:off x="2062033" y="1223592"/>
            <a:ext cx="2113690" cy="495316"/>
            <a:chOff x="810997" y="5404174"/>
            <a:chExt cx="6000444" cy="495316"/>
          </a:xfrm>
        </p:grpSpPr>
        <p:sp>
          <p:nvSpPr>
            <p:cNvPr id="1048986"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8987" name="矩形 21"/>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59</a:t>
              </a:r>
              <a:r>
                <a:rPr kumimoji="0"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号令</a:t>
              </a:r>
            </a:p>
          </p:txBody>
        </p:sp>
      </p:grpSp>
      <p:grpSp>
        <p:nvGrpSpPr>
          <p:cNvPr id="218" name="组合 22"/>
          <p:cNvGrpSpPr/>
          <p:nvPr/>
        </p:nvGrpSpPr>
        <p:grpSpPr>
          <a:xfrm>
            <a:off x="8002693" y="1223380"/>
            <a:ext cx="2113690" cy="495316"/>
            <a:chOff x="810997" y="5404174"/>
            <a:chExt cx="6000444" cy="495316"/>
          </a:xfrm>
        </p:grpSpPr>
        <p:sp>
          <p:nvSpPr>
            <p:cNvPr id="1048988"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8989" name="矩形 24"/>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13</a:t>
              </a:r>
              <a:r>
                <a:rPr kumimoji="0" lang="zh-CN" altLang="en-US"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号令</a:t>
              </a:r>
            </a:p>
          </p:txBody>
        </p:sp>
      </p:grpSp>
      <p:sp>
        <p:nvSpPr>
          <p:cNvPr id="1048990" name="圆角矩形 36"/>
          <p:cNvSpPr/>
          <p:nvPr/>
        </p:nvSpPr>
        <p:spPr>
          <a:xfrm>
            <a:off x="865505" y="5176520"/>
            <a:ext cx="10607040" cy="1184275"/>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3130" rtl="0" eaLnBrk="1" fontAlgn="base" latinLnBrk="0" hangingPunct="1">
              <a:lnSpc>
                <a:spcPts val="2000"/>
              </a:lnSpc>
              <a:spcBef>
                <a:spcPct val="0"/>
              </a:spcBef>
              <a:spcAft>
                <a:spcPts val="50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991" name="Freeform 11"/>
          <p:cNvSpPr/>
          <p:nvPr/>
        </p:nvSpPr>
        <p:spPr bwMode="auto">
          <a:xfrm>
            <a:off x="865348" y="5043073"/>
            <a:ext cx="80931" cy="472678"/>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992" name="Freeform 12"/>
          <p:cNvSpPr/>
          <p:nvPr/>
        </p:nvSpPr>
        <p:spPr bwMode="auto">
          <a:xfrm>
            <a:off x="792480" y="5133925"/>
            <a:ext cx="2200760" cy="408384"/>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993" name="TextBox 8"/>
          <p:cNvSpPr txBox="1"/>
          <p:nvPr/>
        </p:nvSpPr>
        <p:spPr>
          <a:xfrm>
            <a:off x="1097281" y="5158411"/>
            <a:ext cx="1536353" cy="359410"/>
          </a:xfrm>
          <a:prstGeom prst="rect">
            <a:avLst/>
          </a:prstGeom>
          <a:noFill/>
        </p:spPr>
        <p:txBody>
          <a:bodyPr wrap="square" lIns="68562" tIns="34281" rIns="68562" bIns="34281"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变化点说明</a:t>
            </a:r>
          </a:p>
        </p:txBody>
      </p:sp>
      <p:sp>
        <p:nvSpPr>
          <p:cNvPr id="1048994" name="矩形 3"/>
          <p:cNvSpPr>
            <a:spLocks noChangeArrowheads="1"/>
          </p:cNvSpPr>
          <p:nvPr>
            <p:custDataLst>
              <p:tags r:id="rId1"/>
            </p:custDataLst>
          </p:nvPr>
        </p:nvSpPr>
        <p:spPr bwMode="auto">
          <a:xfrm>
            <a:off x="3107055" y="5268595"/>
            <a:ext cx="8105775" cy="1112520"/>
          </a:xfrm>
          <a:prstGeom prst="rect">
            <a:avLst/>
          </a:prstGeom>
          <a:noFill/>
          <a:ln w="9525">
            <a:noFill/>
            <a:miter lim="800000"/>
          </a:ln>
        </p:spPr>
        <p:txBody>
          <a:bodyPr wrap="square" lIns="91431" tIns="45716" rIns="91431" bIns="45716">
            <a:noAutofit/>
          </a:bodyPr>
          <a:lstStyle/>
          <a:p>
            <a:pPr marL="0" marR="0" lvl="0" indent="0" algn="l" defTabSz="913130" rtl="0" eaLnBrk="1" fontAlgn="base" latinLnBrk="0" hangingPunct="1">
              <a:lnSpc>
                <a:spcPts val="2000"/>
              </a:lnSpc>
              <a:spcBef>
                <a:spcPct val="0"/>
              </a:spcBef>
              <a:spcAft>
                <a:spcPts val="500"/>
              </a:spcAft>
              <a:buClrTx/>
              <a:buSzTx/>
              <a:buFontTx/>
              <a:buNone/>
            </a:pPr>
            <a:r>
              <a:rPr kumimoji="0" 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现场负责人</a:t>
            </a:r>
            <a:r>
              <a:rPr kumimoji="0" 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Arial" panose="020B0604020202020204" pitchFamily="34" charset="0"/>
                <a:sym typeface="+mn-lt"/>
              </a:rPr>
              <a:t>→</a:t>
            </a:r>
            <a:r>
              <a:rPr kumimoji="0" 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作业审批人</a:t>
            </a:r>
          </a:p>
          <a:p>
            <a:pPr marL="0" marR="0" lvl="0" indent="0" algn="l" defTabSz="913130" rtl="0" eaLnBrk="1" fontAlgn="base" latinLnBrk="0" hangingPunct="1">
              <a:lnSpc>
                <a:spcPts val="2000"/>
              </a:lnSpc>
              <a:spcBef>
                <a:spcPct val="0"/>
              </a:spcBef>
              <a:spcAft>
                <a:spcPts val="500"/>
              </a:spcAft>
              <a:buClrTx/>
              <a:buSzTx/>
              <a:buFontTx/>
              <a:buNone/>
            </a:pPr>
            <a:r>
              <a:rPr kumimoji="0" 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明确了培训周期、参训人员的范围</a:t>
            </a:r>
          </a:p>
          <a:p>
            <a:pPr marL="0" marR="0" lvl="0" indent="0" algn="l" defTabSz="913130" rtl="0" eaLnBrk="1" fontAlgn="base" latinLnBrk="0" hangingPunct="1">
              <a:lnSpc>
                <a:spcPts val="2000"/>
              </a:lnSpc>
              <a:spcBef>
                <a:spcPct val="0"/>
              </a:spcBef>
              <a:spcAft>
                <a:spcPts val="500"/>
              </a:spcAft>
              <a:buClrTx/>
              <a:buSzTx/>
              <a:buFontTx/>
              <a:buNone/>
            </a:pPr>
            <a:r>
              <a:rPr kumimoji="0" 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明确了未经培训合格不得参与作业的要求</a:t>
            </a:r>
          </a:p>
        </p:txBody>
      </p:sp>
      <p:sp>
        <p:nvSpPr>
          <p:cNvPr id="1048995" name="文本框 4"/>
          <p:cNvSpPr txBox="1"/>
          <p:nvPr/>
        </p:nvSpPr>
        <p:spPr>
          <a:xfrm>
            <a:off x="908050" y="2042795"/>
            <a:ext cx="4714240" cy="2676525"/>
          </a:xfrm>
          <a:prstGeom prst="rect">
            <a:avLst/>
          </a:prstGeom>
          <a:noFill/>
        </p:spPr>
        <p:txBody>
          <a:bodyPr wrap="square" rtlCol="0" anchor="t">
            <a:spAutoFit/>
          </a:bodyPr>
          <a:lstStyle/>
          <a:p>
            <a:pPr>
              <a:lnSpc>
                <a:spcPct val="150000"/>
              </a:lnSpc>
            </a:pPr>
            <a:r>
              <a:rPr lang="zh-CN" altLang="en-US" sz="1400" b="1">
                <a:solidFill>
                  <a:schemeClr val="accent1"/>
                </a:solidFill>
                <a:latin typeface="微软雅黑" panose="020B0503020204020204" pitchFamily="34" charset="-122"/>
                <a:ea typeface="微软雅黑" panose="020B0503020204020204" pitchFamily="34" charset="-122"/>
                <a:sym typeface="+mn-ea"/>
              </a:rPr>
              <a:t>第六条</a:t>
            </a:r>
            <a:r>
              <a:rPr lang="zh-CN" altLang="en-US" sz="1400">
                <a:latin typeface="微软雅黑" panose="020B0503020204020204" pitchFamily="34" charset="-122"/>
                <a:ea typeface="微软雅黑" panose="020B0503020204020204" pitchFamily="34" charset="-122"/>
                <a:sym typeface="+mn-ea"/>
              </a:rPr>
              <a:t> 工贸企业应当对从事有限空间作业的</a:t>
            </a:r>
            <a:r>
              <a:rPr lang="zh-CN" altLang="en-US" sz="1400" b="1">
                <a:solidFill>
                  <a:schemeClr val="accent1"/>
                </a:solidFill>
                <a:latin typeface="微软雅黑" panose="020B0503020204020204" pitchFamily="34" charset="-122"/>
                <a:ea typeface="微软雅黑" panose="020B0503020204020204" pitchFamily="34" charset="-122"/>
                <a:sym typeface="+mn-ea"/>
              </a:rPr>
              <a:t>现场负责人、监护人员、作业人员、应急救援人员</a:t>
            </a:r>
            <a:r>
              <a:rPr lang="zh-CN" altLang="en-US" sz="1400">
                <a:latin typeface="微软雅黑" panose="020B0503020204020204" pitchFamily="34" charset="-122"/>
                <a:ea typeface="微软雅黑" panose="020B0503020204020204" pitchFamily="34" charset="-122"/>
                <a:sym typeface="+mn-ea"/>
              </a:rPr>
              <a:t>进行</a:t>
            </a:r>
            <a:r>
              <a:rPr lang="zh-CN" altLang="en-US" sz="1400" b="1">
                <a:solidFill>
                  <a:schemeClr val="accent1"/>
                </a:solidFill>
                <a:latin typeface="微软雅黑" panose="020B0503020204020204" pitchFamily="34" charset="-122"/>
                <a:ea typeface="微软雅黑" panose="020B0503020204020204" pitchFamily="34" charset="-122"/>
                <a:sym typeface="+mn-ea"/>
              </a:rPr>
              <a:t>专项安全培训</a:t>
            </a:r>
            <a:r>
              <a:rPr lang="zh-CN" altLang="en-US" sz="1400">
                <a:latin typeface="微软雅黑" panose="020B0503020204020204" pitchFamily="34" charset="-122"/>
                <a:ea typeface="微软雅黑" panose="020B0503020204020204" pitchFamily="34" charset="-122"/>
                <a:sym typeface="+mn-ea"/>
              </a:rPr>
              <a:t>。专项安全培训应当包括下列内容:</a:t>
            </a:r>
          </a:p>
          <a:p>
            <a:pPr>
              <a:lnSpc>
                <a:spcPct val="150000"/>
              </a:lnSpc>
            </a:pPr>
            <a:r>
              <a:rPr lang="zh-CN" altLang="en-US" sz="1400">
                <a:latin typeface="微软雅黑" panose="020B0503020204020204" pitchFamily="34" charset="-122"/>
                <a:ea typeface="微软雅黑" panose="020B0503020204020204" pitchFamily="34" charset="-122"/>
                <a:sym typeface="+mn-ea"/>
              </a:rPr>
              <a:t>（一）有限空间作业的危险有害因素和安全防范措施；</a:t>
            </a:r>
          </a:p>
          <a:p>
            <a:pPr>
              <a:lnSpc>
                <a:spcPct val="150000"/>
              </a:lnSpc>
            </a:pPr>
            <a:r>
              <a:rPr lang="zh-CN" altLang="en-US" sz="1400">
                <a:latin typeface="微软雅黑" panose="020B0503020204020204" pitchFamily="34" charset="-122"/>
                <a:ea typeface="微软雅黑" panose="020B0503020204020204" pitchFamily="34" charset="-122"/>
                <a:sym typeface="+mn-ea"/>
              </a:rPr>
              <a:t>（二）有限空间作业的安全操作规程；</a:t>
            </a:r>
          </a:p>
          <a:p>
            <a:pPr>
              <a:lnSpc>
                <a:spcPct val="150000"/>
              </a:lnSpc>
            </a:pPr>
            <a:r>
              <a:rPr lang="zh-CN" altLang="en-US" sz="1400">
                <a:latin typeface="微软雅黑" panose="020B0503020204020204" pitchFamily="34" charset="-122"/>
                <a:ea typeface="微软雅黑" panose="020B0503020204020204" pitchFamily="34" charset="-122"/>
                <a:sym typeface="+mn-ea"/>
              </a:rPr>
              <a:t>（三）检测仪器、劳动防护用品的正确使用；</a:t>
            </a:r>
          </a:p>
          <a:p>
            <a:pPr>
              <a:lnSpc>
                <a:spcPct val="150000"/>
              </a:lnSpc>
            </a:pPr>
            <a:r>
              <a:rPr lang="zh-CN" altLang="en-US" sz="1400">
                <a:latin typeface="微软雅黑" panose="020B0503020204020204" pitchFamily="34" charset="-122"/>
                <a:ea typeface="微软雅黑" panose="020B0503020204020204" pitchFamily="34" charset="-122"/>
                <a:sym typeface="+mn-ea"/>
              </a:rPr>
              <a:t>（四）紧急情况下的应急处置措施。</a:t>
            </a:r>
          </a:p>
          <a:p>
            <a:pPr>
              <a:lnSpc>
                <a:spcPct val="150000"/>
              </a:lnSpc>
            </a:pPr>
            <a:r>
              <a:rPr lang="zh-CN" altLang="en-US" sz="1400">
                <a:latin typeface="微软雅黑" panose="020B0503020204020204" pitchFamily="34" charset="-122"/>
                <a:ea typeface="微软雅黑" panose="020B0503020204020204" pitchFamily="34" charset="-122"/>
                <a:sym typeface="+mn-ea"/>
              </a:rPr>
              <a:t>安全培训应当有专门记录，并由参加培训的人员</a:t>
            </a:r>
            <a:r>
              <a:rPr lang="zh-CN" altLang="en-US" sz="1400" b="1">
                <a:solidFill>
                  <a:schemeClr val="accent1"/>
                </a:solidFill>
                <a:latin typeface="微软雅黑" panose="020B0503020204020204" pitchFamily="34" charset="-122"/>
                <a:ea typeface="微软雅黑" panose="020B0503020204020204" pitchFamily="34" charset="-122"/>
                <a:sym typeface="+mn-ea"/>
              </a:rPr>
              <a:t>签字确认</a:t>
            </a:r>
            <a:r>
              <a:rPr lang="zh-CN" altLang="en-US" sz="1400">
                <a:latin typeface="微软雅黑" panose="020B0503020204020204" pitchFamily="34" charset="-122"/>
                <a:ea typeface="微软雅黑" panose="020B0503020204020204" pitchFamily="34" charset="-122"/>
                <a:sym typeface="+mn-ea"/>
              </a:rPr>
              <a:t>。</a:t>
            </a:r>
          </a:p>
        </p:txBody>
      </p:sp>
      <p:sp>
        <p:nvSpPr>
          <p:cNvPr id="1048996" name="文本框 5"/>
          <p:cNvSpPr txBox="1"/>
          <p:nvPr/>
        </p:nvSpPr>
        <p:spPr>
          <a:xfrm>
            <a:off x="6851015" y="2377440"/>
            <a:ext cx="4440555" cy="1861185"/>
          </a:xfrm>
          <a:prstGeom prst="rect">
            <a:avLst/>
          </a:prstGeom>
          <a:noFill/>
        </p:spPr>
        <p:txBody>
          <a:bodyPr wrap="square" rtlCol="0" anchor="t">
            <a:spAutoFit/>
          </a:bodyPr>
          <a:lstStyle/>
          <a:p>
            <a:pPr indent="0" fontAlgn="auto">
              <a:lnSpc>
                <a:spcPts val="2760"/>
              </a:lnSpc>
            </a:pPr>
            <a:r>
              <a:rPr lang="zh-CN" altLang="en-US" sz="1400" b="1">
                <a:solidFill>
                  <a:srgbClr val="FF0000"/>
                </a:solidFill>
                <a:latin typeface="微软雅黑" panose="020B0503020204020204" pitchFamily="34" charset="-122"/>
                <a:ea typeface="微软雅黑" panose="020B0503020204020204" pitchFamily="34" charset="-122"/>
                <a:sym typeface="+mn-ea"/>
              </a:rPr>
              <a:t>第九条</a:t>
            </a:r>
            <a:r>
              <a:rPr lang="zh-CN" altLang="en-US" sz="1400">
                <a:latin typeface="微软雅黑" panose="020B0503020204020204" pitchFamily="34" charset="-122"/>
                <a:ea typeface="微软雅黑" panose="020B0503020204020204" pitchFamily="34" charset="-122"/>
                <a:sym typeface="+mn-ea"/>
              </a:rPr>
              <a:t> 工贸企业应当</a:t>
            </a:r>
            <a:r>
              <a:rPr lang="zh-CN" altLang="en-US" sz="1400" b="1">
                <a:solidFill>
                  <a:srgbClr val="FF0000"/>
                </a:solidFill>
                <a:latin typeface="微软雅黑" panose="020B0503020204020204" pitchFamily="34" charset="-122"/>
                <a:ea typeface="微软雅黑" panose="020B0503020204020204" pitchFamily="34" charset="-122"/>
                <a:sym typeface="+mn-ea"/>
              </a:rPr>
              <a:t>每年至少组织一次</a:t>
            </a:r>
            <a:r>
              <a:rPr lang="zh-CN" altLang="en-US" sz="1400">
                <a:latin typeface="微软雅黑" panose="020B0503020204020204" pitchFamily="34" charset="-122"/>
                <a:ea typeface="微软雅黑" panose="020B0503020204020204" pitchFamily="34" charset="-122"/>
                <a:sym typeface="+mn-ea"/>
              </a:rPr>
              <a:t>有限空间作业专题安全培训，对</a:t>
            </a:r>
            <a:r>
              <a:rPr lang="zh-CN" altLang="en-US" sz="1400" b="1">
                <a:solidFill>
                  <a:srgbClr val="FF0000"/>
                </a:solidFill>
                <a:latin typeface="微软雅黑" panose="020B0503020204020204" pitchFamily="34" charset="-122"/>
                <a:ea typeface="微软雅黑" panose="020B0503020204020204" pitchFamily="34" charset="-122"/>
                <a:sym typeface="+mn-ea"/>
              </a:rPr>
              <a:t>作业审批人、监护人员、作业人员和应急救援人员</a:t>
            </a:r>
            <a:r>
              <a:rPr lang="zh-CN" altLang="en-US" sz="1400">
                <a:latin typeface="微软雅黑" panose="020B0503020204020204" pitchFamily="34" charset="-122"/>
                <a:ea typeface="微软雅黑" panose="020B0503020204020204" pitchFamily="34" charset="-122"/>
                <a:sym typeface="+mn-ea"/>
              </a:rPr>
              <a:t>培训有限空间作业安全知识和技能，并如实记录。</a:t>
            </a:r>
          </a:p>
          <a:p>
            <a:pPr indent="0" fontAlgn="auto">
              <a:lnSpc>
                <a:spcPts val="2760"/>
              </a:lnSpc>
            </a:pPr>
            <a:r>
              <a:rPr lang="en-US" altLang="zh-CN" sz="1400">
                <a:latin typeface="微软雅黑" panose="020B0503020204020204" pitchFamily="34" charset="-122"/>
                <a:ea typeface="微软雅黑" panose="020B0503020204020204" pitchFamily="34" charset="-122"/>
                <a:sym typeface="+mn-ea"/>
              </a:rPr>
              <a:t>     </a:t>
            </a:r>
            <a:r>
              <a:rPr lang="en-US" altLang="zh-CN" sz="1400" b="1">
                <a:solidFill>
                  <a:srgbClr val="FF0000"/>
                </a:solidFill>
                <a:latin typeface="微软雅黑" panose="020B0503020204020204" pitchFamily="34" charset="-122"/>
                <a:ea typeface="微软雅黑" panose="020B0503020204020204" pitchFamily="34" charset="-122"/>
                <a:sym typeface="+mn-ea"/>
              </a:rPr>
              <a:t> </a:t>
            </a:r>
            <a:r>
              <a:rPr lang="zh-CN" altLang="en-US" sz="1400" b="1">
                <a:solidFill>
                  <a:srgbClr val="FF0000"/>
                </a:solidFill>
                <a:latin typeface="微软雅黑" panose="020B0503020204020204" pitchFamily="34" charset="-122"/>
                <a:ea typeface="微软雅黑" panose="020B0503020204020204" pitchFamily="34" charset="-122"/>
                <a:sym typeface="+mn-ea"/>
              </a:rPr>
              <a:t>未经培训合格</a:t>
            </a:r>
            <a:r>
              <a:rPr lang="zh-CN" altLang="en-US" sz="1400" b="1">
                <a:solidFill>
                  <a:srgbClr val="FF0000"/>
                </a:solidFill>
                <a:highlight>
                  <a:srgbClr val="FFFF00"/>
                </a:highlight>
                <a:latin typeface="微软雅黑" panose="020B0503020204020204" pitchFamily="34" charset="-122"/>
                <a:ea typeface="微软雅黑" panose="020B0503020204020204" pitchFamily="34" charset="-122"/>
                <a:sym typeface="+mn-ea"/>
              </a:rPr>
              <a:t>不得</a:t>
            </a:r>
            <a:r>
              <a:rPr lang="zh-CN" altLang="en-US" sz="1400">
                <a:latin typeface="微软雅黑" panose="020B0503020204020204" pitchFamily="34" charset="-122"/>
                <a:ea typeface="微软雅黑" panose="020B0503020204020204" pitchFamily="34" charset="-122"/>
                <a:sym typeface="+mn-ea"/>
              </a:rPr>
              <a:t>参与有限空间作业。</a:t>
            </a:r>
          </a:p>
        </p:txBody>
      </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17"/>
                                        </p:tgtEl>
                                        <p:attrNameLst>
                                          <p:attrName>style.visibility</p:attrName>
                                        </p:attrNameLst>
                                      </p:cBhvr>
                                      <p:to>
                                        <p:strVal val="visible"/>
                                      </p:to>
                                    </p:set>
                                    <p:anim calcmode="lin" valueType="num">
                                      <p:cBhvr>
                                        <p:cTn id="7" dur="500" fill="hold"/>
                                        <p:tgtEl>
                                          <p:spTgt spid="217"/>
                                        </p:tgtEl>
                                        <p:attrNameLst>
                                          <p:attrName>ppt_w</p:attrName>
                                        </p:attrNameLst>
                                      </p:cBhvr>
                                      <p:tavLst>
                                        <p:tav tm="0">
                                          <p:val>
                                            <p:fltVal val="0"/>
                                          </p:val>
                                        </p:tav>
                                        <p:tav tm="100000">
                                          <p:val>
                                            <p:strVal val="#ppt_w"/>
                                          </p:val>
                                        </p:tav>
                                      </p:tavLst>
                                    </p:anim>
                                    <p:anim calcmode="lin" valueType="num">
                                      <p:cBhvr>
                                        <p:cTn id="8" dur="500" fill="hold"/>
                                        <p:tgtEl>
                                          <p:spTgt spid="217"/>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1048983"/>
                                        </p:tgtEl>
                                        <p:attrNameLst>
                                          <p:attrName>style.visibility</p:attrName>
                                        </p:attrNameLst>
                                      </p:cBhvr>
                                      <p:to>
                                        <p:strVal val="visible"/>
                                      </p:to>
                                    </p:set>
                                    <p:animEffect transition="in" filter="wedge">
                                      <p:cBhvr>
                                        <p:cTn id="12" dur="1000"/>
                                        <p:tgtEl>
                                          <p:spTgt spid="1048983"/>
                                        </p:tgtEl>
                                      </p:cBhvr>
                                    </p:animEffect>
                                  </p:childTnLst>
                                </p:cTn>
                              </p:par>
                            </p:childTnLst>
                          </p:cTn>
                        </p:par>
                        <p:par>
                          <p:cTn id="13" fill="hold" nodeType="afterGroup">
                            <p:stCondLst>
                              <p:cond delay="1500"/>
                            </p:stCondLst>
                            <p:childTnLst>
                              <p:par>
                                <p:cTn id="14" presetID="22" presetClass="entr" presetSubtype="4" fill="hold" grpId="0" nodeType="afterEffect">
                                  <p:stCondLst>
                                    <p:cond delay="0"/>
                                  </p:stCondLst>
                                  <p:childTnLst>
                                    <p:set>
                                      <p:cBhvr>
                                        <p:cTn id="15" dur="1" fill="hold">
                                          <p:stCondLst>
                                            <p:cond delay="0"/>
                                          </p:stCondLst>
                                        </p:cTn>
                                        <p:tgtEl>
                                          <p:spTgt spid="1048995"/>
                                        </p:tgtEl>
                                        <p:attrNameLst>
                                          <p:attrName>style.visibility</p:attrName>
                                        </p:attrNameLst>
                                      </p:cBhvr>
                                      <p:to>
                                        <p:strVal val="visible"/>
                                      </p:to>
                                    </p:set>
                                    <p:animEffect transition="in" filter="wipe(down)">
                                      <p:cBhvr>
                                        <p:cTn id="16" dur="500"/>
                                        <p:tgtEl>
                                          <p:spTgt spid="1048995"/>
                                        </p:tgtEl>
                                      </p:cBhvr>
                                    </p:animEffect>
                                  </p:childTnLst>
                                </p:cTn>
                              </p:par>
                            </p:childTnLst>
                          </p:cTn>
                        </p:par>
                        <p:par>
                          <p:cTn id="17" fill="hold" nodeType="afterGroup">
                            <p:stCondLst>
                              <p:cond delay="2000"/>
                            </p:stCondLst>
                            <p:childTnLst>
                              <p:par>
                                <p:cTn id="18" presetID="16" presetClass="entr" presetSubtype="21" fill="hold" nodeType="afterEffect">
                                  <p:stCondLst>
                                    <p:cond delay="0"/>
                                  </p:stCondLst>
                                  <p:childTnLst>
                                    <p:set>
                                      <p:cBhvr>
                                        <p:cTn id="19" dur="1" fill="hold">
                                          <p:stCondLst>
                                            <p:cond delay="0"/>
                                          </p:stCondLst>
                                        </p:cTn>
                                        <p:tgtEl>
                                          <p:spTgt spid="216"/>
                                        </p:tgtEl>
                                        <p:attrNameLst>
                                          <p:attrName>style.visibility</p:attrName>
                                        </p:attrNameLst>
                                      </p:cBhvr>
                                      <p:to>
                                        <p:strVal val="visible"/>
                                      </p:to>
                                    </p:set>
                                    <p:animEffect transition="in" filter="barn(inVertical)">
                                      <p:cBhvr>
                                        <p:cTn id="20" dur="500"/>
                                        <p:tgtEl>
                                          <p:spTgt spid="216"/>
                                        </p:tgtEl>
                                      </p:cBhvr>
                                    </p:animEffect>
                                  </p:childTnLst>
                                </p:cTn>
                              </p:par>
                              <p:par>
                                <p:cTn id="21" presetID="23" presetClass="entr" presetSubtype="16" fill="hold" nodeType="withEffect">
                                  <p:stCondLst>
                                    <p:cond delay="0"/>
                                  </p:stCondLst>
                                  <p:childTnLst>
                                    <p:set>
                                      <p:cBhvr>
                                        <p:cTn id="22" dur="1" fill="hold">
                                          <p:stCondLst>
                                            <p:cond delay="0"/>
                                          </p:stCondLst>
                                        </p:cTn>
                                        <p:tgtEl>
                                          <p:spTgt spid="218"/>
                                        </p:tgtEl>
                                        <p:attrNameLst>
                                          <p:attrName>style.visibility</p:attrName>
                                        </p:attrNameLst>
                                      </p:cBhvr>
                                      <p:to>
                                        <p:strVal val="visible"/>
                                      </p:to>
                                    </p:set>
                                    <p:anim calcmode="lin" valueType="num">
                                      <p:cBhvr>
                                        <p:cTn id="23" dur="500" fill="hold"/>
                                        <p:tgtEl>
                                          <p:spTgt spid="218"/>
                                        </p:tgtEl>
                                        <p:attrNameLst>
                                          <p:attrName>ppt_w</p:attrName>
                                        </p:attrNameLst>
                                      </p:cBhvr>
                                      <p:tavLst>
                                        <p:tav tm="0">
                                          <p:val>
                                            <p:fltVal val="0"/>
                                          </p:val>
                                        </p:tav>
                                        <p:tav tm="100000">
                                          <p:val>
                                            <p:strVal val="#ppt_w"/>
                                          </p:val>
                                        </p:tav>
                                      </p:tavLst>
                                    </p:anim>
                                    <p:anim calcmode="lin" valueType="num">
                                      <p:cBhvr>
                                        <p:cTn id="24" dur="500" fill="hold"/>
                                        <p:tgtEl>
                                          <p:spTgt spid="218"/>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500"/>
                            </p:stCondLst>
                            <p:childTnLst>
                              <p:par>
                                <p:cTn id="26" presetID="20" presetClass="entr" presetSubtype="0" fill="hold" grpId="0" nodeType="afterEffect">
                                  <p:stCondLst>
                                    <p:cond delay="0"/>
                                  </p:stCondLst>
                                  <p:childTnLst>
                                    <p:set>
                                      <p:cBhvr>
                                        <p:cTn id="27" dur="1" fill="hold">
                                          <p:stCondLst>
                                            <p:cond delay="0"/>
                                          </p:stCondLst>
                                        </p:cTn>
                                        <p:tgtEl>
                                          <p:spTgt spid="1048982"/>
                                        </p:tgtEl>
                                        <p:attrNameLst>
                                          <p:attrName>style.visibility</p:attrName>
                                        </p:attrNameLst>
                                      </p:cBhvr>
                                      <p:to>
                                        <p:strVal val="visible"/>
                                      </p:to>
                                    </p:set>
                                    <p:animEffect transition="in" filter="wedge">
                                      <p:cBhvr>
                                        <p:cTn id="28" dur="1000"/>
                                        <p:tgtEl>
                                          <p:spTgt spid="1048982"/>
                                        </p:tgtEl>
                                      </p:cBhvr>
                                    </p:animEffect>
                                  </p:childTnLst>
                                </p:cTn>
                              </p:par>
                            </p:childTnLst>
                          </p:cTn>
                        </p:par>
                        <p:par>
                          <p:cTn id="29" fill="hold" nodeType="afterGroup">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1048996"/>
                                        </p:tgtEl>
                                        <p:attrNameLst>
                                          <p:attrName>style.visibility</p:attrName>
                                        </p:attrNameLst>
                                      </p:cBhvr>
                                      <p:to>
                                        <p:strVal val="visible"/>
                                      </p:to>
                                    </p:set>
                                    <p:animEffect transition="in" filter="wipe(down)">
                                      <p:cBhvr>
                                        <p:cTn id="32" dur="500"/>
                                        <p:tgtEl>
                                          <p:spTgt spid="1048996"/>
                                        </p:tgtEl>
                                      </p:cBhvr>
                                    </p:animEffect>
                                  </p:childTnLst>
                                </p:cTn>
                              </p:par>
                            </p:childTnLst>
                          </p:cTn>
                        </p:par>
                        <p:par>
                          <p:cTn id="33" fill="hold" nodeType="afterGroup">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1048991"/>
                                        </p:tgtEl>
                                        <p:attrNameLst>
                                          <p:attrName>style.visibility</p:attrName>
                                        </p:attrNameLst>
                                      </p:cBhvr>
                                      <p:to>
                                        <p:strVal val="visible"/>
                                      </p:to>
                                    </p:set>
                                    <p:animEffect transition="in" filter="wipe(right)">
                                      <p:cBhvr>
                                        <p:cTn id="36" dur="300"/>
                                        <p:tgtEl>
                                          <p:spTgt spid="1048991"/>
                                        </p:tgtEl>
                                      </p:cBhvr>
                                    </p:animEffect>
                                  </p:childTnLst>
                                </p:cTn>
                              </p:par>
                            </p:childTnLst>
                          </p:cTn>
                        </p:par>
                        <p:par>
                          <p:cTn id="37" fill="hold" nodeType="afterGroup">
                            <p:stCondLst>
                              <p:cond delay="4300"/>
                            </p:stCondLst>
                            <p:childTnLst>
                              <p:par>
                                <p:cTn id="38" presetID="22" presetClass="entr" presetSubtype="8" fill="hold" grpId="0" nodeType="afterEffect">
                                  <p:stCondLst>
                                    <p:cond delay="0"/>
                                  </p:stCondLst>
                                  <p:childTnLst>
                                    <p:set>
                                      <p:cBhvr>
                                        <p:cTn id="39" dur="1" fill="hold">
                                          <p:stCondLst>
                                            <p:cond delay="0"/>
                                          </p:stCondLst>
                                        </p:cTn>
                                        <p:tgtEl>
                                          <p:spTgt spid="1048992"/>
                                        </p:tgtEl>
                                        <p:attrNameLst>
                                          <p:attrName>style.visibility</p:attrName>
                                        </p:attrNameLst>
                                      </p:cBhvr>
                                      <p:to>
                                        <p:strVal val="visible"/>
                                      </p:to>
                                    </p:set>
                                    <p:animEffect transition="in" filter="wipe(left)">
                                      <p:cBhvr>
                                        <p:cTn id="40" dur="500"/>
                                        <p:tgtEl>
                                          <p:spTgt spid="1048992"/>
                                        </p:tgtEl>
                                      </p:cBhvr>
                                    </p:animEffect>
                                  </p:childTnLst>
                                </p:cTn>
                              </p:par>
                            </p:childTnLst>
                          </p:cTn>
                        </p:par>
                        <p:par>
                          <p:cTn id="41" fill="hold" nodeType="afterGroup">
                            <p:stCondLst>
                              <p:cond delay="4800"/>
                            </p:stCondLst>
                            <p:childTnLst>
                              <p:par>
                                <p:cTn id="42" presetID="42" presetClass="entr" presetSubtype="0" fill="hold" grpId="0" nodeType="afterEffect">
                                  <p:stCondLst>
                                    <p:cond delay="0"/>
                                  </p:stCondLst>
                                  <p:childTnLst>
                                    <p:set>
                                      <p:cBhvr>
                                        <p:cTn id="43" dur="1" fill="hold">
                                          <p:stCondLst>
                                            <p:cond delay="0"/>
                                          </p:stCondLst>
                                        </p:cTn>
                                        <p:tgtEl>
                                          <p:spTgt spid="1048990"/>
                                        </p:tgtEl>
                                        <p:attrNameLst>
                                          <p:attrName>style.visibility</p:attrName>
                                        </p:attrNameLst>
                                      </p:cBhvr>
                                      <p:to>
                                        <p:strVal val="visible"/>
                                      </p:to>
                                    </p:set>
                                    <p:animEffect transition="in" filter="fade">
                                      <p:cBhvr>
                                        <p:cTn id="44" dur="1000"/>
                                        <p:tgtEl>
                                          <p:spTgt spid="1048990"/>
                                        </p:tgtEl>
                                      </p:cBhvr>
                                    </p:animEffect>
                                    <p:anim calcmode="lin" valueType="num">
                                      <p:cBhvr>
                                        <p:cTn id="45" dur="1000" fill="hold"/>
                                        <p:tgtEl>
                                          <p:spTgt spid="1048990"/>
                                        </p:tgtEl>
                                        <p:attrNameLst>
                                          <p:attrName>ppt_x</p:attrName>
                                        </p:attrNameLst>
                                      </p:cBhvr>
                                      <p:tavLst>
                                        <p:tav tm="0">
                                          <p:val>
                                            <p:strVal val="#ppt_x"/>
                                          </p:val>
                                        </p:tav>
                                        <p:tav tm="100000">
                                          <p:val>
                                            <p:strVal val="#ppt_x"/>
                                          </p:val>
                                        </p:tav>
                                      </p:tavLst>
                                    </p:anim>
                                    <p:anim calcmode="lin" valueType="num">
                                      <p:cBhvr>
                                        <p:cTn id="46" dur="1000" fill="hold"/>
                                        <p:tgtEl>
                                          <p:spTgt spid="1048990"/>
                                        </p:tgtEl>
                                        <p:attrNameLst>
                                          <p:attrName>ppt_y</p:attrName>
                                        </p:attrNameLst>
                                      </p:cBhvr>
                                      <p:tavLst>
                                        <p:tav tm="0">
                                          <p:val>
                                            <p:strVal val="#ppt_y+.1"/>
                                          </p:val>
                                        </p:tav>
                                        <p:tav tm="100000">
                                          <p:val>
                                            <p:strVal val="#ppt_y"/>
                                          </p:val>
                                        </p:tav>
                                      </p:tavLst>
                                    </p:anim>
                                  </p:childTnLst>
                                </p:cTn>
                              </p:par>
                            </p:childTnLst>
                          </p:cTn>
                        </p:par>
                        <p:par>
                          <p:cTn id="47" fill="hold" nodeType="afterGroup">
                            <p:stCondLst>
                              <p:cond delay="5800"/>
                            </p:stCondLst>
                            <p:childTnLst>
                              <p:par>
                                <p:cTn id="48" presetID="56" presetClass="entr" presetSubtype="0" fill="hold" grpId="0" nodeType="afterEffect">
                                  <p:stCondLst>
                                    <p:cond delay="0"/>
                                  </p:stCondLst>
                                  <p:iterate type="lt">
                                    <p:tmPct val="10000"/>
                                  </p:iterate>
                                  <p:childTnLst>
                                    <p:set>
                                      <p:cBhvr>
                                        <p:cTn id="49" dur="1" fill="hold">
                                          <p:stCondLst>
                                            <p:cond delay="0"/>
                                          </p:stCondLst>
                                        </p:cTn>
                                        <p:tgtEl>
                                          <p:spTgt spid="1048993"/>
                                        </p:tgtEl>
                                        <p:attrNameLst>
                                          <p:attrName>style.visibility</p:attrName>
                                        </p:attrNameLst>
                                      </p:cBhvr>
                                      <p:to>
                                        <p:strVal val="visible"/>
                                      </p:to>
                                    </p:set>
                                    <p:anim by="(-#ppt_w*2)" calcmode="lin" valueType="num">
                                      <p:cBhvr rctx="PPT">
                                        <p:cTn id="50" dur="250" autoRev="1" fill="hold">
                                          <p:stCondLst>
                                            <p:cond delay="0"/>
                                          </p:stCondLst>
                                        </p:cTn>
                                        <p:tgtEl>
                                          <p:spTgt spid="1048993"/>
                                        </p:tgtEl>
                                        <p:attrNameLst>
                                          <p:attrName>ppt_w</p:attrName>
                                        </p:attrNameLst>
                                      </p:cBhvr>
                                    </p:anim>
                                    <p:anim by="(#ppt_w*0.50)" calcmode="lin" valueType="num">
                                      <p:cBhvr>
                                        <p:cTn id="51" dur="250" decel="50000" autoRev="1" fill="hold">
                                          <p:stCondLst>
                                            <p:cond delay="0"/>
                                          </p:stCondLst>
                                        </p:cTn>
                                        <p:tgtEl>
                                          <p:spTgt spid="1048993"/>
                                        </p:tgtEl>
                                        <p:attrNameLst>
                                          <p:attrName>ppt_x</p:attrName>
                                        </p:attrNameLst>
                                      </p:cBhvr>
                                    </p:anim>
                                    <p:anim from="(-#ppt_h/2)" to="(#ppt_y)" calcmode="lin" valueType="num">
                                      <p:cBhvr>
                                        <p:cTn id="52" dur="500" fill="hold">
                                          <p:stCondLst>
                                            <p:cond delay="0"/>
                                          </p:stCondLst>
                                        </p:cTn>
                                        <p:tgtEl>
                                          <p:spTgt spid="1048993"/>
                                        </p:tgtEl>
                                        <p:attrNameLst>
                                          <p:attrName>ppt_y</p:attrName>
                                        </p:attrNameLst>
                                      </p:cBhvr>
                                    </p:anim>
                                    <p:animRot by="21600000">
                                      <p:cBhvr>
                                        <p:cTn id="53" dur="500" fill="hold">
                                          <p:stCondLst>
                                            <p:cond delay="0"/>
                                          </p:stCondLst>
                                        </p:cTn>
                                        <p:tgtEl>
                                          <p:spTgt spid="1048993"/>
                                        </p:tgtEl>
                                        <p:attrNameLst>
                                          <p:attrName>r</p:attrName>
                                        </p:attrNameLst>
                                      </p:cBhvr>
                                    </p:animRot>
                                  </p:childTnLst>
                                </p:cTn>
                              </p:par>
                            </p:childTnLst>
                          </p:cTn>
                        </p:par>
                        <p:par>
                          <p:cTn id="54" fill="hold" nodeType="afterGroup">
                            <p:stCondLst>
                              <p:cond delay="6300"/>
                            </p:stCondLst>
                            <p:childTnLst>
                              <p:par>
                                <p:cTn id="55" presetID="16" presetClass="entr" presetSubtype="21" fill="hold" grpId="0" nodeType="afterEffect">
                                  <p:stCondLst>
                                    <p:cond delay="0"/>
                                  </p:stCondLst>
                                  <p:childTnLst>
                                    <p:set>
                                      <p:cBhvr>
                                        <p:cTn id="56" dur="1" fill="hold">
                                          <p:stCondLst>
                                            <p:cond delay="0"/>
                                          </p:stCondLst>
                                        </p:cTn>
                                        <p:tgtEl>
                                          <p:spTgt spid="1048994"/>
                                        </p:tgtEl>
                                        <p:attrNameLst>
                                          <p:attrName>style.visibility</p:attrName>
                                        </p:attrNameLst>
                                      </p:cBhvr>
                                      <p:to>
                                        <p:strVal val="visible"/>
                                      </p:to>
                                    </p:set>
                                    <p:animEffect transition="in" filter="barn(inVertical)">
                                      <p:cBhvr>
                                        <p:cTn id="57" dur="500"/>
                                        <p:tgtEl>
                                          <p:spTgt spid="10489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982" grpId="0" animBg="1"/>
      <p:bldP spid="1048983" grpId="0" animBg="1"/>
      <p:bldP spid="1048990" grpId="0" animBg="1"/>
      <p:bldP spid="1048991" grpId="0" animBg="1"/>
      <p:bldP spid="1048992" grpId="0" animBg="1"/>
      <p:bldP spid="1048993" grpId="0"/>
      <p:bldP spid="1048994" grpId="0"/>
      <p:bldP spid="1048995" grpId="0"/>
      <p:bldP spid="104899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98" name="矩形 2"/>
          <p:cNvSpPr/>
          <p:nvPr/>
        </p:nvSpPr>
        <p:spPr>
          <a:xfrm>
            <a:off x="6652260" y="1925320"/>
            <a:ext cx="4747260" cy="29235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48999" name="矩形 7"/>
          <p:cNvSpPr/>
          <p:nvPr/>
        </p:nvSpPr>
        <p:spPr>
          <a:xfrm>
            <a:off x="792480" y="1925320"/>
            <a:ext cx="4788535" cy="29235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20" name="组合 18"/>
          <p:cNvGrpSpPr/>
          <p:nvPr/>
        </p:nvGrpSpPr>
        <p:grpSpPr>
          <a:xfrm>
            <a:off x="5852160" y="1042035"/>
            <a:ext cx="533400" cy="3806825"/>
            <a:chOff x="5829300" y="1041819"/>
            <a:chExt cx="533400" cy="5292163"/>
          </a:xfrm>
        </p:grpSpPr>
        <p:sp>
          <p:nvSpPr>
            <p:cNvPr id="1049000" name="椭圆 8"/>
            <p:cNvSpPr/>
            <p:nvPr/>
          </p:nvSpPr>
          <p:spPr>
            <a:xfrm>
              <a:off x="5829300" y="3658509"/>
              <a:ext cx="533400" cy="554676"/>
            </a:xfrm>
            <a:prstGeom prst="ellipse">
              <a:avLst/>
            </a:prstGeom>
            <a:solidFill>
              <a:schemeClr val="bg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767" name="直接连接符 91"/>
            <p:cNvCxnSpPr>
              <a:stCxn id="1049000" idx="0"/>
            </p:cNvCxnSpPr>
            <p:nvPr/>
          </p:nvCxnSpPr>
          <p:spPr>
            <a:xfrm flipH="1" flipV="1">
              <a:off x="6096000" y="1041819"/>
              <a:ext cx="0" cy="2616690"/>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145768" name="直接连接符 92"/>
            <p:cNvCxnSpPr>
              <a:endCxn id="1049000" idx="4"/>
            </p:cNvCxnSpPr>
            <p:nvPr/>
          </p:nvCxnSpPr>
          <p:spPr>
            <a:xfrm flipH="1" flipV="1">
              <a:off x="6096000" y="4213185"/>
              <a:ext cx="0" cy="2120797"/>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49001" name="矩形 11"/>
            <p:cNvSpPr/>
            <p:nvPr/>
          </p:nvSpPr>
          <p:spPr>
            <a:xfrm>
              <a:off x="5939527" y="3700770"/>
              <a:ext cx="349392" cy="346070"/>
            </a:xfrm>
            <a:prstGeom prst="rect">
              <a:avLst/>
            </a:prstGeom>
          </p:spPr>
          <p:txBody>
            <a:bodyPr wrap="none" tIns="0" bIns="0" anchor="ctr" anchorCtr="0">
              <a:noAutofit/>
            </a:bodyPr>
            <a:lstStyle/>
            <a:p>
              <a:pPr algn="ctr">
                <a:lnSpc>
                  <a:spcPct val="150000"/>
                </a:lnSpc>
              </a:pPr>
              <a:r>
                <a:rPr lang="en-US" altLang="zh-CN" sz="2000">
                  <a:ln w="6350">
                    <a:noFill/>
                  </a:ln>
                  <a:solidFill>
                    <a:srgbClr val="FF0000"/>
                  </a:solidFill>
                  <a:latin typeface="微软雅黑" panose="020B0503020204020204" pitchFamily="34" charset="-122"/>
                  <a:ea typeface="微软雅黑" panose="020B0503020204020204" pitchFamily="34" charset="-122"/>
                  <a:cs typeface="Arial" panose="020B0604020202020204" pitchFamily="34" charset="0"/>
                </a:rPr>
                <a:t>▶</a:t>
              </a:r>
            </a:p>
          </p:txBody>
        </p:sp>
      </p:grpSp>
      <p:grpSp>
        <p:nvGrpSpPr>
          <p:cNvPr id="221" name="组合 19"/>
          <p:cNvGrpSpPr/>
          <p:nvPr/>
        </p:nvGrpSpPr>
        <p:grpSpPr>
          <a:xfrm>
            <a:off x="2062033" y="1223592"/>
            <a:ext cx="2113690" cy="495316"/>
            <a:chOff x="810997" y="5404174"/>
            <a:chExt cx="6000444" cy="495316"/>
          </a:xfrm>
        </p:grpSpPr>
        <p:sp>
          <p:nvSpPr>
            <p:cNvPr id="1049002"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003" name="矩形 21"/>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59</a:t>
              </a:r>
              <a:r>
                <a:rPr kumimoji="0"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号令</a:t>
              </a:r>
            </a:p>
          </p:txBody>
        </p:sp>
      </p:grpSp>
      <p:grpSp>
        <p:nvGrpSpPr>
          <p:cNvPr id="222" name="组合 22"/>
          <p:cNvGrpSpPr/>
          <p:nvPr/>
        </p:nvGrpSpPr>
        <p:grpSpPr>
          <a:xfrm>
            <a:off x="8002693" y="1223380"/>
            <a:ext cx="2113690" cy="495316"/>
            <a:chOff x="810997" y="5404174"/>
            <a:chExt cx="6000444" cy="495316"/>
          </a:xfrm>
        </p:grpSpPr>
        <p:sp>
          <p:nvSpPr>
            <p:cNvPr id="1049004"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005" name="矩形 24"/>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13</a:t>
              </a:r>
              <a:r>
                <a:rPr kumimoji="0" lang="zh-CN" altLang="en-US"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号令</a:t>
              </a:r>
            </a:p>
          </p:txBody>
        </p:sp>
      </p:grpSp>
      <p:sp>
        <p:nvSpPr>
          <p:cNvPr id="1049006" name="圆角矩形 36"/>
          <p:cNvSpPr/>
          <p:nvPr/>
        </p:nvSpPr>
        <p:spPr>
          <a:xfrm>
            <a:off x="865506" y="5176525"/>
            <a:ext cx="10607024" cy="984458"/>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3130" rtl="0" eaLnBrk="1" fontAlgn="base" latinLnBrk="0" hangingPunct="1">
              <a:lnSpc>
                <a:spcPts val="2000"/>
              </a:lnSpc>
              <a:spcBef>
                <a:spcPct val="0"/>
              </a:spcBef>
              <a:spcAft>
                <a:spcPts val="50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007" name="Freeform 11"/>
          <p:cNvSpPr/>
          <p:nvPr/>
        </p:nvSpPr>
        <p:spPr bwMode="auto">
          <a:xfrm>
            <a:off x="865348" y="5043073"/>
            <a:ext cx="80931" cy="472678"/>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008" name="Freeform 12"/>
          <p:cNvSpPr/>
          <p:nvPr/>
        </p:nvSpPr>
        <p:spPr bwMode="auto">
          <a:xfrm>
            <a:off x="792480" y="5133925"/>
            <a:ext cx="2200760" cy="408384"/>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009" name="TextBox 8"/>
          <p:cNvSpPr txBox="1"/>
          <p:nvPr/>
        </p:nvSpPr>
        <p:spPr>
          <a:xfrm>
            <a:off x="1097281" y="5158411"/>
            <a:ext cx="1536353" cy="359410"/>
          </a:xfrm>
          <a:prstGeom prst="rect">
            <a:avLst/>
          </a:prstGeom>
          <a:noFill/>
        </p:spPr>
        <p:txBody>
          <a:bodyPr wrap="square" lIns="68562" tIns="34281" rIns="68562" bIns="34281"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变化点说明</a:t>
            </a:r>
          </a:p>
        </p:txBody>
      </p:sp>
      <p:sp>
        <p:nvSpPr>
          <p:cNvPr id="1049010" name="矩形 3"/>
          <p:cNvSpPr>
            <a:spLocks noChangeArrowheads="1"/>
          </p:cNvSpPr>
          <p:nvPr>
            <p:custDataLst>
              <p:tags r:id="rId1"/>
            </p:custDataLst>
          </p:nvPr>
        </p:nvSpPr>
        <p:spPr bwMode="auto">
          <a:xfrm>
            <a:off x="3243580" y="5335270"/>
            <a:ext cx="5704205" cy="666750"/>
          </a:xfrm>
          <a:prstGeom prst="rect">
            <a:avLst/>
          </a:prstGeom>
          <a:noFill/>
          <a:ln w="9525">
            <a:noFill/>
            <a:miter lim="800000"/>
          </a:ln>
        </p:spPr>
        <p:txBody>
          <a:bodyPr wrap="square" lIns="91431" tIns="45716" rIns="91431" bIns="45716">
            <a:spAutoFit/>
          </a:bodyPr>
          <a:lstStyle/>
          <a:p>
            <a:pPr marL="0" marR="0" lvl="0" indent="0" algn="l" defTabSz="913130" rtl="0" eaLnBrk="1" fontAlgn="base" latinLnBrk="0" hangingPunct="1">
              <a:lnSpc>
                <a:spcPts val="2000"/>
              </a:lnSpc>
              <a:spcBef>
                <a:spcPct val="0"/>
              </a:spcBef>
              <a:spcAft>
                <a:spcPts val="500"/>
              </a:spcAft>
              <a:buClrTx/>
              <a:buSzTx/>
              <a:buFontTx/>
              <a:buNone/>
            </a:pPr>
            <a:r>
              <a:rPr kumimoji="0" 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进一步明确有限空间管理台账的内容要求</a:t>
            </a:r>
          </a:p>
          <a:p>
            <a:pPr marL="0" marR="0" lvl="0" indent="0" algn="l" defTabSz="913130" rtl="0" eaLnBrk="1" fontAlgn="base" latinLnBrk="0" hangingPunct="1">
              <a:lnSpc>
                <a:spcPts val="2000"/>
              </a:lnSpc>
              <a:spcBef>
                <a:spcPct val="0"/>
              </a:spcBef>
              <a:spcAft>
                <a:spcPts val="500"/>
              </a:spcAft>
              <a:buClrTx/>
              <a:buSzTx/>
              <a:buFontTx/>
              <a:buNone/>
            </a:pPr>
            <a:r>
              <a:rPr kumimoji="0" 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提出了鼓励采取技术手段来提升风险管理水平</a:t>
            </a:r>
          </a:p>
        </p:txBody>
      </p:sp>
      <p:sp>
        <p:nvSpPr>
          <p:cNvPr id="1049011" name="文本框 4"/>
          <p:cNvSpPr txBox="1"/>
          <p:nvPr/>
        </p:nvSpPr>
        <p:spPr>
          <a:xfrm>
            <a:off x="982980" y="2635250"/>
            <a:ext cx="4440555" cy="1476375"/>
          </a:xfrm>
          <a:prstGeom prst="rect">
            <a:avLst/>
          </a:prstGeom>
          <a:noFill/>
        </p:spPr>
        <p:txBody>
          <a:bodyPr wrap="square" rtlCol="0" anchor="t">
            <a:spAutoFit/>
          </a:bodyPr>
          <a:lstStyle/>
          <a:p>
            <a:pPr>
              <a:lnSpc>
                <a:spcPct val="200000"/>
              </a:lnSpc>
            </a:pPr>
            <a:r>
              <a:rPr lang="zh-CN" altLang="en-US" sz="1500" b="1">
                <a:solidFill>
                  <a:schemeClr val="accent1"/>
                </a:solidFill>
                <a:latin typeface="微软雅黑" panose="020B0503020204020204" pitchFamily="34" charset="-122"/>
                <a:ea typeface="微软雅黑" panose="020B0503020204020204" pitchFamily="34" charset="-122"/>
                <a:sym typeface="+mn-ea"/>
              </a:rPr>
              <a:t>第七条</a:t>
            </a:r>
            <a:r>
              <a:rPr lang="zh-CN" altLang="en-US" sz="1500">
                <a:latin typeface="微软雅黑" panose="020B0503020204020204" pitchFamily="34" charset="-122"/>
                <a:ea typeface="微软雅黑" panose="020B0503020204020204" pitchFamily="34" charset="-122"/>
                <a:sym typeface="+mn-ea"/>
              </a:rPr>
              <a:t> 工贸企业应当对本企业的有限空间进行辨识，确定有限空间的数量、位置以及危险有害因素等基本情况，建立有限空间管理台账，并及时更新。</a:t>
            </a:r>
          </a:p>
        </p:txBody>
      </p:sp>
      <p:sp>
        <p:nvSpPr>
          <p:cNvPr id="1049012" name="文本框 5"/>
          <p:cNvSpPr txBox="1"/>
          <p:nvPr/>
        </p:nvSpPr>
        <p:spPr>
          <a:xfrm>
            <a:off x="6851015" y="2377440"/>
            <a:ext cx="4440555" cy="1861185"/>
          </a:xfrm>
          <a:prstGeom prst="rect">
            <a:avLst/>
          </a:prstGeom>
          <a:noFill/>
        </p:spPr>
        <p:txBody>
          <a:bodyPr wrap="square" rtlCol="0" anchor="t">
            <a:spAutoFit/>
          </a:bodyPr>
          <a:lstStyle/>
          <a:p>
            <a:pPr indent="0" fontAlgn="auto">
              <a:lnSpc>
                <a:spcPts val="2760"/>
              </a:lnSpc>
            </a:pPr>
            <a:r>
              <a:rPr lang="zh-CN" altLang="en-US" sz="1500" b="1">
                <a:solidFill>
                  <a:srgbClr val="FF0000"/>
                </a:solidFill>
                <a:latin typeface="微软雅黑" panose="020B0503020204020204" pitchFamily="34" charset="-122"/>
                <a:ea typeface="微软雅黑" panose="020B0503020204020204" pitchFamily="34" charset="-122"/>
                <a:sym typeface="+mn-ea"/>
              </a:rPr>
              <a:t>第六条</a:t>
            </a:r>
            <a:r>
              <a:rPr lang="zh-CN" altLang="en-US" sz="1500">
                <a:latin typeface="微软雅黑" panose="020B0503020204020204" pitchFamily="34" charset="-122"/>
                <a:ea typeface="微软雅黑" panose="020B0503020204020204" pitchFamily="34" charset="-122"/>
                <a:sym typeface="+mn-ea"/>
              </a:rPr>
              <a:t> 工贸企业应当对有限空间进行辨识，建立有限空间管理台账，明确有限空间数量、位置以及危险因素等信息，并及时更新。</a:t>
            </a:r>
          </a:p>
          <a:p>
            <a:pPr indent="0" fontAlgn="auto">
              <a:lnSpc>
                <a:spcPts val="2760"/>
              </a:lnSpc>
            </a:pPr>
            <a:r>
              <a:rPr lang="en-US" altLang="zh-CN" sz="1500">
                <a:latin typeface="微软雅黑" panose="020B0503020204020204" pitchFamily="34" charset="-122"/>
                <a:ea typeface="微软雅黑" panose="020B0503020204020204" pitchFamily="34" charset="-122"/>
                <a:sym typeface="+mn-ea"/>
              </a:rPr>
              <a:t>     </a:t>
            </a:r>
            <a:r>
              <a:rPr lang="zh-CN" altLang="en-US" sz="1500">
                <a:latin typeface="微软雅黑" panose="020B0503020204020204" pitchFamily="34" charset="-122"/>
                <a:ea typeface="微软雅黑" panose="020B0503020204020204" pitchFamily="34" charset="-122"/>
                <a:sym typeface="+mn-ea"/>
              </a:rPr>
              <a:t>鼓励工贸企业采用</a:t>
            </a:r>
            <a:r>
              <a:rPr lang="zh-CN" altLang="en-US" sz="1500" b="1">
                <a:solidFill>
                  <a:srgbClr val="FF0000"/>
                </a:solidFill>
                <a:latin typeface="微软雅黑" panose="020B0503020204020204" pitchFamily="34" charset="-122"/>
                <a:ea typeface="微软雅黑" panose="020B0503020204020204" pitchFamily="34" charset="-122"/>
                <a:sym typeface="+mn-ea"/>
              </a:rPr>
              <a:t>信息化、数字化和智能化技术</a:t>
            </a:r>
            <a:r>
              <a:rPr lang="zh-CN" altLang="en-US" sz="1500">
                <a:latin typeface="微软雅黑" panose="020B0503020204020204" pitchFamily="34" charset="-122"/>
                <a:ea typeface="微软雅黑" panose="020B0503020204020204" pitchFamily="34" charset="-122"/>
                <a:sym typeface="+mn-ea"/>
              </a:rPr>
              <a:t>，提升有限空间作业安全风险管控水平。</a:t>
            </a:r>
          </a:p>
        </p:txBody>
      </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21"/>
                                        </p:tgtEl>
                                        <p:attrNameLst>
                                          <p:attrName>style.visibility</p:attrName>
                                        </p:attrNameLst>
                                      </p:cBhvr>
                                      <p:to>
                                        <p:strVal val="visible"/>
                                      </p:to>
                                    </p:set>
                                    <p:anim calcmode="lin" valueType="num">
                                      <p:cBhvr>
                                        <p:cTn id="7" dur="500" fill="hold"/>
                                        <p:tgtEl>
                                          <p:spTgt spid="221"/>
                                        </p:tgtEl>
                                        <p:attrNameLst>
                                          <p:attrName>ppt_w</p:attrName>
                                        </p:attrNameLst>
                                      </p:cBhvr>
                                      <p:tavLst>
                                        <p:tav tm="0">
                                          <p:val>
                                            <p:fltVal val="0"/>
                                          </p:val>
                                        </p:tav>
                                        <p:tav tm="100000">
                                          <p:val>
                                            <p:strVal val="#ppt_w"/>
                                          </p:val>
                                        </p:tav>
                                      </p:tavLst>
                                    </p:anim>
                                    <p:anim calcmode="lin" valueType="num">
                                      <p:cBhvr>
                                        <p:cTn id="8" dur="500" fill="hold"/>
                                        <p:tgtEl>
                                          <p:spTgt spid="221"/>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1048999"/>
                                        </p:tgtEl>
                                        <p:attrNameLst>
                                          <p:attrName>style.visibility</p:attrName>
                                        </p:attrNameLst>
                                      </p:cBhvr>
                                      <p:to>
                                        <p:strVal val="visible"/>
                                      </p:to>
                                    </p:set>
                                    <p:animEffect transition="in" filter="wedge">
                                      <p:cBhvr>
                                        <p:cTn id="12" dur="1000"/>
                                        <p:tgtEl>
                                          <p:spTgt spid="1048999"/>
                                        </p:tgtEl>
                                      </p:cBhvr>
                                    </p:animEffect>
                                  </p:childTnLst>
                                </p:cTn>
                              </p:par>
                            </p:childTnLst>
                          </p:cTn>
                        </p:par>
                        <p:par>
                          <p:cTn id="13" fill="hold" nodeType="afterGroup">
                            <p:stCondLst>
                              <p:cond delay="1500"/>
                            </p:stCondLst>
                            <p:childTnLst>
                              <p:par>
                                <p:cTn id="14" presetID="22" presetClass="entr" presetSubtype="4" fill="hold" grpId="0" nodeType="afterEffect">
                                  <p:stCondLst>
                                    <p:cond delay="0"/>
                                  </p:stCondLst>
                                  <p:childTnLst>
                                    <p:set>
                                      <p:cBhvr>
                                        <p:cTn id="15" dur="1" fill="hold">
                                          <p:stCondLst>
                                            <p:cond delay="0"/>
                                          </p:stCondLst>
                                        </p:cTn>
                                        <p:tgtEl>
                                          <p:spTgt spid="1049011"/>
                                        </p:tgtEl>
                                        <p:attrNameLst>
                                          <p:attrName>style.visibility</p:attrName>
                                        </p:attrNameLst>
                                      </p:cBhvr>
                                      <p:to>
                                        <p:strVal val="visible"/>
                                      </p:to>
                                    </p:set>
                                    <p:animEffect transition="in" filter="wipe(down)">
                                      <p:cBhvr>
                                        <p:cTn id="16" dur="500"/>
                                        <p:tgtEl>
                                          <p:spTgt spid="1049011"/>
                                        </p:tgtEl>
                                      </p:cBhvr>
                                    </p:animEffect>
                                  </p:childTnLst>
                                </p:cTn>
                              </p:par>
                            </p:childTnLst>
                          </p:cTn>
                        </p:par>
                        <p:par>
                          <p:cTn id="17" fill="hold" nodeType="afterGroup">
                            <p:stCondLst>
                              <p:cond delay="2000"/>
                            </p:stCondLst>
                            <p:childTnLst>
                              <p:par>
                                <p:cTn id="18" presetID="16" presetClass="entr" presetSubtype="21" fill="hold" nodeType="afterEffect">
                                  <p:stCondLst>
                                    <p:cond delay="0"/>
                                  </p:stCondLst>
                                  <p:childTnLst>
                                    <p:set>
                                      <p:cBhvr>
                                        <p:cTn id="19" dur="1" fill="hold">
                                          <p:stCondLst>
                                            <p:cond delay="0"/>
                                          </p:stCondLst>
                                        </p:cTn>
                                        <p:tgtEl>
                                          <p:spTgt spid="220"/>
                                        </p:tgtEl>
                                        <p:attrNameLst>
                                          <p:attrName>style.visibility</p:attrName>
                                        </p:attrNameLst>
                                      </p:cBhvr>
                                      <p:to>
                                        <p:strVal val="visible"/>
                                      </p:to>
                                    </p:set>
                                    <p:animEffect transition="in" filter="barn(inVertical)">
                                      <p:cBhvr>
                                        <p:cTn id="20" dur="500"/>
                                        <p:tgtEl>
                                          <p:spTgt spid="220"/>
                                        </p:tgtEl>
                                      </p:cBhvr>
                                    </p:animEffect>
                                  </p:childTnLst>
                                </p:cTn>
                              </p:par>
                              <p:par>
                                <p:cTn id="21" presetID="23" presetClass="entr" presetSubtype="16" fill="hold" nodeType="withEffect">
                                  <p:stCondLst>
                                    <p:cond delay="0"/>
                                  </p:stCondLst>
                                  <p:childTnLst>
                                    <p:set>
                                      <p:cBhvr>
                                        <p:cTn id="22" dur="1" fill="hold">
                                          <p:stCondLst>
                                            <p:cond delay="0"/>
                                          </p:stCondLst>
                                        </p:cTn>
                                        <p:tgtEl>
                                          <p:spTgt spid="222"/>
                                        </p:tgtEl>
                                        <p:attrNameLst>
                                          <p:attrName>style.visibility</p:attrName>
                                        </p:attrNameLst>
                                      </p:cBhvr>
                                      <p:to>
                                        <p:strVal val="visible"/>
                                      </p:to>
                                    </p:set>
                                    <p:anim calcmode="lin" valueType="num">
                                      <p:cBhvr>
                                        <p:cTn id="23" dur="500" fill="hold"/>
                                        <p:tgtEl>
                                          <p:spTgt spid="222"/>
                                        </p:tgtEl>
                                        <p:attrNameLst>
                                          <p:attrName>ppt_w</p:attrName>
                                        </p:attrNameLst>
                                      </p:cBhvr>
                                      <p:tavLst>
                                        <p:tav tm="0">
                                          <p:val>
                                            <p:fltVal val="0"/>
                                          </p:val>
                                        </p:tav>
                                        <p:tav tm="100000">
                                          <p:val>
                                            <p:strVal val="#ppt_w"/>
                                          </p:val>
                                        </p:tav>
                                      </p:tavLst>
                                    </p:anim>
                                    <p:anim calcmode="lin" valueType="num">
                                      <p:cBhvr>
                                        <p:cTn id="24" dur="500" fill="hold"/>
                                        <p:tgtEl>
                                          <p:spTgt spid="222"/>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500"/>
                            </p:stCondLst>
                            <p:childTnLst>
                              <p:par>
                                <p:cTn id="26" presetID="20" presetClass="entr" presetSubtype="0" fill="hold" grpId="0" nodeType="afterEffect">
                                  <p:stCondLst>
                                    <p:cond delay="0"/>
                                  </p:stCondLst>
                                  <p:childTnLst>
                                    <p:set>
                                      <p:cBhvr>
                                        <p:cTn id="27" dur="1" fill="hold">
                                          <p:stCondLst>
                                            <p:cond delay="0"/>
                                          </p:stCondLst>
                                        </p:cTn>
                                        <p:tgtEl>
                                          <p:spTgt spid="1048998"/>
                                        </p:tgtEl>
                                        <p:attrNameLst>
                                          <p:attrName>style.visibility</p:attrName>
                                        </p:attrNameLst>
                                      </p:cBhvr>
                                      <p:to>
                                        <p:strVal val="visible"/>
                                      </p:to>
                                    </p:set>
                                    <p:animEffect transition="in" filter="wedge">
                                      <p:cBhvr>
                                        <p:cTn id="28" dur="1000"/>
                                        <p:tgtEl>
                                          <p:spTgt spid="1048998"/>
                                        </p:tgtEl>
                                      </p:cBhvr>
                                    </p:animEffect>
                                  </p:childTnLst>
                                </p:cTn>
                              </p:par>
                            </p:childTnLst>
                          </p:cTn>
                        </p:par>
                        <p:par>
                          <p:cTn id="29" fill="hold" nodeType="afterGroup">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1049012"/>
                                        </p:tgtEl>
                                        <p:attrNameLst>
                                          <p:attrName>style.visibility</p:attrName>
                                        </p:attrNameLst>
                                      </p:cBhvr>
                                      <p:to>
                                        <p:strVal val="visible"/>
                                      </p:to>
                                    </p:set>
                                    <p:animEffect transition="in" filter="wipe(down)">
                                      <p:cBhvr>
                                        <p:cTn id="32" dur="500"/>
                                        <p:tgtEl>
                                          <p:spTgt spid="1049012"/>
                                        </p:tgtEl>
                                      </p:cBhvr>
                                    </p:animEffect>
                                  </p:childTnLst>
                                </p:cTn>
                              </p:par>
                            </p:childTnLst>
                          </p:cTn>
                        </p:par>
                        <p:par>
                          <p:cTn id="33" fill="hold" nodeType="afterGroup">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1049007"/>
                                        </p:tgtEl>
                                        <p:attrNameLst>
                                          <p:attrName>style.visibility</p:attrName>
                                        </p:attrNameLst>
                                      </p:cBhvr>
                                      <p:to>
                                        <p:strVal val="visible"/>
                                      </p:to>
                                    </p:set>
                                    <p:animEffect transition="in" filter="wipe(right)">
                                      <p:cBhvr>
                                        <p:cTn id="36" dur="300"/>
                                        <p:tgtEl>
                                          <p:spTgt spid="1049007"/>
                                        </p:tgtEl>
                                      </p:cBhvr>
                                    </p:animEffect>
                                  </p:childTnLst>
                                </p:cTn>
                              </p:par>
                            </p:childTnLst>
                          </p:cTn>
                        </p:par>
                        <p:par>
                          <p:cTn id="37" fill="hold" nodeType="afterGroup">
                            <p:stCondLst>
                              <p:cond delay="4300"/>
                            </p:stCondLst>
                            <p:childTnLst>
                              <p:par>
                                <p:cTn id="38" presetID="22" presetClass="entr" presetSubtype="8" fill="hold" grpId="0" nodeType="afterEffect">
                                  <p:stCondLst>
                                    <p:cond delay="0"/>
                                  </p:stCondLst>
                                  <p:childTnLst>
                                    <p:set>
                                      <p:cBhvr>
                                        <p:cTn id="39" dur="1" fill="hold">
                                          <p:stCondLst>
                                            <p:cond delay="0"/>
                                          </p:stCondLst>
                                        </p:cTn>
                                        <p:tgtEl>
                                          <p:spTgt spid="1049008"/>
                                        </p:tgtEl>
                                        <p:attrNameLst>
                                          <p:attrName>style.visibility</p:attrName>
                                        </p:attrNameLst>
                                      </p:cBhvr>
                                      <p:to>
                                        <p:strVal val="visible"/>
                                      </p:to>
                                    </p:set>
                                    <p:animEffect transition="in" filter="wipe(left)">
                                      <p:cBhvr>
                                        <p:cTn id="40" dur="500"/>
                                        <p:tgtEl>
                                          <p:spTgt spid="1049008"/>
                                        </p:tgtEl>
                                      </p:cBhvr>
                                    </p:animEffect>
                                  </p:childTnLst>
                                </p:cTn>
                              </p:par>
                            </p:childTnLst>
                          </p:cTn>
                        </p:par>
                        <p:par>
                          <p:cTn id="41" fill="hold" nodeType="afterGroup">
                            <p:stCondLst>
                              <p:cond delay="4800"/>
                            </p:stCondLst>
                            <p:childTnLst>
                              <p:par>
                                <p:cTn id="42" presetID="42" presetClass="entr" presetSubtype="0" fill="hold" grpId="0" nodeType="afterEffect">
                                  <p:stCondLst>
                                    <p:cond delay="0"/>
                                  </p:stCondLst>
                                  <p:childTnLst>
                                    <p:set>
                                      <p:cBhvr>
                                        <p:cTn id="43" dur="1" fill="hold">
                                          <p:stCondLst>
                                            <p:cond delay="0"/>
                                          </p:stCondLst>
                                        </p:cTn>
                                        <p:tgtEl>
                                          <p:spTgt spid="1049006"/>
                                        </p:tgtEl>
                                        <p:attrNameLst>
                                          <p:attrName>style.visibility</p:attrName>
                                        </p:attrNameLst>
                                      </p:cBhvr>
                                      <p:to>
                                        <p:strVal val="visible"/>
                                      </p:to>
                                    </p:set>
                                    <p:animEffect transition="in" filter="fade">
                                      <p:cBhvr>
                                        <p:cTn id="44" dur="1000"/>
                                        <p:tgtEl>
                                          <p:spTgt spid="1049006"/>
                                        </p:tgtEl>
                                      </p:cBhvr>
                                    </p:animEffect>
                                    <p:anim calcmode="lin" valueType="num">
                                      <p:cBhvr>
                                        <p:cTn id="45" dur="1000" fill="hold"/>
                                        <p:tgtEl>
                                          <p:spTgt spid="1049006"/>
                                        </p:tgtEl>
                                        <p:attrNameLst>
                                          <p:attrName>ppt_x</p:attrName>
                                        </p:attrNameLst>
                                      </p:cBhvr>
                                      <p:tavLst>
                                        <p:tav tm="0">
                                          <p:val>
                                            <p:strVal val="#ppt_x"/>
                                          </p:val>
                                        </p:tav>
                                        <p:tav tm="100000">
                                          <p:val>
                                            <p:strVal val="#ppt_x"/>
                                          </p:val>
                                        </p:tav>
                                      </p:tavLst>
                                    </p:anim>
                                    <p:anim calcmode="lin" valueType="num">
                                      <p:cBhvr>
                                        <p:cTn id="46" dur="1000" fill="hold"/>
                                        <p:tgtEl>
                                          <p:spTgt spid="1049006"/>
                                        </p:tgtEl>
                                        <p:attrNameLst>
                                          <p:attrName>ppt_y</p:attrName>
                                        </p:attrNameLst>
                                      </p:cBhvr>
                                      <p:tavLst>
                                        <p:tav tm="0">
                                          <p:val>
                                            <p:strVal val="#ppt_y+.1"/>
                                          </p:val>
                                        </p:tav>
                                        <p:tav tm="100000">
                                          <p:val>
                                            <p:strVal val="#ppt_y"/>
                                          </p:val>
                                        </p:tav>
                                      </p:tavLst>
                                    </p:anim>
                                  </p:childTnLst>
                                </p:cTn>
                              </p:par>
                            </p:childTnLst>
                          </p:cTn>
                        </p:par>
                        <p:par>
                          <p:cTn id="47" fill="hold" nodeType="afterGroup">
                            <p:stCondLst>
                              <p:cond delay="5800"/>
                            </p:stCondLst>
                            <p:childTnLst>
                              <p:par>
                                <p:cTn id="48" presetID="56" presetClass="entr" presetSubtype="0" fill="hold" grpId="0" nodeType="afterEffect">
                                  <p:stCondLst>
                                    <p:cond delay="0"/>
                                  </p:stCondLst>
                                  <p:iterate type="lt">
                                    <p:tmPct val="10000"/>
                                  </p:iterate>
                                  <p:childTnLst>
                                    <p:set>
                                      <p:cBhvr>
                                        <p:cTn id="49" dur="1" fill="hold">
                                          <p:stCondLst>
                                            <p:cond delay="0"/>
                                          </p:stCondLst>
                                        </p:cTn>
                                        <p:tgtEl>
                                          <p:spTgt spid="1049009"/>
                                        </p:tgtEl>
                                        <p:attrNameLst>
                                          <p:attrName>style.visibility</p:attrName>
                                        </p:attrNameLst>
                                      </p:cBhvr>
                                      <p:to>
                                        <p:strVal val="visible"/>
                                      </p:to>
                                    </p:set>
                                    <p:anim by="(-#ppt_w*2)" calcmode="lin" valueType="num">
                                      <p:cBhvr rctx="PPT">
                                        <p:cTn id="50" dur="250" autoRev="1" fill="hold">
                                          <p:stCondLst>
                                            <p:cond delay="0"/>
                                          </p:stCondLst>
                                        </p:cTn>
                                        <p:tgtEl>
                                          <p:spTgt spid="1049009"/>
                                        </p:tgtEl>
                                        <p:attrNameLst>
                                          <p:attrName>ppt_w</p:attrName>
                                        </p:attrNameLst>
                                      </p:cBhvr>
                                    </p:anim>
                                    <p:anim by="(#ppt_w*0.50)" calcmode="lin" valueType="num">
                                      <p:cBhvr>
                                        <p:cTn id="51" dur="250" decel="50000" autoRev="1" fill="hold">
                                          <p:stCondLst>
                                            <p:cond delay="0"/>
                                          </p:stCondLst>
                                        </p:cTn>
                                        <p:tgtEl>
                                          <p:spTgt spid="1049009"/>
                                        </p:tgtEl>
                                        <p:attrNameLst>
                                          <p:attrName>ppt_x</p:attrName>
                                        </p:attrNameLst>
                                      </p:cBhvr>
                                    </p:anim>
                                    <p:anim from="(-#ppt_h/2)" to="(#ppt_y)" calcmode="lin" valueType="num">
                                      <p:cBhvr>
                                        <p:cTn id="52" dur="500" fill="hold">
                                          <p:stCondLst>
                                            <p:cond delay="0"/>
                                          </p:stCondLst>
                                        </p:cTn>
                                        <p:tgtEl>
                                          <p:spTgt spid="1049009"/>
                                        </p:tgtEl>
                                        <p:attrNameLst>
                                          <p:attrName>ppt_y</p:attrName>
                                        </p:attrNameLst>
                                      </p:cBhvr>
                                    </p:anim>
                                    <p:animRot by="21600000">
                                      <p:cBhvr>
                                        <p:cTn id="53" dur="500" fill="hold">
                                          <p:stCondLst>
                                            <p:cond delay="0"/>
                                          </p:stCondLst>
                                        </p:cTn>
                                        <p:tgtEl>
                                          <p:spTgt spid="1049009"/>
                                        </p:tgtEl>
                                        <p:attrNameLst>
                                          <p:attrName>r</p:attrName>
                                        </p:attrNameLst>
                                      </p:cBhvr>
                                    </p:animRot>
                                  </p:childTnLst>
                                </p:cTn>
                              </p:par>
                            </p:childTnLst>
                          </p:cTn>
                        </p:par>
                        <p:par>
                          <p:cTn id="54" fill="hold" nodeType="afterGroup">
                            <p:stCondLst>
                              <p:cond delay="6300"/>
                            </p:stCondLst>
                            <p:childTnLst>
                              <p:par>
                                <p:cTn id="55" presetID="16" presetClass="entr" presetSubtype="21" fill="hold" grpId="0" nodeType="afterEffect">
                                  <p:stCondLst>
                                    <p:cond delay="0"/>
                                  </p:stCondLst>
                                  <p:childTnLst>
                                    <p:set>
                                      <p:cBhvr>
                                        <p:cTn id="56" dur="1" fill="hold">
                                          <p:stCondLst>
                                            <p:cond delay="0"/>
                                          </p:stCondLst>
                                        </p:cTn>
                                        <p:tgtEl>
                                          <p:spTgt spid="1049010"/>
                                        </p:tgtEl>
                                        <p:attrNameLst>
                                          <p:attrName>style.visibility</p:attrName>
                                        </p:attrNameLst>
                                      </p:cBhvr>
                                      <p:to>
                                        <p:strVal val="visible"/>
                                      </p:to>
                                    </p:set>
                                    <p:animEffect transition="in" filter="barn(inVertical)">
                                      <p:cBhvr>
                                        <p:cTn id="57" dur="500"/>
                                        <p:tgtEl>
                                          <p:spTgt spid="10490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998" grpId="0" animBg="1"/>
      <p:bldP spid="1048999" grpId="0" animBg="1"/>
      <p:bldP spid="1049006" grpId="0" animBg="1"/>
      <p:bldP spid="1049007" grpId="0" animBg="1"/>
      <p:bldP spid="1049008" grpId="0" animBg="1"/>
      <p:bldP spid="1049009" grpId="0"/>
      <p:bldP spid="1049010" grpId="0"/>
      <p:bldP spid="1049011" grpId="0"/>
      <p:bldP spid="10490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4" name="矩形 2"/>
          <p:cNvSpPr/>
          <p:nvPr/>
        </p:nvSpPr>
        <p:spPr>
          <a:xfrm>
            <a:off x="6652260" y="1925320"/>
            <a:ext cx="4812030" cy="29235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49015" name="矩形 7"/>
          <p:cNvSpPr/>
          <p:nvPr/>
        </p:nvSpPr>
        <p:spPr>
          <a:xfrm>
            <a:off x="792480" y="1925320"/>
            <a:ext cx="4788535" cy="29235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24" name="组合 18"/>
          <p:cNvGrpSpPr/>
          <p:nvPr/>
        </p:nvGrpSpPr>
        <p:grpSpPr>
          <a:xfrm>
            <a:off x="5852160" y="1042035"/>
            <a:ext cx="533400" cy="3806825"/>
            <a:chOff x="5829300" y="1041819"/>
            <a:chExt cx="533400" cy="5292163"/>
          </a:xfrm>
        </p:grpSpPr>
        <p:sp>
          <p:nvSpPr>
            <p:cNvPr id="1049016" name="椭圆 8"/>
            <p:cNvSpPr/>
            <p:nvPr/>
          </p:nvSpPr>
          <p:spPr>
            <a:xfrm>
              <a:off x="5829300" y="3658509"/>
              <a:ext cx="533400" cy="554676"/>
            </a:xfrm>
            <a:prstGeom prst="ellipse">
              <a:avLst/>
            </a:prstGeom>
            <a:solidFill>
              <a:schemeClr val="bg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769" name="直接连接符 91"/>
            <p:cNvCxnSpPr>
              <a:stCxn id="1049016" idx="0"/>
            </p:cNvCxnSpPr>
            <p:nvPr/>
          </p:nvCxnSpPr>
          <p:spPr>
            <a:xfrm flipH="1" flipV="1">
              <a:off x="6096000" y="1041819"/>
              <a:ext cx="0" cy="2616690"/>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145770" name="直接连接符 92"/>
            <p:cNvCxnSpPr>
              <a:endCxn id="1049016" idx="4"/>
            </p:cNvCxnSpPr>
            <p:nvPr/>
          </p:nvCxnSpPr>
          <p:spPr>
            <a:xfrm flipH="1" flipV="1">
              <a:off x="6096000" y="4213185"/>
              <a:ext cx="0" cy="2120797"/>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49017" name="矩形 11"/>
            <p:cNvSpPr/>
            <p:nvPr/>
          </p:nvSpPr>
          <p:spPr>
            <a:xfrm>
              <a:off x="5939527" y="3700770"/>
              <a:ext cx="349392" cy="346070"/>
            </a:xfrm>
            <a:prstGeom prst="rect">
              <a:avLst/>
            </a:prstGeom>
          </p:spPr>
          <p:txBody>
            <a:bodyPr wrap="none" tIns="0" bIns="0" anchor="ctr" anchorCtr="0">
              <a:noAutofit/>
            </a:bodyPr>
            <a:lstStyle/>
            <a:p>
              <a:pPr algn="ctr">
                <a:lnSpc>
                  <a:spcPct val="150000"/>
                </a:lnSpc>
              </a:pPr>
              <a:r>
                <a:rPr lang="en-US" altLang="zh-CN" sz="2000">
                  <a:ln w="6350">
                    <a:noFill/>
                  </a:ln>
                  <a:solidFill>
                    <a:srgbClr val="FF0000"/>
                  </a:solidFill>
                  <a:latin typeface="微软雅黑" panose="020B0503020204020204" pitchFamily="34" charset="-122"/>
                  <a:ea typeface="微软雅黑" panose="020B0503020204020204" pitchFamily="34" charset="-122"/>
                  <a:cs typeface="Arial" panose="020B0604020202020204" pitchFamily="34" charset="0"/>
                </a:rPr>
                <a:t>▶</a:t>
              </a:r>
            </a:p>
          </p:txBody>
        </p:sp>
      </p:grpSp>
      <p:grpSp>
        <p:nvGrpSpPr>
          <p:cNvPr id="225" name="组合 19"/>
          <p:cNvGrpSpPr/>
          <p:nvPr/>
        </p:nvGrpSpPr>
        <p:grpSpPr>
          <a:xfrm>
            <a:off x="2062033" y="1223592"/>
            <a:ext cx="2113690" cy="495316"/>
            <a:chOff x="810997" y="5404174"/>
            <a:chExt cx="6000444" cy="495316"/>
          </a:xfrm>
        </p:grpSpPr>
        <p:sp>
          <p:nvSpPr>
            <p:cNvPr id="1049018"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019" name="矩形 21"/>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59</a:t>
              </a:r>
              <a:r>
                <a:rPr kumimoji="0"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号令</a:t>
              </a:r>
            </a:p>
          </p:txBody>
        </p:sp>
      </p:grpSp>
      <p:grpSp>
        <p:nvGrpSpPr>
          <p:cNvPr id="226" name="组合 22"/>
          <p:cNvGrpSpPr/>
          <p:nvPr/>
        </p:nvGrpSpPr>
        <p:grpSpPr>
          <a:xfrm>
            <a:off x="8002693" y="1223380"/>
            <a:ext cx="2113690" cy="495316"/>
            <a:chOff x="810997" y="5404174"/>
            <a:chExt cx="6000444" cy="495316"/>
          </a:xfrm>
        </p:grpSpPr>
        <p:sp>
          <p:nvSpPr>
            <p:cNvPr id="1049020"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021" name="矩形 24"/>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13</a:t>
              </a:r>
              <a:r>
                <a:rPr kumimoji="0" lang="zh-CN" altLang="en-US"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号令</a:t>
              </a:r>
            </a:p>
          </p:txBody>
        </p:sp>
      </p:grpSp>
      <p:sp>
        <p:nvSpPr>
          <p:cNvPr id="1049022" name="圆角矩形 36"/>
          <p:cNvSpPr/>
          <p:nvPr/>
        </p:nvSpPr>
        <p:spPr>
          <a:xfrm>
            <a:off x="865506" y="5176525"/>
            <a:ext cx="10607024" cy="984458"/>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3130" rtl="0" eaLnBrk="1" fontAlgn="base" latinLnBrk="0" hangingPunct="1">
              <a:lnSpc>
                <a:spcPts val="2000"/>
              </a:lnSpc>
              <a:spcBef>
                <a:spcPct val="0"/>
              </a:spcBef>
              <a:spcAft>
                <a:spcPts val="50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023" name="Freeform 11"/>
          <p:cNvSpPr/>
          <p:nvPr/>
        </p:nvSpPr>
        <p:spPr bwMode="auto">
          <a:xfrm>
            <a:off x="865348" y="5043073"/>
            <a:ext cx="80931" cy="472678"/>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024" name="Freeform 12"/>
          <p:cNvSpPr/>
          <p:nvPr/>
        </p:nvSpPr>
        <p:spPr bwMode="auto">
          <a:xfrm>
            <a:off x="792480" y="5133925"/>
            <a:ext cx="2200760" cy="408384"/>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025" name="TextBox 8"/>
          <p:cNvSpPr txBox="1"/>
          <p:nvPr/>
        </p:nvSpPr>
        <p:spPr>
          <a:xfrm>
            <a:off x="1097281" y="5158411"/>
            <a:ext cx="1536353" cy="359410"/>
          </a:xfrm>
          <a:prstGeom prst="rect">
            <a:avLst/>
          </a:prstGeom>
          <a:noFill/>
        </p:spPr>
        <p:txBody>
          <a:bodyPr wrap="square" lIns="68562" tIns="34281" rIns="68562" bIns="34281"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变化点说明</a:t>
            </a:r>
          </a:p>
        </p:txBody>
      </p:sp>
      <p:sp>
        <p:nvSpPr>
          <p:cNvPr id="1049026" name="矩形 3"/>
          <p:cNvSpPr>
            <a:spLocks noChangeArrowheads="1"/>
          </p:cNvSpPr>
          <p:nvPr>
            <p:custDataLst>
              <p:tags r:id="rId1"/>
            </p:custDataLst>
          </p:nvPr>
        </p:nvSpPr>
        <p:spPr bwMode="auto">
          <a:xfrm>
            <a:off x="1469390" y="5132705"/>
            <a:ext cx="9925050" cy="984885"/>
          </a:xfrm>
          <a:prstGeom prst="rect">
            <a:avLst/>
          </a:prstGeom>
          <a:noFill/>
          <a:ln w="9525">
            <a:noFill/>
            <a:miter lim="800000"/>
          </a:ln>
        </p:spPr>
        <p:txBody>
          <a:bodyPr wrap="square" lIns="91431" tIns="45716" rIns="91431" bIns="45716">
            <a:spAutoFit/>
          </a:bodyPr>
          <a:lstStyle/>
          <a:p>
            <a:pPr marL="0" marR="0" lvl="0" indent="0" algn="l" defTabSz="913130" rtl="0" eaLnBrk="1" fontAlgn="base" latinLnBrk="0" hangingPunct="1">
              <a:lnSpc>
                <a:spcPct val="150000"/>
              </a:lnSpc>
              <a:spcBef>
                <a:spcPct val="0"/>
              </a:spcBef>
              <a:spcAft>
                <a:spcPts val="500"/>
              </a:spcAft>
              <a:buClrTx/>
              <a:buSzTx/>
              <a:buFontTx/>
              <a:buNone/>
            </a:pPr>
            <a:r>
              <a:rPr kumimoji="0" lang="en-US" alt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                                 </a:t>
            </a:r>
            <a:r>
              <a:rPr kumimoji="0" 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负责人</a:t>
            </a:r>
            <a:r>
              <a:rPr kumimoji="0" 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Arial" panose="020B0604020202020204" pitchFamily="34" charset="0"/>
                <a:sym typeface="+mn-lt"/>
              </a:rPr>
              <a:t>→主要负责人</a:t>
            </a:r>
            <a:endParaRPr kumimoji="0" 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endParaRPr>
          </a:p>
          <a:p>
            <a:pPr marL="0" marR="0" lvl="0" indent="0" algn="l" defTabSz="913130" rtl="0" eaLnBrk="1" fontAlgn="base" latinLnBrk="0" hangingPunct="1">
              <a:lnSpc>
                <a:spcPct val="150000"/>
              </a:lnSpc>
              <a:spcBef>
                <a:spcPct val="0"/>
              </a:spcBef>
              <a:spcAft>
                <a:spcPts val="500"/>
              </a:spcAft>
              <a:buClrTx/>
              <a:buSzTx/>
              <a:buFontTx/>
              <a:buNone/>
            </a:pPr>
            <a:r>
              <a:rPr kumimoji="0" 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提出分级审批，但风险性高的场所需要企业主要负责人或委托人员审批，</a:t>
            </a:r>
            <a:r>
              <a:rPr lang="en-US" altLang="zh-CN" b="1" kern="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a:t>
            </a:r>
            <a:r>
              <a:rPr lang="zh-CN" altLang="en-US" b="1" kern="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授权不授责</a:t>
            </a:r>
            <a:r>
              <a:rPr lang="en-US" altLang="zh-CN" b="1" kern="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a:t>
            </a:r>
            <a:r>
              <a:rPr lang="zh-CN" altLang="en-US" b="1" kern="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的理念</a:t>
            </a:r>
            <a:endParaRPr kumimoji="0" 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1049027" name="文本框 4"/>
          <p:cNvSpPr txBox="1"/>
          <p:nvPr/>
        </p:nvSpPr>
        <p:spPr>
          <a:xfrm>
            <a:off x="982980" y="2455545"/>
            <a:ext cx="4440555" cy="1814830"/>
          </a:xfrm>
          <a:prstGeom prst="rect">
            <a:avLst/>
          </a:prstGeom>
          <a:noFill/>
        </p:spPr>
        <p:txBody>
          <a:bodyPr wrap="square" rtlCol="0" anchor="t">
            <a:spAutoFit/>
          </a:bodyPr>
          <a:lstStyle/>
          <a:p>
            <a:pPr>
              <a:lnSpc>
                <a:spcPct val="200000"/>
              </a:lnSpc>
            </a:pPr>
            <a:r>
              <a:rPr lang="zh-CN" altLang="en-US" sz="1400" b="1">
                <a:solidFill>
                  <a:schemeClr val="accent1"/>
                </a:solidFill>
                <a:latin typeface="微软雅黑" panose="020B0503020204020204" pitchFamily="34" charset="-122"/>
                <a:ea typeface="微软雅黑" panose="020B0503020204020204" pitchFamily="34" charset="-122"/>
                <a:sym typeface="+mn-ea"/>
              </a:rPr>
              <a:t>第八条 </a:t>
            </a:r>
            <a:r>
              <a:rPr lang="zh-CN" altLang="en-US" sz="1400">
                <a:latin typeface="微软雅黑" panose="020B0503020204020204" pitchFamily="34" charset="-122"/>
                <a:ea typeface="微软雅黑" panose="020B0503020204020204" pitchFamily="34" charset="-122"/>
                <a:sym typeface="+mn-ea"/>
              </a:rPr>
              <a:t>工贸企业实施有限空间作业前，应当对作业环境进行评估，分析存在的危险有害因素，提出消除、控制危害的措施，制定有限空间作业方案，并经本企业安全生产管理人员审核，</a:t>
            </a:r>
            <a:r>
              <a:rPr lang="zh-CN" altLang="en-US" sz="1400" b="1">
                <a:solidFill>
                  <a:schemeClr val="accent1"/>
                </a:solidFill>
                <a:latin typeface="微软雅黑" panose="020B0503020204020204" pitchFamily="34" charset="-122"/>
                <a:ea typeface="微软雅黑" panose="020B0503020204020204" pitchFamily="34" charset="-122"/>
                <a:sym typeface="+mn-ea"/>
              </a:rPr>
              <a:t>负责人</a:t>
            </a:r>
            <a:r>
              <a:rPr lang="zh-CN" altLang="en-US" sz="1400">
                <a:latin typeface="微软雅黑" panose="020B0503020204020204" pitchFamily="34" charset="-122"/>
                <a:ea typeface="微软雅黑" panose="020B0503020204020204" pitchFamily="34" charset="-122"/>
                <a:sym typeface="+mn-ea"/>
              </a:rPr>
              <a:t>批准。</a:t>
            </a:r>
          </a:p>
        </p:txBody>
      </p:sp>
      <p:sp>
        <p:nvSpPr>
          <p:cNvPr id="1049028" name="文本框 5"/>
          <p:cNvSpPr txBox="1"/>
          <p:nvPr/>
        </p:nvSpPr>
        <p:spPr>
          <a:xfrm>
            <a:off x="6814185" y="1925955"/>
            <a:ext cx="4527550" cy="2922905"/>
          </a:xfrm>
          <a:prstGeom prst="rect">
            <a:avLst/>
          </a:prstGeom>
          <a:noFill/>
        </p:spPr>
        <p:txBody>
          <a:bodyPr wrap="square" rtlCol="0" anchor="t">
            <a:spAutoFit/>
          </a:bodyPr>
          <a:lstStyle/>
          <a:p>
            <a:pPr indent="0" fontAlgn="auto">
              <a:lnSpc>
                <a:spcPts val="2760"/>
              </a:lnSpc>
            </a:pPr>
            <a:r>
              <a:rPr lang="zh-CN" altLang="en-US" sz="1400" b="1">
                <a:solidFill>
                  <a:srgbClr val="FF0000"/>
                </a:solidFill>
                <a:latin typeface="微软雅黑" panose="020B0503020204020204" pitchFamily="34" charset="-122"/>
                <a:ea typeface="微软雅黑" panose="020B0503020204020204" pitchFamily="34" charset="-122"/>
                <a:sym typeface="+mn-ea"/>
              </a:rPr>
              <a:t>第七条</a:t>
            </a:r>
            <a:r>
              <a:rPr lang="zh-CN" altLang="en-US" sz="1400">
                <a:latin typeface="微软雅黑" panose="020B0503020204020204" pitchFamily="34" charset="-122"/>
                <a:ea typeface="微软雅黑" panose="020B0503020204020204" pitchFamily="34" charset="-122"/>
                <a:sym typeface="+mn-ea"/>
              </a:rPr>
              <a:t> </a:t>
            </a:r>
            <a:r>
              <a:rPr lang="en-US" altLang="zh-CN" sz="1400">
                <a:latin typeface="微软雅黑" panose="020B0503020204020204" pitchFamily="34" charset="-122"/>
                <a:ea typeface="微软雅黑" panose="020B0503020204020204" pitchFamily="34" charset="-122"/>
                <a:sym typeface="+mn-ea"/>
              </a:rPr>
              <a:t> </a:t>
            </a:r>
            <a:r>
              <a:rPr lang="zh-CN" altLang="en-US" sz="1400">
                <a:latin typeface="微软雅黑" panose="020B0503020204020204" pitchFamily="34" charset="-122"/>
                <a:ea typeface="微软雅黑" panose="020B0503020204020204" pitchFamily="34" charset="-122"/>
                <a:sym typeface="+mn-ea"/>
              </a:rPr>
              <a:t>工贸企业应当根据有限空间作业</a:t>
            </a:r>
            <a:r>
              <a:rPr lang="zh-CN" altLang="en-US" sz="1400" b="1">
                <a:solidFill>
                  <a:srgbClr val="FF0000"/>
                </a:solidFill>
                <a:latin typeface="微软雅黑" panose="020B0503020204020204" pitchFamily="34" charset="-122"/>
                <a:ea typeface="微软雅黑" panose="020B0503020204020204" pitchFamily="34" charset="-122"/>
                <a:sym typeface="+mn-ea"/>
              </a:rPr>
              <a:t>安全风险大小</a:t>
            </a:r>
            <a:r>
              <a:rPr lang="zh-CN" altLang="en-US" sz="1400">
                <a:latin typeface="微软雅黑" panose="020B0503020204020204" pitchFamily="34" charset="-122"/>
                <a:ea typeface="微软雅黑" panose="020B0503020204020204" pitchFamily="34" charset="-122"/>
                <a:sym typeface="+mn-ea"/>
              </a:rPr>
              <a:t>，</a:t>
            </a:r>
            <a:r>
              <a:rPr lang="zh-CN" altLang="en-US" sz="1400" b="1">
                <a:solidFill>
                  <a:srgbClr val="FF0000"/>
                </a:solidFill>
                <a:latin typeface="微软雅黑" panose="020B0503020204020204" pitchFamily="34" charset="-122"/>
                <a:ea typeface="微软雅黑" panose="020B0503020204020204" pitchFamily="34" charset="-122"/>
                <a:sym typeface="+mn-ea"/>
              </a:rPr>
              <a:t>明确审批要求</a:t>
            </a:r>
            <a:r>
              <a:rPr lang="zh-CN" altLang="en-US" sz="1400">
                <a:latin typeface="微软雅黑" panose="020B0503020204020204" pitchFamily="34" charset="-122"/>
                <a:ea typeface="微软雅黑" panose="020B0503020204020204" pitchFamily="34" charset="-122"/>
                <a:sym typeface="+mn-ea"/>
              </a:rPr>
              <a:t>。</a:t>
            </a:r>
          </a:p>
          <a:p>
            <a:pPr indent="0" fontAlgn="auto">
              <a:lnSpc>
                <a:spcPts val="2760"/>
              </a:lnSpc>
            </a:pPr>
            <a:r>
              <a:rPr lang="en-US" altLang="zh-CN" sz="1400">
                <a:latin typeface="微软雅黑" panose="020B0503020204020204" pitchFamily="34" charset="-122"/>
                <a:ea typeface="微软雅黑" panose="020B0503020204020204" pitchFamily="34" charset="-122"/>
                <a:sym typeface="+mn-ea"/>
              </a:rPr>
              <a:t>     </a:t>
            </a:r>
            <a:r>
              <a:rPr lang="zh-CN" altLang="en-US" sz="1400">
                <a:latin typeface="微软雅黑" panose="020B0503020204020204" pitchFamily="34" charset="-122"/>
                <a:ea typeface="微软雅黑" panose="020B0503020204020204" pitchFamily="34" charset="-122"/>
                <a:sym typeface="+mn-ea"/>
              </a:rPr>
              <a:t>对于存在</a:t>
            </a:r>
            <a:r>
              <a:rPr lang="zh-CN" altLang="en-US" sz="1400" b="1">
                <a:solidFill>
                  <a:srgbClr val="FF0000"/>
                </a:solidFill>
                <a:latin typeface="微软雅黑" panose="020B0503020204020204" pitchFamily="34" charset="-122"/>
                <a:ea typeface="微软雅黑" panose="020B0503020204020204" pitchFamily="34" charset="-122"/>
                <a:sym typeface="+mn-ea"/>
              </a:rPr>
              <a:t>硫化氢、一氧化碳、二氧化碳</a:t>
            </a:r>
            <a:r>
              <a:rPr lang="zh-CN" altLang="en-US" sz="1400">
                <a:latin typeface="微软雅黑" panose="020B0503020204020204" pitchFamily="34" charset="-122"/>
                <a:ea typeface="微软雅黑" panose="020B0503020204020204" pitchFamily="34" charset="-122"/>
                <a:sym typeface="+mn-ea"/>
              </a:rPr>
              <a:t>等中毒和窒息等风险的有限空间作业，应当由</a:t>
            </a:r>
            <a:r>
              <a:rPr lang="zh-CN" altLang="en-US" sz="1400" b="1">
                <a:solidFill>
                  <a:srgbClr val="FF0000"/>
                </a:solidFill>
                <a:latin typeface="微软雅黑" panose="020B0503020204020204" pitchFamily="34" charset="-122"/>
                <a:ea typeface="微软雅黑" panose="020B0503020204020204" pitchFamily="34" charset="-122"/>
                <a:sym typeface="+mn-ea"/>
              </a:rPr>
              <a:t>工贸企业主要负责人或者其书面委托的人员进行审批</a:t>
            </a:r>
            <a:r>
              <a:rPr lang="zh-CN" altLang="en-US" sz="1400">
                <a:latin typeface="微软雅黑" panose="020B0503020204020204" pitchFamily="34" charset="-122"/>
                <a:ea typeface="微软雅黑" panose="020B0503020204020204" pitchFamily="34" charset="-122"/>
                <a:sym typeface="+mn-ea"/>
              </a:rPr>
              <a:t>，</a:t>
            </a:r>
            <a:r>
              <a:rPr lang="zh-CN" altLang="en-US" sz="1400" b="1">
                <a:solidFill>
                  <a:srgbClr val="FF0000"/>
                </a:solidFill>
                <a:highlight>
                  <a:srgbClr val="FFFF00"/>
                </a:highlight>
                <a:latin typeface="微软雅黑" panose="020B0503020204020204" pitchFamily="34" charset="-122"/>
                <a:ea typeface="微软雅黑" panose="020B0503020204020204" pitchFamily="34" charset="-122"/>
                <a:sym typeface="+mn-ea"/>
              </a:rPr>
              <a:t>委托进行审批的，相关责任仍由工贸企业主要负责人承担</a:t>
            </a:r>
            <a:r>
              <a:rPr lang="zh-CN" altLang="en-US" sz="1400">
                <a:latin typeface="微软雅黑" panose="020B0503020204020204" pitchFamily="34" charset="-122"/>
                <a:ea typeface="微软雅黑" panose="020B0503020204020204" pitchFamily="34" charset="-122"/>
                <a:sym typeface="+mn-ea"/>
              </a:rPr>
              <a:t>。</a:t>
            </a:r>
          </a:p>
          <a:p>
            <a:pPr indent="0" fontAlgn="auto">
              <a:lnSpc>
                <a:spcPts val="2760"/>
              </a:lnSpc>
            </a:pPr>
            <a:r>
              <a:rPr lang="en-US" altLang="zh-CN" sz="1400">
                <a:latin typeface="微软雅黑" panose="020B0503020204020204" pitchFamily="34" charset="-122"/>
                <a:ea typeface="微软雅黑" panose="020B0503020204020204" pitchFamily="34" charset="-122"/>
                <a:sym typeface="+mn-ea"/>
              </a:rPr>
              <a:t>     </a:t>
            </a:r>
            <a:r>
              <a:rPr lang="zh-CN" altLang="en-US" sz="1400">
                <a:latin typeface="微软雅黑" panose="020B0503020204020204" pitchFamily="34" charset="-122"/>
                <a:ea typeface="微软雅黑" panose="020B0503020204020204" pitchFamily="34" charset="-122"/>
                <a:sym typeface="+mn-ea"/>
              </a:rPr>
              <a:t>未经工贸企业确定的作业审批人批准，不得实施有限空间作业。</a:t>
            </a:r>
          </a:p>
        </p:txBody>
      </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25"/>
                                        </p:tgtEl>
                                        <p:attrNameLst>
                                          <p:attrName>style.visibility</p:attrName>
                                        </p:attrNameLst>
                                      </p:cBhvr>
                                      <p:to>
                                        <p:strVal val="visible"/>
                                      </p:to>
                                    </p:set>
                                    <p:anim calcmode="lin" valueType="num">
                                      <p:cBhvr>
                                        <p:cTn id="7" dur="500" fill="hold"/>
                                        <p:tgtEl>
                                          <p:spTgt spid="225"/>
                                        </p:tgtEl>
                                        <p:attrNameLst>
                                          <p:attrName>ppt_w</p:attrName>
                                        </p:attrNameLst>
                                      </p:cBhvr>
                                      <p:tavLst>
                                        <p:tav tm="0">
                                          <p:val>
                                            <p:fltVal val="0"/>
                                          </p:val>
                                        </p:tav>
                                        <p:tav tm="100000">
                                          <p:val>
                                            <p:strVal val="#ppt_w"/>
                                          </p:val>
                                        </p:tav>
                                      </p:tavLst>
                                    </p:anim>
                                    <p:anim calcmode="lin" valueType="num">
                                      <p:cBhvr>
                                        <p:cTn id="8" dur="500" fill="hold"/>
                                        <p:tgtEl>
                                          <p:spTgt spid="225"/>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1049015"/>
                                        </p:tgtEl>
                                        <p:attrNameLst>
                                          <p:attrName>style.visibility</p:attrName>
                                        </p:attrNameLst>
                                      </p:cBhvr>
                                      <p:to>
                                        <p:strVal val="visible"/>
                                      </p:to>
                                    </p:set>
                                    <p:animEffect transition="in" filter="wedge">
                                      <p:cBhvr>
                                        <p:cTn id="12" dur="1000"/>
                                        <p:tgtEl>
                                          <p:spTgt spid="1049015"/>
                                        </p:tgtEl>
                                      </p:cBhvr>
                                    </p:animEffect>
                                  </p:childTnLst>
                                </p:cTn>
                              </p:par>
                            </p:childTnLst>
                          </p:cTn>
                        </p:par>
                        <p:par>
                          <p:cTn id="13" fill="hold" nodeType="afterGroup">
                            <p:stCondLst>
                              <p:cond delay="1500"/>
                            </p:stCondLst>
                            <p:childTnLst>
                              <p:par>
                                <p:cTn id="14" presetID="22" presetClass="entr" presetSubtype="4" fill="hold" grpId="0" nodeType="afterEffect">
                                  <p:stCondLst>
                                    <p:cond delay="0"/>
                                  </p:stCondLst>
                                  <p:childTnLst>
                                    <p:set>
                                      <p:cBhvr>
                                        <p:cTn id="15" dur="1" fill="hold">
                                          <p:stCondLst>
                                            <p:cond delay="0"/>
                                          </p:stCondLst>
                                        </p:cTn>
                                        <p:tgtEl>
                                          <p:spTgt spid="1049027"/>
                                        </p:tgtEl>
                                        <p:attrNameLst>
                                          <p:attrName>style.visibility</p:attrName>
                                        </p:attrNameLst>
                                      </p:cBhvr>
                                      <p:to>
                                        <p:strVal val="visible"/>
                                      </p:to>
                                    </p:set>
                                    <p:animEffect transition="in" filter="wipe(down)">
                                      <p:cBhvr>
                                        <p:cTn id="16" dur="500"/>
                                        <p:tgtEl>
                                          <p:spTgt spid="1049027"/>
                                        </p:tgtEl>
                                      </p:cBhvr>
                                    </p:animEffect>
                                  </p:childTnLst>
                                </p:cTn>
                              </p:par>
                            </p:childTnLst>
                          </p:cTn>
                        </p:par>
                        <p:par>
                          <p:cTn id="17" fill="hold" nodeType="afterGroup">
                            <p:stCondLst>
                              <p:cond delay="2000"/>
                            </p:stCondLst>
                            <p:childTnLst>
                              <p:par>
                                <p:cTn id="18" presetID="16" presetClass="entr" presetSubtype="21" fill="hold" nodeType="afterEffect">
                                  <p:stCondLst>
                                    <p:cond delay="0"/>
                                  </p:stCondLst>
                                  <p:childTnLst>
                                    <p:set>
                                      <p:cBhvr>
                                        <p:cTn id="19" dur="1" fill="hold">
                                          <p:stCondLst>
                                            <p:cond delay="0"/>
                                          </p:stCondLst>
                                        </p:cTn>
                                        <p:tgtEl>
                                          <p:spTgt spid="224"/>
                                        </p:tgtEl>
                                        <p:attrNameLst>
                                          <p:attrName>style.visibility</p:attrName>
                                        </p:attrNameLst>
                                      </p:cBhvr>
                                      <p:to>
                                        <p:strVal val="visible"/>
                                      </p:to>
                                    </p:set>
                                    <p:animEffect transition="in" filter="barn(inVertical)">
                                      <p:cBhvr>
                                        <p:cTn id="20" dur="500"/>
                                        <p:tgtEl>
                                          <p:spTgt spid="224"/>
                                        </p:tgtEl>
                                      </p:cBhvr>
                                    </p:animEffect>
                                  </p:childTnLst>
                                </p:cTn>
                              </p:par>
                              <p:par>
                                <p:cTn id="21" presetID="23" presetClass="entr" presetSubtype="16" fill="hold" nodeType="withEffect">
                                  <p:stCondLst>
                                    <p:cond delay="0"/>
                                  </p:stCondLst>
                                  <p:childTnLst>
                                    <p:set>
                                      <p:cBhvr>
                                        <p:cTn id="22" dur="1" fill="hold">
                                          <p:stCondLst>
                                            <p:cond delay="0"/>
                                          </p:stCondLst>
                                        </p:cTn>
                                        <p:tgtEl>
                                          <p:spTgt spid="226"/>
                                        </p:tgtEl>
                                        <p:attrNameLst>
                                          <p:attrName>style.visibility</p:attrName>
                                        </p:attrNameLst>
                                      </p:cBhvr>
                                      <p:to>
                                        <p:strVal val="visible"/>
                                      </p:to>
                                    </p:set>
                                    <p:anim calcmode="lin" valueType="num">
                                      <p:cBhvr>
                                        <p:cTn id="23" dur="500" fill="hold"/>
                                        <p:tgtEl>
                                          <p:spTgt spid="226"/>
                                        </p:tgtEl>
                                        <p:attrNameLst>
                                          <p:attrName>ppt_w</p:attrName>
                                        </p:attrNameLst>
                                      </p:cBhvr>
                                      <p:tavLst>
                                        <p:tav tm="0">
                                          <p:val>
                                            <p:fltVal val="0"/>
                                          </p:val>
                                        </p:tav>
                                        <p:tav tm="100000">
                                          <p:val>
                                            <p:strVal val="#ppt_w"/>
                                          </p:val>
                                        </p:tav>
                                      </p:tavLst>
                                    </p:anim>
                                    <p:anim calcmode="lin" valueType="num">
                                      <p:cBhvr>
                                        <p:cTn id="24" dur="500" fill="hold"/>
                                        <p:tgtEl>
                                          <p:spTgt spid="226"/>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500"/>
                            </p:stCondLst>
                            <p:childTnLst>
                              <p:par>
                                <p:cTn id="26" presetID="20" presetClass="entr" presetSubtype="0" fill="hold" grpId="0" nodeType="afterEffect">
                                  <p:stCondLst>
                                    <p:cond delay="0"/>
                                  </p:stCondLst>
                                  <p:childTnLst>
                                    <p:set>
                                      <p:cBhvr>
                                        <p:cTn id="27" dur="1" fill="hold">
                                          <p:stCondLst>
                                            <p:cond delay="0"/>
                                          </p:stCondLst>
                                        </p:cTn>
                                        <p:tgtEl>
                                          <p:spTgt spid="1049014"/>
                                        </p:tgtEl>
                                        <p:attrNameLst>
                                          <p:attrName>style.visibility</p:attrName>
                                        </p:attrNameLst>
                                      </p:cBhvr>
                                      <p:to>
                                        <p:strVal val="visible"/>
                                      </p:to>
                                    </p:set>
                                    <p:animEffect transition="in" filter="wedge">
                                      <p:cBhvr>
                                        <p:cTn id="28" dur="1000"/>
                                        <p:tgtEl>
                                          <p:spTgt spid="1049014"/>
                                        </p:tgtEl>
                                      </p:cBhvr>
                                    </p:animEffect>
                                  </p:childTnLst>
                                </p:cTn>
                              </p:par>
                            </p:childTnLst>
                          </p:cTn>
                        </p:par>
                        <p:par>
                          <p:cTn id="29" fill="hold" nodeType="afterGroup">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1049028"/>
                                        </p:tgtEl>
                                        <p:attrNameLst>
                                          <p:attrName>style.visibility</p:attrName>
                                        </p:attrNameLst>
                                      </p:cBhvr>
                                      <p:to>
                                        <p:strVal val="visible"/>
                                      </p:to>
                                    </p:set>
                                    <p:animEffect transition="in" filter="wipe(down)">
                                      <p:cBhvr>
                                        <p:cTn id="32" dur="500"/>
                                        <p:tgtEl>
                                          <p:spTgt spid="1049028"/>
                                        </p:tgtEl>
                                      </p:cBhvr>
                                    </p:animEffect>
                                  </p:childTnLst>
                                </p:cTn>
                              </p:par>
                            </p:childTnLst>
                          </p:cTn>
                        </p:par>
                        <p:par>
                          <p:cTn id="33" fill="hold" nodeType="afterGroup">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1049023"/>
                                        </p:tgtEl>
                                        <p:attrNameLst>
                                          <p:attrName>style.visibility</p:attrName>
                                        </p:attrNameLst>
                                      </p:cBhvr>
                                      <p:to>
                                        <p:strVal val="visible"/>
                                      </p:to>
                                    </p:set>
                                    <p:animEffect transition="in" filter="wipe(right)">
                                      <p:cBhvr>
                                        <p:cTn id="36" dur="300"/>
                                        <p:tgtEl>
                                          <p:spTgt spid="1049023"/>
                                        </p:tgtEl>
                                      </p:cBhvr>
                                    </p:animEffect>
                                  </p:childTnLst>
                                </p:cTn>
                              </p:par>
                            </p:childTnLst>
                          </p:cTn>
                        </p:par>
                        <p:par>
                          <p:cTn id="37" fill="hold" nodeType="afterGroup">
                            <p:stCondLst>
                              <p:cond delay="4300"/>
                            </p:stCondLst>
                            <p:childTnLst>
                              <p:par>
                                <p:cTn id="38" presetID="22" presetClass="entr" presetSubtype="8" fill="hold" grpId="0" nodeType="afterEffect">
                                  <p:stCondLst>
                                    <p:cond delay="0"/>
                                  </p:stCondLst>
                                  <p:childTnLst>
                                    <p:set>
                                      <p:cBhvr>
                                        <p:cTn id="39" dur="1" fill="hold">
                                          <p:stCondLst>
                                            <p:cond delay="0"/>
                                          </p:stCondLst>
                                        </p:cTn>
                                        <p:tgtEl>
                                          <p:spTgt spid="1049024"/>
                                        </p:tgtEl>
                                        <p:attrNameLst>
                                          <p:attrName>style.visibility</p:attrName>
                                        </p:attrNameLst>
                                      </p:cBhvr>
                                      <p:to>
                                        <p:strVal val="visible"/>
                                      </p:to>
                                    </p:set>
                                    <p:animEffect transition="in" filter="wipe(left)">
                                      <p:cBhvr>
                                        <p:cTn id="40" dur="500"/>
                                        <p:tgtEl>
                                          <p:spTgt spid="1049024"/>
                                        </p:tgtEl>
                                      </p:cBhvr>
                                    </p:animEffect>
                                  </p:childTnLst>
                                </p:cTn>
                              </p:par>
                            </p:childTnLst>
                          </p:cTn>
                        </p:par>
                        <p:par>
                          <p:cTn id="41" fill="hold" nodeType="afterGroup">
                            <p:stCondLst>
                              <p:cond delay="4800"/>
                            </p:stCondLst>
                            <p:childTnLst>
                              <p:par>
                                <p:cTn id="42" presetID="42" presetClass="entr" presetSubtype="0" fill="hold" grpId="0" nodeType="afterEffect">
                                  <p:stCondLst>
                                    <p:cond delay="0"/>
                                  </p:stCondLst>
                                  <p:childTnLst>
                                    <p:set>
                                      <p:cBhvr>
                                        <p:cTn id="43" dur="1" fill="hold">
                                          <p:stCondLst>
                                            <p:cond delay="0"/>
                                          </p:stCondLst>
                                        </p:cTn>
                                        <p:tgtEl>
                                          <p:spTgt spid="1049022"/>
                                        </p:tgtEl>
                                        <p:attrNameLst>
                                          <p:attrName>style.visibility</p:attrName>
                                        </p:attrNameLst>
                                      </p:cBhvr>
                                      <p:to>
                                        <p:strVal val="visible"/>
                                      </p:to>
                                    </p:set>
                                    <p:animEffect transition="in" filter="fade">
                                      <p:cBhvr>
                                        <p:cTn id="44" dur="1000"/>
                                        <p:tgtEl>
                                          <p:spTgt spid="1049022"/>
                                        </p:tgtEl>
                                      </p:cBhvr>
                                    </p:animEffect>
                                    <p:anim calcmode="lin" valueType="num">
                                      <p:cBhvr>
                                        <p:cTn id="45" dur="1000" fill="hold"/>
                                        <p:tgtEl>
                                          <p:spTgt spid="1049022"/>
                                        </p:tgtEl>
                                        <p:attrNameLst>
                                          <p:attrName>ppt_x</p:attrName>
                                        </p:attrNameLst>
                                      </p:cBhvr>
                                      <p:tavLst>
                                        <p:tav tm="0">
                                          <p:val>
                                            <p:strVal val="#ppt_x"/>
                                          </p:val>
                                        </p:tav>
                                        <p:tav tm="100000">
                                          <p:val>
                                            <p:strVal val="#ppt_x"/>
                                          </p:val>
                                        </p:tav>
                                      </p:tavLst>
                                    </p:anim>
                                    <p:anim calcmode="lin" valueType="num">
                                      <p:cBhvr>
                                        <p:cTn id="46" dur="1000" fill="hold"/>
                                        <p:tgtEl>
                                          <p:spTgt spid="1049022"/>
                                        </p:tgtEl>
                                        <p:attrNameLst>
                                          <p:attrName>ppt_y</p:attrName>
                                        </p:attrNameLst>
                                      </p:cBhvr>
                                      <p:tavLst>
                                        <p:tav tm="0">
                                          <p:val>
                                            <p:strVal val="#ppt_y+.1"/>
                                          </p:val>
                                        </p:tav>
                                        <p:tav tm="100000">
                                          <p:val>
                                            <p:strVal val="#ppt_y"/>
                                          </p:val>
                                        </p:tav>
                                      </p:tavLst>
                                    </p:anim>
                                  </p:childTnLst>
                                </p:cTn>
                              </p:par>
                            </p:childTnLst>
                          </p:cTn>
                        </p:par>
                        <p:par>
                          <p:cTn id="47" fill="hold" nodeType="afterGroup">
                            <p:stCondLst>
                              <p:cond delay="5800"/>
                            </p:stCondLst>
                            <p:childTnLst>
                              <p:par>
                                <p:cTn id="48" presetID="56" presetClass="entr" presetSubtype="0" fill="hold" grpId="0" nodeType="afterEffect">
                                  <p:stCondLst>
                                    <p:cond delay="0"/>
                                  </p:stCondLst>
                                  <p:iterate type="lt">
                                    <p:tmPct val="10000"/>
                                  </p:iterate>
                                  <p:childTnLst>
                                    <p:set>
                                      <p:cBhvr>
                                        <p:cTn id="49" dur="1" fill="hold">
                                          <p:stCondLst>
                                            <p:cond delay="0"/>
                                          </p:stCondLst>
                                        </p:cTn>
                                        <p:tgtEl>
                                          <p:spTgt spid="1049025"/>
                                        </p:tgtEl>
                                        <p:attrNameLst>
                                          <p:attrName>style.visibility</p:attrName>
                                        </p:attrNameLst>
                                      </p:cBhvr>
                                      <p:to>
                                        <p:strVal val="visible"/>
                                      </p:to>
                                    </p:set>
                                    <p:anim by="(-#ppt_w*2)" calcmode="lin" valueType="num">
                                      <p:cBhvr rctx="PPT">
                                        <p:cTn id="50" dur="250" autoRev="1" fill="hold">
                                          <p:stCondLst>
                                            <p:cond delay="0"/>
                                          </p:stCondLst>
                                        </p:cTn>
                                        <p:tgtEl>
                                          <p:spTgt spid="1049025"/>
                                        </p:tgtEl>
                                        <p:attrNameLst>
                                          <p:attrName>ppt_w</p:attrName>
                                        </p:attrNameLst>
                                      </p:cBhvr>
                                    </p:anim>
                                    <p:anim by="(#ppt_w*0.50)" calcmode="lin" valueType="num">
                                      <p:cBhvr>
                                        <p:cTn id="51" dur="250" decel="50000" autoRev="1" fill="hold">
                                          <p:stCondLst>
                                            <p:cond delay="0"/>
                                          </p:stCondLst>
                                        </p:cTn>
                                        <p:tgtEl>
                                          <p:spTgt spid="1049025"/>
                                        </p:tgtEl>
                                        <p:attrNameLst>
                                          <p:attrName>ppt_x</p:attrName>
                                        </p:attrNameLst>
                                      </p:cBhvr>
                                    </p:anim>
                                    <p:anim from="(-#ppt_h/2)" to="(#ppt_y)" calcmode="lin" valueType="num">
                                      <p:cBhvr>
                                        <p:cTn id="52" dur="500" fill="hold">
                                          <p:stCondLst>
                                            <p:cond delay="0"/>
                                          </p:stCondLst>
                                        </p:cTn>
                                        <p:tgtEl>
                                          <p:spTgt spid="1049025"/>
                                        </p:tgtEl>
                                        <p:attrNameLst>
                                          <p:attrName>ppt_y</p:attrName>
                                        </p:attrNameLst>
                                      </p:cBhvr>
                                    </p:anim>
                                    <p:animRot by="21600000">
                                      <p:cBhvr>
                                        <p:cTn id="53" dur="500" fill="hold">
                                          <p:stCondLst>
                                            <p:cond delay="0"/>
                                          </p:stCondLst>
                                        </p:cTn>
                                        <p:tgtEl>
                                          <p:spTgt spid="1049025"/>
                                        </p:tgtEl>
                                        <p:attrNameLst>
                                          <p:attrName>r</p:attrName>
                                        </p:attrNameLst>
                                      </p:cBhvr>
                                    </p:animRot>
                                  </p:childTnLst>
                                </p:cTn>
                              </p:par>
                            </p:childTnLst>
                          </p:cTn>
                        </p:par>
                        <p:par>
                          <p:cTn id="54" fill="hold" nodeType="afterGroup">
                            <p:stCondLst>
                              <p:cond delay="6300"/>
                            </p:stCondLst>
                            <p:childTnLst>
                              <p:par>
                                <p:cTn id="55" presetID="16" presetClass="entr" presetSubtype="21" fill="hold" grpId="0" nodeType="afterEffect">
                                  <p:stCondLst>
                                    <p:cond delay="0"/>
                                  </p:stCondLst>
                                  <p:childTnLst>
                                    <p:set>
                                      <p:cBhvr>
                                        <p:cTn id="56" dur="1" fill="hold">
                                          <p:stCondLst>
                                            <p:cond delay="0"/>
                                          </p:stCondLst>
                                        </p:cTn>
                                        <p:tgtEl>
                                          <p:spTgt spid="1049026"/>
                                        </p:tgtEl>
                                        <p:attrNameLst>
                                          <p:attrName>style.visibility</p:attrName>
                                        </p:attrNameLst>
                                      </p:cBhvr>
                                      <p:to>
                                        <p:strVal val="visible"/>
                                      </p:to>
                                    </p:set>
                                    <p:animEffect transition="in" filter="barn(inVertical)">
                                      <p:cBhvr>
                                        <p:cTn id="57" dur="500"/>
                                        <p:tgtEl>
                                          <p:spTgt spid="1049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014" grpId="0" animBg="1"/>
      <p:bldP spid="1049015" grpId="0" animBg="1"/>
      <p:bldP spid="1049022" grpId="0" animBg="1"/>
      <p:bldP spid="1049023" grpId="0" animBg="1"/>
      <p:bldP spid="1049024" grpId="0" animBg="1"/>
      <p:bldP spid="1049025" grpId="0"/>
      <p:bldP spid="1049026" grpId="0"/>
      <p:bldP spid="1049027" grpId="0"/>
      <p:bldP spid="104902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30" name="矩形 2"/>
          <p:cNvSpPr/>
          <p:nvPr/>
        </p:nvSpPr>
        <p:spPr>
          <a:xfrm>
            <a:off x="6652260" y="1925320"/>
            <a:ext cx="4812030" cy="29235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49031" name="矩形 7"/>
          <p:cNvSpPr/>
          <p:nvPr/>
        </p:nvSpPr>
        <p:spPr>
          <a:xfrm>
            <a:off x="792480" y="1925320"/>
            <a:ext cx="4788535" cy="29235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28" name="组合 18"/>
          <p:cNvGrpSpPr/>
          <p:nvPr/>
        </p:nvGrpSpPr>
        <p:grpSpPr>
          <a:xfrm>
            <a:off x="5852160" y="1042035"/>
            <a:ext cx="533400" cy="3806825"/>
            <a:chOff x="5829300" y="1041819"/>
            <a:chExt cx="533400" cy="5292163"/>
          </a:xfrm>
        </p:grpSpPr>
        <p:sp>
          <p:nvSpPr>
            <p:cNvPr id="1049032" name="椭圆 8"/>
            <p:cNvSpPr/>
            <p:nvPr/>
          </p:nvSpPr>
          <p:spPr>
            <a:xfrm>
              <a:off x="5829300" y="3658509"/>
              <a:ext cx="533400" cy="554676"/>
            </a:xfrm>
            <a:prstGeom prst="ellipse">
              <a:avLst/>
            </a:prstGeom>
            <a:solidFill>
              <a:schemeClr val="bg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771" name="直接连接符 91"/>
            <p:cNvCxnSpPr>
              <a:stCxn id="1049032" idx="0"/>
            </p:cNvCxnSpPr>
            <p:nvPr/>
          </p:nvCxnSpPr>
          <p:spPr>
            <a:xfrm flipH="1" flipV="1">
              <a:off x="6096000" y="1041819"/>
              <a:ext cx="0" cy="2616690"/>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145772" name="直接连接符 92"/>
            <p:cNvCxnSpPr>
              <a:endCxn id="1049032" idx="4"/>
            </p:cNvCxnSpPr>
            <p:nvPr/>
          </p:nvCxnSpPr>
          <p:spPr>
            <a:xfrm flipH="1" flipV="1">
              <a:off x="6096000" y="4213185"/>
              <a:ext cx="0" cy="2120797"/>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49033" name="矩形 11"/>
            <p:cNvSpPr/>
            <p:nvPr/>
          </p:nvSpPr>
          <p:spPr>
            <a:xfrm>
              <a:off x="5939527" y="3700770"/>
              <a:ext cx="349392" cy="346070"/>
            </a:xfrm>
            <a:prstGeom prst="rect">
              <a:avLst/>
            </a:prstGeom>
          </p:spPr>
          <p:txBody>
            <a:bodyPr wrap="none" tIns="0" bIns="0" anchor="ctr" anchorCtr="0">
              <a:noAutofit/>
            </a:bodyPr>
            <a:lstStyle/>
            <a:p>
              <a:pPr algn="ctr">
                <a:lnSpc>
                  <a:spcPct val="150000"/>
                </a:lnSpc>
              </a:pPr>
              <a:r>
                <a:rPr lang="en-US" altLang="zh-CN" sz="2000">
                  <a:ln w="6350">
                    <a:noFill/>
                  </a:ln>
                  <a:solidFill>
                    <a:srgbClr val="FF0000"/>
                  </a:solidFill>
                  <a:latin typeface="微软雅黑" panose="020B0503020204020204" pitchFamily="34" charset="-122"/>
                  <a:ea typeface="微软雅黑" panose="020B0503020204020204" pitchFamily="34" charset="-122"/>
                  <a:cs typeface="Arial" panose="020B0604020202020204" pitchFamily="34" charset="0"/>
                </a:rPr>
                <a:t>▶</a:t>
              </a:r>
            </a:p>
          </p:txBody>
        </p:sp>
      </p:grpSp>
      <p:grpSp>
        <p:nvGrpSpPr>
          <p:cNvPr id="229" name="组合 19"/>
          <p:cNvGrpSpPr/>
          <p:nvPr/>
        </p:nvGrpSpPr>
        <p:grpSpPr>
          <a:xfrm>
            <a:off x="2062033" y="1223592"/>
            <a:ext cx="2113690" cy="495316"/>
            <a:chOff x="810997" y="5404174"/>
            <a:chExt cx="6000444" cy="495316"/>
          </a:xfrm>
        </p:grpSpPr>
        <p:sp>
          <p:nvSpPr>
            <p:cNvPr id="1049034"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035" name="矩形 21"/>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59</a:t>
              </a:r>
              <a:r>
                <a:rPr kumimoji="0"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号令</a:t>
              </a:r>
            </a:p>
          </p:txBody>
        </p:sp>
      </p:grpSp>
      <p:grpSp>
        <p:nvGrpSpPr>
          <p:cNvPr id="230" name="组合 22"/>
          <p:cNvGrpSpPr/>
          <p:nvPr/>
        </p:nvGrpSpPr>
        <p:grpSpPr>
          <a:xfrm>
            <a:off x="8002693" y="1223380"/>
            <a:ext cx="2113690" cy="495316"/>
            <a:chOff x="810997" y="5404174"/>
            <a:chExt cx="6000444" cy="495316"/>
          </a:xfrm>
        </p:grpSpPr>
        <p:sp>
          <p:nvSpPr>
            <p:cNvPr id="1049036"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037" name="矩形 24"/>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13</a:t>
              </a:r>
              <a:r>
                <a:rPr kumimoji="0" lang="zh-CN" altLang="en-US"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号令</a:t>
              </a:r>
            </a:p>
          </p:txBody>
        </p:sp>
      </p:grpSp>
      <p:sp>
        <p:nvSpPr>
          <p:cNvPr id="1049038" name="圆角矩形 36"/>
          <p:cNvSpPr/>
          <p:nvPr/>
        </p:nvSpPr>
        <p:spPr>
          <a:xfrm>
            <a:off x="865506" y="5176525"/>
            <a:ext cx="10607024" cy="984458"/>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3130" rtl="0" eaLnBrk="1" fontAlgn="base" latinLnBrk="0" hangingPunct="1">
              <a:lnSpc>
                <a:spcPts val="2000"/>
              </a:lnSpc>
              <a:spcBef>
                <a:spcPct val="0"/>
              </a:spcBef>
              <a:spcAft>
                <a:spcPts val="50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039" name="Freeform 11"/>
          <p:cNvSpPr/>
          <p:nvPr/>
        </p:nvSpPr>
        <p:spPr bwMode="auto">
          <a:xfrm>
            <a:off x="865348" y="5043073"/>
            <a:ext cx="80931" cy="472678"/>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040" name="Freeform 12"/>
          <p:cNvSpPr/>
          <p:nvPr/>
        </p:nvSpPr>
        <p:spPr bwMode="auto">
          <a:xfrm>
            <a:off x="792480" y="5133925"/>
            <a:ext cx="2200760" cy="408384"/>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041" name="TextBox 8"/>
          <p:cNvSpPr txBox="1"/>
          <p:nvPr/>
        </p:nvSpPr>
        <p:spPr>
          <a:xfrm>
            <a:off x="1097281" y="5158411"/>
            <a:ext cx="1536353" cy="359410"/>
          </a:xfrm>
          <a:prstGeom prst="rect">
            <a:avLst/>
          </a:prstGeom>
          <a:noFill/>
        </p:spPr>
        <p:txBody>
          <a:bodyPr wrap="square" lIns="68562" tIns="34281" rIns="68562" bIns="34281"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变化点说明</a:t>
            </a:r>
          </a:p>
        </p:txBody>
      </p:sp>
      <p:sp>
        <p:nvSpPr>
          <p:cNvPr id="1049042" name="矩形 3"/>
          <p:cNvSpPr>
            <a:spLocks noChangeArrowheads="1"/>
          </p:cNvSpPr>
          <p:nvPr>
            <p:custDataLst>
              <p:tags r:id="rId1"/>
            </p:custDataLst>
          </p:nvPr>
        </p:nvSpPr>
        <p:spPr bwMode="auto">
          <a:xfrm>
            <a:off x="2712085" y="5337175"/>
            <a:ext cx="8486140" cy="504825"/>
          </a:xfrm>
          <a:prstGeom prst="rect">
            <a:avLst/>
          </a:prstGeom>
          <a:noFill/>
          <a:ln w="9525">
            <a:noFill/>
            <a:miter lim="800000"/>
          </a:ln>
        </p:spPr>
        <p:txBody>
          <a:bodyPr wrap="square" lIns="91431" tIns="45716" rIns="91431" bIns="45716">
            <a:noAutofit/>
          </a:bodyPr>
          <a:lstStyle/>
          <a:p>
            <a:pPr marL="0" marR="0" lvl="0" indent="0" algn="l" defTabSz="913130" rtl="0" eaLnBrk="1" fontAlgn="base" latinLnBrk="0" hangingPunct="1">
              <a:lnSpc>
                <a:spcPct val="150000"/>
              </a:lnSpc>
              <a:spcBef>
                <a:spcPct val="0"/>
              </a:spcBef>
              <a:spcAft>
                <a:spcPts val="500"/>
              </a:spcAft>
              <a:buClrTx/>
              <a:buSzTx/>
              <a:buFontTx/>
              <a:buNone/>
            </a:pPr>
            <a:r>
              <a:rPr kumimoji="0" lang="en-US" alt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    </a:t>
            </a:r>
            <a:r>
              <a:rPr kumimoji="0" 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明确了全程进行监护的要求，同时细化了</a:t>
            </a:r>
            <a:r>
              <a:rPr kumimoji="0" lang="en-US" alt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a:t>
            </a:r>
            <a:r>
              <a:rPr kumimoji="0" lang="zh-CN" altLang="en-US"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明白人</a:t>
            </a:r>
            <a:r>
              <a:rPr kumimoji="0" lang="en-US" altLang="zh-CN"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a:t>
            </a:r>
            <a:r>
              <a:rPr kumimoji="0" lang="zh-CN" altLang="en-US" sz="18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监护人的职责（阻止盲目施救）</a:t>
            </a:r>
          </a:p>
        </p:txBody>
      </p:sp>
      <p:sp>
        <p:nvSpPr>
          <p:cNvPr id="1049043" name="文本框 4"/>
          <p:cNvSpPr txBox="1"/>
          <p:nvPr/>
        </p:nvSpPr>
        <p:spPr>
          <a:xfrm>
            <a:off x="855345" y="1957070"/>
            <a:ext cx="4631690" cy="2861310"/>
          </a:xfrm>
          <a:prstGeom prst="rect">
            <a:avLst/>
          </a:prstGeom>
          <a:noFill/>
        </p:spPr>
        <p:txBody>
          <a:bodyPr wrap="square" rtlCol="0" anchor="t">
            <a:spAutoFit/>
          </a:bodyPr>
          <a:lstStyle/>
          <a:p>
            <a:pPr>
              <a:lnSpc>
                <a:spcPct val="160000"/>
              </a:lnSpc>
              <a:spcBef>
                <a:spcPct val="0"/>
              </a:spcBef>
              <a:spcAft>
                <a:spcPct val="0"/>
              </a:spcAft>
            </a:pPr>
            <a:r>
              <a:rPr lang="zh-CN" altLang="en-US" sz="125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第九条</a:t>
            </a:r>
            <a:r>
              <a:rPr lang="zh-CN" altLang="en-US" sz="1250">
                <a:latin typeface="微软雅黑" panose="020B0503020204020204" pitchFamily="34" charset="-122"/>
                <a:ea typeface="微软雅黑" panose="020B0503020204020204" pitchFamily="34" charset="-122"/>
                <a:cs typeface="Times New Roman" panose="02020603050405020304" pitchFamily="18" charset="0"/>
                <a:sym typeface="+mn-ea"/>
              </a:rPr>
              <a:t> 工贸企业应当按照有限空间作业方案，</a:t>
            </a:r>
            <a:r>
              <a:rPr lang="zh-CN" altLang="en-US" sz="125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明确作业现场负责人、监护人员、作业人员及其安全职责</a:t>
            </a:r>
            <a:r>
              <a:rPr lang="zh-CN" altLang="en-US" sz="1250">
                <a:latin typeface="微软雅黑" panose="020B0503020204020204" pitchFamily="34" charset="-122"/>
                <a:ea typeface="微软雅黑" panose="020B0503020204020204" pitchFamily="34" charset="-122"/>
                <a:cs typeface="Times New Roman" panose="02020603050405020304" pitchFamily="18" charset="0"/>
                <a:sym typeface="+mn-ea"/>
              </a:rPr>
              <a:t>。</a:t>
            </a:r>
          </a:p>
          <a:p>
            <a:pPr>
              <a:lnSpc>
                <a:spcPct val="160000"/>
              </a:lnSpc>
              <a:spcBef>
                <a:spcPct val="0"/>
              </a:spcBef>
              <a:spcAft>
                <a:spcPct val="0"/>
              </a:spcAft>
            </a:pPr>
            <a:r>
              <a:rPr lang="zh-CN" altLang="en-US" sz="125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第十六条</a:t>
            </a:r>
            <a:r>
              <a:rPr lang="zh-CN" altLang="en-US" sz="1250">
                <a:latin typeface="微软雅黑" panose="020B0503020204020204" pitchFamily="34" charset="-122"/>
                <a:ea typeface="微软雅黑" panose="020B0503020204020204" pitchFamily="34" charset="-122"/>
                <a:cs typeface="Times New Roman" panose="02020603050405020304" pitchFamily="18" charset="0"/>
                <a:sym typeface="+mn-ea"/>
              </a:rPr>
              <a:t> </a:t>
            </a:r>
            <a:r>
              <a:rPr lang="en-US" altLang="zh-CN" sz="1250">
                <a:latin typeface="微软雅黑" panose="020B0503020204020204" pitchFamily="34" charset="-122"/>
                <a:ea typeface="微软雅黑" panose="020B0503020204020204" pitchFamily="34" charset="-122"/>
                <a:cs typeface="Times New Roman" panose="02020603050405020304" pitchFamily="18" charset="0"/>
                <a:sym typeface="+mn-ea"/>
              </a:rPr>
              <a:t> </a:t>
            </a:r>
            <a:r>
              <a:rPr lang="zh-CN" altLang="en-US" sz="1250">
                <a:latin typeface="微软雅黑" panose="020B0503020204020204" pitchFamily="34" charset="-122"/>
                <a:ea typeface="微软雅黑" panose="020B0503020204020204" pitchFamily="34" charset="-122"/>
                <a:cs typeface="Times New Roman" panose="02020603050405020304" pitchFamily="18" charset="0"/>
                <a:sym typeface="+mn-ea"/>
              </a:rPr>
              <a:t>在有限空间作业过程中，工贸企业应当对作业场所中的危险有害因素进行</a:t>
            </a:r>
            <a:r>
              <a:rPr lang="zh-CN" altLang="en-US" sz="125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定时检测或者连续监测</a:t>
            </a:r>
            <a:r>
              <a:rPr lang="zh-CN" altLang="en-US" sz="1250">
                <a:latin typeface="微软雅黑" panose="020B0503020204020204" pitchFamily="34" charset="-122"/>
                <a:ea typeface="微软雅黑" panose="020B0503020204020204" pitchFamily="34" charset="-122"/>
                <a:cs typeface="Times New Roman" panose="02020603050405020304" pitchFamily="18" charset="0"/>
                <a:sym typeface="+mn-ea"/>
              </a:rPr>
              <a:t>。</a:t>
            </a:r>
          </a:p>
          <a:p>
            <a:pPr>
              <a:lnSpc>
                <a:spcPct val="160000"/>
              </a:lnSpc>
              <a:spcBef>
                <a:spcPct val="0"/>
              </a:spcBef>
              <a:spcAft>
                <a:spcPct val="0"/>
              </a:spcAft>
            </a:pPr>
            <a:r>
              <a:rPr lang="en-US" altLang="zh-CN" sz="1250">
                <a:latin typeface="微软雅黑" panose="020B0503020204020204" pitchFamily="34" charset="-122"/>
                <a:ea typeface="微软雅黑" panose="020B0503020204020204" pitchFamily="34" charset="-122"/>
                <a:cs typeface="Times New Roman" panose="02020603050405020304" pitchFamily="18" charset="0"/>
                <a:sym typeface="+mn-ea"/>
              </a:rPr>
              <a:t>    </a:t>
            </a:r>
            <a:r>
              <a:rPr lang="zh-CN" altLang="en-US" sz="125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作业中断超过30分钟</a:t>
            </a:r>
            <a:r>
              <a:rPr lang="zh-CN" altLang="en-US" sz="1250">
                <a:latin typeface="微软雅黑" panose="020B0503020204020204" pitchFamily="34" charset="-122"/>
                <a:ea typeface="微软雅黑" panose="020B0503020204020204" pitchFamily="34" charset="-122"/>
                <a:cs typeface="Times New Roman" panose="02020603050405020304" pitchFamily="18" charset="0"/>
                <a:sym typeface="+mn-ea"/>
              </a:rPr>
              <a:t>，作业人员再次进入有限空间作业前，应当重新通风、检测合格后方可进入。</a:t>
            </a:r>
          </a:p>
          <a:p>
            <a:pPr>
              <a:lnSpc>
                <a:spcPct val="160000"/>
              </a:lnSpc>
              <a:spcBef>
                <a:spcPct val="0"/>
              </a:spcBef>
              <a:spcAft>
                <a:spcPct val="0"/>
              </a:spcAft>
            </a:pPr>
            <a:r>
              <a:rPr lang="zh-CN" altLang="en-US" sz="125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第二十三条</a:t>
            </a:r>
            <a:r>
              <a:rPr lang="zh-CN" altLang="en-US" sz="1250">
                <a:latin typeface="微软雅黑" panose="020B0503020204020204" pitchFamily="34" charset="-122"/>
                <a:ea typeface="微软雅黑" panose="020B0503020204020204" pitchFamily="34" charset="-122"/>
                <a:cs typeface="Times New Roman" panose="02020603050405020304" pitchFamily="18" charset="0"/>
                <a:sym typeface="+mn-ea"/>
              </a:rPr>
              <a:t> 有限空间作业中发生事故后，</a:t>
            </a:r>
            <a:r>
              <a:rPr lang="zh-CN" altLang="en-US" sz="125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现场有关人</a:t>
            </a:r>
            <a:r>
              <a:rPr lang="zh-CN" altLang="en-US" sz="1250">
                <a:latin typeface="微软雅黑" panose="020B0503020204020204" pitchFamily="34" charset="-122"/>
                <a:ea typeface="微软雅黑" panose="020B0503020204020204" pitchFamily="34" charset="-122"/>
                <a:cs typeface="Times New Roman" panose="02020603050405020304" pitchFamily="18" charset="0"/>
                <a:sym typeface="+mn-ea"/>
              </a:rPr>
              <a:t>员应当立即报警，</a:t>
            </a:r>
            <a:r>
              <a:rPr lang="zh-CN" altLang="en-US" sz="125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禁止盲目施救</a:t>
            </a:r>
            <a:r>
              <a:rPr lang="zh-CN" altLang="en-US" sz="1250">
                <a:latin typeface="微软雅黑" panose="020B0503020204020204" pitchFamily="34" charset="-122"/>
                <a:ea typeface="微软雅黑" panose="020B0503020204020204" pitchFamily="34" charset="-122"/>
                <a:cs typeface="Times New Roman" panose="02020603050405020304" pitchFamily="18" charset="0"/>
                <a:sym typeface="+mn-ea"/>
              </a:rPr>
              <a:t>。应急救援人员实施救援时，应当做好自身防护，佩戴必要的呼吸器具、救援器材。</a:t>
            </a:r>
          </a:p>
        </p:txBody>
      </p:sp>
      <p:sp>
        <p:nvSpPr>
          <p:cNvPr id="1049044" name="文本框 5"/>
          <p:cNvSpPr txBox="1"/>
          <p:nvPr/>
        </p:nvSpPr>
        <p:spPr>
          <a:xfrm>
            <a:off x="6787515" y="1950720"/>
            <a:ext cx="4527550" cy="2861310"/>
          </a:xfrm>
          <a:prstGeom prst="rect">
            <a:avLst/>
          </a:prstGeom>
          <a:noFill/>
        </p:spPr>
        <p:txBody>
          <a:bodyPr wrap="square" rtlCol="0" anchor="t">
            <a:spAutoFit/>
          </a:bodyPr>
          <a:lstStyle/>
          <a:p>
            <a:pPr indent="0" fontAlgn="auto">
              <a:lnSpc>
                <a:spcPts val="2400"/>
              </a:lnSpc>
              <a:spcBef>
                <a:spcPct val="0"/>
              </a:spcBef>
              <a:spcAft>
                <a:spcPct val="0"/>
              </a:spcAft>
            </a:pPr>
            <a:r>
              <a:rPr sz="1200" b="1">
                <a:solidFill>
                  <a:srgbClr val="FF0000"/>
                </a:solidFill>
                <a:latin typeface="微软雅黑" panose="020B0503020204020204" pitchFamily="34" charset="-122"/>
                <a:ea typeface="微软雅黑" panose="020B0503020204020204" pitchFamily="34" charset="-122"/>
                <a:sym typeface="+mn-ea"/>
              </a:rPr>
              <a:t>第十五条</a:t>
            </a:r>
            <a:r>
              <a:rPr sz="1200">
                <a:latin typeface="微软雅黑" panose="020B0503020204020204" pitchFamily="34" charset="-122"/>
                <a:ea typeface="微软雅黑" panose="020B0503020204020204" pitchFamily="34" charset="-122"/>
                <a:sym typeface="+mn-ea"/>
              </a:rPr>
              <a:t> 监护人员应当</a:t>
            </a:r>
            <a:r>
              <a:rPr sz="1200" b="1">
                <a:solidFill>
                  <a:srgbClr val="FF0000"/>
                </a:solidFill>
                <a:latin typeface="微软雅黑" panose="020B0503020204020204" pitchFamily="34" charset="-122"/>
                <a:ea typeface="微软雅黑" panose="020B0503020204020204" pitchFamily="34" charset="-122"/>
                <a:sym typeface="+mn-ea"/>
              </a:rPr>
              <a:t>全程进行监护</a:t>
            </a:r>
            <a:r>
              <a:rPr sz="1200">
                <a:latin typeface="微软雅黑" panose="020B0503020204020204" pitchFamily="34" charset="-122"/>
                <a:ea typeface="微软雅黑" panose="020B0503020204020204" pitchFamily="34" charset="-122"/>
                <a:sym typeface="+mn-ea"/>
              </a:rPr>
              <a:t>，与作业人员保持实时联络，</a:t>
            </a:r>
            <a:r>
              <a:rPr sz="1200" b="1">
                <a:solidFill>
                  <a:srgbClr val="FF0000"/>
                </a:solidFill>
                <a:highlight>
                  <a:srgbClr val="FFFF00"/>
                </a:highlight>
                <a:latin typeface="微软雅黑" panose="020B0503020204020204" pitchFamily="34" charset="-122"/>
                <a:ea typeface="微软雅黑" panose="020B0503020204020204" pitchFamily="34" charset="-122"/>
                <a:sym typeface="+mn-ea"/>
              </a:rPr>
              <a:t>不得离开作业现场或者进入</a:t>
            </a:r>
            <a:r>
              <a:rPr sz="1200">
                <a:latin typeface="微软雅黑" panose="020B0503020204020204" pitchFamily="34" charset="-122"/>
                <a:ea typeface="微软雅黑" panose="020B0503020204020204" pitchFamily="34" charset="-122"/>
                <a:sym typeface="+mn-ea"/>
              </a:rPr>
              <a:t>有限空间参与作业。</a:t>
            </a:r>
          </a:p>
          <a:p>
            <a:pPr indent="0" fontAlgn="auto">
              <a:lnSpc>
                <a:spcPts val="2400"/>
              </a:lnSpc>
              <a:spcBef>
                <a:spcPct val="0"/>
              </a:spcBef>
              <a:spcAft>
                <a:spcPct val="0"/>
              </a:spcAft>
            </a:pPr>
            <a:r>
              <a:rPr lang="en-US" sz="1200">
                <a:latin typeface="微软雅黑" panose="020B0503020204020204" pitchFamily="34" charset="-122"/>
                <a:ea typeface="微软雅黑" panose="020B0503020204020204" pitchFamily="34" charset="-122"/>
                <a:sym typeface="+mn-ea"/>
              </a:rPr>
              <a:t>    </a:t>
            </a:r>
            <a:r>
              <a:rPr sz="1200">
                <a:latin typeface="微软雅黑" panose="020B0503020204020204" pitchFamily="34" charset="-122"/>
                <a:ea typeface="微软雅黑" panose="020B0503020204020204" pitchFamily="34" charset="-122"/>
                <a:sym typeface="+mn-ea"/>
              </a:rPr>
              <a:t>发现异常情况时,</a:t>
            </a:r>
            <a:r>
              <a:rPr sz="1200" b="1">
                <a:solidFill>
                  <a:srgbClr val="FF0000"/>
                </a:solidFill>
                <a:latin typeface="微软雅黑" panose="020B0503020204020204" pitchFamily="34" charset="-122"/>
                <a:ea typeface="微软雅黑" panose="020B0503020204020204" pitchFamily="34" charset="-122"/>
                <a:sym typeface="+mn-ea"/>
              </a:rPr>
              <a:t>监护人员</a:t>
            </a:r>
            <a:r>
              <a:rPr sz="1200">
                <a:latin typeface="微软雅黑" panose="020B0503020204020204" pitchFamily="34" charset="-122"/>
                <a:ea typeface="微软雅黑" panose="020B0503020204020204" pitchFamily="34" charset="-122"/>
                <a:sym typeface="+mn-ea"/>
              </a:rPr>
              <a:t>应当立即组织作业人员撤离现场。发生有限空间作业事故后，应当立即按照现场处置方案进行应急处置，组织科学施救。未做好安全措施</a:t>
            </a:r>
            <a:r>
              <a:rPr sz="1200" b="1">
                <a:solidFill>
                  <a:srgbClr val="FF0000"/>
                </a:solidFill>
                <a:latin typeface="微软雅黑" panose="020B0503020204020204" pitchFamily="34" charset="-122"/>
                <a:ea typeface="微软雅黑" panose="020B0503020204020204" pitchFamily="34" charset="-122"/>
                <a:sym typeface="+mn-ea"/>
              </a:rPr>
              <a:t>盲目施救</a:t>
            </a:r>
            <a:r>
              <a:rPr sz="1200">
                <a:latin typeface="微软雅黑" panose="020B0503020204020204" pitchFamily="34" charset="-122"/>
                <a:ea typeface="微软雅黑" panose="020B0503020204020204" pitchFamily="34" charset="-122"/>
                <a:sym typeface="+mn-ea"/>
              </a:rPr>
              <a:t>的，监护人员应当予以</a:t>
            </a:r>
            <a:r>
              <a:rPr sz="1200" b="1">
                <a:solidFill>
                  <a:srgbClr val="FF0000"/>
                </a:solidFill>
                <a:latin typeface="微软雅黑" panose="020B0503020204020204" pitchFamily="34" charset="-122"/>
                <a:ea typeface="微软雅黑" panose="020B0503020204020204" pitchFamily="34" charset="-122"/>
                <a:sym typeface="+mn-ea"/>
              </a:rPr>
              <a:t>制止</a:t>
            </a:r>
            <a:r>
              <a:rPr sz="1200">
                <a:latin typeface="微软雅黑" panose="020B0503020204020204" pitchFamily="34" charset="-122"/>
                <a:ea typeface="微软雅黑" panose="020B0503020204020204" pitchFamily="34" charset="-122"/>
                <a:sym typeface="+mn-ea"/>
              </a:rPr>
              <a:t>。</a:t>
            </a:r>
          </a:p>
          <a:p>
            <a:pPr indent="0" fontAlgn="auto">
              <a:lnSpc>
                <a:spcPts val="2400"/>
              </a:lnSpc>
              <a:spcBef>
                <a:spcPct val="0"/>
              </a:spcBef>
              <a:spcAft>
                <a:spcPct val="0"/>
              </a:spcAft>
            </a:pPr>
            <a:r>
              <a:rPr lang="en-US" sz="1200">
                <a:latin typeface="微软雅黑" panose="020B0503020204020204" pitchFamily="34" charset="-122"/>
                <a:ea typeface="微软雅黑" panose="020B0503020204020204" pitchFamily="34" charset="-122"/>
                <a:sym typeface="+mn-ea"/>
              </a:rPr>
              <a:t>     </a:t>
            </a:r>
            <a:r>
              <a:rPr sz="1200">
                <a:latin typeface="微软雅黑" panose="020B0503020204020204" pitchFamily="34" charset="-122"/>
                <a:ea typeface="微软雅黑" panose="020B0503020204020204" pitchFamily="34" charset="-122"/>
                <a:sym typeface="+mn-ea"/>
              </a:rPr>
              <a:t>作业过程中，工贸企业应当安排专人对作业区域</a:t>
            </a:r>
            <a:r>
              <a:rPr sz="1200" b="1">
                <a:solidFill>
                  <a:srgbClr val="FF0000"/>
                </a:solidFill>
                <a:latin typeface="微软雅黑" panose="020B0503020204020204" pitchFamily="34" charset="-122"/>
                <a:ea typeface="微软雅黑" panose="020B0503020204020204" pitchFamily="34" charset="-122"/>
                <a:sym typeface="+mn-ea"/>
              </a:rPr>
              <a:t>持续进行通风和气体浓度检测</a:t>
            </a:r>
            <a:r>
              <a:rPr sz="1200">
                <a:latin typeface="微软雅黑" panose="020B0503020204020204" pitchFamily="34" charset="-122"/>
                <a:ea typeface="微软雅黑" panose="020B0503020204020204" pitchFamily="34" charset="-122"/>
                <a:sym typeface="+mn-ea"/>
              </a:rPr>
              <a:t>。</a:t>
            </a:r>
            <a:r>
              <a:rPr sz="1200" b="1">
                <a:solidFill>
                  <a:srgbClr val="FF0000"/>
                </a:solidFill>
                <a:latin typeface="微软雅黑" panose="020B0503020204020204" pitchFamily="34" charset="-122"/>
                <a:ea typeface="微软雅黑" panose="020B0503020204020204" pitchFamily="34" charset="-122"/>
                <a:sym typeface="+mn-ea"/>
              </a:rPr>
              <a:t>作业中断的</a:t>
            </a:r>
            <a:r>
              <a:rPr sz="1200">
                <a:latin typeface="微软雅黑" panose="020B0503020204020204" pitchFamily="34" charset="-122"/>
                <a:ea typeface="微软雅黑" panose="020B0503020204020204" pitchFamily="34" charset="-122"/>
                <a:sym typeface="+mn-ea"/>
              </a:rPr>
              <a:t>，作业人员再次进入有限空间作业前，应当重新通风、气体检测合格后方可进入。</a:t>
            </a:r>
          </a:p>
        </p:txBody>
      </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29"/>
                                        </p:tgtEl>
                                        <p:attrNameLst>
                                          <p:attrName>style.visibility</p:attrName>
                                        </p:attrNameLst>
                                      </p:cBhvr>
                                      <p:to>
                                        <p:strVal val="visible"/>
                                      </p:to>
                                    </p:set>
                                    <p:anim calcmode="lin" valueType="num">
                                      <p:cBhvr>
                                        <p:cTn id="7" dur="500" fill="hold"/>
                                        <p:tgtEl>
                                          <p:spTgt spid="229"/>
                                        </p:tgtEl>
                                        <p:attrNameLst>
                                          <p:attrName>ppt_w</p:attrName>
                                        </p:attrNameLst>
                                      </p:cBhvr>
                                      <p:tavLst>
                                        <p:tav tm="0">
                                          <p:val>
                                            <p:fltVal val="0"/>
                                          </p:val>
                                        </p:tav>
                                        <p:tav tm="100000">
                                          <p:val>
                                            <p:strVal val="#ppt_w"/>
                                          </p:val>
                                        </p:tav>
                                      </p:tavLst>
                                    </p:anim>
                                    <p:anim calcmode="lin" valueType="num">
                                      <p:cBhvr>
                                        <p:cTn id="8" dur="500" fill="hold"/>
                                        <p:tgtEl>
                                          <p:spTgt spid="229"/>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1049031"/>
                                        </p:tgtEl>
                                        <p:attrNameLst>
                                          <p:attrName>style.visibility</p:attrName>
                                        </p:attrNameLst>
                                      </p:cBhvr>
                                      <p:to>
                                        <p:strVal val="visible"/>
                                      </p:to>
                                    </p:set>
                                    <p:animEffect transition="in" filter="wedge">
                                      <p:cBhvr>
                                        <p:cTn id="12" dur="1000"/>
                                        <p:tgtEl>
                                          <p:spTgt spid="1049031"/>
                                        </p:tgtEl>
                                      </p:cBhvr>
                                    </p:animEffect>
                                  </p:childTnLst>
                                </p:cTn>
                              </p:par>
                            </p:childTnLst>
                          </p:cTn>
                        </p:par>
                        <p:par>
                          <p:cTn id="13" fill="hold" nodeType="afterGroup">
                            <p:stCondLst>
                              <p:cond delay="1500"/>
                            </p:stCondLst>
                            <p:childTnLst>
                              <p:par>
                                <p:cTn id="14" presetID="22" presetClass="entr" presetSubtype="4" fill="hold" grpId="0" nodeType="afterEffect">
                                  <p:stCondLst>
                                    <p:cond delay="0"/>
                                  </p:stCondLst>
                                  <p:childTnLst>
                                    <p:set>
                                      <p:cBhvr>
                                        <p:cTn id="15" dur="1" fill="hold">
                                          <p:stCondLst>
                                            <p:cond delay="0"/>
                                          </p:stCondLst>
                                        </p:cTn>
                                        <p:tgtEl>
                                          <p:spTgt spid="1049043"/>
                                        </p:tgtEl>
                                        <p:attrNameLst>
                                          <p:attrName>style.visibility</p:attrName>
                                        </p:attrNameLst>
                                      </p:cBhvr>
                                      <p:to>
                                        <p:strVal val="visible"/>
                                      </p:to>
                                    </p:set>
                                    <p:animEffect transition="in" filter="wipe(down)">
                                      <p:cBhvr>
                                        <p:cTn id="16" dur="500"/>
                                        <p:tgtEl>
                                          <p:spTgt spid="1049043"/>
                                        </p:tgtEl>
                                      </p:cBhvr>
                                    </p:animEffect>
                                  </p:childTnLst>
                                </p:cTn>
                              </p:par>
                            </p:childTnLst>
                          </p:cTn>
                        </p:par>
                        <p:par>
                          <p:cTn id="17" fill="hold" nodeType="afterGroup">
                            <p:stCondLst>
                              <p:cond delay="2000"/>
                            </p:stCondLst>
                            <p:childTnLst>
                              <p:par>
                                <p:cTn id="18" presetID="16" presetClass="entr" presetSubtype="21" fill="hold" nodeType="afterEffect">
                                  <p:stCondLst>
                                    <p:cond delay="0"/>
                                  </p:stCondLst>
                                  <p:childTnLst>
                                    <p:set>
                                      <p:cBhvr>
                                        <p:cTn id="19" dur="1" fill="hold">
                                          <p:stCondLst>
                                            <p:cond delay="0"/>
                                          </p:stCondLst>
                                        </p:cTn>
                                        <p:tgtEl>
                                          <p:spTgt spid="228"/>
                                        </p:tgtEl>
                                        <p:attrNameLst>
                                          <p:attrName>style.visibility</p:attrName>
                                        </p:attrNameLst>
                                      </p:cBhvr>
                                      <p:to>
                                        <p:strVal val="visible"/>
                                      </p:to>
                                    </p:set>
                                    <p:animEffect transition="in" filter="barn(inVertical)">
                                      <p:cBhvr>
                                        <p:cTn id="20" dur="500"/>
                                        <p:tgtEl>
                                          <p:spTgt spid="228"/>
                                        </p:tgtEl>
                                      </p:cBhvr>
                                    </p:animEffect>
                                  </p:childTnLst>
                                </p:cTn>
                              </p:par>
                              <p:par>
                                <p:cTn id="21" presetID="23" presetClass="entr" presetSubtype="16" fill="hold" nodeType="withEffect">
                                  <p:stCondLst>
                                    <p:cond delay="0"/>
                                  </p:stCondLst>
                                  <p:childTnLst>
                                    <p:set>
                                      <p:cBhvr>
                                        <p:cTn id="22" dur="1" fill="hold">
                                          <p:stCondLst>
                                            <p:cond delay="0"/>
                                          </p:stCondLst>
                                        </p:cTn>
                                        <p:tgtEl>
                                          <p:spTgt spid="230"/>
                                        </p:tgtEl>
                                        <p:attrNameLst>
                                          <p:attrName>style.visibility</p:attrName>
                                        </p:attrNameLst>
                                      </p:cBhvr>
                                      <p:to>
                                        <p:strVal val="visible"/>
                                      </p:to>
                                    </p:set>
                                    <p:anim calcmode="lin" valueType="num">
                                      <p:cBhvr>
                                        <p:cTn id="23" dur="500" fill="hold"/>
                                        <p:tgtEl>
                                          <p:spTgt spid="230"/>
                                        </p:tgtEl>
                                        <p:attrNameLst>
                                          <p:attrName>ppt_w</p:attrName>
                                        </p:attrNameLst>
                                      </p:cBhvr>
                                      <p:tavLst>
                                        <p:tav tm="0">
                                          <p:val>
                                            <p:fltVal val="0"/>
                                          </p:val>
                                        </p:tav>
                                        <p:tav tm="100000">
                                          <p:val>
                                            <p:strVal val="#ppt_w"/>
                                          </p:val>
                                        </p:tav>
                                      </p:tavLst>
                                    </p:anim>
                                    <p:anim calcmode="lin" valueType="num">
                                      <p:cBhvr>
                                        <p:cTn id="24" dur="500" fill="hold"/>
                                        <p:tgtEl>
                                          <p:spTgt spid="230"/>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500"/>
                            </p:stCondLst>
                            <p:childTnLst>
                              <p:par>
                                <p:cTn id="26" presetID="20" presetClass="entr" presetSubtype="0" fill="hold" grpId="0" nodeType="afterEffect">
                                  <p:stCondLst>
                                    <p:cond delay="0"/>
                                  </p:stCondLst>
                                  <p:childTnLst>
                                    <p:set>
                                      <p:cBhvr>
                                        <p:cTn id="27" dur="1" fill="hold">
                                          <p:stCondLst>
                                            <p:cond delay="0"/>
                                          </p:stCondLst>
                                        </p:cTn>
                                        <p:tgtEl>
                                          <p:spTgt spid="1049030"/>
                                        </p:tgtEl>
                                        <p:attrNameLst>
                                          <p:attrName>style.visibility</p:attrName>
                                        </p:attrNameLst>
                                      </p:cBhvr>
                                      <p:to>
                                        <p:strVal val="visible"/>
                                      </p:to>
                                    </p:set>
                                    <p:animEffect transition="in" filter="wedge">
                                      <p:cBhvr>
                                        <p:cTn id="28" dur="1000"/>
                                        <p:tgtEl>
                                          <p:spTgt spid="1049030"/>
                                        </p:tgtEl>
                                      </p:cBhvr>
                                    </p:animEffect>
                                  </p:childTnLst>
                                </p:cTn>
                              </p:par>
                            </p:childTnLst>
                          </p:cTn>
                        </p:par>
                        <p:par>
                          <p:cTn id="29" fill="hold" nodeType="afterGroup">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1049044"/>
                                        </p:tgtEl>
                                        <p:attrNameLst>
                                          <p:attrName>style.visibility</p:attrName>
                                        </p:attrNameLst>
                                      </p:cBhvr>
                                      <p:to>
                                        <p:strVal val="visible"/>
                                      </p:to>
                                    </p:set>
                                    <p:animEffect transition="in" filter="wipe(down)">
                                      <p:cBhvr>
                                        <p:cTn id="32" dur="500"/>
                                        <p:tgtEl>
                                          <p:spTgt spid="1049044"/>
                                        </p:tgtEl>
                                      </p:cBhvr>
                                    </p:animEffect>
                                  </p:childTnLst>
                                </p:cTn>
                              </p:par>
                            </p:childTnLst>
                          </p:cTn>
                        </p:par>
                        <p:par>
                          <p:cTn id="33" fill="hold" nodeType="afterGroup">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1049039"/>
                                        </p:tgtEl>
                                        <p:attrNameLst>
                                          <p:attrName>style.visibility</p:attrName>
                                        </p:attrNameLst>
                                      </p:cBhvr>
                                      <p:to>
                                        <p:strVal val="visible"/>
                                      </p:to>
                                    </p:set>
                                    <p:animEffect transition="in" filter="wipe(right)">
                                      <p:cBhvr>
                                        <p:cTn id="36" dur="300"/>
                                        <p:tgtEl>
                                          <p:spTgt spid="1049039"/>
                                        </p:tgtEl>
                                      </p:cBhvr>
                                    </p:animEffect>
                                  </p:childTnLst>
                                </p:cTn>
                              </p:par>
                            </p:childTnLst>
                          </p:cTn>
                        </p:par>
                        <p:par>
                          <p:cTn id="37" fill="hold" nodeType="afterGroup">
                            <p:stCondLst>
                              <p:cond delay="4300"/>
                            </p:stCondLst>
                            <p:childTnLst>
                              <p:par>
                                <p:cTn id="38" presetID="22" presetClass="entr" presetSubtype="8" fill="hold" grpId="0" nodeType="afterEffect">
                                  <p:stCondLst>
                                    <p:cond delay="0"/>
                                  </p:stCondLst>
                                  <p:childTnLst>
                                    <p:set>
                                      <p:cBhvr>
                                        <p:cTn id="39" dur="1" fill="hold">
                                          <p:stCondLst>
                                            <p:cond delay="0"/>
                                          </p:stCondLst>
                                        </p:cTn>
                                        <p:tgtEl>
                                          <p:spTgt spid="1049040"/>
                                        </p:tgtEl>
                                        <p:attrNameLst>
                                          <p:attrName>style.visibility</p:attrName>
                                        </p:attrNameLst>
                                      </p:cBhvr>
                                      <p:to>
                                        <p:strVal val="visible"/>
                                      </p:to>
                                    </p:set>
                                    <p:animEffect transition="in" filter="wipe(left)">
                                      <p:cBhvr>
                                        <p:cTn id="40" dur="500"/>
                                        <p:tgtEl>
                                          <p:spTgt spid="1049040"/>
                                        </p:tgtEl>
                                      </p:cBhvr>
                                    </p:animEffect>
                                  </p:childTnLst>
                                </p:cTn>
                              </p:par>
                            </p:childTnLst>
                          </p:cTn>
                        </p:par>
                        <p:par>
                          <p:cTn id="41" fill="hold" nodeType="afterGroup">
                            <p:stCondLst>
                              <p:cond delay="4800"/>
                            </p:stCondLst>
                            <p:childTnLst>
                              <p:par>
                                <p:cTn id="42" presetID="42" presetClass="entr" presetSubtype="0" fill="hold" grpId="0" nodeType="afterEffect">
                                  <p:stCondLst>
                                    <p:cond delay="0"/>
                                  </p:stCondLst>
                                  <p:childTnLst>
                                    <p:set>
                                      <p:cBhvr>
                                        <p:cTn id="43" dur="1" fill="hold">
                                          <p:stCondLst>
                                            <p:cond delay="0"/>
                                          </p:stCondLst>
                                        </p:cTn>
                                        <p:tgtEl>
                                          <p:spTgt spid="1049038"/>
                                        </p:tgtEl>
                                        <p:attrNameLst>
                                          <p:attrName>style.visibility</p:attrName>
                                        </p:attrNameLst>
                                      </p:cBhvr>
                                      <p:to>
                                        <p:strVal val="visible"/>
                                      </p:to>
                                    </p:set>
                                    <p:animEffect transition="in" filter="fade">
                                      <p:cBhvr>
                                        <p:cTn id="44" dur="1000"/>
                                        <p:tgtEl>
                                          <p:spTgt spid="1049038"/>
                                        </p:tgtEl>
                                      </p:cBhvr>
                                    </p:animEffect>
                                    <p:anim calcmode="lin" valueType="num">
                                      <p:cBhvr>
                                        <p:cTn id="45" dur="1000" fill="hold"/>
                                        <p:tgtEl>
                                          <p:spTgt spid="1049038"/>
                                        </p:tgtEl>
                                        <p:attrNameLst>
                                          <p:attrName>ppt_x</p:attrName>
                                        </p:attrNameLst>
                                      </p:cBhvr>
                                      <p:tavLst>
                                        <p:tav tm="0">
                                          <p:val>
                                            <p:strVal val="#ppt_x"/>
                                          </p:val>
                                        </p:tav>
                                        <p:tav tm="100000">
                                          <p:val>
                                            <p:strVal val="#ppt_x"/>
                                          </p:val>
                                        </p:tav>
                                      </p:tavLst>
                                    </p:anim>
                                    <p:anim calcmode="lin" valueType="num">
                                      <p:cBhvr>
                                        <p:cTn id="46" dur="1000" fill="hold"/>
                                        <p:tgtEl>
                                          <p:spTgt spid="1049038"/>
                                        </p:tgtEl>
                                        <p:attrNameLst>
                                          <p:attrName>ppt_y</p:attrName>
                                        </p:attrNameLst>
                                      </p:cBhvr>
                                      <p:tavLst>
                                        <p:tav tm="0">
                                          <p:val>
                                            <p:strVal val="#ppt_y+.1"/>
                                          </p:val>
                                        </p:tav>
                                        <p:tav tm="100000">
                                          <p:val>
                                            <p:strVal val="#ppt_y"/>
                                          </p:val>
                                        </p:tav>
                                      </p:tavLst>
                                    </p:anim>
                                  </p:childTnLst>
                                </p:cTn>
                              </p:par>
                            </p:childTnLst>
                          </p:cTn>
                        </p:par>
                        <p:par>
                          <p:cTn id="47" fill="hold" nodeType="afterGroup">
                            <p:stCondLst>
                              <p:cond delay="5800"/>
                            </p:stCondLst>
                            <p:childTnLst>
                              <p:par>
                                <p:cTn id="48" presetID="56" presetClass="entr" presetSubtype="0" fill="hold" grpId="0" nodeType="afterEffect">
                                  <p:stCondLst>
                                    <p:cond delay="0"/>
                                  </p:stCondLst>
                                  <p:iterate type="lt">
                                    <p:tmPct val="10000"/>
                                  </p:iterate>
                                  <p:childTnLst>
                                    <p:set>
                                      <p:cBhvr>
                                        <p:cTn id="49" dur="1" fill="hold">
                                          <p:stCondLst>
                                            <p:cond delay="0"/>
                                          </p:stCondLst>
                                        </p:cTn>
                                        <p:tgtEl>
                                          <p:spTgt spid="1049041"/>
                                        </p:tgtEl>
                                        <p:attrNameLst>
                                          <p:attrName>style.visibility</p:attrName>
                                        </p:attrNameLst>
                                      </p:cBhvr>
                                      <p:to>
                                        <p:strVal val="visible"/>
                                      </p:to>
                                    </p:set>
                                    <p:anim by="(-#ppt_w*2)" calcmode="lin" valueType="num">
                                      <p:cBhvr rctx="PPT">
                                        <p:cTn id="50" dur="250" autoRev="1" fill="hold">
                                          <p:stCondLst>
                                            <p:cond delay="0"/>
                                          </p:stCondLst>
                                        </p:cTn>
                                        <p:tgtEl>
                                          <p:spTgt spid="1049041"/>
                                        </p:tgtEl>
                                        <p:attrNameLst>
                                          <p:attrName>ppt_w</p:attrName>
                                        </p:attrNameLst>
                                      </p:cBhvr>
                                    </p:anim>
                                    <p:anim by="(#ppt_w*0.50)" calcmode="lin" valueType="num">
                                      <p:cBhvr>
                                        <p:cTn id="51" dur="250" decel="50000" autoRev="1" fill="hold">
                                          <p:stCondLst>
                                            <p:cond delay="0"/>
                                          </p:stCondLst>
                                        </p:cTn>
                                        <p:tgtEl>
                                          <p:spTgt spid="1049041"/>
                                        </p:tgtEl>
                                        <p:attrNameLst>
                                          <p:attrName>ppt_x</p:attrName>
                                        </p:attrNameLst>
                                      </p:cBhvr>
                                    </p:anim>
                                    <p:anim from="(-#ppt_h/2)" to="(#ppt_y)" calcmode="lin" valueType="num">
                                      <p:cBhvr>
                                        <p:cTn id="52" dur="500" fill="hold">
                                          <p:stCondLst>
                                            <p:cond delay="0"/>
                                          </p:stCondLst>
                                        </p:cTn>
                                        <p:tgtEl>
                                          <p:spTgt spid="1049041"/>
                                        </p:tgtEl>
                                        <p:attrNameLst>
                                          <p:attrName>ppt_y</p:attrName>
                                        </p:attrNameLst>
                                      </p:cBhvr>
                                    </p:anim>
                                    <p:animRot by="21600000">
                                      <p:cBhvr>
                                        <p:cTn id="53" dur="500" fill="hold">
                                          <p:stCondLst>
                                            <p:cond delay="0"/>
                                          </p:stCondLst>
                                        </p:cTn>
                                        <p:tgtEl>
                                          <p:spTgt spid="1049041"/>
                                        </p:tgtEl>
                                        <p:attrNameLst>
                                          <p:attrName>r</p:attrName>
                                        </p:attrNameLst>
                                      </p:cBhvr>
                                    </p:animRot>
                                  </p:childTnLst>
                                </p:cTn>
                              </p:par>
                            </p:childTnLst>
                          </p:cTn>
                        </p:par>
                        <p:par>
                          <p:cTn id="54" fill="hold" nodeType="afterGroup">
                            <p:stCondLst>
                              <p:cond delay="6300"/>
                            </p:stCondLst>
                            <p:childTnLst>
                              <p:par>
                                <p:cTn id="55" presetID="16" presetClass="entr" presetSubtype="21" fill="hold" grpId="0" nodeType="afterEffect">
                                  <p:stCondLst>
                                    <p:cond delay="0"/>
                                  </p:stCondLst>
                                  <p:childTnLst>
                                    <p:set>
                                      <p:cBhvr>
                                        <p:cTn id="56" dur="1" fill="hold">
                                          <p:stCondLst>
                                            <p:cond delay="0"/>
                                          </p:stCondLst>
                                        </p:cTn>
                                        <p:tgtEl>
                                          <p:spTgt spid="1049042"/>
                                        </p:tgtEl>
                                        <p:attrNameLst>
                                          <p:attrName>style.visibility</p:attrName>
                                        </p:attrNameLst>
                                      </p:cBhvr>
                                      <p:to>
                                        <p:strVal val="visible"/>
                                      </p:to>
                                    </p:set>
                                    <p:animEffect transition="in" filter="barn(inVertical)">
                                      <p:cBhvr>
                                        <p:cTn id="57" dur="500"/>
                                        <p:tgtEl>
                                          <p:spTgt spid="10490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030" grpId="0" animBg="1"/>
      <p:bldP spid="1049031" grpId="0" animBg="1"/>
      <p:bldP spid="1049038" grpId="0" animBg="1"/>
      <p:bldP spid="1049039" grpId="0" animBg="1"/>
      <p:bldP spid="1049040" grpId="0" animBg="1"/>
      <p:bldP spid="1049041" grpId="0"/>
      <p:bldP spid="1049042" grpId="0"/>
      <p:bldP spid="1049043" grpId="0"/>
      <p:bldP spid="104904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46" name="矩形 2"/>
          <p:cNvSpPr/>
          <p:nvPr/>
        </p:nvSpPr>
        <p:spPr>
          <a:xfrm>
            <a:off x="6652260" y="1925320"/>
            <a:ext cx="4812030" cy="449199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49047" name="矩形 7"/>
          <p:cNvSpPr/>
          <p:nvPr/>
        </p:nvSpPr>
        <p:spPr>
          <a:xfrm>
            <a:off x="687705" y="1925320"/>
            <a:ext cx="5015230" cy="449580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32" name="组合 18"/>
          <p:cNvGrpSpPr/>
          <p:nvPr/>
        </p:nvGrpSpPr>
        <p:grpSpPr>
          <a:xfrm>
            <a:off x="5852160" y="1042035"/>
            <a:ext cx="533400" cy="5374640"/>
            <a:chOff x="5829300" y="1041819"/>
            <a:chExt cx="533400" cy="5292163"/>
          </a:xfrm>
        </p:grpSpPr>
        <p:sp>
          <p:nvSpPr>
            <p:cNvPr id="1049048" name="椭圆 8"/>
            <p:cNvSpPr/>
            <p:nvPr/>
          </p:nvSpPr>
          <p:spPr>
            <a:xfrm>
              <a:off x="5829300" y="3658509"/>
              <a:ext cx="533400" cy="554676"/>
            </a:xfrm>
            <a:prstGeom prst="ellipse">
              <a:avLst/>
            </a:prstGeom>
            <a:solidFill>
              <a:schemeClr val="bg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773" name="直接连接符 91"/>
            <p:cNvCxnSpPr>
              <a:stCxn id="1049048" idx="0"/>
            </p:cNvCxnSpPr>
            <p:nvPr/>
          </p:nvCxnSpPr>
          <p:spPr>
            <a:xfrm flipH="1" flipV="1">
              <a:off x="6096000" y="1041819"/>
              <a:ext cx="0" cy="2616690"/>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145774" name="直接连接符 92"/>
            <p:cNvCxnSpPr>
              <a:endCxn id="1049048" idx="4"/>
            </p:cNvCxnSpPr>
            <p:nvPr/>
          </p:nvCxnSpPr>
          <p:spPr>
            <a:xfrm flipH="1" flipV="1">
              <a:off x="6096000" y="4213185"/>
              <a:ext cx="0" cy="2120797"/>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49049" name="矩形 11"/>
            <p:cNvSpPr/>
            <p:nvPr/>
          </p:nvSpPr>
          <p:spPr>
            <a:xfrm>
              <a:off x="5939527" y="3700770"/>
              <a:ext cx="349392" cy="346070"/>
            </a:xfrm>
            <a:prstGeom prst="rect">
              <a:avLst/>
            </a:prstGeom>
          </p:spPr>
          <p:txBody>
            <a:bodyPr wrap="none" tIns="0" bIns="0" anchor="ctr" anchorCtr="0">
              <a:noAutofit/>
            </a:bodyPr>
            <a:lstStyle/>
            <a:p>
              <a:pPr algn="ctr">
                <a:lnSpc>
                  <a:spcPct val="150000"/>
                </a:lnSpc>
              </a:pPr>
              <a:r>
                <a:rPr lang="en-US" altLang="zh-CN" sz="2000">
                  <a:ln w="6350">
                    <a:noFill/>
                  </a:ln>
                  <a:solidFill>
                    <a:srgbClr val="FF0000"/>
                  </a:solidFill>
                  <a:latin typeface="微软雅黑" panose="020B0503020204020204" pitchFamily="34" charset="-122"/>
                  <a:ea typeface="微软雅黑" panose="020B0503020204020204" pitchFamily="34" charset="-122"/>
                  <a:cs typeface="Arial" panose="020B0604020202020204" pitchFamily="34" charset="0"/>
                </a:rPr>
                <a:t>▶</a:t>
              </a:r>
            </a:p>
          </p:txBody>
        </p:sp>
      </p:grpSp>
      <p:grpSp>
        <p:nvGrpSpPr>
          <p:cNvPr id="233" name="组合 19"/>
          <p:cNvGrpSpPr/>
          <p:nvPr/>
        </p:nvGrpSpPr>
        <p:grpSpPr>
          <a:xfrm>
            <a:off x="2062033" y="1223592"/>
            <a:ext cx="2113690" cy="495316"/>
            <a:chOff x="810997" y="5404174"/>
            <a:chExt cx="6000444" cy="495316"/>
          </a:xfrm>
        </p:grpSpPr>
        <p:sp>
          <p:nvSpPr>
            <p:cNvPr id="1049050"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051" name="矩形 21"/>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59</a:t>
              </a:r>
              <a:r>
                <a:rPr kumimoji="0"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号令</a:t>
              </a:r>
            </a:p>
          </p:txBody>
        </p:sp>
      </p:grpSp>
      <p:grpSp>
        <p:nvGrpSpPr>
          <p:cNvPr id="234" name="组合 22"/>
          <p:cNvGrpSpPr/>
          <p:nvPr/>
        </p:nvGrpSpPr>
        <p:grpSpPr>
          <a:xfrm>
            <a:off x="8002693" y="1223380"/>
            <a:ext cx="2113690" cy="495316"/>
            <a:chOff x="810997" y="5404174"/>
            <a:chExt cx="6000444" cy="495316"/>
          </a:xfrm>
        </p:grpSpPr>
        <p:sp>
          <p:nvSpPr>
            <p:cNvPr id="1049052"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053" name="矩形 24"/>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13</a:t>
              </a:r>
              <a:r>
                <a:rPr kumimoji="0" lang="zh-CN" altLang="en-US"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号令</a:t>
              </a:r>
            </a:p>
          </p:txBody>
        </p:sp>
      </p:grpSp>
      <p:sp>
        <p:nvSpPr>
          <p:cNvPr id="1049054" name="文本框 4"/>
          <p:cNvSpPr txBox="1"/>
          <p:nvPr/>
        </p:nvSpPr>
        <p:spPr>
          <a:xfrm>
            <a:off x="765175" y="2012950"/>
            <a:ext cx="4820285" cy="4323080"/>
          </a:xfrm>
          <a:prstGeom prst="rect">
            <a:avLst/>
          </a:prstGeom>
          <a:noFill/>
        </p:spPr>
        <p:txBody>
          <a:bodyPr wrap="square" rtlCol="0" anchor="t">
            <a:spAutoFit/>
          </a:bodyPr>
          <a:lstStyle/>
          <a:p>
            <a:pPr indent="0" fontAlgn="auto">
              <a:lnSpc>
                <a:spcPts val="2200"/>
              </a:lnSpc>
              <a:spcBef>
                <a:spcPct val="0"/>
              </a:spcBef>
              <a:spcAft>
                <a:spcPct val="0"/>
              </a:spcAft>
            </a:pPr>
            <a:r>
              <a:rPr lang="zh-CN" altLang="en-US" sz="11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第十条</a:t>
            </a:r>
            <a:r>
              <a:rPr lang="zh-CN" altLang="en-US" sz="1100">
                <a:latin typeface="微软雅黑" panose="020B0503020204020204" pitchFamily="34" charset="-122"/>
                <a:ea typeface="微软雅黑" panose="020B0503020204020204" pitchFamily="34" charset="-122"/>
                <a:cs typeface="Times New Roman" panose="02020603050405020304" pitchFamily="18" charset="0"/>
                <a:sym typeface="+mn-ea"/>
              </a:rPr>
              <a:t> 工贸企业实施有限空间作业前，应当将有限空间作业方案和作业现场可能存在的危险有害因素、防控措施</a:t>
            </a:r>
            <a:r>
              <a:rPr lang="zh-CN" altLang="en-US" sz="11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告知</a:t>
            </a:r>
            <a:r>
              <a:rPr lang="zh-CN" altLang="en-US" sz="1100">
                <a:latin typeface="微软雅黑" panose="020B0503020204020204" pitchFamily="34" charset="-122"/>
                <a:ea typeface="微软雅黑" panose="020B0503020204020204" pitchFamily="34" charset="-122"/>
                <a:cs typeface="Times New Roman" panose="02020603050405020304" pitchFamily="18" charset="0"/>
                <a:sym typeface="+mn-ea"/>
              </a:rPr>
              <a:t>作业人员。</a:t>
            </a:r>
            <a:r>
              <a:rPr lang="zh-CN" altLang="en-US" sz="11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现场负责人</a:t>
            </a:r>
            <a:r>
              <a:rPr lang="zh-CN" altLang="en-US" sz="1100">
                <a:latin typeface="微软雅黑" panose="020B0503020204020204" pitchFamily="34" charset="-122"/>
                <a:ea typeface="微软雅黑" panose="020B0503020204020204" pitchFamily="34" charset="-122"/>
                <a:cs typeface="Times New Roman" panose="02020603050405020304" pitchFamily="18" charset="0"/>
                <a:sym typeface="+mn-ea"/>
              </a:rPr>
              <a:t>应当监督作业人员按照方案进行作业准备。</a:t>
            </a:r>
          </a:p>
          <a:p>
            <a:pPr indent="0" fontAlgn="auto">
              <a:lnSpc>
                <a:spcPts val="2200"/>
              </a:lnSpc>
              <a:spcBef>
                <a:spcPct val="0"/>
              </a:spcBef>
              <a:spcAft>
                <a:spcPct val="0"/>
              </a:spcAft>
            </a:pPr>
            <a:r>
              <a:rPr lang="zh-CN" altLang="en-US" sz="11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第十二条</a:t>
            </a:r>
            <a:r>
              <a:rPr lang="zh-CN" altLang="en-US" sz="1100">
                <a:latin typeface="微软雅黑" panose="020B0503020204020204" pitchFamily="34" charset="-122"/>
                <a:ea typeface="微软雅黑" panose="020B0503020204020204" pitchFamily="34" charset="-122"/>
                <a:cs typeface="Times New Roman" panose="02020603050405020304" pitchFamily="18" charset="0"/>
                <a:sym typeface="+mn-ea"/>
              </a:rPr>
              <a:t> 有限空间作业应当严格遵守“先通风、再检测、后作业”的原则。检测指标包括氧浓度、易燃易爆物质（可燃性气体、爆炸性粉尘）浓度、有毒有害气体浓度。检测应当符合相关国家标准或者行业标准的规定。</a:t>
            </a:r>
          </a:p>
          <a:p>
            <a:pPr indent="0" fontAlgn="auto">
              <a:lnSpc>
                <a:spcPts val="2200"/>
              </a:lnSpc>
              <a:spcBef>
                <a:spcPct val="0"/>
              </a:spcBef>
              <a:spcAft>
                <a:spcPct val="0"/>
              </a:spcAft>
            </a:pPr>
            <a:r>
              <a:rPr lang="en-US" altLang="zh-CN" sz="1100">
                <a:latin typeface="微软雅黑" panose="020B0503020204020204" pitchFamily="34" charset="-122"/>
                <a:ea typeface="微软雅黑" panose="020B0503020204020204" pitchFamily="34" charset="-122"/>
                <a:cs typeface="Times New Roman" panose="02020603050405020304" pitchFamily="18" charset="0"/>
                <a:sym typeface="+mn-ea"/>
              </a:rPr>
              <a:t>      </a:t>
            </a:r>
            <a:r>
              <a:rPr lang="zh-CN" altLang="en-US" sz="1100">
                <a:latin typeface="微软雅黑" panose="020B0503020204020204" pitchFamily="34" charset="-122"/>
                <a:ea typeface="微软雅黑" panose="020B0503020204020204" pitchFamily="34" charset="-122"/>
                <a:cs typeface="Times New Roman" panose="02020603050405020304" pitchFamily="18" charset="0"/>
                <a:sym typeface="+mn-ea"/>
              </a:rPr>
              <a:t>未经通风和检测合格，任何人员不得进入有限空间作业。检测的时间不得早于作业开始前30分钟。</a:t>
            </a:r>
          </a:p>
          <a:p>
            <a:pPr indent="0" fontAlgn="auto">
              <a:lnSpc>
                <a:spcPts val="2200"/>
              </a:lnSpc>
              <a:spcBef>
                <a:spcPct val="0"/>
              </a:spcBef>
              <a:spcAft>
                <a:spcPct val="0"/>
              </a:spcAft>
            </a:pPr>
            <a:r>
              <a:rPr lang="zh-CN" altLang="en-US" sz="11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第十三条</a:t>
            </a:r>
            <a:r>
              <a:rPr lang="zh-CN" altLang="en-US" sz="1100">
                <a:latin typeface="微软雅黑" panose="020B0503020204020204" pitchFamily="34" charset="-122"/>
                <a:ea typeface="微软雅黑" panose="020B0503020204020204" pitchFamily="34" charset="-122"/>
                <a:cs typeface="Times New Roman" panose="02020603050405020304" pitchFamily="18" charset="0"/>
                <a:sym typeface="+mn-ea"/>
              </a:rPr>
              <a:t> </a:t>
            </a:r>
            <a:r>
              <a:rPr lang="zh-CN" altLang="en-US" sz="11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检测人员</a:t>
            </a:r>
            <a:r>
              <a:rPr lang="zh-CN" altLang="en-US" sz="1100">
                <a:latin typeface="微软雅黑" panose="020B0503020204020204" pitchFamily="34" charset="-122"/>
                <a:ea typeface="微软雅黑" panose="020B0503020204020204" pitchFamily="34" charset="-122"/>
                <a:cs typeface="Times New Roman" panose="02020603050405020304" pitchFamily="18" charset="0"/>
                <a:sym typeface="+mn-ea"/>
              </a:rPr>
              <a:t>进行检测时，应当记录检测的时间、地点、气体种类、浓度等信息。检测记录经检测人员签字后存档。</a:t>
            </a:r>
          </a:p>
          <a:p>
            <a:pPr indent="0" fontAlgn="auto">
              <a:lnSpc>
                <a:spcPts val="2200"/>
              </a:lnSpc>
              <a:spcBef>
                <a:spcPct val="0"/>
              </a:spcBef>
              <a:spcAft>
                <a:spcPct val="0"/>
              </a:spcAft>
            </a:pPr>
            <a:r>
              <a:rPr lang="en-US" altLang="zh-CN" sz="1100">
                <a:latin typeface="微软雅黑" panose="020B0503020204020204" pitchFamily="34" charset="-122"/>
                <a:ea typeface="微软雅黑" panose="020B0503020204020204" pitchFamily="34" charset="-122"/>
                <a:cs typeface="Times New Roman" panose="02020603050405020304" pitchFamily="18" charset="0"/>
                <a:sym typeface="+mn-ea"/>
              </a:rPr>
              <a:t>    </a:t>
            </a:r>
            <a:r>
              <a:rPr lang="en-US" altLang="zh-CN" sz="11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 </a:t>
            </a:r>
            <a:r>
              <a:rPr lang="zh-CN" altLang="en-US" sz="11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检测人员</a:t>
            </a:r>
            <a:r>
              <a:rPr lang="zh-CN" altLang="en-US" sz="1100">
                <a:latin typeface="微软雅黑" panose="020B0503020204020204" pitchFamily="34" charset="-122"/>
                <a:ea typeface="微软雅黑" panose="020B0503020204020204" pitchFamily="34" charset="-122"/>
                <a:cs typeface="Times New Roman" panose="02020603050405020304" pitchFamily="18" charset="0"/>
                <a:sym typeface="+mn-ea"/>
              </a:rPr>
              <a:t>应当采取相应的安全防护措施，防止中毒窒息等事故发生。</a:t>
            </a:r>
          </a:p>
          <a:p>
            <a:pPr indent="0" fontAlgn="auto">
              <a:lnSpc>
                <a:spcPts val="2200"/>
              </a:lnSpc>
              <a:spcBef>
                <a:spcPct val="0"/>
              </a:spcBef>
              <a:spcAft>
                <a:spcPct val="0"/>
              </a:spcAft>
            </a:pPr>
            <a:r>
              <a:rPr lang="zh-CN" altLang="en-US" sz="11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第十四条</a:t>
            </a:r>
            <a:r>
              <a:rPr lang="zh-CN" altLang="en-US" sz="1100">
                <a:latin typeface="微软雅黑" panose="020B0503020204020204" pitchFamily="34" charset="-122"/>
                <a:ea typeface="微软雅黑" panose="020B0503020204020204" pitchFamily="34" charset="-122"/>
                <a:cs typeface="Times New Roman" panose="02020603050405020304" pitchFamily="18" charset="0"/>
                <a:sym typeface="+mn-ea"/>
              </a:rPr>
              <a:t> 有限空间内盛装或者残留的物料对作业存在危害时，</a:t>
            </a:r>
            <a:r>
              <a:rPr lang="zh-CN" altLang="en-US" sz="11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作业人员</a:t>
            </a:r>
            <a:r>
              <a:rPr lang="zh-CN" altLang="en-US" sz="1100">
                <a:latin typeface="微软雅黑" panose="020B0503020204020204" pitchFamily="34" charset="-122"/>
                <a:ea typeface="微软雅黑" panose="020B0503020204020204" pitchFamily="34" charset="-122"/>
                <a:cs typeface="Times New Roman" panose="02020603050405020304" pitchFamily="18" charset="0"/>
                <a:sym typeface="+mn-ea"/>
              </a:rPr>
              <a:t>应当在作业前对物料进行清洗、清空或者置换。经检测，有限空间的危险有害因素符合《工作场所有害因素职业接触限值第一部分化学有害因素》（GBZ2.1）的要求后，方可进入有限空间作业。</a:t>
            </a:r>
          </a:p>
        </p:txBody>
      </p:sp>
      <p:sp>
        <p:nvSpPr>
          <p:cNvPr id="1049055" name="文本框 5"/>
          <p:cNvSpPr txBox="1"/>
          <p:nvPr/>
        </p:nvSpPr>
        <p:spPr>
          <a:xfrm>
            <a:off x="6787515" y="2659380"/>
            <a:ext cx="4527550" cy="2861310"/>
          </a:xfrm>
          <a:prstGeom prst="rect">
            <a:avLst/>
          </a:prstGeom>
          <a:noFill/>
        </p:spPr>
        <p:txBody>
          <a:bodyPr wrap="square" rtlCol="0" anchor="t">
            <a:spAutoFit/>
          </a:bodyPr>
          <a:lstStyle/>
          <a:p>
            <a:pPr indent="0" fontAlgn="auto">
              <a:lnSpc>
                <a:spcPts val="2400"/>
              </a:lnSpc>
              <a:spcBef>
                <a:spcPct val="0"/>
              </a:spcBef>
              <a:spcAft>
                <a:spcPct val="0"/>
              </a:spcAft>
            </a:pPr>
            <a:r>
              <a:rPr sz="1200" b="1">
                <a:solidFill>
                  <a:srgbClr val="FF0000"/>
                </a:solidFill>
                <a:latin typeface="微软雅黑" panose="020B0503020204020204" pitchFamily="34" charset="-122"/>
                <a:ea typeface="微软雅黑" panose="020B0503020204020204" pitchFamily="34" charset="-122"/>
                <a:sym typeface="+mn-ea"/>
              </a:rPr>
              <a:t>第十四条</a:t>
            </a:r>
            <a:r>
              <a:rPr sz="1200">
                <a:latin typeface="微软雅黑" panose="020B0503020204020204" pitchFamily="34" charset="-122"/>
                <a:ea typeface="微软雅黑" panose="020B0503020204020204" pitchFamily="34" charset="-122"/>
                <a:sym typeface="+mn-ea"/>
              </a:rPr>
              <a:t> 有限空间作业应当严格遵守“先通风、再检测、后作业”要求。存在爆炸风险的，应当采取消除或者控制措施，相关电气设施设备、照明灯具、应急救援装备等应当符合</a:t>
            </a:r>
            <a:r>
              <a:rPr sz="1200" b="1">
                <a:solidFill>
                  <a:srgbClr val="FF0000"/>
                </a:solidFill>
                <a:latin typeface="微软雅黑" panose="020B0503020204020204" pitchFamily="34" charset="-122"/>
                <a:ea typeface="微软雅黑" panose="020B0503020204020204" pitchFamily="34" charset="-122"/>
                <a:sym typeface="+mn-ea"/>
              </a:rPr>
              <a:t>防爆安全</a:t>
            </a:r>
            <a:r>
              <a:rPr sz="1200">
                <a:latin typeface="微软雅黑" panose="020B0503020204020204" pitchFamily="34" charset="-122"/>
                <a:ea typeface="微软雅黑" panose="020B0503020204020204" pitchFamily="34" charset="-122"/>
                <a:sym typeface="+mn-ea"/>
              </a:rPr>
              <a:t>要求。</a:t>
            </a:r>
          </a:p>
          <a:p>
            <a:pPr indent="0" fontAlgn="auto">
              <a:lnSpc>
                <a:spcPts val="2400"/>
              </a:lnSpc>
              <a:spcBef>
                <a:spcPct val="0"/>
              </a:spcBef>
              <a:spcAft>
                <a:spcPct val="0"/>
              </a:spcAft>
            </a:pPr>
            <a:r>
              <a:rPr lang="en-US" sz="1200">
                <a:latin typeface="微软雅黑" panose="020B0503020204020204" pitchFamily="34" charset="-122"/>
                <a:ea typeface="微软雅黑" panose="020B0503020204020204" pitchFamily="34" charset="-122"/>
                <a:sym typeface="+mn-ea"/>
              </a:rPr>
              <a:t>     </a:t>
            </a:r>
            <a:r>
              <a:rPr sz="1200">
                <a:latin typeface="微软雅黑" panose="020B0503020204020204" pitchFamily="34" charset="-122"/>
                <a:ea typeface="微软雅黑" panose="020B0503020204020204" pitchFamily="34" charset="-122"/>
                <a:sym typeface="+mn-ea"/>
              </a:rPr>
              <a:t>作业前，应当组织对作业人员进行</a:t>
            </a:r>
            <a:r>
              <a:rPr sz="1200" b="1">
                <a:solidFill>
                  <a:srgbClr val="FF0000"/>
                </a:solidFill>
                <a:latin typeface="微软雅黑" panose="020B0503020204020204" pitchFamily="34" charset="-122"/>
                <a:ea typeface="微软雅黑" panose="020B0503020204020204" pitchFamily="34" charset="-122"/>
                <a:sym typeface="+mn-ea"/>
              </a:rPr>
              <a:t>安全交底</a:t>
            </a:r>
            <a:r>
              <a:rPr sz="1200">
                <a:latin typeface="微软雅黑" panose="020B0503020204020204" pitchFamily="34" charset="-122"/>
                <a:ea typeface="微软雅黑" panose="020B0503020204020204" pitchFamily="34" charset="-122"/>
                <a:sym typeface="+mn-ea"/>
              </a:rPr>
              <a:t>，</a:t>
            </a:r>
            <a:r>
              <a:rPr sz="1200" b="1">
                <a:solidFill>
                  <a:srgbClr val="FF0000"/>
                </a:solidFill>
                <a:latin typeface="微软雅黑" panose="020B0503020204020204" pitchFamily="34" charset="-122"/>
                <a:ea typeface="微软雅黑" panose="020B0503020204020204" pitchFamily="34" charset="-122"/>
                <a:sym typeface="+mn-ea"/>
              </a:rPr>
              <a:t>监护人员</a:t>
            </a:r>
            <a:r>
              <a:rPr sz="1200">
                <a:latin typeface="微软雅黑" panose="020B0503020204020204" pitchFamily="34" charset="-122"/>
                <a:ea typeface="微软雅黑" panose="020B0503020204020204" pitchFamily="34" charset="-122"/>
                <a:sym typeface="+mn-ea"/>
              </a:rPr>
              <a:t>应当对通风、检测和必要的隔断、清除、置换等风险管控措施逐项进行检查，确认防护用品能够正常使用且作业现场配备必要的应急救援装备，确保各项作业条件符合安全要求。有</a:t>
            </a:r>
            <a:r>
              <a:rPr sz="1200" b="1">
                <a:solidFill>
                  <a:srgbClr val="FF0000"/>
                </a:solidFill>
                <a:latin typeface="微软雅黑" panose="020B0503020204020204" pitchFamily="34" charset="-122"/>
                <a:ea typeface="微软雅黑" panose="020B0503020204020204" pitchFamily="34" charset="-122"/>
                <a:sym typeface="+mn-ea"/>
              </a:rPr>
              <a:t>专业救援队伍</a:t>
            </a:r>
            <a:r>
              <a:rPr sz="1200">
                <a:latin typeface="微软雅黑" panose="020B0503020204020204" pitchFamily="34" charset="-122"/>
                <a:ea typeface="微软雅黑" panose="020B0503020204020204" pitchFamily="34" charset="-122"/>
                <a:sym typeface="+mn-ea"/>
              </a:rPr>
              <a:t>的工贸企业，应急救援人员应当做好应急救援准备，确保及时有效处置突发情况。</a:t>
            </a:r>
          </a:p>
        </p:txBody>
      </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33"/>
                                        </p:tgtEl>
                                        <p:attrNameLst>
                                          <p:attrName>style.visibility</p:attrName>
                                        </p:attrNameLst>
                                      </p:cBhvr>
                                      <p:to>
                                        <p:strVal val="visible"/>
                                      </p:to>
                                    </p:set>
                                    <p:anim calcmode="lin" valueType="num">
                                      <p:cBhvr>
                                        <p:cTn id="7" dur="500" fill="hold"/>
                                        <p:tgtEl>
                                          <p:spTgt spid="233"/>
                                        </p:tgtEl>
                                        <p:attrNameLst>
                                          <p:attrName>ppt_w</p:attrName>
                                        </p:attrNameLst>
                                      </p:cBhvr>
                                      <p:tavLst>
                                        <p:tav tm="0">
                                          <p:val>
                                            <p:fltVal val="0"/>
                                          </p:val>
                                        </p:tav>
                                        <p:tav tm="100000">
                                          <p:val>
                                            <p:strVal val="#ppt_w"/>
                                          </p:val>
                                        </p:tav>
                                      </p:tavLst>
                                    </p:anim>
                                    <p:anim calcmode="lin" valueType="num">
                                      <p:cBhvr>
                                        <p:cTn id="8" dur="500" fill="hold"/>
                                        <p:tgtEl>
                                          <p:spTgt spid="233"/>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1049047"/>
                                        </p:tgtEl>
                                        <p:attrNameLst>
                                          <p:attrName>style.visibility</p:attrName>
                                        </p:attrNameLst>
                                      </p:cBhvr>
                                      <p:to>
                                        <p:strVal val="visible"/>
                                      </p:to>
                                    </p:set>
                                    <p:animEffect transition="in" filter="wedge">
                                      <p:cBhvr>
                                        <p:cTn id="12" dur="1000"/>
                                        <p:tgtEl>
                                          <p:spTgt spid="1049047"/>
                                        </p:tgtEl>
                                      </p:cBhvr>
                                    </p:animEffect>
                                  </p:childTnLst>
                                </p:cTn>
                              </p:par>
                            </p:childTnLst>
                          </p:cTn>
                        </p:par>
                        <p:par>
                          <p:cTn id="13" fill="hold" nodeType="afterGroup">
                            <p:stCondLst>
                              <p:cond delay="1500"/>
                            </p:stCondLst>
                            <p:childTnLst>
                              <p:par>
                                <p:cTn id="14" presetID="22" presetClass="entr" presetSubtype="4" fill="hold" grpId="0" nodeType="afterEffect">
                                  <p:stCondLst>
                                    <p:cond delay="0"/>
                                  </p:stCondLst>
                                  <p:childTnLst>
                                    <p:set>
                                      <p:cBhvr>
                                        <p:cTn id="15" dur="1" fill="hold">
                                          <p:stCondLst>
                                            <p:cond delay="0"/>
                                          </p:stCondLst>
                                        </p:cTn>
                                        <p:tgtEl>
                                          <p:spTgt spid="1049054"/>
                                        </p:tgtEl>
                                        <p:attrNameLst>
                                          <p:attrName>style.visibility</p:attrName>
                                        </p:attrNameLst>
                                      </p:cBhvr>
                                      <p:to>
                                        <p:strVal val="visible"/>
                                      </p:to>
                                    </p:set>
                                    <p:animEffect transition="in" filter="wipe(down)">
                                      <p:cBhvr>
                                        <p:cTn id="16" dur="500"/>
                                        <p:tgtEl>
                                          <p:spTgt spid="1049054"/>
                                        </p:tgtEl>
                                      </p:cBhvr>
                                    </p:animEffect>
                                  </p:childTnLst>
                                </p:cTn>
                              </p:par>
                            </p:childTnLst>
                          </p:cTn>
                        </p:par>
                        <p:par>
                          <p:cTn id="17" fill="hold" nodeType="afterGroup">
                            <p:stCondLst>
                              <p:cond delay="2000"/>
                            </p:stCondLst>
                            <p:childTnLst>
                              <p:par>
                                <p:cTn id="18" presetID="16" presetClass="entr" presetSubtype="21" fill="hold" nodeType="afterEffect">
                                  <p:stCondLst>
                                    <p:cond delay="0"/>
                                  </p:stCondLst>
                                  <p:childTnLst>
                                    <p:set>
                                      <p:cBhvr>
                                        <p:cTn id="19" dur="1" fill="hold">
                                          <p:stCondLst>
                                            <p:cond delay="0"/>
                                          </p:stCondLst>
                                        </p:cTn>
                                        <p:tgtEl>
                                          <p:spTgt spid="232"/>
                                        </p:tgtEl>
                                        <p:attrNameLst>
                                          <p:attrName>style.visibility</p:attrName>
                                        </p:attrNameLst>
                                      </p:cBhvr>
                                      <p:to>
                                        <p:strVal val="visible"/>
                                      </p:to>
                                    </p:set>
                                    <p:animEffect transition="in" filter="barn(inVertical)">
                                      <p:cBhvr>
                                        <p:cTn id="20" dur="500"/>
                                        <p:tgtEl>
                                          <p:spTgt spid="232"/>
                                        </p:tgtEl>
                                      </p:cBhvr>
                                    </p:animEffect>
                                  </p:childTnLst>
                                </p:cTn>
                              </p:par>
                              <p:par>
                                <p:cTn id="21" presetID="23" presetClass="entr" presetSubtype="16" fill="hold" nodeType="withEffect">
                                  <p:stCondLst>
                                    <p:cond delay="0"/>
                                  </p:stCondLst>
                                  <p:childTnLst>
                                    <p:set>
                                      <p:cBhvr>
                                        <p:cTn id="22" dur="1" fill="hold">
                                          <p:stCondLst>
                                            <p:cond delay="0"/>
                                          </p:stCondLst>
                                        </p:cTn>
                                        <p:tgtEl>
                                          <p:spTgt spid="234"/>
                                        </p:tgtEl>
                                        <p:attrNameLst>
                                          <p:attrName>style.visibility</p:attrName>
                                        </p:attrNameLst>
                                      </p:cBhvr>
                                      <p:to>
                                        <p:strVal val="visible"/>
                                      </p:to>
                                    </p:set>
                                    <p:anim calcmode="lin" valueType="num">
                                      <p:cBhvr>
                                        <p:cTn id="23" dur="500" fill="hold"/>
                                        <p:tgtEl>
                                          <p:spTgt spid="234"/>
                                        </p:tgtEl>
                                        <p:attrNameLst>
                                          <p:attrName>ppt_w</p:attrName>
                                        </p:attrNameLst>
                                      </p:cBhvr>
                                      <p:tavLst>
                                        <p:tav tm="0">
                                          <p:val>
                                            <p:fltVal val="0"/>
                                          </p:val>
                                        </p:tav>
                                        <p:tav tm="100000">
                                          <p:val>
                                            <p:strVal val="#ppt_w"/>
                                          </p:val>
                                        </p:tav>
                                      </p:tavLst>
                                    </p:anim>
                                    <p:anim calcmode="lin" valueType="num">
                                      <p:cBhvr>
                                        <p:cTn id="24" dur="500" fill="hold"/>
                                        <p:tgtEl>
                                          <p:spTgt spid="234"/>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500"/>
                            </p:stCondLst>
                            <p:childTnLst>
                              <p:par>
                                <p:cTn id="26" presetID="20" presetClass="entr" presetSubtype="0" fill="hold" grpId="0" nodeType="afterEffect">
                                  <p:stCondLst>
                                    <p:cond delay="0"/>
                                  </p:stCondLst>
                                  <p:childTnLst>
                                    <p:set>
                                      <p:cBhvr>
                                        <p:cTn id="27" dur="1" fill="hold">
                                          <p:stCondLst>
                                            <p:cond delay="0"/>
                                          </p:stCondLst>
                                        </p:cTn>
                                        <p:tgtEl>
                                          <p:spTgt spid="1049046"/>
                                        </p:tgtEl>
                                        <p:attrNameLst>
                                          <p:attrName>style.visibility</p:attrName>
                                        </p:attrNameLst>
                                      </p:cBhvr>
                                      <p:to>
                                        <p:strVal val="visible"/>
                                      </p:to>
                                    </p:set>
                                    <p:animEffect transition="in" filter="wedge">
                                      <p:cBhvr>
                                        <p:cTn id="28" dur="1000"/>
                                        <p:tgtEl>
                                          <p:spTgt spid="1049046"/>
                                        </p:tgtEl>
                                      </p:cBhvr>
                                    </p:animEffect>
                                  </p:childTnLst>
                                </p:cTn>
                              </p:par>
                            </p:childTnLst>
                          </p:cTn>
                        </p:par>
                        <p:par>
                          <p:cTn id="29" fill="hold" nodeType="afterGroup">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1049055"/>
                                        </p:tgtEl>
                                        <p:attrNameLst>
                                          <p:attrName>style.visibility</p:attrName>
                                        </p:attrNameLst>
                                      </p:cBhvr>
                                      <p:to>
                                        <p:strVal val="visible"/>
                                      </p:to>
                                    </p:set>
                                    <p:animEffect transition="in" filter="wipe(down)">
                                      <p:cBhvr>
                                        <p:cTn id="32" dur="500"/>
                                        <p:tgtEl>
                                          <p:spTgt spid="10490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046" grpId="0" animBg="1"/>
      <p:bldP spid="1049047" grpId="0" animBg="1"/>
      <p:bldP spid="1049054" grpId="0"/>
      <p:bldP spid="104905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4" name="图片 7"/>
          <p:cNvPicPr>
            <a:picLocks noChangeAspect="1"/>
          </p:cNvPicPr>
          <p:nvPr/>
        </p:nvPicPr>
        <p:blipFill>
          <a:blip r:embed="rId6"/>
          <a:srcRect t="65917"/>
          <a:stretch>
            <a:fillRect/>
          </a:stretch>
        </p:blipFill>
        <p:spPr>
          <a:xfrm>
            <a:off x="0" y="4780280"/>
            <a:ext cx="12192000" cy="2077720"/>
          </a:xfrm>
          <a:prstGeom prst="rect">
            <a:avLst/>
          </a:prstGeom>
        </p:spPr>
      </p:pic>
      <p:pic>
        <p:nvPicPr>
          <p:cNvPr id="2097165" name="图片 11"/>
          <p:cNvPicPr>
            <a:picLocks noChangeAspect="1"/>
          </p:cNvPicPr>
          <p:nvPr/>
        </p:nvPicPr>
        <p:blipFill>
          <a:blip r:embed="rId7"/>
          <a:stretch>
            <a:fillRect/>
          </a:stretch>
        </p:blipFill>
        <p:spPr>
          <a:xfrm>
            <a:off x="7885992" y="4323287"/>
            <a:ext cx="4306008" cy="2322118"/>
          </a:xfrm>
          <a:prstGeom prst="rect">
            <a:avLst/>
          </a:prstGeom>
        </p:spPr>
      </p:pic>
      <p:pic>
        <p:nvPicPr>
          <p:cNvPr id="2097166" name="图片 9"/>
          <p:cNvPicPr>
            <a:picLocks noChangeAspect="1"/>
          </p:cNvPicPr>
          <p:nvPr/>
        </p:nvPicPr>
        <p:blipFill>
          <a:blip r:embed="rId8"/>
          <a:stretch>
            <a:fillRect/>
          </a:stretch>
        </p:blipFill>
        <p:spPr>
          <a:xfrm>
            <a:off x="0" y="5652348"/>
            <a:ext cx="12192000" cy="1232990"/>
          </a:xfrm>
          <a:prstGeom prst="rect">
            <a:avLst/>
          </a:prstGeom>
        </p:spPr>
      </p:pic>
      <p:pic>
        <p:nvPicPr>
          <p:cNvPr id="2097167" name="图片 13"/>
          <p:cNvPicPr>
            <a:picLocks noChangeAspect="1"/>
          </p:cNvPicPr>
          <p:nvPr/>
        </p:nvPicPr>
        <p:blipFill>
          <a:blip r:embed="rId9"/>
          <a:srcRect l="17981" t="35744" r="9913"/>
          <a:stretch>
            <a:fillRect/>
          </a:stretch>
        </p:blipFill>
        <p:spPr>
          <a:xfrm>
            <a:off x="268018" y="5099116"/>
            <a:ext cx="3454400" cy="1786222"/>
          </a:xfrm>
          <a:prstGeom prst="rect">
            <a:avLst/>
          </a:prstGeom>
        </p:spPr>
      </p:pic>
      <p:pic>
        <p:nvPicPr>
          <p:cNvPr id="2097168" name="图片 17"/>
          <p:cNvPicPr>
            <a:picLocks noChangeAspect="1"/>
          </p:cNvPicPr>
          <p:nvPr/>
        </p:nvPicPr>
        <p:blipFill>
          <a:blip r:embed="rId10"/>
          <a:stretch>
            <a:fillRect/>
          </a:stretch>
        </p:blipFill>
        <p:spPr>
          <a:xfrm>
            <a:off x="0" y="0"/>
            <a:ext cx="5403386" cy="1937805"/>
          </a:xfrm>
          <a:prstGeom prst="rect">
            <a:avLst/>
          </a:prstGeom>
        </p:spPr>
      </p:pic>
      <p:grpSp>
        <p:nvGrpSpPr>
          <p:cNvPr id="76" name="PA-组合 11"/>
          <p:cNvGrpSpPr/>
          <p:nvPr>
            <p:custDataLst>
              <p:tags r:id="rId1"/>
            </p:custDataLst>
          </p:nvPr>
        </p:nvGrpSpPr>
        <p:grpSpPr>
          <a:xfrm>
            <a:off x="799725" y="1518953"/>
            <a:ext cx="1878451" cy="3398392"/>
            <a:chOff x="1437281" y="1214366"/>
            <a:chExt cx="1878451" cy="3398392"/>
          </a:xfrm>
        </p:grpSpPr>
        <p:sp>
          <p:nvSpPr>
            <p:cNvPr id="1048589" name="PA-文本框 4"/>
            <p:cNvSpPr txBox="1"/>
            <p:nvPr>
              <p:custDataLst>
                <p:tags r:id="rId2"/>
              </p:custDataLst>
            </p:nvPr>
          </p:nvSpPr>
          <p:spPr>
            <a:xfrm>
              <a:off x="1437281" y="1214366"/>
              <a:ext cx="1016000" cy="2649132"/>
            </a:xfrm>
            <a:prstGeom prst="rect">
              <a:avLst/>
            </a:prstGeom>
            <a:noFill/>
          </p:spPr>
          <p:txBody>
            <a:bodyPr vert="eaVert" wrap="square" rtlCol="0">
              <a:spAutoFit/>
            </a:bodyPr>
            <a:lstStyle/>
            <a:p>
              <a:pPr algn="ctr">
                <a:lnSpc>
                  <a:spcPts val="6500"/>
                </a:lnSpc>
                <a:buSzPct val="80000"/>
              </a:pPr>
              <a:r>
                <a:rPr lang="zh-CN" altLang="en-US" sz="8000" b="1">
                  <a:solidFill>
                    <a:srgbClr val="FF0000"/>
                  </a:solidFill>
                  <a:latin typeface="微软雅黑" panose="020B0503020204020204" pitchFamily="34" charset="-122"/>
                  <a:ea typeface="微软雅黑" panose="020B0503020204020204" pitchFamily="34" charset="-122"/>
                  <a:cs typeface="+mn-ea"/>
                  <a:sym typeface="+mn-lt"/>
                </a:rPr>
                <a:t>目录</a:t>
              </a:r>
            </a:p>
          </p:txBody>
        </p:sp>
        <p:cxnSp>
          <p:nvCxnSpPr>
            <p:cNvPr id="3145728" name="PA-直接连接符 6"/>
            <p:cNvCxnSpPr/>
            <p:nvPr>
              <p:custDataLst>
                <p:tags r:id="rId3"/>
              </p:custDataLst>
            </p:nvPr>
          </p:nvCxnSpPr>
          <p:spPr>
            <a:xfrm flipH="1">
              <a:off x="2684257" y="1960143"/>
              <a:ext cx="0" cy="2107324"/>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048590" name="PA-文本框 8"/>
            <p:cNvSpPr txBox="1"/>
            <p:nvPr>
              <p:custDataLst>
                <p:tags r:id="rId4"/>
              </p:custDataLst>
            </p:nvPr>
          </p:nvSpPr>
          <p:spPr>
            <a:xfrm rot="16200000">
              <a:off x="1528853" y="2825879"/>
              <a:ext cx="2990193" cy="583565"/>
            </a:xfrm>
            <a:prstGeom prst="rect">
              <a:avLst/>
            </a:prstGeom>
            <a:noFill/>
          </p:spPr>
          <p:txBody>
            <a:bodyPr wrap="square" rtlCol="0">
              <a:spAutoFit/>
            </a:bodyPr>
            <a:lstStyle/>
            <a:p>
              <a:pPr algn="ctr"/>
              <a:r>
                <a:rPr lang="en-US" altLang="zh-CN" sz="3200" b="1">
                  <a:solidFill>
                    <a:srgbClr val="FF0000"/>
                  </a:solidFill>
                  <a:latin typeface="微软雅黑" panose="020B0503020204020204" pitchFamily="34" charset="-122"/>
                  <a:ea typeface="微软雅黑" panose="020B0503020204020204" pitchFamily="34" charset="-122"/>
                  <a:cs typeface="+mn-ea"/>
                  <a:sym typeface="+mn-lt"/>
                </a:rPr>
                <a:t>CONTENRS</a:t>
              </a:r>
            </a:p>
          </p:txBody>
        </p:sp>
      </p:grpSp>
      <p:grpSp>
        <p:nvGrpSpPr>
          <p:cNvPr id="77" name="组合 27"/>
          <p:cNvGrpSpPr/>
          <p:nvPr/>
        </p:nvGrpSpPr>
        <p:grpSpPr>
          <a:xfrm>
            <a:off x="2957062" y="1276567"/>
            <a:ext cx="8084126" cy="593984"/>
            <a:chOff x="6096000" y="1581977"/>
            <a:chExt cx="6037448" cy="508807"/>
          </a:xfrm>
        </p:grpSpPr>
        <p:grpSp>
          <p:nvGrpSpPr>
            <p:cNvPr id="78" name="组合 28"/>
            <p:cNvGrpSpPr/>
            <p:nvPr/>
          </p:nvGrpSpPr>
          <p:grpSpPr>
            <a:xfrm>
              <a:off x="6823620" y="1581977"/>
              <a:ext cx="5309828" cy="508807"/>
              <a:chOff x="6743700" y="1732449"/>
              <a:chExt cx="5309828" cy="508807"/>
            </a:xfrm>
          </p:grpSpPr>
          <p:sp>
            <p:nvSpPr>
              <p:cNvPr id="1048591" name="圆角矩形 58"/>
              <p:cNvSpPr/>
              <p:nvPr/>
            </p:nvSpPr>
            <p:spPr>
              <a:xfrm>
                <a:off x="6743700" y="1732449"/>
                <a:ext cx="5309828" cy="508807"/>
              </a:xfrm>
              <a:prstGeom prst="roundRect">
                <a:avLst>
                  <a:gd name="adj" fmla="val 50000"/>
                </a:avLst>
              </a:prstGeom>
              <a:no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2400" b="1" i="0" u="none" strike="noStrike" kern="0" cap="none" spc="0" normalizeH="0" baseline="0" noProof="0">
                  <a:ln>
                    <a:noFill/>
                  </a:ln>
                  <a:solidFill>
                    <a:srgbClr val="FF0000"/>
                  </a:solidFill>
                  <a:uLnTx/>
                  <a:uFillTx/>
                  <a:latin typeface="微软雅黑" panose="020B0503020204020204" pitchFamily="34" charset="-122"/>
                  <a:ea typeface="微软雅黑" panose="020B0503020204020204" pitchFamily="34" charset="-122"/>
                  <a:cs typeface="+mn-ea"/>
                  <a:sym typeface="+mn-lt"/>
                </a:endParaRPr>
              </a:p>
            </p:txBody>
          </p:sp>
          <p:sp>
            <p:nvSpPr>
              <p:cNvPr id="1048592" name="TextBox 20"/>
              <p:cNvSpPr txBox="1"/>
              <p:nvPr/>
            </p:nvSpPr>
            <p:spPr>
              <a:xfrm>
                <a:off x="7058592" y="1755295"/>
                <a:ext cx="4939637" cy="473773"/>
              </a:xfrm>
              <a:prstGeom prst="rect">
                <a:avLst/>
              </a:prstGeom>
              <a:noFill/>
              <a:effectLst/>
            </p:spPr>
            <p:txBody>
              <a:bodyPr wrap="square" rtlCol="0">
                <a:spAutoFit/>
              </a:bodyPr>
              <a:lstStyle/>
              <a:p>
                <a:pPr marL="0" marR="0" lvl="0" indent="0" algn="dist" defTabSz="914400" rtl="0" eaLnBrk="1" fontAlgn="auto" latinLnBrk="0" hangingPunct="1">
                  <a:lnSpc>
                    <a:spcPct val="100000"/>
                  </a:lnSpc>
                  <a:spcBef>
                    <a:spcPct val="0"/>
                  </a:spcBef>
                  <a:spcAft>
                    <a:spcPct val="0"/>
                  </a:spcAft>
                  <a:buClrTx/>
                  <a:buSzTx/>
                  <a:buFontTx/>
                  <a:buNone/>
                </a:pPr>
                <a:r>
                  <a:rPr kumimoji="0" lang="en-US" altLang="zh-CN" sz="3000" b="1" i="0" u="none" strike="noStrike" kern="1200" cap="none" spc="0" normalizeH="0" baseline="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lt"/>
                  </a:rPr>
                  <a:t>《规  定</a:t>
                </a:r>
                <a:r>
                  <a:rPr lang="en-US" altLang="zh-CN" sz="3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kumimoji="0" lang="en-US" altLang="zh-CN" sz="3000" b="1" i="0" u="none" strike="noStrike" kern="1200" cap="none" spc="0" normalizeH="0" baseline="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lt"/>
                  </a:rPr>
                  <a:t>修</a:t>
                </a:r>
                <a:r>
                  <a:rPr kumimoji="0" lang="zh-CN" altLang="en-US" sz="3000" b="1" i="0" u="none" strike="noStrike" kern="1200" cap="none" spc="0" normalizeH="0" baseline="0" noProof="0">
                    <a:ln>
                      <a:noFill/>
                    </a:ln>
                    <a:solidFill>
                      <a:srgbClr val="FF0000"/>
                    </a:solidFill>
                    <a:uLnTx/>
                    <a:uFillTx/>
                    <a:latin typeface="微软雅黑" panose="020B0503020204020204" pitchFamily="34" charset="-122"/>
                    <a:ea typeface="微软雅黑" panose="020B0503020204020204" pitchFamily="34" charset="-122"/>
                    <a:cs typeface="微软雅黑" panose="020B0503020204020204" pitchFamily="34" charset="-122"/>
                    <a:sym typeface="+mn-lt"/>
                  </a:rPr>
                  <a:t>订的背景和总体考虑</a:t>
                </a:r>
              </a:p>
            </p:txBody>
          </p:sp>
        </p:grpSp>
        <p:sp>
          <p:nvSpPr>
            <p:cNvPr id="1048593" name="圆角矩形 41"/>
            <p:cNvSpPr/>
            <p:nvPr/>
          </p:nvSpPr>
          <p:spPr>
            <a:xfrm>
              <a:off x="6096000" y="1625519"/>
              <a:ext cx="614916" cy="416086"/>
            </a:xfrm>
            <a:prstGeom prst="roundRect">
              <a:avLst>
                <a:gd name="adj" fmla="val 50000"/>
              </a:avLst>
            </a:prstGeom>
            <a:solidFill>
              <a:srgbClr val="FF00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2400" b="1" i="0" u="none" strike="noStrike" kern="0" cap="none" spc="0" normalizeH="0" baseline="0" noProof="0">
                <a:ln>
                  <a:noFill/>
                </a:ln>
                <a:solidFill>
                  <a:srgbClr val="FF0000"/>
                </a:solidFill>
                <a:uLnTx/>
                <a:uFillTx/>
                <a:latin typeface="微软雅黑" panose="020B0503020204020204" pitchFamily="34" charset="-122"/>
                <a:ea typeface="微软雅黑" panose="020B0503020204020204" pitchFamily="34" charset="-122"/>
                <a:cs typeface="+mn-ea"/>
                <a:sym typeface="+mn-lt"/>
              </a:endParaRPr>
            </a:p>
          </p:txBody>
        </p:sp>
        <p:sp>
          <p:nvSpPr>
            <p:cNvPr id="1048594" name="标题 4"/>
            <p:cNvSpPr txBox="1"/>
            <p:nvPr/>
          </p:nvSpPr>
          <p:spPr>
            <a:xfrm>
              <a:off x="6170459" y="1645873"/>
              <a:ext cx="573601" cy="3474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3200" b="1" i="0" u="none" strike="noStrike" kern="1200" cap="none" spc="0" normalizeH="0" baseline="0" noProof="0">
                  <a:ln>
                    <a:noFill/>
                  </a:ln>
                  <a:solidFill>
                    <a:schemeClr val="bg1"/>
                  </a:solidFill>
                  <a:uLnTx/>
                  <a:uFillTx/>
                  <a:latin typeface="微软雅黑" panose="020B0503020204020204" pitchFamily="34" charset="-122"/>
                  <a:ea typeface="微软雅黑" panose="020B0503020204020204" pitchFamily="34" charset="-122"/>
                  <a:cs typeface="+mn-ea"/>
                  <a:sym typeface="+mn-lt"/>
                </a:rPr>
                <a:t>一</a:t>
              </a:r>
            </a:p>
          </p:txBody>
        </p:sp>
      </p:grpSp>
      <p:grpSp>
        <p:nvGrpSpPr>
          <p:cNvPr id="79" name="组合 33"/>
          <p:cNvGrpSpPr/>
          <p:nvPr/>
        </p:nvGrpSpPr>
        <p:grpSpPr>
          <a:xfrm>
            <a:off x="2957062" y="3542709"/>
            <a:ext cx="8084126" cy="592343"/>
            <a:chOff x="6096000" y="1581977"/>
            <a:chExt cx="6037448" cy="508807"/>
          </a:xfrm>
        </p:grpSpPr>
        <p:grpSp>
          <p:nvGrpSpPr>
            <p:cNvPr id="80" name="组合 34"/>
            <p:cNvGrpSpPr/>
            <p:nvPr/>
          </p:nvGrpSpPr>
          <p:grpSpPr>
            <a:xfrm>
              <a:off x="6823620" y="1581977"/>
              <a:ext cx="5309828" cy="508807"/>
              <a:chOff x="6743700" y="1732449"/>
              <a:chExt cx="5309828" cy="508807"/>
            </a:xfrm>
          </p:grpSpPr>
          <p:sp>
            <p:nvSpPr>
              <p:cNvPr id="1048595" name="圆角矩形 58"/>
              <p:cNvSpPr/>
              <p:nvPr/>
            </p:nvSpPr>
            <p:spPr>
              <a:xfrm>
                <a:off x="6743700" y="1732449"/>
                <a:ext cx="5309828" cy="508807"/>
              </a:xfrm>
              <a:prstGeom prst="roundRect">
                <a:avLst>
                  <a:gd name="adj" fmla="val 50000"/>
                </a:avLst>
              </a:prstGeom>
              <a:no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2400" b="1" i="0" u="none" strike="noStrike" kern="0" cap="none" spc="0" normalizeH="0" baseline="0" noProof="0">
                  <a:ln>
                    <a:noFill/>
                  </a:ln>
                  <a:solidFill>
                    <a:srgbClr val="FF0000"/>
                  </a:solidFill>
                  <a:uLnTx/>
                  <a:uFillTx/>
                  <a:latin typeface="微软雅黑" panose="020B0503020204020204" pitchFamily="34" charset="-122"/>
                  <a:ea typeface="微软雅黑" panose="020B0503020204020204" pitchFamily="34" charset="-122"/>
                  <a:cs typeface="+mn-ea"/>
                  <a:sym typeface="+mn-lt"/>
                </a:endParaRPr>
              </a:p>
            </p:txBody>
          </p:sp>
          <p:sp>
            <p:nvSpPr>
              <p:cNvPr id="1048596" name="TextBox 20"/>
              <p:cNvSpPr txBox="1"/>
              <p:nvPr/>
            </p:nvSpPr>
            <p:spPr>
              <a:xfrm>
                <a:off x="7058392" y="1755187"/>
                <a:ext cx="4467997" cy="475085"/>
              </a:xfrm>
              <a:prstGeom prst="rect">
                <a:avLst/>
              </a:prstGeom>
              <a:noFill/>
              <a:effectLst/>
            </p:spPr>
            <p:txBody>
              <a:bodyPr wrap="square" rtlCol="0">
                <a:spAutoFit/>
              </a:bodyPr>
              <a:lstStyle/>
              <a:p>
                <a:pPr lvl="0" algn="dist"/>
                <a:r>
                  <a:rPr lang="en-US" altLang="zh-CN" sz="3000" b="1">
                    <a:solidFill>
                      <a:srgbClr val="FF0000"/>
                    </a:solidFill>
                    <a:latin typeface="微软雅黑" panose="020B0503020204020204" pitchFamily="34" charset="-122"/>
                    <a:ea typeface="微软雅黑" panose="020B0503020204020204" pitchFamily="34" charset="-122"/>
                    <a:cs typeface="+mn-ea"/>
                    <a:sym typeface="+mn-lt"/>
                  </a:rPr>
                  <a:t>《</a:t>
                </a:r>
                <a:r>
                  <a:rPr lang="zh-CN" altLang="en-US" sz="3000" b="1">
                    <a:solidFill>
                      <a:srgbClr val="FF0000"/>
                    </a:solidFill>
                    <a:latin typeface="微软雅黑" panose="020B0503020204020204" pitchFamily="34" charset="-122"/>
                    <a:ea typeface="微软雅黑" panose="020B0503020204020204" pitchFamily="34" charset="-122"/>
                    <a:cs typeface="+mn-ea"/>
                    <a:sym typeface="+mn-lt"/>
                  </a:rPr>
                  <a:t>规定</a:t>
                </a:r>
                <a:r>
                  <a:rPr lang="en-US" altLang="zh-CN" sz="3000" b="1">
                    <a:solidFill>
                      <a:srgbClr val="FF0000"/>
                    </a:solidFill>
                    <a:latin typeface="微软雅黑" panose="020B0503020204020204" pitchFamily="34" charset="-122"/>
                    <a:ea typeface="微软雅黑" panose="020B0503020204020204" pitchFamily="34" charset="-122"/>
                    <a:cs typeface="+mn-ea"/>
                    <a:sym typeface="+mn-lt"/>
                  </a:rPr>
                  <a:t>》</a:t>
                </a:r>
                <a:r>
                  <a:rPr lang="zh-CN" altLang="en-US" sz="3000" b="1">
                    <a:solidFill>
                      <a:srgbClr val="FF0000"/>
                    </a:solidFill>
                    <a:latin typeface="微软雅黑" panose="020B0503020204020204" pitchFamily="34" charset="-122"/>
                    <a:ea typeface="微软雅黑" panose="020B0503020204020204" pitchFamily="34" charset="-122"/>
                    <a:cs typeface="+mn-ea"/>
                    <a:sym typeface="+mn-lt"/>
                  </a:rPr>
                  <a:t>落实的重点方面</a:t>
                </a:r>
              </a:p>
            </p:txBody>
          </p:sp>
        </p:grpSp>
        <p:sp>
          <p:nvSpPr>
            <p:cNvPr id="1048597" name="圆角矩形 41"/>
            <p:cNvSpPr/>
            <p:nvPr/>
          </p:nvSpPr>
          <p:spPr>
            <a:xfrm>
              <a:off x="6096000" y="1625519"/>
              <a:ext cx="614916" cy="416086"/>
            </a:xfrm>
            <a:prstGeom prst="roundRect">
              <a:avLst>
                <a:gd name="adj" fmla="val 50000"/>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2400" b="1" i="0" u="none" strike="noStrike" kern="0" cap="none" spc="0" normalizeH="0" baseline="0" noProof="0">
                <a:ln>
                  <a:noFill/>
                </a:ln>
                <a:solidFill>
                  <a:srgbClr val="FF0000"/>
                </a:solidFill>
                <a:uLnTx/>
                <a:uFillTx/>
                <a:latin typeface="微软雅黑" panose="020B0503020204020204" pitchFamily="34" charset="-122"/>
                <a:ea typeface="微软雅黑" panose="020B0503020204020204" pitchFamily="34" charset="-122"/>
                <a:cs typeface="+mn-ea"/>
                <a:sym typeface="+mn-lt"/>
              </a:endParaRPr>
            </a:p>
          </p:txBody>
        </p:sp>
        <p:sp>
          <p:nvSpPr>
            <p:cNvPr id="1048598" name="标题 4"/>
            <p:cNvSpPr txBox="1"/>
            <p:nvPr/>
          </p:nvSpPr>
          <p:spPr>
            <a:xfrm>
              <a:off x="6188566" y="1651495"/>
              <a:ext cx="573601" cy="3474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3200" b="1" i="0" u="none" strike="noStrike" kern="1200" cap="none" spc="0" normalizeH="0" baseline="0" noProof="0">
                  <a:ln>
                    <a:noFill/>
                  </a:ln>
                  <a:solidFill>
                    <a:schemeClr val="bg1"/>
                  </a:solidFill>
                  <a:uLnTx/>
                  <a:uFillTx/>
                  <a:latin typeface="微软雅黑" panose="020B0503020204020204" pitchFamily="34" charset="-122"/>
                  <a:ea typeface="微软雅黑" panose="020B0503020204020204" pitchFamily="34" charset="-122"/>
                  <a:cs typeface="+mn-ea"/>
                  <a:sym typeface="+mn-lt"/>
                </a:rPr>
                <a:t>三</a:t>
              </a:r>
            </a:p>
          </p:txBody>
        </p:sp>
      </p:grpSp>
      <p:grpSp>
        <p:nvGrpSpPr>
          <p:cNvPr id="81" name="组合 39"/>
          <p:cNvGrpSpPr/>
          <p:nvPr/>
        </p:nvGrpSpPr>
        <p:grpSpPr>
          <a:xfrm>
            <a:off x="2957062" y="2523151"/>
            <a:ext cx="8084126" cy="592343"/>
            <a:chOff x="6096000" y="1581977"/>
            <a:chExt cx="6037448" cy="508807"/>
          </a:xfrm>
        </p:grpSpPr>
        <p:grpSp>
          <p:nvGrpSpPr>
            <p:cNvPr id="82" name="组合 40"/>
            <p:cNvGrpSpPr/>
            <p:nvPr/>
          </p:nvGrpSpPr>
          <p:grpSpPr>
            <a:xfrm>
              <a:off x="6823620" y="1581977"/>
              <a:ext cx="5309828" cy="508807"/>
              <a:chOff x="6743700" y="1732449"/>
              <a:chExt cx="5309828" cy="508807"/>
            </a:xfrm>
          </p:grpSpPr>
          <p:sp>
            <p:nvSpPr>
              <p:cNvPr id="1048599" name="圆角矩形 58"/>
              <p:cNvSpPr/>
              <p:nvPr/>
            </p:nvSpPr>
            <p:spPr>
              <a:xfrm>
                <a:off x="6743700" y="1732449"/>
                <a:ext cx="5309828" cy="508807"/>
              </a:xfrm>
              <a:prstGeom prst="roundRect">
                <a:avLst>
                  <a:gd name="adj" fmla="val 50000"/>
                </a:avLst>
              </a:prstGeom>
              <a:no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2400" b="1" i="0" u="none" strike="noStrike" kern="0" cap="none" spc="0" normalizeH="0" baseline="0" noProof="0">
                  <a:ln>
                    <a:noFill/>
                  </a:ln>
                  <a:solidFill>
                    <a:srgbClr val="FF0000"/>
                  </a:solidFill>
                  <a:uLnTx/>
                  <a:uFillTx/>
                  <a:latin typeface="微软雅黑" panose="020B0503020204020204" pitchFamily="34" charset="-122"/>
                  <a:ea typeface="微软雅黑" panose="020B0503020204020204" pitchFamily="34" charset="-122"/>
                  <a:cs typeface="+mn-ea"/>
                  <a:sym typeface="+mn-lt"/>
                </a:endParaRPr>
              </a:p>
            </p:txBody>
          </p:sp>
          <p:sp>
            <p:nvSpPr>
              <p:cNvPr id="1048600" name="TextBox 20"/>
              <p:cNvSpPr txBox="1"/>
              <p:nvPr/>
            </p:nvSpPr>
            <p:spPr>
              <a:xfrm>
                <a:off x="7058592" y="1755358"/>
                <a:ext cx="4878461" cy="475085"/>
              </a:xfrm>
              <a:prstGeom prst="rect">
                <a:avLst/>
              </a:prstGeom>
              <a:noFill/>
              <a:effectLst/>
            </p:spPr>
            <p:txBody>
              <a:bodyPr wrap="square" rtlCol="0">
                <a:spAutoFit/>
              </a:bodyPr>
              <a:lstStyle/>
              <a:p>
                <a:pPr lvl="0" algn="dist"/>
                <a:r>
                  <a:rPr lang="en-US" altLang="zh-CN" sz="3000" b="1">
                    <a:solidFill>
                      <a:srgbClr val="FF0000"/>
                    </a:solidFill>
                    <a:latin typeface="微软雅黑" panose="020B0503020204020204" pitchFamily="34" charset="-122"/>
                    <a:ea typeface="微软雅黑" panose="020B0503020204020204" pitchFamily="34" charset="-122"/>
                    <a:cs typeface="+mn-ea"/>
                    <a:sym typeface="+mn-lt"/>
                  </a:rPr>
                  <a:t>《</a:t>
                </a:r>
                <a:r>
                  <a:rPr lang="zh-CN" altLang="en-US" sz="3000" b="1">
                    <a:solidFill>
                      <a:srgbClr val="FF0000"/>
                    </a:solidFill>
                    <a:latin typeface="微软雅黑" panose="020B0503020204020204" pitchFamily="34" charset="-122"/>
                    <a:ea typeface="微软雅黑" panose="020B0503020204020204" pitchFamily="34" charset="-122"/>
                    <a:cs typeface="+mn-ea"/>
                    <a:sym typeface="+mn-lt"/>
                  </a:rPr>
                  <a:t>规定</a:t>
                </a:r>
                <a:r>
                  <a:rPr lang="en-US" altLang="zh-CN" sz="3000" b="1">
                    <a:solidFill>
                      <a:srgbClr val="FF0000"/>
                    </a:solidFill>
                    <a:latin typeface="微软雅黑" panose="020B0503020204020204" pitchFamily="34" charset="-122"/>
                    <a:ea typeface="微软雅黑" panose="020B0503020204020204" pitchFamily="34" charset="-122"/>
                    <a:cs typeface="+mn-ea"/>
                    <a:sym typeface="+mn-lt"/>
                  </a:rPr>
                  <a:t>》</a:t>
                </a:r>
                <a:r>
                  <a:rPr lang="zh-CN" altLang="en-US" sz="3000" b="1">
                    <a:solidFill>
                      <a:srgbClr val="FF0000"/>
                    </a:solidFill>
                    <a:latin typeface="微软雅黑" panose="020B0503020204020204" pitchFamily="34" charset="-122"/>
                    <a:ea typeface="微软雅黑" panose="020B0503020204020204" pitchFamily="34" charset="-122"/>
                    <a:cs typeface="+mn-ea"/>
                    <a:sym typeface="+mn-lt"/>
                  </a:rPr>
                  <a:t>内容修订情况对照</a:t>
                </a:r>
              </a:p>
            </p:txBody>
          </p:sp>
        </p:grpSp>
        <p:sp>
          <p:nvSpPr>
            <p:cNvPr id="1048601" name="圆角矩形 41"/>
            <p:cNvSpPr/>
            <p:nvPr/>
          </p:nvSpPr>
          <p:spPr>
            <a:xfrm>
              <a:off x="6096000" y="1625519"/>
              <a:ext cx="614916" cy="416086"/>
            </a:xfrm>
            <a:prstGeom prst="roundRect">
              <a:avLst>
                <a:gd name="adj" fmla="val 50000"/>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2400" b="1" i="0" u="none" strike="noStrike" kern="0" cap="none" spc="0" normalizeH="0" baseline="0" noProof="0">
                <a:ln>
                  <a:noFill/>
                </a:ln>
                <a:solidFill>
                  <a:srgbClr val="FF0000"/>
                </a:solidFill>
                <a:uLnTx/>
                <a:uFillTx/>
                <a:latin typeface="微软雅黑" panose="020B0503020204020204" pitchFamily="34" charset="-122"/>
                <a:ea typeface="微软雅黑" panose="020B0503020204020204" pitchFamily="34" charset="-122"/>
                <a:cs typeface="+mn-ea"/>
                <a:sym typeface="+mn-lt"/>
              </a:endParaRPr>
            </a:p>
          </p:txBody>
        </p:sp>
        <p:sp>
          <p:nvSpPr>
            <p:cNvPr id="1048602" name="标题 4"/>
            <p:cNvSpPr txBox="1"/>
            <p:nvPr/>
          </p:nvSpPr>
          <p:spPr>
            <a:xfrm>
              <a:off x="6188566" y="1667315"/>
              <a:ext cx="573601" cy="3474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3200" b="1" i="0" u="none" strike="noStrike" kern="1200" cap="none" spc="0" normalizeH="0" baseline="0" noProof="0">
                  <a:ln>
                    <a:noFill/>
                  </a:ln>
                  <a:solidFill>
                    <a:schemeClr val="bg1"/>
                  </a:solidFill>
                  <a:uLnTx/>
                  <a:uFillTx/>
                  <a:latin typeface="微软雅黑" panose="020B0503020204020204" pitchFamily="34" charset="-122"/>
                  <a:ea typeface="微软雅黑" panose="020B0503020204020204" pitchFamily="34" charset="-122"/>
                  <a:cs typeface="+mn-ea"/>
                  <a:sym typeface="+mn-lt"/>
                </a:rPr>
                <a:t>二</a:t>
              </a:r>
            </a:p>
          </p:txBody>
        </p:sp>
      </p:grpSp>
      <p:pic>
        <p:nvPicPr>
          <p:cNvPr id="2097169" name="图片 52"/>
          <p:cNvPicPr>
            <a:picLocks noChangeAspect="1"/>
          </p:cNvPicPr>
          <p:nvPr/>
        </p:nvPicPr>
        <p:blipFill>
          <a:blip r:embed="rId11"/>
          <a:stretch>
            <a:fillRect/>
          </a:stretch>
        </p:blipFill>
        <p:spPr>
          <a:xfrm flipH="1">
            <a:off x="9334729" y="103401"/>
            <a:ext cx="2505578" cy="1197842"/>
          </a:xfrm>
          <a:prstGeom prst="rect">
            <a:avLst/>
          </a:prstGeom>
        </p:spPr>
      </p:pic>
      <p:sp>
        <p:nvSpPr>
          <p:cNvPr id="1048606" name="标题 4"/>
          <p:cNvSpPr txBox="1"/>
          <p:nvPr/>
        </p:nvSpPr>
        <p:spPr>
          <a:xfrm>
            <a:off x="3056760" y="3838881"/>
            <a:ext cx="768050" cy="40452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3200" b="1" i="0" u="none" strike="noStrike" kern="1200" cap="none" spc="0" normalizeH="0" baseline="0" noProof="0" dirty="0">
              <a:ln>
                <a:noFill/>
              </a:ln>
              <a:solidFill>
                <a:schemeClr val="bg1"/>
              </a:solidFill>
              <a:uLnTx/>
              <a:uFillTx/>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2097168"/>
                                        </p:tgtEl>
                                        <p:attrNameLst>
                                          <p:attrName>style.visibility</p:attrName>
                                        </p:attrNameLst>
                                      </p:cBhvr>
                                      <p:to>
                                        <p:strVal val="visible"/>
                                      </p:to>
                                    </p:set>
                                    <p:animEffect transition="in" filter="wipe(left)">
                                      <p:cBhvr>
                                        <p:cTn id="7" dur="500"/>
                                        <p:tgtEl>
                                          <p:spTgt spid="2097168"/>
                                        </p:tgtEl>
                                      </p:cBhvr>
                                    </p:animEffect>
                                  </p:childTnLst>
                                </p:cTn>
                              </p:par>
                            </p:childTnLst>
                          </p:cTn>
                        </p:par>
                        <p:par>
                          <p:cTn id="8" fill="hold" nodeType="afterGroup">
                            <p:stCondLst>
                              <p:cond delay="500"/>
                            </p:stCondLst>
                            <p:childTnLst>
                              <p:par>
                                <p:cTn id="9" presetID="22" presetClass="entr" presetSubtype="4" fill="hold" nodeType="afterEffect">
                                  <p:stCondLst>
                                    <p:cond delay="0"/>
                                  </p:stCondLst>
                                  <p:childTnLst>
                                    <p:set>
                                      <p:cBhvr>
                                        <p:cTn id="10" dur="1" fill="hold">
                                          <p:stCondLst>
                                            <p:cond delay="0"/>
                                          </p:stCondLst>
                                        </p:cTn>
                                        <p:tgtEl>
                                          <p:spTgt spid="2097164"/>
                                        </p:tgtEl>
                                        <p:attrNameLst>
                                          <p:attrName>style.visibility</p:attrName>
                                        </p:attrNameLst>
                                      </p:cBhvr>
                                      <p:to>
                                        <p:strVal val="visible"/>
                                      </p:to>
                                    </p:set>
                                    <p:animEffect transition="in" filter="wipe(down)">
                                      <p:cBhvr>
                                        <p:cTn id="11" dur="500"/>
                                        <p:tgtEl>
                                          <p:spTgt spid="2097164"/>
                                        </p:tgtEl>
                                      </p:cBhvr>
                                    </p:animEffect>
                                  </p:childTnLst>
                                </p:cTn>
                              </p:par>
                            </p:childTnLst>
                          </p:cTn>
                        </p:par>
                        <p:par>
                          <p:cTn id="12" fill="hold" nodeType="afterGroup">
                            <p:stCondLst>
                              <p:cond delay="1000"/>
                            </p:stCondLst>
                            <p:childTnLst>
                              <p:par>
                                <p:cTn id="13" presetID="42" presetClass="entr" presetSubtype="0" fill="hold" nodeType="afterEffect">
                                  <p:stCondLst>
                                    <p:cond delay="0"/>
                                  </p:stCondLst>
                                  <p:childTnLst>
                                    <p:set>
                                      <p:cBhvr>
                                        <p:cTn id="14" dur="1" fill="hold">
                                          <p:stCondLst>
                                            <p:cond delay="0"/>
                                          </p:stCondLst>
                                        </p:cTn>
                                        <p:tgtEl>
                                          <p:spTgt spid="2097166"/>
                                        </p:tgtEl>
                                        <p:attrNameLst>
                                          <p:attrName>style.visibility</p:attrName>
                                        </p:attrNameLst>
                                      </p:cBhvr>
                                      <p:to>
                                        <p:strVal val="visible"/>
                                      </p:to>
                                    </p:set>
                                    <p:animEffect transition="in" filter="fade">
                                      <p:cBhvr>
                                        <p:cTn id="15" dur="1000"/>
                                        <p:tgtEl>
                                          <p:spTgt spid="2097166"/>
                                        </p:tgtEl>
                                      </p:cBhvr>
                                    </p:animEffect>
                                    <p:anim calcmode="lin" valueType="num">
                                      <p:cBhvr>
                                        <p:cTn id="16" dur="1000" fill="hold"/>
                                        <p:tgtEl>
                                          <p:spTgt spid="2097166"/>
                                        </p:tgtEl>
                                        <p:attrNameLst>
                                          <p:attrName>ppt_x</p:attrName>
                                        </p:attrNameLst>
                                      </p:cBhvr>
                                      <p:tavLst>
                                        <p:tav tm="0">
                                          <p:val>
                                            <p:strVal val="#ppt_x"/>
                                          </p:val>
                                        </p:tav>
                                        <p:tav tm="100000">
                                          <p:val>
                                            <p:strVal val="#ppt_x"/>
                                          </p:val>
                                        </p:tav>
                                      </p:tavLst>
                                    </p:anim>
                                    <p:anim calcmode="lin" valueType="num">
                                      <p:cBhvr>
                                        <p:cTn id="17" dur="1000" fill="hold"/>
                                        <p:tgtEl>
                                          <p:spTgt spid="2097166"/>
                                        </p:tgtEl>
                                        <p:attrNameLst>
                                          <p:attrName>ppt_y</p:attrName>
                                        </p:attrNameLst>
                                      </p:cBhvr>
                                      <p:tavLst>
                                        <p:tav tm="0">
                                          <p:val>
                                            <p:strVal val="#ppt_y+.1"/>
                                          </p:val>
                                        </p:tav>
                                        <p:tav tm="100000">
                                          <p:val>
                                            <p:strVal val="#ppt_y"/>
                                          </p:val>
                                        </p:tav>
                                      </p:tavLst>
                                    </p:anim>
                                  </p:childTnLst>
                                </p:cTn>
                              </p:par>
                            </p:childTnLst>
                          </p:cTn>
                        </p:par>
                        <p:par>
                          <p:cTn id="18" fill="hold" nodeType="afterGroup">
                            <p:stCondLst>
                              <p:cond delay="2000"/>
                            </p:stCondLst>
                            <p:childTnLst>
                              <p:par>
                                <p:cTn id="19" presetID="22" presetClass="entr" presetSubtype="4" fill="hold" nodeType="afterEffect">
                                  <p:stCondLst>
                                    <p:cond delay="0"/>
                                  </p:stCondLst>
                                  <p:childTnLst>
                                    <p:set>
                                      <p:cBhvr>
                                        <p:cTn id="20" dur="1" fill="hold">
                                          <p:stCondLst>
                                            <p:cond delay="0"/>
                                          </p:stCondLst>
                                        </p:cTn>
                                        <p:tgtEl>
                                          <p:spTgt spid="2097165"/>
                                        </p:tgtEl>
                                        <p:attrNameLst>
                                          <p:attrName>style.visibility</p:attrName>
                                        </p:attrNameLst>
                                      </p:cBhvr>
                                      <p:to>
                                        <p:strVal val="visible"/>
                                      </p:to>
                                    </p:set>
                                    <p:animEffect transition="in" filter="wipe(down)">
                                      <p:cBhvr>
                                        <p:cTn id="21" dur="500"/>
                                        <p:tgtEl>
                                          <p:spTgt spid="2097165"/>
                                        </p:tgtEl>
                                      </p:cBhvr>
                                    </p:animEffect>
                                  </p:childTnLst>
                                </p:cTn>
                              </p:par>
                            </p:childTnLst>
                          </p:cTn>
                        </p:par>
                        <p:par>
                          <p:cTn id="22" fill="hold" nodeType="afterGroup">
                            <p:stCondLst>
                              <p:cond delay="2500"/>
                            </p:stCondLst>
                            <p:childTnLst>
                              <p:par>
                                <p:cTn id="23" presetID="42" presetClass="entr" presetSubtype="0" fill="hold" nodeType="afterEffect">
                                  <p:stCondLst>
                                    <p:cond delay="0"/>
                                  </p:stCondLst>
                                  <p:childTnLst>
                                    <p:set>
                                      <p:cBhvr>
                                        <p:cTn id="24" dur="1" fill="hold">
                                          <p:stCondLst>
                                            <p:cond delay="0"/>
                                          </p:stCondLst>
                                        </p:cTn>
                                        <p:tgtEl>
                                          <p:spTgt spid="2097167"/>
                                        </p:tgtEl>
                                        <p:attrNameLst>
                                          <p:attrName>style.visibility</p:attrName>
                                        </p:attrNameLst>
                                      </p:cBhvr>
                                      <p:to>
                                        <p:strVal val="visible"/>
                                      </p:to>
                                    </p:set>
                                    <p:animEffect transition="in" filter="fade">
                                      <p:cBhvr>
                                        <p:cTn id="25" dur="1000"/>
                                        <p:tgtEl>
                                          <p:spTgt spid="2097167"/>
                                        </p:tgtEl>
                                      </p:cBhvr>
                                    </p:animEffect>
                                    <p:anim calcmode="lin" valueType="num">
                                      <p:cBhvr>
                                        <p:cTn id="26" dur="1000" fill="hold"/>
                                        <p:tgtEl>
                                          <p:spTgt spid="2097167"/>
                                        </p:tgtEl>
                                        <p:attrNameLst>
                                          <p:attrName>ppt_x</p:attrName>
                                        </p:attrNameLst>
                                      </p:cBhvr>
                                      <p:tavLst>
                                        <p:tav tm="0">
                                          <p:val>
                                            <p:strVal val="#ppt_x"/>
                                          </p:val>
                                        </p:tav>
                                        <p:tav tm="100000">
                                          <p:val>
                                            <p:strVal val="#ppt_x"/>
                                          </p:val>
                                        </p:tav>
                                      </p:tavLst>
                                    </p:anim>
                                    <p:anim calcmode="lin" valueType="num">
                                      <p:cBhvr>
                                        <p:cTn id="27" dur="1000" fill="hold"/>
                                        <p:tgtEl>
                                          <p:spTgt spid="2097167"/>
                                        </p:tgtEl>
                                        <p:attrNameLst>
                                          <p:attrName>ppt_y</p:attrName>
                                        </p:attrNameLst>
                                      </p:cBhvr>
                                      <p:tavLst>
                                        <p:tav tm="0">
                                          <p:val>
                                            <p:strVal val="#ppt_y+.1"/>
                                          </p:val>
                                        </p:tav>
                                        <p:tav tm="100000">
                                          <p:val>
                                            <p:strVal val="#ppt_y"/>
                                          </p:val>
                                        </p:tav>
                                      </p:tavLst>
                                    </p:anim>
                                  </p:childTnLst>
                                </p:cTn>
                              </p:par>
                            </p:childTnLst>
                          </p:cTn>
                        </p:par>
                        <p:par>
                          <p:cTn id="28" fill="hold" nodeType="afterGroup">
                            <p:stCondLst>
                              <p:cond delay="3500"/>
                            </p:stCondLst>
                            <p:childTnLst>
                              <p:par>
                                <p:cTn id="29" presetID="23" presetClass="entr" presetSubtype="528" fill="hold" nodeType="afterEffect">
                                  <p:stCondLst>
                                    <p:cond delay="0"/>
                                  </p:stCondLst>
                                  <p:childTnLst>
                                    <p:set>
                                      <p:cBhvr>
                                        <p:cTn id="30" dur="1" fill="hold">
                                          <p:stCondLst>
                                            <p:cond delay="0"/>
                                          </p:stCondLst>
                                        </p:cTn>
                                        <p:tgtEl>
                                          <p:spTgt spid="76"/>
                                        </p:tgtEl>
                                        <p:attrNameLst>
                                          <p:attrName>style.visibility</p:attrName>
                                        </p:attrNameLst>
                                      </p:cBhvr>
                                      <p:to>
                                        <p:strVal val="visible"/>
                                      </p:to>
                                    </p:set>
                                    <p:anim calcmode="lin" valueType="num">
                                      <p:cBhvr>
                                        <p:cTn id="31" dur="500" fill="hold"/>
                                        <p:tgtEl>
                                          <p:spTgt spid="76"/>
                                        </p:tgtEl>
                                        <p:attrNameLst>
                                          <p:attrName>ppt_w</p:attrName>
                                        </p:attrNameLst>
                                      </p:cBhvr>
                                      <p:tavLst>
                                        <p:tav tm="0">
                                          <p:val>
                                            <p:fltVal val="0"/>
                                          </p:val>
                                        </p:tav>
                                        <p:tav tm="100000">
                                          <p:val>
                                            <p:strVal val="#ppt_w"/>
                                          </p:val>
                                        </p:tav>
                                      </p:tavLst>
                                    </p:anim>
                                    <p:anim calcmode="lin" valueType="num">
                                      <p:cBhvr>
                                        <p:cTn id="32" dur="500" fill="hold"/>
                                        <p:tgtEl>
                                          <p:spTgt spid="76"/>
                                        </p:tgtEl>
                                        <p:attrNameLst>
                                          <p:attrName>ppt_h</p:attrName>
                                        </p:attrNameLst>
                                      </p:cBhvr>
                                      <p:tavLst>
                                        <p:tav tm="0">
                                          <p:val>
                                            <p:fltVal val="0"/>
                                          </p:val>
                                        </p:tav>
                                        <p:tav tm="100000">
                                          <p:val>
                                            <p:strVal val="#ppt_h"/>
                                          </p:val>
                                        </p:tav>
                                      </p:tavLst>
                                    </p:anim>
                                    <p:anim calcmode="lin" valueType="num">
                                      <p:cBhvr>
                                        <p:cTn id="33" dur="500" fill="hold"/>
                                        <p:tgtEl>
                                          <p:spTgt spid="76"/>
                                        </p:tgtEl>
                                        <p:attrNameLst>
                                          <p:attrName>ppt_x</p:attrName>
                                        </p:attrNameLst>
                                      </p:cBhvr>
                                      <p:tavLst>
                                        <p:tav tm="0">
                                          <p:val>
                                            <p:fltVal val="0.5"/>
                                          </p:val>
                                        </p:tav>
                                        <p:tav tm="100000">
                                          <p:val>
                                            <p:strVal val="#ppt_x"/>
                                          </p:val>
                                        </p:tav>
                                      </p:tavLst>
                                    </p:anim>
                                    <p:anim calcmode="lin" valueType="num">
                                      <p:cBhvr>
                                        <p:cTn id="34" dur="500" fill="hold"/>
                                        <p:tgtEl>
                                          <p:spTgt spid="76"/>
                                        </p:tgtEl>
                                        <p:attrNameLst>
                                          <p:attrName>ppt_y</p:attrName>
                                        </p:attrNameLst>
                                      </p:cBhvr>
                                      <p:tavLst>
                                        <p:tav tm="0">
                                          <p:val>
                                            <p:fltVal val="0.5"/>
                                          </p:val>
                                        </p:tav>
                                        <p:tav tm="100000">
                                          <p:val>
                                            <p:strVal val="#ppt_y"/>
                                          </p:val>
                                        </p:tav>
                                      </p:tavLst>
                                    </p:anim>
                                  </p:childTnLst>
                                </p:cTn>
                              </p:par>
                            </p:childTnLst>
                          </p:cTn>
                        </p:par>
                        <p:par>
                          <p:cTn id="35" fill="hold" nodeType="afterGroup">
                            <p:stCondLst>
                              <p:cond delay="4000"/>
                            </p:stCondLst>
                            <p:childTnLst>
                              <p:par>
                                <p:cTn id="36" presetID="2" presetClass="entr" presetSubtype="2" fill="hold" nodeType="afterEffect">
                                  <p:stCondLst>
                                    <p:cond delay="0"/>
                                  </p:stCondLst>
                                  <p:childTnLst>
                                    <p:set>
                                      <p:cBhvr>
                                        <p:cTn id="37" dur="1" fill="hold">
                                          <p:stCondLst>
                                            <p:cond delay="0"/>
                                          </p:stCondLst>
                                        </p:cTn>
                                        <p:tgtEl>
                                          <p:spTgt spid="77"/>
                                        </p:tgtEl>
                                        <p:attrNameLst>
                                          <p:attrName>style.visibility</p:attrName>
                                        </p:attrNameLst>
                                      </p:cBhvr>
                                      <p:to>
                                        <p:strVal val="visible"/>
                                      </p:to>
                                    </p:set>
                                    <p:anim calcmode="lin" valueType="num">
                                      <p:cBhvr additive="base">
                                        <p:cTn id="38" dur="500" fill="hold"/>
                                        <p:tgtEl>
                                          <p:spTgt spid="77"/>
                                        </p:tgtEl>
                                        <p:attrNameLst>
                                          <p:attrName>ppt_x</p:attrName>
                                        </p:attrNameLst>
                                      </p:cBhvr>
                                      <p:tavLst>
                                        <p:tav tm="0">
                                          <p:val>
                                            <p:strVal val="1+#ppt_w/2"/>
                                          </p:val>
                                        </p:tav>
                                        <p:tav tm="100000">
                                          <p:val>
                                            <p:strVal val="#ppt_x"/>
                                          </p:val>
                                        </p:tav>
                                      </p:tavLst>
                                    </p:anim>
                                    <p:anim calcmode="lin" valueType="num">
                                      <p:cBhvr additive="base">
                                        <p:cTn id="39" dur="500" fill="hold"/>
                                        <p:tgtEl>
                                          <p:spTgt spid="77"/>
                                        </p:tgtEl>
                                        <p:attrNameLst>
                                          <p:attrName>ppt_y</p:attrName>
                                        </p:attrNameLst>
                                      </p:cBhvr>
                                      <p:tavLst>
                                        <p:tav tm="0">
                                          <p:val>
                                            <p:strVal val="#ppt_y"/>
                                          </p:val>
                                        </p:tav>
                                        <p:tav tm="100000">
                                          <p:val>
                                            <p:strVal val="#ppt_y"/>
                                          </p:val>
                                        </p:tav>
                                      </p:tavLst>
                                    </p:anim>
                                  </p:childTnLst>
                                </p:cTn>
                              </p:par>
                            </p:childTnLst>
                          </p:cTn>
                        </p:par>
                        <p:par>
                          <p:cTn id="40" fill="hold" nodeType="afterGroup">
                            <p:stCondLst>
                              <p:cond delay="4500"/>
                            </p:stCondLst>
                            <p:childTnLst>
                              <p:par>
                                <p:cTn id="41" presetID="2" presetClass="entr" presetSubtype="2" fill="hold" nodeType="afterEffect">
                                  <p:stCondLst>
                                    <p:cond delay="0"/>
                                  </p:stCondLst>
                                  <p:childTnLst>
                                    <p:set>
                                      <p:cBhvr>
                                        <p:cTn id="42" dur="1" fill="hold">
                                          <p:stCondLst>
                                            <p:cond delay="0"/>
                                          </p:stCondLst>
                                        </p:cTn>
                                        <p:tgtEl>
                                          <p:spTgt spid="81"/>
                                        </p:tgtEl>
                                        <p:attrNameLst>
                                          <p:attrName>style.visibility</p:attrName>
                                        </p:attrNameLst>
                                      </p:cBhvr>
                                      <p:to>
                                        <p:strVal val="visible"/>
                                      </p:to>
                                    </p:set>
                                    <p:anim calcmode="lin" valueType="num">
                                      <p:cBhvr additive="base">
                                        <p:cTn id="43" dur="500" fill="hold"/>
                                        <p:tgtEl>
                                          <p:spTgt spid="81"/>
                                        </p:tgtEl>
                                        <p:attrNameLst>
                                          <p:attrName>ppt_x</p:attrName>
                                        </p:attrNameLst>
                                      </p:cBhvr>
                                      <p:tavLst>
                                        <p:tav tm="0">
                                          <p:val>
                                            <p:strVal val="1+#ppt_w/2"/>
                                          </p:val>
                                        </p:tav>
                                        <p:tav tm="100000">
                                          <p:val>
                                            <p:strVal val="#ppt_x"/>
                                          </p:val>
                                        </p:tav>
                                      </p:tavLst>
                                    </p:anim>
                                    <p:anim calcmode="lin" valueType="num">
                                      <p:cBhvr additive="base">
                                        <p:cTn id="44" dur="500" fill="hold"/>
                                        <p:tgtEl>
                                          <p:spTgt spid="81"/>
                                        </p:tgtEl>
                                        <p:attrNameLst>
                                          <p:attrName>ppt_y</p:attrName>
                                        </p:attrNameLst>
                                      </p:cBhvr>
                                      <p:tavLst>
                                        <p:tav tm="0">
                                          <p:val>
                                            <p:strVal val="#ppt_y"/>
                                          </p:val>
                                        </p:tav>
                                        <p:tav tm="100000">
                                          <p:val>
                                            <p:strVal val="#ppt_y"/>
                                          </p:val>
                                        </p:tav>
                                      </p:tavLst>
                                    </p:anim>
                                  </p:childTnLst>
                                </p:cTn>
                              </p:par>
                            </p:childTnLst>
                          </p:cTn>
                        </p:par>
                        <p:par>
                          <p:cTn id="45" fill="hold" nodeType="afterGroup">
                            <p:stCondLst>
                              <p:cond delay="5000"/>
                            </p:stCondLst>
                            <p:childTnLst>
                              <p:par>
                                <p:cTn id="46" presetID="2" presetClass="entr" presetSubtype="2" fill="hold" nodeType="afterEffect">
                                  <p:stCondLst>
                                    <p:cond delay="0"/>
                                  </p:stCondLst>
                                  <p:childTnLst>
                                    <p:set>
                                      <p:cBhvr>
                                        <p:cTn id="47" dur="1" fill="hold">
                                          <p:stCondLst>
                                            <p:cond delay="0"/>
                                          </p:stCondLst>
                                        </p:cTn>
                                        <p:tgtEl>
                                          <p:spTgt spid="79"/>
                                        </p:tgtEl>
                                        <p:attrNameLst>
                                          <p:attrName>style.visibility</p:attrName>
                                        </p:attrNameLst>
                                      </p:cBhvr>
                                      <p:to>
                                        <p:strVal val="visible"/>
                                      </p:to>
                                    </p:set>
                                    <p:anim calcmode="lin" valueType="num">
                                      <p:cBhvr additive="base">
                                        <p:cTn id="48" dur="500" fill="hold"/>
                                        <p:tgtEl>
                                          <p:spTgt spid="79"/>
                                        </p:tgtEl>
                                        <p:attrNameLst>
                                          <p:attrName>ppt_x</p:attrName>
                                        </p:attrNameLst>
                                      </p:cBhvr>
                                      <p:tavLst>
                                        <p:tav tm="0">
                                          <p:val>
                                            <p:strVal val="1+#ppt_w/2"/>
                                          </p:val>
                                        </p:tav>
                                        <p:tav tm="100000">
                                          <p:val>
                                            <p:strVal val="#ppt_x"/>
                                          </p:val>
                                        </p:tav>
                                      </p:tavLst>
                                    </p:anim>
                                    <p:anim calcmode="lin" valueType="num">
                                      <p:cBhvr additive="base">
                                        <p:cTn id="49" dur="500" fill="hold"/>
                                        <p:tgtEl>
                                          <p:spTgt spid="79"/>
                                        </p:tgtEl>
                                        <p:attrNameLst>
                                          <p:attrName>ppt_y</p:attrName>
                                        </p:attrNameLst>
                                      </p:cBhvr>
                                      <p:tavLst>
                                        <p:tav tm="0">
                                          <p:val>
                                            <p:strVal val="#ppt_y"/>
                                          </p:val>
                                        </p:tav>
                                        <p:tav tm="100000">
                                          <p:val>
                                            <p:strVal val="#ppt_y"/>
                                          </p:val>
                                        </p:tav>
                                      </p:tavLst>
                                    </p:anim>
                                  </p:childTnLst>
                                </p:cTn>
                              </p:par>
                            </p:childTnLst>
                          </p:cTn>
                        </p:par>
                        <p:par>
                          <p:cTn id="50" fill="hold" nodeType="afterGroup">
                            <p:stCondLst>
                              <p:cond delay="5500"/>
                            </p:stCondLst>
                            <p:childTnLst>
                              <p:par>
                                <p:cTn id="51" presetID="2" presetClass="entr" presetSubtype="6" fill="hold" nodeType="afterEffect">
                                  <p:stCondLst>
                                    <p:cond delay="0"/>
                                  </p:stCondLst>
                                  <p:childTnLst>
                                    <p:set>
                                      <p:cBhvr>
                                        <p:cTn id="52" dur="1" fill="hold">
                                          <p:stCondLst>
                                            <p:cond delay="0"/>
                                          </p:stCondLst>
                                        </p:cTn>
                                        <p:tgtEl>
                                          <p:spTgt spid="2097169"/>
                                        </p:tgtEl>
                                        <p:attrNameLst>
                                          <p:attrName>style.visibility</p:attrName>
                                        </p:attrNameLst>
                                      </p:cBhvr>
                                      <p:to>
                                        <p:strVal val="visible"/>
                                      </p:to>
                                    </p:set>
                                    <p:anim calcmode="lin" valueType="num">
                                      <p:cBhvr additive="base">
                                        <p:cTn id="53" dur="750" fill="hold"/>
                                        <p:tgtEl>
                                          <p:spTgt spid="2097169"/>
                                        </p:tgtEl>
                                        <p:attrNameLst>
                                          <p:attrName>ppt_x</p:attrName>
                                        </p:attrNameLst>
                                      </p:cBhvr>
                                      <p:tavLst>
                                        <p:tav tm="0">
                                          <p:val>
                                            <p:strVal val="1+#ppt_w/2"/>
                                          </p:val>
                                        </p:tav>
                                        <p:tav tm="100000">
                                          <p:val>
                                            <p:strVal val="#ppt_x"/>
                                          </p:val>
                                        </p:tav>
                                      </p:tavLst>
                                    </p:anim>
                                    <p:anim calcmode="lin" valueType="num">
                                      <p:cBhvr additive="base">
                                        <p:cTn id="54" dur="750" fill="hold"/>
                                        <p:tgtEl>
                                          <p:spTgt spid="20971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57" name="矩形 2"/>
          <p:cNvSpPr/>
          <p:nvPr/>
        </p:nvSpPr>
        <p:spPr>
          <a:xfrm>
            <a:off x="6652260" y="1925320"/>
            <a:ext cx="4812030" cy="3338195"/>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49058" name="矩形 7"/>
          <p:cNvSpPr/>
          <p:nvPr/>
        </p:nvSpPr>
        <p:spPr>
          <a:xfrm>
            <a:off x="648970" y="1925320"/>
            <a:ext cx="4973955" cy="333883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36" name="组合 18"/>
          <p:cNvGrpSpPr/>
          <p:nvPr/>
        </p:nvGrpSpPr>
        <p:grpSpPr>
          <a:xfrm>
            <a:off x="5852160" y="1042035"/>
            <a:ext cx="533400" cy="4221480"/>
            <a:chOff x="5829300" y="1041819"/>
            <a:chExt cx="533400" cy="5292163"/>
          </a:xfrm>
        </p:grpSpPr>
        <p:sp>
          <p:nvSpPr>
            <p:cNvPr id="1049059" name="椭圆 8"/>
            <p:cNvSpPr/>
            <p:nvPr/>
          </p:nvSpPr>
          <p:spPr>
            <a:xfrm>
              <a:off x="5829300" y="3658509"/>
              <a:ext cx="533400" cy="554676"/>
            </a:xfrm>
            <a:prstGeom prst="ellipse">
              <a:avLst/>
            </a:prstGeom>
            <a:solidFill>
              <a:schemeClr val="bg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775" name="直接连接符 91"/>
            <p:cNvCxnSpPr>
              <a:stCxn id="1049059" idx="0"/>
            </p:cNvCxnSpPr>
            <p:nvPr/>
          </p:nvCxnSpPr>
          <p:spPr>
            <a:xfrm flipH="1" flipV="1">
              <a:off x="6096000" y="1041819"/>
              <a:ext cx="0" cy="2616690"/>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145776" name="直接连接符 92"/>
            <p:cNvCxnSpPr>
              <a:endCxn id="1049059" idx="4"/>
            </p:cNvCxnSpPr>
            <p:nvPr/>
          </p:nvCxnSpPr>
          <p:spPr>
            <a:xfrm flipH="1" flipV="1">
              <a:off x="6096000" y="4213185"/>
              <a:ext cx="0" cy="2120797"/>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49060" name="矩形 11"/>
            <p:cNvSpPr/>
            <p:nvPr/>
          </p:nvSpPr>
          <p:spPr>
            <a:xfrm>
              <a:off x="5939527" y="3700770"/>
              <a:ext cx="349392" cy="346070"/>
            </a:xfrm>
            <a:prstGeom prst="rect">
              <a:avLst/>
            </a:prstGeom>
          </p:spPr>
          <p:txBody>
            <a:bodyPr wrap="none" tIns="0" bIns="0" anchor="ctr" anchorCtr="0">
              <a:noAutofit/>
            </a:bodyPr>
            <a:lstStyle/>
            <a:p>
              <a:pPr algn="ctr">
                <a:lnSpc>
                  <a:spcPct val="150000"/>
                </a:lnSpc>
              </a:pPr>
              <a:r>
                <a:rPr lang="en-US" altLang="zh-CN" sz="2000">
                  <a:ln w="6350">
                    <a:noFill/>
                  </a:ln>
                  <a:solidFill>
                    <a:srgbClr val="FF0000"/>
                  </a:solidFill>
                  <a:latin typeface="微软雅黑" panose="020B0503020204020204" pitchFamily="34" charset="-122"/>
                  <a:ea typeface="微软雅黑" panose="020B0503020204020204" pitchFamily="34" charset="-122"/>
                  <a:cs typeface="Arial" panose="020B0604020202020204" pitchFamily="34" charset="0"/>
                </a:rPr>
                <a:t>▶</a:t>
              </a:r>
            </a:p>
          </p:txBody>
        </p:sp>
      </p:grpSp>
      <p:grpSp>
        <p:nvGrpSpPr>
          <p:cNvPr id="237" name="组合 19"/>
          <p:cNvGrpSpPr/>
          <p:nvPr/>
        </p:nvGrpSpPr>
        <p:grpSpPr>
          <a:xfrm>
            <a:off x="2062033" y="1223592"/>
            <a:ext cx="2113690" cy="495316"/>
            <a:chOff x="810997" y="5404174"/>
            <a:chExt cx="6000444" cy="495316"/>
          </a:xfrm>
        </p:grpSpPr>
        <p:sp>
          <p:nvSpPr>
            <p:cNvPr id="1049061"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062" name="矩形 21"/>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59</a:t>
              </a:r>
              <a:r>
                <a:rPr kumimoji="0"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号令</a:t>
              </a:r>
            </a:p>
          </p:txBody>
        </p:sp>
      </p:grpSp>
      <p:grpSp>
        <p:nvGrpSpPr>
          <p:cNvPr id="238" name="组合 22"/>
          <p:cNvGrpSpPr/>
          <p:nvPr/>
        </p:nvGrpSpPr>
        <p:grpSpPr>
          <a:xfrm>
            <a:off x="8002693" y="1223380"/>
            <a:ext cx="2113690" cy="495316"/>
            <a:chOff x="810997" y="5404174"/>
            <a:chExt cx="6000444" cy="495316"/>
          </a:xfrm>
        </p:grpSpPr>
        <p:sp>
          <p:nvSpPr>
            <p:cNvPr id="1049063"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064" name="矩形 24"/>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13</a:t>
              </a:r>
              <a:r>
                <a:rPr kumimoji="0" lang="zh-CN" altLang="en-US"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号令</a:t>
              </a:r>
            </a:p>
          </p:txBody>
        </p:sp>
      </p:grpSp>
      <p:sp>
        <p:nvSpPr>
          <p:cNvPr id="1049065" name="文本框 4"/>
          <p:cNvSpPr txBox="1"/>
          <p:nvPr/>
        </p:nvSpPr>
        <p:spPr>
          <a:xfrm>
            <a:off x="747395" y="2020570"/>
            <a:ext cx="4838065" cy="3243580"/>
          </a:xfrm>
          <a:prstGeom prst="rect">
            <a:avLst/>
          </a:prstGeom>
          <a:noFill/>
        </p:spPr>
        <p:txBody>
          <a:bodyPr wrap="square" rtlCol="0" anchor="t">
            <a:spAutoFit/>
          </a:bodyPr>
          <a:lstStyle/>
          <a:p>
            <a:pPr indent="0" fontAlgn="auto">
              <a:lnSpc>
                <a:spcPts val="2440"/>
              </a:lnSpc>
            </a:pPr>
            <a:r>
              <a:rPr lang="zh-CN" altLang="en-US" sz="12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第十五条</a:t>
            </a:r>
            <a:r>
              <a:rPr lang="zh-CN" altLang="en-US" sz="1200">
                <a:latin typeface="微软雅黑" panose="020B0503020204020204" pitchFamily="34" charset="-122"/>
                <a:ea typeface="微软雅黑" panose="020B0503020204020204" pitchFamily="34" charset="-122"/>
                <a:cs typeface="Times New Roman" panose="02020603050405020304" pitchFamily="18" charset="0"/>
                <a:sym typeface="+mn-ea"/>
              </a:rPr>
              <a:t> 在有限空间作业过程中，工贸企业应当采取通风措施，保持空气流通，禁止采用纯氧通风换气。</a:t>
            </a:r>
          </a:p>
          <a:p>
            <a:pPr indent="0" fontAlgn="auto">
              <a:lnSpc>
                <a:spcPts val="2500"/>
              </a:lnSpc>
              <a:spcBef>
                <a:spcPct val="0"/>
              </a:spcBef>
              <a:spcAft>
                <a:spcPct val="0"/>
              </a:spcAft>
            </a:pPr>
            <a:r>
              <a:rPr lang="en-US" altLang="zh-CN" sz="1200">
                <a:latin typeface="微软雅黑" panose="020B0503020204020204" pitchFamily="34" charset="-122"/>
                <a:ea typeface="微软雅黑" panose="020B0503020204020204" pitchFamily="34" charset="-122"/>
                <a:cs typeface="Times New Roman" panose="02020603050405020304" pitchFamily="18" charset="0"/>
                <a:sym typeface="+mn-ea"/>
              </a:rPr>
              <a:t>       </a:t>
            </a:r>
            <a:r>
              <a:rPr lang="zh-CN" altLang="en-US" sz="1200">
                <a:latin typeface="微软雅黑" panose="020B0503020204020204" pitchFamily="34" charset="-122"/>
                <a:ea typeface="微软雅黑" panose="020B0503020204020204" pitchFamily="34" charset="-122"/>
                <a:cs typeface="Times New Roman" panose="02020603050405020304" pitchFamily="18" charset="0"/>
                <a:sym typeface="+mn-ea"/>
              </a:rPr>
              <a:t>发现通风设备停止运转、有限空间内氧含量浓度低于或者有毒有害气体浓度高于国家标准或者行业标准规定的限值时，工贸企业必须立即停止有限空间作业，清点作业人员，撤离作业现场。</a:t>
            </a:r>
          </a:p>
          <a:p>
            <a:pPr indent="0" fontAlgn="auto">
              <a:lnSpc>
                <a:spcPts val="2440"/>
              </a:lnSpc>
            </a:pPr>
            <a:r>
              <a:rPr lang="zh-CN" altLang="en-US" sz="12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第十七条</a:t>
            </a:r>
            <a:r>
              <a:rPr lang="zh-CN" altLang="en-US" sz="1200">
                <a:latin typeface="微软雅黑" panose="020B0503020204020204" pitchFamily="34" charset="-122"/>
                <a:ea typeface="微软雅黑" panose="020B0503020204020204" pitchFamily="34" charset="-122"/>
                <a:cs typeface="Times New Roman" panose="02020603050405020304" pitchFamily="18" charset="0"/>
                <a:sym typeface="+mn-ea"/>
              </a:rPr>
              <a:t> 有限空间作业场所的照明灯具电压应当符合《特低电压限值》(GB/T3805)等国家标准或者行业标准的规定；作业场所存在可燃性气体、粉尘的，其电气设施设备及照明灯具的防爆安全要求应当符合《爆炸性环境第一部分：设备通用要求》（GB3836.1）等国家标准或者行业标准的规定。</a:t>
            </a:r>
          </a:p>
        </p:txBody>
      </p:sp>
      <p:sp>
        <p:nvSpPr>
          <p:cNvPr id="1049066" name="文本框 5"/>
          <p:cNvSpPr txBox="1"/>
          <p:nvPr/>
        </p:nvSpPr>
        <p:spPr>
          <a:xfrm>
            <a:off x="6787515" y="2163445"/>
            <a:ext cx="4527550" cy="2861310"/>
          </a:xfrm>
          <a:prstGeom prst="rect">
            <a:avLst/>
          </a:prstGeom>
          <a:noFill/>
        </p:spPr>
        <p:txBody>
          <a:bodyPr wrap="square" rtlCol="0" anchor="t">
            <a:spAutoFit/>
          </a:bodyPr>
          <a:lstStyle/>
          <a:p>
            <a:pPr indent="0" fontAlgn="auto">
              <a:lnSpc>
                <a:spcPts val="2400"/>
              </a:lnSpc>
              <a:spcBef>
                <a:spcPct val="0"/>
              </a:spcBef>
              <a:spcAft>
                <a:spcPct val="0"/>
              </a:spcAft>
            </a:pPr>
            <a:r>
              <a:rPr sz="1200" b="1">
                <a:solidFill>
                  <a:srgbClr val="FF0000"/>
                </a:solidFill>
                <a:latin typeface="微软雅黑" panose="020B0503020204020204" pitchFamily="34" charset="-122"/>
                <a:ea typeface="微软雅黑" panose="020B0503020204020204" pitchFamily="34" charset="-122"/>
                <a:sym typeface="+mn-ea"/>
              </a:rPr>
              <a:t>第十四条</a:t>
            </a:r>
            <a:r>
              <a:rPr sz="1200">
                <a:latin typeface="微软雅黑" panose="020B0503020204020204" pitchFamily="34" charset="-122"/>
                <a:ea typeface="微软雅黑" panose="020B0503020204020204" pitchFamily="34" charset="-122"/>
                <a:sym typeface="+mn-ea"/>
              </a:rPr>
              <a:t> 有限空间作业应当严格遵守“先通风、再检测、后作业”要求。存在爆炸风险的，应当采取消除或者控制措施，相关电气设施设备、照明灯具、应急救援装备等应当符合</a:t>
            </a:r>
            <a:r>
              <a:rPr sz="1200" b="1">
                <a:solidFill>
                  <a:srgbClr val="FF0000"/>
                </a:solidFill>
                <a:latin typeface="微软雅黑" panose="020B0503020204020204" pitchFamily="34" charset="-122"/>
                <a:ea typeface="微软雅黑" panose="020B0503020204020204" pitchFamily="34" charset="-122"/>
                <a:sym typeface="+mn-ea"/>
              </a:rPr>
              <a:t>防爆安全</a:t>
            </a:r>
            <a:r>
              <a:rPr sz="1200">
                <a:latin typeface="微软雅黑" panose="020B0503020204020204" pitchFamily="34" charset="-122"/>
                <a:ea typeface="微软雅黑" panose="020B0503020204020204" pitchFamily="34" charset="-122"/>
                <a:sym typeface="+mn-ea"/>
              </a:rPr>
              <a:t>要求。</a:t>
            </a:r>
          </a:p>
          <a:p>
            <a:pPr indent="0" fontAlgn="auto">
              <a:lnSpc>
                <a:spcPts val="2400"/>
              </a:lnSpc>
              <a:spcBef>
                <a:spcPct val="0"/>
              </a:spcBef>
              <a:spcAft>
                <a:spcPct val="0"/>
              </a:spcAft>
            </a:pPr>
            <a:r>
              <a:rPr lang="en-US" sz="1200">
                <a:latin typeface="微软雅黑" panose="020B0503020204020204" pitchFamily="34" charset="-122"/>
                <a:ea typeface="微软雅黑" panose="020B0503020204020204" pitchFamily="34" charset="-122"/>
                <a:sym typeface="+mn-ea"/>
              </a:rPr>
              <a:t>     </a:t>
            </a:r>
            <a:r>
              <a:rPr sz="1200">
                <a:latin typeface="微软雅黑" panose="020B0503020204020204" pitchFamily="34" charset="-122"/>
                <a:ea typeface="微软雅黑" panose="020B0503020204020204" pitchFamily="34" charset="-122"/>
                <a:sym typeface="+mn-ea"/>
              </a:rPr>
              <a:t>作业前，应当组织对作业人员进行</a:t>
            </a:r>
            <a:r>
              <a:rPr sz="1200" b="1">
                <a:solidFill>
                  <a:srgbClr val="FF0000"/>
                </a:solidFill>
                <a:latin typeface="微软雅黑" panose="020B0503020204020204" pitchFamily="34" charset="-122"/>
                <a:ea typeface="微软雅黑" panose="020B0503020204020204" pitchFamily="34" charset="-122"/>
                <a:sym typeface="+mn-ea"/>
              </a:rPr>
              <a:t>安全交底</a:t>
            </a:r>
            <a:r>
              <a:rPr sz="1200">
                <a:latin typeface="微软雅黑" panose="020B0503020204020204" pitchFamily="34" charset="-122"/>
                <a:ea typeface="微软雅黑" panose="020B0503020204020204" pitchFamily="34" charset="-122"/>
                <a:sym typeface="+mn-ea"/>
              </a:rPr>
              <a:t>，</a:t>
            </a:r>
            <a:r>
              <a:rPr sz="1200" b="1">
                <a:solidFill>
                  <a:srgbClr val="FF0000"/>
                </a:solidFill>
                <a:latin typeface="微软雅黑" panose="020B0503020204020204" pitchFamily="34" charset="-122"/>
                <a:ea typeface="微软雅黑" panose="020B0503020204020204" pitchFamily="34" charset="-122"/>
                <a:sym typeface="+mn-ea"/>
              </a:rPr>
              <a:t>监护人员</a:t>
            </a:r>
            <a:r>
              <a:rPr sz="1200">
                <a:latin typeface="微软雅黑" panose="020B0503020204020204" pitchFamily="34" charset="-122"/>
                <a:ea typeface="微软雅黑" panose="020B0503020204020204" pitchFamily="34" charset="-122"/>
                <a:sym typeface="+mn-ea"/>
              </a:rPr>
              <a:t>应当对通风、检测和必要的隔断、清除、置换等风险管控措施逐项进行检查，确认防护用品能够正常使用且作业现场配备必要的应急救援装备，确保各项作业条件符合安全要求。有</a:t>
            </a:r>
            <a:r>
              <a:rPr sz="1200" b="1">
                <a:solidFill>
                  <a:srgbClr val="FF0000"/>
                </a:solidFill>
                <a:latin typeface="微软雅黑" panose="020B0503020204020204" pitchFamily="34" charset="-122"/>
                <a:ea typeface="微软雅黑" panose="020B0503020204020204" pitchFamily="34" charset="-122"/>
                <a:sym typeface="+mn-ea"/>
              </a:rPr>
              <a:t>专业救援队伍</a:t>
            </a:r>
            <a:r>
              <a:rPr sz="1200">
                <a:latin typeface="微软雅黑" panose="020B0503020204020204" pitchFamily="34" charset="-122"/>
                <a:ea typeface="微软雅黑" panose="020B0503020204020204" pitchFamily="34" charset="-122"/>
                <a:sym typeface="+mn-ea"/>
              </a:rPr>
              <a:t>的工贸企业，应急救援人员应当做好应急救援准备，确保及时有效处置突发情况。</a:t>
            </a:r>
          </a:p>
        </p:txBody>
      </p:sp>
      <p:sp>
        <p:nvSpPr>
          <p:cNvPr id="1049067" name="圆角矩形 36"/>
          <p:cNvSpPr/>
          <p:nvPr>
            <p:custDataLst>
              <p:tags r:id="rId1"/>
            </p:custDataLst>
          </p:nvPr>
        </p:nvSpPr>
        <p:spPr>
          <a:xfrm>
            <a:off x="648335" y="5497195"/>
            <a:ext cx="10815955" cy="1054735"/>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3130" rtl="0" eaLnBrk="1" fontAlgn="base" latinLnBrk="0" hangingPunct="1">
              <a:lnSpc>
                <a:spcPts val="2000"/>
              </a:lnSpc>
              <a:spcBef>
                <a:spcPct val="0"/>
              </a:spcBef>
              <a:spcAft>
                <a:spcPts val="50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068" name="Freeform 11"/>
          <p:cNvSpPr/>
          <p:nvPr>
            <p:custDataLst>
              <p:tags r:id="rId2"/>
            </p:custDataLst>
          </p:nvPr>
        </p:nvSpPr>
        <p:spPr bwMode="auto">
          <a:xfrm>
            <a:off x="650875" y="5363845"/>
            <a:ext cx="80645" cy="396875"/>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069" name="Freeform 12"/>
          <p:cNvSpPr/>
          <p:nvPr>
            <p:custDataLst>
              <p:tags r:id="rId3"/>
            </p:custDataLst>
          </p:nvPr>
        </p:nvSpPr>
        <p:spPr bwMode="auto">
          <a:xfrm>
            <a:off x="648335" y="5445760"/>
            <a:ext cx="2200910" cy="343535"/>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070" name="TextBox 8"/>
          <p:cNvSpPr txBox="1"/>
          <p:nvPr>
            <p:custDataLst>
              <p:tags r:id="rId4"/>
            </p:custDataLst>
          </p:nvPr>
        </p:nvSpPr>
        <p:spPr>
          <a:xfrm>
            <a:off x="1089025" y="5478145"/>
            <a:ext cx="1536065" cy="303530"/>
          </a:xfrm>
          <a:prstGeom prst="rect">
            <a:avLst/>
          </a:prstGeom>
          <a:noFill/>
        </p:spPr>
        <p:txBody>
          <a:bodyPr wrap="square" lIns="68562" tIns="34281" rIns="68562" bIns="34281" rtlCol="0" anchor="ctr">
            <a:no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变化点说明</a:t>
            </a:r>
          </a:p>
        </p:txBody>
      </p:sp>
      <p:sp>
        <p:nvSpPr>
          <p:cNvPr id="1049071" name="矩形 3"/>
          <p:cNvSpPr>
            <a:spLocks noChangeArrowheads="1"/>
          </p:cNvSpPr>
          <p:nvPr>
            <p:custDataLst>
              <p:tags r:id="rId5"/>
            </p:custDataLst>
          </p:nvPr>
        </p:nvSpPr>
        <p:spPr bwMode="auto">
          <a:xfrm>
            <a:off x="2849880" y="5565775"/>
            <a:ext cx="8614410" cy="965200"/>
          </a:xfrm>
          <a:prstGeom prst="rect">
            <a:avLst/>
          </a:prstGeom>
          <a:noFill/>
          <a:ln w="9525">
            <a:noFill/>
            <a:miter lim="800000"/>
          </a:ln>
        </p:spPr>
        <p:txBody>
          <a:bodyPr wrap="square" lIns="91431" tIns="45716" rIns="91431" bIns="45716">
            <a:noAutofit/>
          </a:bodyPr>
          <a:lstStyle/>
          <a:p>
            <a:pPr marL="0" marR="0" lvl="0" indent="0" algn="l" defTabSz="913130" rtl="0" eaLnBrk="1" fontAlgn="base" latinLnBrk="0" hangingPunct="1">
              <a:lnSpc>
                <a:spcPct val="100000"/>
              </a:lnSpc>
              <a:spcBef>
                <a:spcPct val="0"/>
              </a:spcBef>
              <a:spcAft>
                <a:spcPts val="500"/>
              </a:spcAft>
              <a:buClrTx/>
              <a:buSzTx/>
              <a:buFontTx/>
              <a:buNone/>
            </a:pPr>
            <a:r>
              <a:rPr kumimoji="0" 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原来的基础上做了比较大的合并精简，新的规定再一次强调了监护人员的职责</a:t>
            </a:r>
          </a:p>
          <a:p>
            <a:pPr marL="0" marR="0" lvl="0" indent="0" algn="l" defTabSz="913130" rtl="0" eaLnBrk="1" fontAlgn="base" latinLnBrk="0" hangingPunct="1">
              <a:lnSpc>
                <a:spcPct val="100000"/>
              </a:lnSpc>
              <a:spcBef>
                <a:spcPct val="0"/>
              </a:spcBef>
              <a:spcAft>
                <a:spcPts val="500"/>
              </a:spcAft>
              <a:buClrTx/>
              <a:buSzTx/>
              <a:buFontTx/>
              <a:buNone/>
            </a:pPr>
            <a:r>
              <a:rPr kumimoji="0" 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检测时间、标准的删除，不是代表取消，而是强调了审批的重要性，审批人需要非常清晰标准</a:t>
            </a:r>
          </a:p>
          <a:p>
            <a:pPr marL="0" marR="0" lvl="0" indent="0" algn="l" defTabSz="913130" rtl="0" eaLnBrk="1" fontAlgn="base" latinLnBrk="0" hangingPunct="1">
              <a:lnSpc>
                <a:spcPct val="100000"/>
              </a:lnSpc>
              <a:spcBef>
                <a:spcPct val="0"/>
              </a:spcBef>
              <a:spcAft>
                <a:spcPts val="500"/>
              </a:spcAft>
              <a:buClrTx/>
              <a:buSzTx/>
              <a:buFontTx/>
              <a:buNone/>
            </a:pPr>
            <a:r>
              <a:rPr kumimoji="0" lang="zh-CN" altLang="en-US"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增加了应急救援队伍的能力建设要求</a:t>
            </a:r>
          </a:p>
        </p:txBody>
      </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37"/>
                                        </p:tgtEl>
                                        <p:attrNameLst>
                                          <p:attrName>style.visibility</p:attrName>
                                        </p:attrNameLst>
                                      </p:cBhvr>
                                      <p:to>
                                        <p:strVal val="visible"/>
                                      </p:to>
                                    </p:set>
                                    <p:anim calcmode="lin" valueType="num">
                                      <p:cBhvr>
                                        <p:cTn id="7" dur="500" fill="hold"/>
                                        <p:tgtEl>
                                          <p:spTgt spid="237"/>
                                        </p:tgtEl>
                                        <p:attrNameLst>
                                          <p:attrName>ppt_w</p:attrName>
                                        </p:attrNameLst>
                                      </p:cBhvr>
                                      <p:tavLst>
                                        <p:tav tm="0">
                                          <p:val>
                                            <p:fltVal val="0"/>
                                          </p:val>
                                        </p:tav>
                                        <p:tav tm="100000">
                                          <p:val>
                                            <p:strVal val="#ppt_w"/>
                                          </p:val>
                                        </p:tav>
                                      </p:tavLst>
                                    </p:anim>
                                    <p:anim calcmode="lin" valueType="num">
                                      <p:cBhvr>
                                        <p:cTn id="8" dur="500" fill="hold"/>
                                        <p:tgtEl>
                                          <p:spTgt spid="237"/>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1049058"/>
                                        </p:tgtEl>
                                        <p:attrNameLst>
                                          <p:attrName>style.visibility</p:attrName>
                                        </p:attrNameLst>
                                      </p:cBhvr>
                                      <p:to>
                                        <p:strVal val="visible"/>
                                      </p:to>
                                    </p:set>
                                    <p:animEffect transition="in" filter="wedge">
                                      <p:cBhvr>
                                        <p:cTn id="12" dur="1000"/>
                                        <p:tgtEl>
                                          <p:spTgt spid="1049058"/>
                                        </p:tgtEl>
                                      </p:cBhvr>
                                    </p:animEffect>
                                  </p:childTnLst>
                                </p:cTn>
                              </p:par>
                            </p:childTnLst>
                          </p:cTn>
                        </p:par>
                        <p:par>
                          <p:cTn id="13" fill="hold" nodeType="afterGroup">
                            <p:stCondLst>
                              <p:cond delay="1500"/>
                            </p:stCondLst>
                            <p:childTnLst>
                              <p:par>
                                <p:cTn id="14" presetID="22" presetClass="entr" presetSubtype="4" fill="hold" grpId="0" nodeType="afterEffect">
                                  <p:stCondLst>
                                    <p:cond delay="0"/>
                                  </p:stCondLst>
                                  <p:childTnLst>
                                    <p:set>
                                      <p:cBhvr>
                                        <p:cTn id="15" dur="1" fill="hold">
                                          <p:stCondLst>
                                            <p:cond delay="0"/>
                                          </p:stCondLst>
                                        </p:cTn>
                                        <p:tgtEl>
                                          <p:spTgt spid="1049065"/>
                                        </p:tgtEl>
                                        <p:attrNameLst>
                                          <p:attrName>style.visibility</p:attrName>
                                        </p:attrNameLst>
                                      </p:cBhvr>
                                      <p:to>
                                        <p:strVal val="visible"/>
                                      </p:to>
                                    </p:set>
                                    <p:animEffect transition="in" filter="wipe(down)">
                                      <p:cBhvr>
                                        <p:cTn id="16" dur="500"/>
                                        <p:tgtEl>
                                          <p:spTgt spid="1049065"/>
                                        </p:tgtEl>
                                      </p:cBhvr>
                                    </p:animEffect>
                                  </p:childTnLst>
                                </p:cTn>
                              </p:par>
                            </p:childTnLst>
                          </p:cTn>
                        </p:par>
                        <p:par>
                          <p:cTn id="17" fill="hold" nodeType="afterGroup">
                            <p:stCondLst>
                              <p:cond delay="2000"/>
                            </p:stCondLst>
                            <p:childTnLst>
                              <p:par>
                                <p:cTn id="18" presetID="16" presetClass="entr" presetSubtype="21" fill="hold" nodeType="afterEffect">
                                  <p:stCondLst>
                                    <p:cond delay="0"/>
                                  </p:stCondLst>
                                  <p:childTnLst>
                                    <p:set>
                                      <p:cBhvr>
                                        <p:cTn id="19" dur="1" fill="hold">
                                          <p:stCondLst>
                                            <p:cond delay="0"/>
                                          </p:stCondLst>
                                        </p:cTn>
                                        <p:tgtEl>
                                          <p:spTgt spid="236"/>
                                        </p:tgtEl>
                                        <p:attrNameLst>
                                          <p:attrName>style.visibility</p:attrName>
                                        </p:attrNameLst>
                                      </p:cBhvr>
                                      <p:to>
                                        <p:strVal val="visible"/>
                                      </p:to>
                                    </p:set>
                                    <p:animEffect transition="in" filter="barn(inVertical)">
                                      <p:cBhvr>
                                        <p:cTn id="20" dur="500"/>
                                        <p:tgtEl>
                                          <p:spTgt spid="236"/>
                                        </p:tgtEl>
                                      </p:cBhvr>
                                    </p:animEffect>
                                  </p:childTnLst>
                                </p:cTn>
                              </p:par>
                              <p:par>
                                <p:cTn id="21" presetID="23" presetClass="entr" presetSubtype="16" fill="hold" nodeType="withEffect">
                                  <p:stCondLst>
                                    <p:cond delay="0"/>
                                  </p:stCondLst>
                                  <p:childTnLst>
                                    <p:set>
                                      <p:cBhvr>
                                        <p:cTn id="22" dur="1" fill="hold">
                                          <p:stCondLst>
                                            <p:cond delay="0"/>
                                          </p:stCondLst>
                                        </p:cTn>
                                        <p:tgtEl>
                                          <p:spTgt spid="238"/>
                                        </p:tgtEl>
                                        <p:attrNameLst>
                                          <p:attrName>style.visibility</p:attrName>
                                        </p:attrNameLst>
                                      </p:cBhvr>
                                      <p:to>
                                        <p:strVal val="visible"/>
                                      </p:to>
                                    </p:set>
                                    <p:anim calcmode="lin" valueType="num">
                                      <p:cBhvr>
                                        <p:cTn id="23" dur="500" fill="hold"/>
                                        <p:tgtEl>
                                          <p:spTgt spid="238"/>
                                        </p:tgtEl>
                                        <p:attrNameLst>
                                          <p:attrName>ppt_w</p:attrName>
                                        </p:attrNameLst>
                                      </p:cBhvr>
                                      <p:tavLst>
                                        <p:tav tm="0">
                                          <p:val>
                                            <p:fltVal val="0"/>
                                          </p:val>
                                        </p:tav>
                                        <p:tav tm="100000">
                                          <p:val>
                                            <p:strVal val="#ppt_w"/>
                                          </p:val>
                                        </p:tav>
                                      </p:tavLst>
                                    </p:anim>
                                    <p:anim calcmode="lin" valueType="num">
                                      <p:cBhvr>
                                        <p:cTn id="24" dur="500" fill="hold"/>
                                        <p:tgtEl>
                                          <p:spTgt spid="238"/>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500"/>
                            </p:stCondLst>
                            <p:childTnLst>
                              <p:par>
                                <p:cTn id="26" presetID="20" presetClass="entr" presetSubtype="0" fill="hold" grpId="0" nodeType="afterEffect">
                                  <p:stCondLst>
                                    <p:cond delay="0"/>
                                  </p:stCondLst>
                                  <p:childTnLst>
                                    <p:set>
                                      <p:cBhvr>
                                        <p:cTn id="27" dur="1" fill="hold">
                                          <p:stCondLst>
                                            <p:cond delay="0"/>
                                          </p:stCondLst>
                                        </p:cTn>
                                        <p:tgtEl>
                                          <p:spTgt spid="1049057"/>
                                        </p:tgtEl>
                                        <p:attrNameLst>
                                          <p:attrName>style.visibility</p:attrName>
                                        </p:attrNameLst>
                                      </p:cBhvr>
                                      <p:to>
                                        <p:strVal val="visible"/>
                                      </p:to>
                                    </p:set>
                                    <p:animEffect transition="in" filter="wedge">
                                      <p:cBhvr>
                                        <p:cTn id="28" dur="1000"/>
                                        <p:tgtEl>
                                          <p:spTgt spid="1049057"/>
                                        </p:tgtEl>
                                      </p:cBhvr>
                                    </p:animEffect>
                                  </p:childTnLst>
                                </p:cTn>
                              </p:par>
                            </p:childTnLst>
                          </p:cTn>
                        </p:par>
                        <p:par>
                          <p:cTn id="29" fill="hold" nodeType="afterGroup">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1049066"/>
                                        </p:tgtEl>
                                        <p:attrNameLst>
                                          <p:attrName>style.visibility</p:attrName>
                                        </p:attrNameLst>
                                      </p:cBhvr>
                                      <p:to>
                                        <p:strVal val="visible"/>
                                      </p:to>
                                    </p:set>
                                    <p:animEffect transition="in" filter="wipe(down)">
                                      <p:cBhvr>
                                        <p:cTn id="32" dur="500"/>
                                        <p:tgtEl>
                                          <p:spTgt spid="1049066"/>
                                        </p:tgtEl>
                                      </p:cBhvr>
                                    </p:animEffect>
                                  </p:childTnLst>
                                </p:cTn>
                              </p:par>
                            </p:childTnLst>
                          </p:cTn>
                        </p:par>
                        <p:par>
                          <p:cTn id="33" fill="hold" nodeType="afterGroup">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1049068"/>
                                        </p:tgtEl>
                                        <p:attrNameLst>
                                          <p:attrName>style.visibility</p:attrName>
                                        </p:attrNameLst>
                                      </p:cBhvr>
                                      <p:to>
                                        <p:strVal val="visible"/>
                                      </p:to>
                                    </p:set>
                                    <p:animEffect transition="in" filter="wipe(right)">
                                      <p:cBhvr>
                                        <p:cTn id="36" dur="300"/>
                                        <p:tgtEl>
                                          <p:spTgt spid="1049068"/>
                                        </p:tgtEl>
                                      </p:cBhvr>
                                    </p:animEffect>
                                  </p:childTnLst>
                                </p:cTn>
                              </p:par>
                            </p:childTnLst>
                          </p:cTn>
                        </p:par>
                        <p:par>
                          <p:cTn id="37" fill="hold" nodeType="afterGroup">
                            <p:stCondLst>
                              <p:cond delay="4300"/>
                            </p:stCondLst>
                            <p:childTnLst>
                              <p:par>
                                <p:cTn id="38" presetID="22" presetClass="entr" presetSubtype="8" fill="hold" grpId="0" nodeType="afterEffect">
                                  <p:stCondLst>
                                    <p:cond delay="0"/>
                                  </p:stCondLst>
                                  <p:childTnLst>
                                    <p:set>
                                      <p:cBhvr>
                                        <p:cTn id="39" dur="1" fill="hold">
                                          <p:stCondLst>
                                            <p:cond delay="0"/>
                                          </p:stCondLst>
                                        </p:cTn>
                                        <p:tgtEl>
                                          <p:spTgt spid="1049069"/>
                                        </p:tgtEl>
                                        <p:attrNameLst>
                                          <p:attrName>style.visibility</p:attrName>
                                        </p:attrNameLst>
                                      </p:cBhvr>
                                      <p:to>
                                        <p:strVal val="visible"/>
                                      </p:to>
                                    </p:set>
                                    <p:animEffect transition="in" filter="wipe(left)">
                                      <p:cBhvr>
                                        <p:cTn id="40" dur="500"/>
                                        <p:tgtEl>
                                          <p:spTgt spid="1049069"/>
                                        </p:tgtEl>
                                      </p:cBhvr>
                                    </p:animEffect>
                                  </p:childTnLst>
                                </p:cTn>
                              </p:par>
                            </p:childTnLst>
                          </p:cTn>
                        </p:par>
                        <p:par>
                          <p:cTn id="41" fill="hold" nodeType="afterGroup">
                            <p:stCondLst>
                              <p:cond delay="4800"/>
                            </p:stCondLst>
                            <p:childTnLst>
                              <p:par>
                                <p:cTn id="42" presetID="42" presetClass="entr" presetSubtype="0" fill="hold" grpId="0" nodeType="afterEffect">
                                  <p:stCondLst>
                                    <p:cond delay="0"/>
                                  </p:stCondLst>
                                  <p:childTnLst>
                                    <p:set>
                                      <p:cBhvr>
                                        <p:cTn id="43" dur="1" fill="hold">
                                          <p:stCondLst>
                                            <p:cond delay="0"/>
                                          </p:stCondLst>
                                        </p:cTn>
                                        <p:tgtEl>
                                          <p:spTgt spid="1049067"/>
                                        </p:tgtEl>
                                        <p:attrNameLst>
                                          <p:attrName>style.visibility</p:attrName>
                                        </p:attrNameLst>
                                      </p:cBhvr>
                                      <p:to>
                                        <p:strVal val="visible"/>
                                      </p:to>
                                    </p:set>
                                    <p:animEffect transition="in" filter="fade">
                                      <p:cBhvr>
                                        <p:cTn id="44" dur="1000"/>
                                        <p:tgtEl>
                                          <p:spTgt spid="1049067"/>
                                        </p:tgtEl>
                                      </p:cBhvr>
                                    </p:animEffect>
                                    <p:anim calcmode="lin" valueType="num">
                                      <p:cBhvr>
                                        <p:cTn id="45" dur="1000" fill="hold"/>
                                        <p:tgtEl>
                                          <p:spTgt spid="1049067"/>
                                        </p:tgtEl>
                                        <p:attrNameLst>
                                          <p:attrName>ppt_x</p:attrName>
                                        </p:attrNameLst>
                                      </p:cBhvr>
                                      <p:tavLst>
                                        <p:tav tm="0">
                                          <p:val>
                                            <p:strVal val="#ppt_x"/>
                                          </p:val>
                                        </p:tav>
                                        <p:tav tm="100000">
                                          <p:val>
                                            <p:strVal val="#ppt_x"/>
                                          </p:val>
                                        </p:tav>
                                      </p:tavLst>
                                    </p:anim>
                                    <p:anim calcmode="lin" valueType="num">
                                      <p:cBhvr>
                                        <p:cTn id="46" dur="1000" fill="hold"/>
                                        <p:tgtEl>
                                          <p:spTgt spid="1049067"/>
                                        </p:tgtEl>
                                        <p:attrNameLst>
                                          <p:attrName>ppt_y</p:attrName>
                                        </p:attrNameLst>
                                      </p:cBhvr>
                                      <p:tavLst>
                                        <p:tav tm="0">
                                          <p:val>
                                            <p:strVal val="#ppt_y+.1"/>
                                          </p:val>
                                        </p:tav>
                                        <p:tav tm="100000">
                                          <p:val>
                                            <p:strVal val="#ppt_y"/>
                                          </p:val>
                                        </p:tav>
                                      </p:tavLst>
                                    </p:anim>
                                  </p:childTnLst>
                                </p:cTn>
                              </p:par>
                            </p:childTnLst>
                          </p:cTn>
                        </p:par>
                        <p:par>
                          <p:cTn id="47" fill="hold" nodeType="afterGroup">
                            <p:stCondLst>
                              <p:cond delay="5800"/>
                            </p:stCondLst>
                            <p:childTnLst>
                              <p:par>
                                <p:cTn id="48" presetID="56" presetClass="entr" presetSubtype="0" fill="hold" grpId="0" nodeType="afterEffect">
                                  <p:stCondLst>
                                    <p:cond delay="0"/>
                                  </p:stCondLst>
                                  <p:iterate type="lt">
                                    <p:tmPct val="10000"/>
                                  </p:iterate>
                                  <p:childTnLst>
                                    <p:set>
                                      <p:cBhvr>
                                        <p:cTn id="49" dur="1" fill="hold">
                                          <p:stCondLst>
                                            <p:cond delay="0"/>
                                          </p:stCondLst>
                                        </p:cTn>
                                        <p:tgtEl>
                                          <p:spTgt spid="1049070"/>
                                        </p:tgtEl>
                                        <p:attrNameLst>
                                          <p:attrName>style.visibility</p:attrName>
                                        </p:attrNameLst>
                                      </p:cBhvr>
                                      <p:to>
                                        <p:strVal val="visible"/>
                                      </p:to>
                                    </p:set>
                                    <p:anim by="(-#ppt_w*2)" calcmode="lin" valueType="num">
                                      <p:cBhvr rctx="PPT">
                                        <p:cTn id="50" dur="250" autoRev="1" fill="hold">
                                          <p:stCondLst>
                                            <p:cond delay="0"/>
                                          </p:stCondLst>
                                        </p:cTn>
                                        <p:tgtEl>
                                          <p:spTgt spid="1049070"/>
                                        </p:tgtEl>
                                        <p:attrNameLst>
                                          <p:attrName>ppt_w</p:attrName>
                                        </p:attrNameLst>
                                      </p:cBhvr>
                                    </p:anim>
                                    <p:anim by="(#ppt_w*0.50)" calcmode="lin" valueType="num">
                                      <p:cBhvr>
                                        <p:cTn id="51" dur="250" decel="50000" autoRev="1" fill="hold">
                                          <p:stCondLst>
                                            <p:cond delay="0"/>
                                          </p:stCondLst>
                                        </p:cTn>
                                        <p:tgtEl>
                                          <p:spTgt spid="1049070"/>
                                        </p:tgtEl>
                                        <p:attrNameLst>
                                          <p:attrName>ppt_x</p:attrName>
                                        </p:attrNameLst>
                                      </p:cBhvr>
                                    </p:anim>
                                    <p:anim from="(-#ppt_h/2)" to="(#ppt_y)" calcmode="lin" valueType="num">
                                      <p:cBhvr>
                                        <p:cTn id="52" dur="500" fill="hold">
                                          <p:stCondLst>
                                            <p:cond delay="0"/>
                                          </p:stCondLst>
                                        </p:cTn>
                                        <p:tgtEl>
                                          <p:spTgt spid="1049070"/>
                                        </p:tgtEl>
                                        <p:attrNameLst>
                                          <p:attrName>ppt_y</p:attrName>
                                        </p:attrNameLst>
                                      </p:cBhvr>
                                    </p:anim>
                                    <p:animRot by="21600000">
                                      <p:cBhvr>
                                        <p:cTn id="53" dur="500" fill="hold">
                                          <p:stCondLst>
                                            <p:cond delay="0"/>
                                          </p:stCondLst>
                                        </p:cTn>
                                        <p:tgtEl>
                                          <p:spTgt spid="1049070"/>
                                        </p:tgtEl>
                                        <p:attrNameLst>
                                          <p:attrName>r</p:attrName>
                                        </p:attrNameLst>
                                      </p:cBhvr>
                                    </p:animRot>
                                  </p:childTnLst>
                                </p:cTn>
                              </p:par>
                            </p:childTnLst>
                          </p:cTn>
                        </p:par>
                        <p:par>
                          <p:cTn id="54" fill="hold" nodeType="afterGroup">
                            <p:stCondLst>
                              <p:cond delay="6300"/>
                            </p:stCondLst>
                            <p:childTnLst>
                              <p:par>
                                <p:cTn id="55" presetID="16" presetClass="entr" presetSubtype="21" fill="hold" grpId="0" nodeType="afterEffect">
                                  <p:stCondLst>
                                    <p:cond delay="0"/>
                                  </p:stCondLst>
                                  <p:childTnLst>
                                    <p:set>
                                      <p:cBhvr>
                                        <p:cTn id="56" dur="1" fill="hold">
                                          <p:stCondLst>
                                            <p:cond delay="0"/>
                                          </p:stCondLst>
                                        </p:cTn>
                                        <p:tgtEl>
                                          <p:spTgt spid="1049071"/>
                                        </p:tgtEl>
                                        <p:attrNameLst>
                                          <p:attrName>style.visibility</p:attrName>
                                        </p:attrNameLst>
                                      </p:cBhvr>
                                      <p:to>
                                        <p:strVal val="visible"/>
                                      </p:to>
                                    </p:set>
                                    <p:animEffect transition="in" filter="barn(inVertical)">
                                      <p:cBhvr>
                                        <p:cTn id="57" dur="500"/>
                                        <p:tgtEl>
                                          <p:spTgt spid="10490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057" grpId="0" animBg="1"/>
      <p:bldP spid="1049058" grpId="0" animBg="1"/>
      <p:bldP spid="1049065" grpId="0"/>
      <p:bldP spid="1049066" grpId="0"/>
      <p:bldP spid="1049067" grpId="0" animBg="1"/>
      <p:bldP spid="1049068" grpId="0" animBg="1"/>
      <p:bldP spid="1049069" grpId="0" animBg="1"/>
      <p:bldP spid="1049070" grpId="0"/>
      <p:bldP spid="104907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73" name="矩形 2"/>
          <p:cNvSpPr/>
          <p:nvPr/>
        </p:nvSpPr>
        <p:spPr>
          <a:xfrm>
            <a:off x="6652260" y="1925320"/>
            <a:ext cx="4812030" cy="29235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49074" name="矩形 7"/>
          <p:cNvSpPr/>
          <p:nvPr/>
        </p:nvSpPr>
        <p:spPr>
          <a:xfrm>
            <a:off x="792480" y="1925320"/>
            <a:ext cx="4788535" cy="29235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40" name="组合 18"/>
          <p:cNvGrpSpPr/>
          <p:nvPr/>
        </p:nvGrpSpPr>
        <p:grpSpPr>
          <a:xfrm>
            <a:off x="5852160" y="1042035"/>
            <a:ext cx="533400" cy="3806825"/>
            <a:chOff x="5829300" y="1041819"/>
            <a:chExt cx="533400" cy="5292163"/>
          </a:xfrm>
        </p:grpSpPr>
        <p:sp>
          <p:nvSpPr>
            <p:cNvPr id="1049075" name="椭圆 8"/>
            <p:cNvSpPr/>
            <p:nvPr/>
          </p:nvSpPr>
          <p:spPr>
            <a:xfrm>
              <a:off x="5829300" y="3658509"/>
              <a:ext cx="533400" cy="554676"/>
            </a:xfrm>
            <a:prstGeom prst="ellipse">
              <a:avLst/>
            </a:prstGeom>
            <a:solidFill>
              <a:schemeClr val="bg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777" name="直接连接符 91"/>
            <p:cNvCxnSpPr>
              <a:stCxn id="1049075" idx="0"/>
            </p:cNvCxnSpPr>
            <p:nvPr/>
          </p:nvCxnSpPr>
          <p:spPr>
            <a:xfrm flipH="1" flipV="1">
              <a:off x="6096000" y="1041819"/>
              <a:ext cx="0" cy="2616690"/>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145778" name="直接连接符 92"/>
            <p:cNvCxnSpPr>
              <a:endCxn id="1049075" idx="4"/>
            </p:cNvCxnSpPr>
            <p:nvPr/>
          </p:nvCxnSpPr>
          <p:spPr>
            <a:xfrm flipH="1" flipV="1">
              <a:off x="6096000" y="4213185"/>
              <a:ext cx="0" cy="2120797"/>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49076" name="矩形 11"/>
            <p:cNvSpPr/>
            <p:nvPr/>
          </p:nvSpPr>
          <p:spPr>
            <a:xfrm>
              <a:off x="5939527" y="3700770"/>
              <a:ext cx="349392" cy="346070"/>
            </a:xfrm>
            <a:prstGeom prst="rect">
              <a:avLst/>
            </a:prstGeom>
          </p:spPr>
          <p:txBody>
            <a:bodyPr wrap="none" tIns="0" bIns="0" anchor="ctr" anchorCtr="0">
              <a:noAutofit/>
            </a:bodyPr>
            <a:lstStyle/>
            <a:p>
              <a:pPr algn="ctr">
                <a:lnSpc>
                  <a:spcPct val="150000"/>
                </a:lnSpc>
              </a:pPr>
              <a:r>
                <a:rPr lang="en-US" altLang="zh-CN" sz="2000">
                  <a:ln w="6350">
                    <a:noFill/>
                  </a:ln>
                  <a:solidFill>
                    <a:srgbClr val="FF0000"/>
                  </a:solidFill>
                  <a:latin typeface="微软雅黑" panose="020B0503020204020204" pitchFamily="34" charset="-122"/>
                  <a:ea typeface="微软雅黑" panose="020B0503020204020204" pitchFamily="34" charset="-122"/>
                  <a:cs typeface="Arial" panose="020B0604020202020204" pitchFamily="34" charset="0"/>
                </a:rPr>
                <a:t>▶</a:t>
              </a:r>
            </a:p>
          </p:txBody>
        </p:sp>
      </p:grpSp>
      <p:grpSp>
        <p:nvGrpSpPr>
          <p:cNvPr id="241" name="组合 19"/>
          <p:cNvGrpSpPr/>
          <p:nvPr/>
        </p:nvGrpSpPr>
        <p:grpSpPr>
          <a:xfrm>
            <a:off x="2062033" y="1223592"/>
            <a:ext cx="2113690" cy="495316"/>
            <a:chOff x="810997" y="5404174"/>
            <a:chExt cx="6000444" cy="495316"/>
          </a:xfrm>
        </p:grpSpPr>
        <p:sp>
          <p:nvSpPr>
            <p:cNvPr id="1049077"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078" name="矩形 21"/>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59</a:t>
              </a:r>
              <a:r>
                <a:rPr kumimoji="0"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号令</a:t>
              </a:r>
            </a:p>
          </p:txBody>
        </p:sp>
      </p:grpSp>
      <p:grpSp>
        <p:nvGrpSpPr>
          <p:cNvPr id="242" name="组合 22"/>
          <p:cNvGrpSpPr/>
          <p:nvPr/>
        </p:nvGrpSpPr>
        <p:grpSpPr>
          <a:xfrm>
            <a:off x="8002693" y="1223380"/>
            <a:ext cx="2113690" cy="495316"/>
            <a:chOff x="810997" y="5404174"/>
            <a:chExt cx="6000444" cy="495316"/>
          </a:xfrm>
        </p:grpSpPr>
        <p:sp>
          <p:nvSpPr>
            <p:cNvPr id="1049079"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080" name="矩形 24"/>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13</a:t>
              </a:r>
              <a:r>
                <a:rPr kumimoji="0" lang="zh-CN" altLang="en-US"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号令</a:t>
              </a:r>
            </a:p>
          </p:txBody>
        </p:sp>
      </p:grpSp>
      <p:sp>
        <p:nvSpPr>
          <p:cNvPr id="1049081" name="圆角矩形 36"/>
          <p:cNvSpPr/>
          <p:nvPr/>
        </p:nvSpPr>
        <p:spPr>
          <a:xfrm>
            <a:off x="865506" y="5176525"/>
            <a:ext cx="10607024" cy="984458"/>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3130" rtl="0" eaLnBrk="1" fontAlgn="base" latinLnBrk="0" hangingPunct="1">
              <a:lnSpc>
                <a:spcPts val="2000"/>
              </a:lnSpc>
              <a:spcBef>
                <a:spcPct val="0"/>
              </a:spcBef>
              <a:spcAft>
                <a:spcPts val="50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082" name="Freeform 11"/>
          <p:cNvSpPr/>
          <p:nvPr/>
        </p:nvSpPr>
        <p:spPr bwMode="auto">
          <a:xfrm>
            <a:off x="865348" y="5043073"/>
            <a:ext cx="80931" cy="472678"/>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083" name="Freeform 12"/>
          <p:cNvSpPr/>
          <p:nvPr/>
        </p:nvSpPr>
        <p:spPr bwMode="auto">
          <a:xfrm>
            <a:off x="792480" y="5133925"/>
            <a:ext cx="2200760" cy="408384"/>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084" name="TextBox 8"/>
          <p:cNvSpPr txBox="1"/>
          <p:nvPr/>
        </p:nvSpPr>
        <p:spPr>
          <a:xfrm>
            <a:off x="1097281" y="5158411"/>
            <a:ext cx="1536353" cy="359410"/>
          </a:xfrm>
          <a:prstGeom prst="rect">
            <a:avLst/>
          </a:prstGeom>
          <a:noFill/>
        </p:spPr>
        <p:txBody>
          <a:bodyPr wrap="square" lIns="68562" tIns="34281" rIns="68562" bIns="34281"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变化点说明</a:t>
            </a:r>
          </a:p>
        </p:txBody>
      </p:sp>
      <p:sp>
        <p:nvSpPr>
          <p:cNvPr id="1049085" name="矩形 3"/>
          <p:cNvSpPr>
            <a:spLocks noChangeArrowheads="1"/>
          </p:cNvSpPr>
          <p:nvPr>
            <p:custDataLst>
              <p:tags r:id="rId1"/>
            </p:custDataLst>
          </p:nvPr>
        </p:nvSpPr>
        <p:spPr bwMode="auto">
          <a:xfrm>
            <a:off x="2978150" y="5176520"/>
            <a:ext cx="8486140" cy="435610"/>
          </a:xfrm>
          <a:prstGeom prst="rect">
            <a:avLst/>
          </a:prstGeom>
          <a:noFill/>
          <a:ln w="9525">
            <a:noFill/>
            <a:miter lim="800000"/>
          </a:ln>
        </p:spPr>
        <p:txBody>
          <a:bodyPr wrap="square" lIns="91431" tIns="45716" rIns="91431" bIns="45716">
            <a:noAutofit/>
          </a:bodyPr>
          <a:lstStyle/>
          <a:p>
            <a:pPr marL="0" marR="0" lvl="0" indent="0" algn="l" defTabSz="913130" rtl="0" eaLnBrk="1" fontAlgn="base" latinLnBrk="0" hangingPunct="1">
              <a:lnSpc>
                <a:spcPct val="150000"/>
              </a:lnSpc>
              <a:spcBef>
                <a:spcPct val="0"/>
              </a:spcBef>
              <a:spcAft>
                <a:spcPts val="500"/>
              </a:spcAft>
              <a:buClrTx/>
              <a:buSzTx/>
              <a:buFontTx/>
              <a:buNone/>
            </a:pPr>
            <a:r>
              <a:rPr kumimoji="0" lang="en-US" alt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    </a:t>
            </a:r>
            <a:r>
              <a:rPr kumimoji="0" 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对物理隔离措施的方式进行了明确</a:t>
            </a:r>
          </a:p>
          <a:p>
            <a:pPr marL="0" marR="0" lvl="0" indent="0" algn="l" defTabSz="913130" rtl="0" eaLnBrk="1" fontAlgn="base" latinLnBrk="0" hangingPunct="1">
              <a:lnSpc>
                <a:spcPct val="150000"/>
              </a:lnSpc>
              <a:spcBef>
                <a:spcPct val="0"/>
              </a:spcBef>
              <a:spcAft>
                <a:spcPts val="500"/>
              </a:spcAft>
              <a:buClrTx/>
              <a:buSzTx/>
              <a:buFontTx/>
              <a:buNone/>
            </a:pPr>
            <a:endParaRPr kumimoji="0" 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1049086" name="文本框 4"/>
          <p:cNvSpPr txBox="1"/>
          <p:nvPr/>
        </p:nvSpPr>
        <p:spPr>
          <a:xfrm>
            <a:off x="1009650" y="2477770"/>
            <a:ext cx="4440555" cy="1476375"/>
          </a:xfrm>
          <a:prstGeom prst="rect">
            <a:avLst/>
          </a:prstGeom>
          <a:noFill/>
        </p:spPr>
        <p:txBody>
          <a:bodyPr wrap="square" rtlCol="0" anchor="t">
            <a:spAutoFit/>
          </a:bodyPr>
          <a:lstStyle/>
          <a:p>
            <a:pPr>
              <a:lnSpc>
                <a:spcPct val="200000"/>
              </a:lnSpc>
            </a:pPr>
            <a:r>
              <a:rPr lang="zh-CN" altLang="en-US" sz="15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第十一条</a:t>
            </a:r>
            <a:r>
              <a:rPr lang="zh-CN" altLang="en-US" sz="1500">
                <a:latin typeface="微软雅黑" panose="020B0503020204020204" pitchFamily="34" charset="-122"/>
                <a:ea typeface="微软雅黑" panose="020B0503020204020204" pitchFamily="34" charset="-122"/>
                <a:cs typeface="Times New Roman" panose="02020603050405020304" pitchFamily="18" charset="0"/>
                <a:sym typeface="+mn-ea"/>
              </a:rPr>
              <a:t> 工贸企业应当采取可靠的</a:t>
            </a:r>
            <a:r>
              <a:rPr lang="zh-CN" altLang="en-US" sz="15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隔断（隔离）措施</a:t>
            </a:r>
            <a:r>
              <a:rPr lang="zh-CN" altLang="en-US" sz="1500">
                <a:latin typeface="微软雅黑" panose="020B0503020204020204" pitchFamily="34" charset="-122"/>
                <a:ea typeface="微软雅黑" panose="020B0503020204020204" pitchFamily="34" charset="-122"/>
                <a:cs typeface="Times New Roman" panose="02020603050405020304" pitchFamily="18" charset="0"/>
                <a:sym typeface="+mn-ea"/>
              </a:rPr>
              <a:t>，将可能危及作业安全的设施设备、存在有毒有害物质的空间与作业地点隔开。</a:t>
            </a:r>
          </a:p>
        </p:txBody>
      </p:sp>
      <p:sp>
        <p:nvSpPr>
          <p:cNvPr id="1049087" name="文本框 5"/>
          <p:cNvSpPr txBox="1"/>
          <p:nvPr/>
        </p:nvSpPr>
        <p:spPr>
          <a:xfrm>
            <a:off x="6824345" y="2315210"/>
            <a:ext cx="4527550" cy="1938020"/>
          </a:xfrm>
          <a:prstGeom prst="rect">
            <a:avLst/>
          </a:prstGeom>
          <a:noFill/>
        </p:spPr>
        <p:txBody>
          <a:bodyPr wrap="square" rtlCol="0" anchor="t">
            <a:spAutoFit/>
          </a:bodyPr>
          <a:lstStyle/>
          <a:p>
            <a:pPr indent="0" fontAlgn="auto">
              <a:lnSpc>
                <a:spcPct val="200000"/>
              </a:lnSpc>
              <a:spcBef>
                <a:spcPct val="0"/>
              </a:spcBef>
              <a:spcAft>
                <a:spcPct val="0"/>
              </a:spcAft>
            </a:pPr>
            <a:r>
              <a:rPr sz="1500" b="1">
                <a:solidFill>
                  <a:srgbClr val="FF0000"/>
                </a:solidFill>
                <a:latin typeface="微软雅黑" panose="020B0503020204020204" pitchFamily="34" charset="-122"/>
                <a:ea typeface="微软雅黑" panose="020B0503020204020204" pitchFamily="34" charset="-122"/>
                <a:sym typeface="+mn-ea"/>
              </a:rPr>
              <a:t>第十二条</a:t>
            </a:r>
            <a:r>
              <a:rPr sz="1500">
                <a:latin typeface="微软雅黑" panose="020B0503020204020204" pitchFamily="34" charset="-122"/>
                <a:ea typeface="微软雅黑" panose="020B0503020204020204" pitchFamily="34" charset="-122"/>
                <a:sym typeface="+mn-ea"/>
              </a:rPr>
              <a:t> 工贸企业应当对可能产生有毒物质的有限空间采取</a:t>
            </a:r>
            <a:r>
              <a:rPr sz="1500" b="1">
                <a:solidFill>
                  <a:srgbClr val="FF0000"/>
                </a:solidFill>
                <a:highlight>
                  <a:srgbClr val="FFFF00"/>
                </a:highlight>
                <a:latin typeface="微软雅黑" panose="020B0503020204020204" pitchFamily="34" charset="-122"/>
                <a:ea typeface="微软雅黑" panose="020B0503020204020204" pitchFamily="34" charset="-122"/>
                <a:sym typeface="+mn-ea"/>
              </a:rPr>
              <a:t>上锁、隔离栏、防护网</a:t>
            </a:r>
            <a:r>
              <a:rPr sz="1500" b="1">
                <a:solidFill>
                  <a:srgbClr val="FF0000"/>
                </a:solidFill>
                <a:latin typeface="微软雅黑" panose="020B0503020204020204" pitchFamily="34" charset="-122"/>
                <a:ea typeface="微软雅黑" panose="020B0503020204020204" pitchFamily="34" charset="-122"/>
                <a:sym typeface="+mn-ea"/>
              </a:rPr>
              <a:t>或者其他物理隔离措施</a:t>
            </a:r>
            <a:r>
              <a:rPr sz="1500">
                <a:latin typeface="微软雅黑" panose="020B0503020204020204" pitchFamily="34" charset="-122"/>
                <a:ea typeface="微软雅黑" panose="020B0503020204020204" pitchFamily="34" charset="-122"/>
                <a:sym typeface="+mn-ea"/>
              </a:rPr>
              <a:t>，</a:t>
            </a:r>
            <a:r>
              <a:rPr sz="1500" b="1">
                <a:solidFill>
                  <a:srgbClr val="FF0000"/>
                </a:solidFill>
                <a:latin typeface="微软雅黑" panose="020B0503020204020204" pitchFamily="34" charset="-122"/>
                <a:ea typeface="微软雅黑" panose="020B0503020204020204" pitchFamily="34" charset="-122"/>
                <a:sym typeface="+mn-ea"/>
              </a:rPr>
              <a:t>防止人员未经审批进入</a:t>
            </a:r>
            <a:r>
              <a:rPr sz="1500">
                <a:latin typeface="微软雅黑" panose="020B0503020204020204" pitchFamily="34" charset="-122"/>
                <a:ea typeface="微软雅黑" panose="020B0503020204020204" pitchFamily="34" charset="-122"/>
                <a:sym typeface="+mn-ea"/>
              </a:rPr>
              <a:t>。</a:t>
            </a:r>
            <a:r>
              <a:rPr sz="1500" b="1">
                <a:solidFill>
                  <a:srgbClr val="FF0000"/>
                </a:solidFill>
                <a:latin typeface="微软雅黑" panose="020B0503020204020204" pitchFamily="34" charset="-122"/>
                <a:ea typeface="微软雅黑" panose="020B0503020204020204" pitchFamily="34" charset="-122"/>
                <a:sym typeface="+mn-ea"/>
              </a:rPr>
              <a:t>监护人员</a:t>
            </a:r>
            <a:r>
              <a:rPr sz="1500">
                <a:latin typeface="微软雅黑" panose="020B0503020204020204" pitchFamily="34" charset="-122"/>
                <a:ea typeface="微软雅黑" panose="020B0503020204020204" pitchFamily="34" charset="-122"/>
                <a:sym typeface="+mn-ea"/>
              </a:rPr>
              <a:t>负责在作业前解除物理隔离措施。</a:t>
            </a:r>
          </a:p>
        </p:txBody>
      </p:sp>
      <p:sp>
        <p:nvSpPr>
          <p:cNvPr id="1049088" name="文本框 6"/>
          <p:cNvSpPr txBox="1"/>
          <p:nvPr/>
        </p:nvSpPr>
        <p:spPr>
          <a:xfrm>
            <a:off x="1125220" y="5568315"/>
            <a:ext cx="10226675" cy="460375"/>
          </a:xfrm>
          <a:prstGeom prst="rect">
            <a:avLst/>
          </a:prstGeom>
          <a:noFill/>
        </p:spPr>
        <p:txBody>
          <a:bodyPr wrap="square" rtlCol="0" anchor="t">
            <a:spAutoFit/>
          </a:bodyPr>
          <a:lstStyle/>
          <a:p>
            <a:pPr marL="0" marR="0" lvl="0" indent="0" algn="l" defTabSz="913130" rtl="0" eaLnBrk="1" fontAlgn="base" latinLnBrk="0" hangingPunct="1">
              <a:lnSpc>
                <a:spcPct val="150000"/>
              </a:lnSpc>
              <a:spcBef>
                <a:spcPct val="0"/>
              </a:spcBef>
              <a:spcAft>
                <a:spcPts val="500"/>
              </a:spcAft>
              <a:buClrTx/>
              <a:buSzTx/>
              <a:buFontTx/>
              <a:buNone/>
            </a:pPr>
            <a:r>
              <a:rPr lang="zh-CN" sz="1600" b="1" kern="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太多事故案例都表明未经审批进入有限空间是造成事故的直接原因，再一次强调监护人员才有权限打开隔离措施</a:t>
            </a:r>
            <a:endParaRPr lang="zh-CN" altLang="en-US" sz="1600" b="1" kern="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41"/>
                                        </p:tgtEl>
                                        <p:attrNameLst>
                                          <p:attrName>style.visibility</p:attrName>
                                        </p:attrNameLst>
                                      </p:cBhvr>
                                      <p:to>
                                        <p:strVal val="visible"/>
                                      </p:to>
                                    </p:set>
                                    <p:anim calcmode="lin" valueType="num">
                                      <p:cBhvr>
                                        <p:cTn id="7" dur="500" fill="hold"/>
                                        <p:tgtEl>
                                          <p:spTgt spid="241"/>
                                        </p:tgtEl>
                                        <p:attrNameLst>
                                          <p:attrName>ppt_w</p:attrName>
                                        </p:attrNameLst>
                                      </p:cBhvr>
                                      <p:tavLst>
                                        <p:tav tm="0">
                                          <p:val>
                                            <p:fltVal val="0"/>
                                          </p:val>
                                        </p:tav>
                                        <p:tav tm="100000">
                                          <p:val>
                                            <p:strVal val="#ppt_w"/>
                                          </p:val>
                                        </p:tav>
                                      </p:tavLst>
                                    </p:anim>
                                    <p:anim calcmode="lin" valueType="num">
                                      <p:cBhvr>
                                        <p:cTn id="8" dur="500" fill="hold"/>
                                        <p:tgtEl>
                                          <p:spTgt spid="241"/>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1049074"/>
                                        </p:tgtEl>
                                        <p:attrNameLst>
                                          <p:attrName>style.visibility</p:attrName>
                                        </p:attrNameLst>
                                      </p:cBhvr>
                                      <p:to>
                                        <p:strVal val="visible"/>
                                      </p:to>
                                    </p:set>
                                    <p:animEffect transition="in" filter="wedge">
                                      <p:cBhvr>
                                        <p:cTn id="12" dur="1000"/>
                                        <p:tgtEl>
                                          <p:spTgt spid="1049074"/>
                                        </p:tgtEl>
                                      </p:cBhvr>
                                    </p:animEffect>
                                  </p:childTnLst>
                                </p:cTn>
                              </p:par>
                            </p:childTnLst>
                          </p:cTn>
                        </p:par>
                        <p:par>
                          <p:cTn id="13" fill="hold" nodeType="afterGroup">
                            <p:stCondLst>
                              <p:cond delay="1500"/>
                            </p:stCondLst>
                            <p:childTnLst>
                              <p:par>
                                <p:cTn id="14" presetID="22" presetClass="entr" presetSubtype="4" fill="hold" grpId="0" nodeType="afterEffect">
                                  <p:stCondLst>
                                    <p:cond delay="0"/>
                                  </p:stCondLst>
                                  <p:childTnLst>
                                    <p:set>
                                      <p:cBhvr>
                                        <p:cTn id="15" dur="1" fill="hold">
                                          <p:stCondLst>
                                            <p:cond delay="0"/>
                                          </p:stCondLst>
                                        </p:cTn>
                                        <p:tgtEl>
                                          <p:spTgt spid="1049086"/>
                                        </p:tgtEl>
                                        <p:attrNameLst>
                                          <p:attrName>style.visibility</p:attrName>
                                        </p:attrNameLst>
                                      </p:cBhvr>
                                      <p:to>
                                        <p:strVal val="visible"/>
                                      </p:to>
                                    </p:set>
                                    <p:animEffect transition="in" filter="wipe(down)">
                                      <p:cBhvr>
                                        <p:cTn id="16" dur="500"/>
                                        <p:tgtEl>
                                          <p:spTgt spid="1049086"/>
                                        </p:tgtEl>
                                      </p:cBhvr>
                                    </p:animEffect>
                                  </p:childTnLst>
                                </p:cTn>
                              </p:par>
                            </p:childTnLst>
                          </p:cTn>
                        </p:par>
                        <p:par>
                          <p:cTn id="17" fill="hold" nodeType="afterGroup">
                            <p:stCondLst>
                              <p:cond delay="2000"/>
                            </p:stCondLst>
                            <p:childTnLst>
                              <p:par>
                                <p:cTn id="18" presetID="16" presetClass="entr" presetSubtype="21" fill="hold" nodeType="afterEffect">
                                  <p:stCondLst>
                                    <p:cond delay="0"/>
                                  </p:stCondLst>
                                  <p:childTnLst>
                                    <p:set>
                                      <p:cBhvr>
                                        <p:cTn id="19" dur="1" fill="hold">
                                          <p:stCondLst>
                                            <p:cond delay="0"/>
                                          </p:stCondLst>
                                        </p:cTn>
                                        <p:tgtEl>
                                          <p:spTgt spid="240"/>
                                        </p:tgtEl>
                                        <p:attrNameLst>
                                          <p:attrName>style.visibility</p:attrName>
                                        </p:attrNameLst>
                                      </p:cBhvr>
                                      <p:to>
                                        <p:strVal val="visible"/>
                                      </p:to>
                                    </p:set>
                                    <p:animEffect transition="in" filter="barn(inVertical)">
                                      <p:cBhvr>
                                        <p:cTn id="20" dur="500"/>
                                        <p:tgtEl>
                                          <p:spTgt spid="240"/>
                                        </p:tgtEl>
                                      </p:cBhvr>
                                    </p:animEffect>
                                  </p:childTnLst>
                                </p:cTn>
                              </p:par>
                              <p:par>
                                <p:cTn id="21" presetID="23" presetClass="entr" presetSubtype="16" fill="hold" nodeType="withEffect">
                                  <p:stCondLst>
                                    <p:cond delay="0"/>
                                  </p:stCondLst>
                                  <p:childTnLst>
                                    <p:set>
                                      <p:cBhvr>
                                        <p:cTn id="22" dur="1" fill="hold">
                                          <p:stCondLst>
                                            <p:cond delay="0"/>
                                          </p:stCondLst>
                                        </p:cTn>
                                        <p:tgtEl>
                                          <p:spTgt spid="242"/>
                                        </p:tgtEl>
                                        <p:attrNameLst>
                                          <p:attrName>style.visibility</p:attrName>
                                        </p:attrNameLst>
                                      </p:cBhvr>
                                      <p:to>
                                        <p:strVal val="visible"/>
                                      </p:to>
                                    </p:set>
                                    <p:anim calcmode="lin" valueType="num">
                                      <p:cBhvr>
                                        <p:cTn id="23" dur="500" fill="hold"/>
                                        <p:tgtEl>
                                          <p:spTgt spid="242"/>
                                        </p:tgtEl>
                                        <p:attrNameLst>
                                          <p:attrName>ppt_w</p:attrName>
                                        </p:attrNameLst>
                                      </p:cBhvr>
                                      <p:tavLst>
                                        <p:tav tm="0">
                                          <p:val>
                                            <p:fltVal val="0"/>
                                          </p:val>
                                        </p:tav>
                                        <p:tav tm="100000">
                                          <p:val>
                                            <p:strVal val="#ppt_w"/>
                                          </p:val>
                                        </p:tav>
                                      </p:tavLst>
                                    </p:anim>
                                    <p:anim calcmode="lin" valueType="num">
                                      <p:cBhvr>
                                        <p:cTn id="24" dur="500" fill="hold"/>
                                        <p:tgtEl>
                                          <p:spTgt spid="242"/>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500"/>
                            </p:stCondLst>
                            <p:childTnLst>
                              <p:par>
                                <p:cTn id="26" presetID="20" presetClass="entr" presetSubtype="0" fill="hold" grpId="0" nodeType="afterEffect">
                                  <p:stCondLst>
                                    <p:cond delay="0"/>
                                  </p:stCondLst>
                                  <p:childTnLst>
                                    <p:set>
                                      <p:cBhvr>
                                        <p:cTn id="27" dur="1" fill="hold">
                                          <p:stCondLst>
                                            <p:cond delay="0"/>
                                          </p:stCondLst>
                                        </p:cTn>
                                        <p:tgtEl>
                                          <p:spTgt spid="1049073"/>
                                        </p:tgtEl>
                                        <p:attrNameLst>
                                          <p:attrName>style.visibility</p:attrName>
                                        </p:attrNameLst>
                                      </p:cBhvr>
                                      <p:to>
                                        <p:strVal val="visible"/>
                                      </p:to>
                                    </p:set>
                                    <p:animEffect transition="in" filter="wedge">
                                      <p:cBhvr>
                                        <p:cTn id="28" dur="1000"/>
                                        <p:tgtEl>
                                          <p:spTgt spid="1049073"/>
                                        </p:tgtEl>
                                      </p:cBhvr>
                                    </p:animEffect>
                                  </p:childTnLst>
                                </p:cTn>
                              </p:par>
                            </p:childTnLst>
                          </p:cTn>
                        </p:par>
                        <p:par>
                          <p:cTn id="29" fill="hold" nodeType="afterGroup">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1049087"/>
                                        </p:tgtEl>
                                        <p:attrNameLst>
                                          <p:attrName>style.visibility</p:attrName>
                                        </p:attrNameLst>
                                      </p:cBhvr>
                                      <p:to>
                                        <p:strVal val="visible"/>
                                      </p:to>
                                    </p:set>
                                    <p:animEffect transition="in" filter="wipe(down)">
                                      <p:cBhvr>
                                        <p:cTn id="32" dur="500"/>
                                        <p:tgtEl>
                                          <p:spTgt spid="1049087"/>
                                        </p:tgtEl>
                                      </p:cBhvr>
                                    </p:animEffect>
                                  </p:childTnLst>
                                </p:cTn>
                              </p:par>
                            </p:childTnLst>
                          </p:cTn>
                        </p:par>
                        <p:par>
                          <p:cTn id="33" fill="hold" nodeType="afterGroup">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1049082"/>
                                        </p:tgtEl>
                                        <p:attrNameLst>
                                          <p:attrName>style.visibility</p:attrName>
                                        </p:attrNameLst>
                                      </p:cBhvr>
                                      <p:to>
                                        <p:strVal val="visible"/>
                                      </p:to>
                                    </p:set>
                                    <p:animEffect transition="in" filter="wipe(right)">
                                      <p:cBhvr>
                                        <p:cTn id="36" dur="300"/>
                                        <p:tgtEl>
                                          <p:spTgt spid="1049082"/>
                                        </p:tgtEl>
                                      </p:cBhvr>
                                    </p:animEffect>
                                  </p:childTnLst>
                                </p:cTn>
                              </p:par>
                            </p:childTnLst>
                          </p:cTn>
                        </p:par>
                        <p:par>
                          <p:cTn id="37" fill="hold" nodeType="afterGroup">
                            <p:stCondLst>
                              <p:cond delay="4300"/>
                            </p:stCondLst>
                            <p:childTnLst>
                              <p:par>
                                <p:cTn id="38" presetID="22" presetClass="entr" presetSubtype="8" fill="hold" grpId="0" nodeType="afterEffect">
                                  <p:stCondLst>
                                    <p:cond delay="0"/>
                                  </p:stCondLst>
                                  <p:childTnLst>
                                    <p:set>
                                      <p:cBhvr>
                                        <p:cTn id="39" dur="1" fill="hold">
                                          <p:stCondLst>
                                            <p:cond delay="0"/>
                                          </p:stCondLst>
                                        </p:cTn>
                                        <p:tgtEl>
                                          <p:spTgt spid="1049083"/>
                                        </p:tgtEl>
                                        <p:attrNameLst>
                                          <p:attrName>style.visibility</p:attrName>
                                        </p:attrNameLst>
                                      </p:cBhvr>
                                      <p:to>
                                        <p:strVal val="visible"/>
                                      </p:to>
                                    </p:set>
                                    <p:animEffect transition="in" filter="wipe(left)">
                                      <p:cBhvr>
                                        <p:cTn id="40" dur="500"/>
                                        <p:tgtEl>
                                          <p:spTgt spid="1049083"/>
                                        </p:tgtEl>
                                      </p:cBhvr>
                                    </p:animEffect>
                                  </p:childTnLst>
                                </p:cTn>
                              </p:par>
                            </p:childTnLst>
                          </p:cTn>
                        </p:par>
                        <p:par>
                          <p:cTn id="41" fill="hold" nodeType="afterGroup">
                            <p:stCondLst>
                              <p:cond delay="4800"/>
                            </p:stCondLst>
                            <p:childTnLst>
                              <p:par>
                                <p:cTn id="42" presetID="42" presetClass="entr" presetSubtype="0" fill="hold" grpId="0" nodeType="afterEffect">
                                  <p:stCondLst>
                                    <p:cond delay="0"/>
                                  </p:stCondLst>
                                  <p:childTnLst>
                                    <p:set>
                                      <p:cBhvr>
                                        <p:cTn id="43" dur="1" fill="hold">
                                          <p:stCondLst>
                                            <p:cond delay="0"/>
                                          </p:stCondLst>
                                        </p:cTn>
                                        <p:tgtEl>
                                          <p:spTgt spid="1049081"/>
                                        </p:tgtEl>
                                        <p:attrNameLst>
                                          <p:attrName>style.visibility</p:attrName>
                                        </p:attrNameLst>
                                      </p:cBhvr>
                                      <p:to>
                                        <p:strVal val="visible"/>
                                      </p:to>
                                    </p:set>
                                    <p:animEffect transition="in" filter="fade">
                                      <p:cBhvr>
                                        <p:cTn id="44" dur="1000"/>
                                        <p:tgtEl>
                                          <p:spTgt spid="1049081"/>
                                        </p:tgtEl>
                                      </p:cBhvr>
                                    </p:animEffect>
                                    <p:anim calcmode="lin" valueType="num">
                                      <p:cBhvr>
                                        <p:cTn id="45" dur="1000" fill="hold"/>
                                        <p:tgtEl>
                                          <p:spTgt spid="1049081"/>
                                        </p:tgtEl>
                                        <p:attrNameLst>
                                          <p:attrName>ppt_x</p:attrName>
                                        </p:attrNameLst>
                                      </p:cBhvr>
                                      <p:tavLst>
                                        <p:tav tm="0">
                                          <p:val>
                                            <p:strVal val="#ppt_x"/>
                                          </p:val>
                                        </p:tav>
                                        <p:tav tm="100000">
                                          <p:val>
                                            <p:strVal val="#ppt_x"/>
                                          </p:val>
                                        </p:tav>
                                      </p:tavLst>
                                    </p:anim>
                                    <p:anim calcmode="lin" valueType="num">
                                      <p:cBhvr>
                                        <p:cTn id="46" dur="1000" fill="hold"/>
                                        <p:tgtEl>
                                          <p:spTgt spid="1049081"/>
                                        </p:tgtEl>
                                        <p:attrNameLst>
                                          <p:attrName>ppt_y</p:attrName>
                                        </p:attrNameLst>
                                      </p:cBhvr>
                                      <p:tavLst>
                                        <p:tav tm="0">
                                          <p:val>
                                            <p:strVal val="#ppt_y+.1"/>
                                          </p:val>
                                        </p:tav>
                                        <p:tav tm="100000">
                                          <p:val>
                                            <p:strVal val="#ppt_y"/>
                                          </p:val>
                                        </p:tav>
                                      </p:tavLst>
                                    </p:anim>
                                  </p:childTnLst>
                                </p:cTn>
                              </p:par>
                            </p:childTnLst>
                          </p:cTn>
                        </p:par>
                        <p:par>
                          <p:cTn id="47" fill="hold" nodeType="afterGroup">
                            <p:stCondLst>
                              <p:cond delay="5800"/>
                            </p:stCondLst>
                            <p:childTnLst>
                              <p:par>
                                <p:cTn id="48" presetID="56" presetClass="entr" presetSubtype="0" fill="hold" grpId="0" nodeType="afterEffect">
                                  <p:stCondLst>
                                    <p:cond delay="0"/>
                                  </p:stCondLst>
                                  <p:iterate type="lt">
                                    <p:tmPct val="10000"/>
                                  </p:iterate>
                                  <p:childTnLst>
                                    <p:set>
                                      <p:cBhvr>
                                        <p:cTn id="49" dur="1" fill="hold">
                                          <p:stCondLst>
                                            <p:cond delay="0"/>
                                          </p:stCondLst>
                                        </p:cTn>
                                        <p:tgtEl>
                                          <p:spTgt spid="1049084"/>
                                        </p:tgtEl>
                                        <p:attrNameLst>
                                          <p:attrName>style.visibility</p:attrName>
                                        </p:attrNameLst>
                                      </p:cBhvr>
                                      <p:to>
                                        <p:strVal val="visible"/>
                                      </p:to>
                                    </p:set>
                                    <p:anim by="(-#ppt_w*2)" calcmode="lin" valueType="num">
                                      <p:cBhvr rctx="PPT">
                                        <p:cTn id="50" dur="250" autoRev="1" fill="hold">
                                          <p:stCondLst>
                                            <p:cond delay="0"/>
                                          </p:stCondLst>
                                        </p:cTn>
                                        <p:tgtEl>
                                          <p:spTgt spid="1049084"/>
                                        </p:tgtEl>
                                        <p:attrNameLst>
                                          <p:attrName>ppt_w</p:attrName>
                                        </p:attrNameLst>
                                      </p:cBhvr>
                                    </p:anim>
                                    <p:anim by="(#ppt_w*0.50)" calcmode="lin" valueType="num">
                                      <p:cBhvr>
                                        <p:cTn id="51" dur="250" decel="50000" autoRev="1" fill="hold">
                                          <p:stCondLst>
                                            <p:cond delay="0"/>
                                          </p:stCondLst>
                                        </p:cTn>
                                        <p:tgtEl>
                                          <p:spTgt spid="1049084"/>
                                        </p:tgtEl>
                                        <p:attrNameLst>
                                          <p:attrName>ppt_x</p:attrName>
                                        </p:attrNameLst>
                                      </p:cBhvr>
                                    </p:anim>
                                    <p:anim from="(-#ppt_h/2)" to="(#ppt_y)" calcmode="lin" valueType="num">
                                      <p:cBhvr>
                                        <p:cTn id="52" dur="500" fill="hold">
                                          <p:stCondLst>
                                            <p:cond delay="0"/>
                                          </p:stCondLst>
                                        </p:cTn>
                                        <p:tgtEl>
                                          <p:spTgt spid="1049084"/>
                                        </p:tgtEl>
                                        <p:attrNameLst>
                                          <p:attrName>ppt_y</p:attrName>
                                        </p:attrNameLst>
                                      </p:cBhvr>
                                    </p:anim>
                                    <p:animRot by="21600000">
                                      <p:cBhvr>
                                        <p:cTn id="53" dur="500" fill="hold">
                                          <p:stCondLst>
                                            <p:cond delay="0"/>
                                          </p:stCondLst>
                                        </p:cTn>
                                        <p:tgtEl>
                                          <p:spTgt spid="1049084"/>
                                        </p:tgtEl>
                                        <p:attrNameLst>
                                          <p:attrName>r</p:attrName>
                                        </p:attrNameLst>
                                      </p:cBhvr>
                                    </p:animRot>
                                  </p:childTnLst>
                                </p:cTn>
                              </p:par>
                            </p:childTnLst>
                          </p:cTn>
                        </p:par>
                        <p:par>
                          <p:cTn id="54" fill="hold" nodeType="afterGroup">
                            <p:stCondLst>
                              <p:cond delay="6300"/>
                            </p:stCondLst>
                            <p:childTnLst>
                              <p:par>
                                <p:cTn id="55" presetID="16" presetClass="entr" presetSubtype="21" fill="hold" grpId="0" nodeType="afterEffect">
                                  <p:stCondLst>
                                    <p:cond delay="0"/>
                                  </p:stCondLst>
                                  <p:childTnLst>
                                    <p:set>
                                      <p:cBhvr>
                                        <p:cTn id="56" dur="1" fill="hold">
                                          <p:stCondLst>
                                            <p:cond delay="0"/>
                                          </p:stCondLst>
                                        </p:cTn>
                                        <p:tgtEl>
                                          <p:spTgt spid="1049085"/>
                                        </p:tgtEl>
                                        <p:attrNameLst>
                                          <p:attrName>style.visibility</p:attrName>
                                        </p:attrNameLst>
                                      </p:cBhvr>
                                      <p:to>
                                        <p:strVal val="visible"/>
                                      </p:to>
                                    </p:set>
                                    <p:animEffect transition="in" filter="barn(inVertical)">
                                      <p:cBhvr>
                                        <p:cTn id="57" dur="500"/>
                                        <p:tgtEl>
                                          <p:spTgt spid="1049085"/>
                                        </p:tgtEl>
                                      </p:cBhvr>
                                    </p:animEffect>
                                  </p:childTnLst>
                                </p:cTn>
                              </p:par>
                            </p:childTnLst>
                          </p:cTn>
                        </p:par>
                        <p:par>
                          <p:cTn id="58" fill="hold" nodeType="afterGroup">
                            <p:stCondLst>
                              <p:cond delay="6800"/>
                            </p:stCondLst>
                            <p:childTnLst>
                              <p:par>
                                <p:cTn id="59" presetID="16" presetClass="entr" presetSubtype="21" fill="hold" grpId="0" nodeType="afterEffect">
                                  <p:stCondLst>
                                    <p:cond delay="0"/>
                                  </p:stCondLst>
                                  <p:childTnLst>
                                    <p:set>
                                      <p:cBhvr>
                                        <p:cTn id="60" dur="1" fill="hold">
                                          <p:stCondLst>
                                            <p:cond delay="0"/>
                                          </p:stCondLst>
                                        </p:cTn>
                                        <p:tgtEl>
                                          <p:spTgt spid="1049088"/>
                                        </p:tgtEl>
                                        <p:attrNameLst>
                                          <p:attrName>style.visibility</p:attrName>
                                        </p:attrNameLst>
                                      </p:cBhvr>
                                      <p:to>
                                        <p:strVal val="visible"/>
                                      </p:to>
                                    </p:set>
                                    <p:animEffect transition="in" filter="barn(inVertical)">
                                      <p:cBhvr>
                                        <p:cTn id="61" dur="500"/>
                                        <p:tgtEl>
                                          <p:spTgt spid="10490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073" grpId="0" animBg="1"/>
      <p:bldP spid="1049074" grpId="0" animBg="1"/>
      <p:bldP spid="1049081" grpId="0" animBg="1"/>
      <p:bldP spid="1049082" grpId="0" animBg="1"/>
      <p:bldP spid="1049083" grpId="0" animBg="1"/>
      <p:bldP spid="1049084" grpId="0"/>
      <p:bldP spid="1049085" grpId="0"/>
      <p:bldP spid="1049086" grpId="0"/>
      <p:bldP spid="1049087" grpId="0"/>
      <p:bldP spid="104908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90" name="矩形 2"/>
          <p:cNvSpPr/>
          <p:nvPr/>
        </p:nvSpPr>
        <p:spPr>
          <a:xfrm>
            <a:off x="6652260" y="1925320"/>
            <a:ext cx="4812030" cy="29235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49091" name="矩形 7"/>
          <p:cNvSpPr/>
          <p:nvPr/>
        </p:nvSpPr>
        <p:spPr>
          <a:xfrm>
            <a:off x="792480" y="1925320"/>
            <a:ext cx="4788535" cy="29235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44" name="组合 18"/>
          <p:cNvGrpSpPr/>
          <p:nvPr/>
        </p:nvGrpSpPr>
        <p:grpSpPr>
          <a:xfrm>
            <a:off x="5852160" y="1042035"/>
            <a:ext cx="533400" cy="3806825"/>
            <a:chOff x="5829300" y="1041819"/>
            <a:chExt cx="533400" cy="5292163"/>
          </a:xfrm>
        </p:grpSpPr>
        <p:sp>
          <p:nvSpPr>
            <p:cNvPr id="1049092" name="椭圆 8"/>
            <p:cNvSpPr/>
            <p:nvPr/>
          </p:nvSpPr>
          <p:spPr>
            <a:xfrm>
              <a:off x="5829300" y="3658509"/>
              <a:ext cx="533400" cy="554676"/>
            </a:xfrm>
            <a:prstGeom prst="ellipse">
              <a:avLst/>
            </a:prstGeom>
            <a:solidFill>
              <a:schemeClr val="bg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779" name="直接连接符 91"/>
            <p:cNvCxnSpPr>
              <a:stCxn id="1049092" idx="0"/>
            </p:cNvCxnSpPr>
            <p:nvPr/>
          </p:nvCxnSpPr>
          <p:spPr>
            <a:xfrm flipH="1" flipV="1">
              <a:off x="6096000" y="1041819"/>
              <a:ext cx="0" cy="2616690"/>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145780" name="直接连接符 92"/>
            <p:cNvCxnSpPr>
              <a:endCxn id="1049092" idx="4"/>
            </p:cNvCxnSpPr>
            <p:nvPr/>
          </p:nvCxnSpPr>
          <p:spPr>
            <a:xfrm flipH="1" flipV="1">
              <a:off x="6096000" y="4213185"/>
              <a:ext cx="0" cy="2120797"/>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49093" name="矩形 11"/>
            <p:cNvSpPr/>
            <p:nvPr/>
          </p:nvSpPr>
          <p:spPr>
            <a:xfrm>
              <a:off x="5939527" y="3700770"/>
              <a:ext cx="349392" cy="346070"/>
            </a:xfrm>
            <a:prstGeom prst="rect">
              <a:avLst/>
            </a:prstGeom>
          </p:spPr>
          <p:txBody>
            <a:bodyPr wrap="none" tIns="0" bIns="0" anchor="ctr" anchorCtr="0">
              <a:noAutofit/>
            </a:bodyPr>
            <a:lstStyle/>
            <a:p>
              <a:pPr algn="ctr">
                <a:lnSpc>
                  <a:spcPct val="150000"/>
                </a:lnSpc>
              </a:pPr>
              <a:r>
                <a:rPr lang="en-US" altLang="zh-CN" sz="2000">
                  <a:ln w="6350">
                    <a:noFill/>
                  </a:ln>
                  <a:solidFill>
                    <a:srgbClr val="FF0000"/>
                  </a:solidFill>
                  <a:latin typeface="微软雅黑" panose="020B0503020204020204" pitchFamily="34" charset="-122"/>
                  <a:ea typeface="微软雅黑" panose="020B0503020204020204" pitchFamily="34" charset="-122"/>
                  <a:cs typeface="Arial" panose="020B0604020202020204" pitchFamily="34" charset="0"/>
                </a:rPr>
                <a:t>▶</a:t>
              </a:r>
            </a:p>
          </p:txBody>
        </p:sp>
      </p:grpSp>
      <p:grpSp>
        <p:nvGrpSpPr>
          <p:cNvPr id="245" name="组合 19"/>
          <p:cNvGrpSpPr/>
          <p:nvPr/>
        </p:nvGrpSpPr>
        <p:grpSpPr>
          <a:xfrm>
            <a:off x="2062033" y="1223592"/>
            <a:ext cx="2113690" cy="495316"/>
            <a:chOff x="810997" y="5404174"/>
            <a:chExt cx="6000444" cy="495316"/>
          </a:xfrm>
        </p:grpSpPr>
        <p:sp>
          <p:nvSpPr>
            <p:cNvPr id="1049094"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095" name="矩形 21"/>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59</a:t>
              </a:r>
              <a:r>
                <a:rPr kumimoji="0"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号令</a:t>
              </a:r>
            </a:p>
          </p:txBody>
        </p:sp>
      </p:grpSp>
      <p:grpSp>
        <p:nvGrpSpPr>
          <p:cNvPr id="246" name="组合 22"/>
          <p:cNvGrpSpPr/>
          <p:nvPr/>
        </p:nvGrpSpPr>
        <p:grpSpPr>
          <a:xfrm>
            <a:off x="8002693" y="1223380"/>
            <a:ext cx="2113690" cy="495316"/>
            <a:chOff x="810997" y="5404174"/>
            <a:chExt cx="6000444" cy="495316"/>
          </a:xfrm>
        </p:grpSpPr>
        <p:sp>
          <p:nvSpPr>
            <p:cNvPr id="1049096"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097" name="矩形 24"/>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13</a:t>
              </a:r>
              <a:r>
                <a:rPr kumimoji="0" lang="zh-CN" altLang="en-US"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号令</a:t>
              </a:r>
            </a:p>
          </p:txBody>
        </p:sp>
      </p:grpSp>
      <p:sp>
        <p:nvSpPr>
          <p:cNvPr id="1049098" name="圆角矩形 36"/>
          <p:cNvSpPr/>
          <p:nvPr/>
        </p:nvSpPr>
        <p:spPr>
          <a:xfrm>
            <a:off x="865506" y="5176525"/>
            <a:ext cx="10607024" cy="984458"/>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3130" rtl="0" eaLnBrk="1" fontAlgn="base" latinLnBrk="0" hangingPunct="1">
              <a:lnSpc>
                <a:spcPts val="2000"/>
              </a:lnSpc>
              <a:spcBef>
                <a:spcPct val="0"/>
              </a:spcBef>
              <a:spcAft>
                <a:spcPts val="50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099" name="Freeform 11"/>
          <p:cNvSpPr/>
          <p:nvPr/>
        </p:nvSpPr>
        <p:spPr bwMode="auto">
          <a:xfrm>
            <a:off x="865348" y="5043073"/>
            <a:ext cx="80931" cy="472678"/>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100" name="Freeform 12"/>
          <p:cNvSpPr/>
          <p:nvPr/>
        </p:nvSpPr>
        <p:spPr bwMode="auto">
          <a:xfrm>
            <a:off x="792480" y="5133925"/>
            <a:ext cx="2200760" cy="408384"/>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101" name="TextBox 8"/>
          <p:cNvSpPr txBox="1"/>
          <p:nvPr/>
        </p:nvSpPr>
        <p:spPr>
          <a:xfrm>
            <a:off x="1097281" y="5158411"/>
            <a:ext cx="1536353" cy="359410"/>
          </a:xfrm>
          <a:prstGeom prst="rect">
            <a:avLst/>
          </a:prstGeom>
          <a:noFill/>
        </p:spPr>
        <p:txBody>
          <a:bodyPr wrap="square" lIns="68562" tIns="34281" rIns="68562" bIns="34281"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变化点说明</a:t>
            </a:r>
          </a:p>
        </p:txBody>
      </p:sp>
      <p:sp>
        <p:nvSpPr>
          <p:cNvPr id="1049102" name="矩形 3"/>
          <p:cNvSpPr>
            <a:spLocks noChangeArrowheads="1"/>
          </p:cNvSpPr>
          <p:nvPr>
            <p:custDataLst>
              <p:tags r:id="rId1"/>
            </p:custDataLst>
          </p:nvPr>
        </p:nvSpPr>
        <p:spPr bwMode="auto">
          <a:xfrm>
            <a:off x="2915285" y="5380990"/>
            <a:ext cx="8486140" cy="435610"/>
          </a:xfrm>
          <a:prstGeom prst="rect">
            <a:avLst/>
          </a:prstGeom>
          <a:noFill/>
          <a:ln w="9525">
            <a:noFill/>
            <a:miter lim="800000"/>
          </a:ln>
        </p:spPr>
        <p:txBody>
          <a:bodyPr wrap="square" lIns="91431" tIns="45716" rIns="91431" bIns="45716">
            <a:noAutofit/>
          </a:bodyPr>
          <a:lstStyle/>
          <a:p>
            <a:pPr marL="0" marR="0" lvl="0" indent="0" algn="l" defTabSz="913130" rtl="0" eaLnBrk="1" fontAlgn="base" latinLnBrk="0" hangingPunct="1">
              <a:lnSpc>
                <a:spcPct val="150000"/>
              </a:lnSpc>
              <a:spcBef>
                <a:spcPct val="0"/>
              </a:spcBef>
              <a:spcAft>
                <a:spcPts val="500"/>
              </a:spcAft>
              <a:buClrTx/>
              <a:buSzTx/>
              <a:buFontTx/>
              <a:buNone/>
            </a:pPr>
            <a:r>
              <a:rPr kumimoji="0" lang="en-US" altLang="zh-CN"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    </a:t>
            </a:r>
            <a:r>
              <a:rPr kumimoji="0" lang="zh-CN"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细化了劳动防护用品的具体类别，并提出维护、保养和定期检测的要求</a:t>
            </a:r>
          </a:p>
          <a:p>
            <a:pPr marL="0" marR="0" lvl="0" indent="0" algn="l" defTabSz="913130" rtl="0" eaLnBrk="1" fontAlgn="base" latinLnBrk="0" hangingPunct="1">
              <a:lnSpc>
                <a:spcPct val="150000"/>
              </a:lnSpc>
              <a:spcBef>
                <a:spcPct val="0"/>
              </a:spcBef>
              <a:spcAft>
                <a:spcPts val="500"/>
              </a:spcAft>
              <a:buClrTx/>
              <a:buSzTx/>
              <a:buFontTx/>
              <a:buNone/>
            </a:pPr>
            <a:endParaRPr kumimoji="0" lang="zh-CN"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
        <p:nvSpPr>
          <p:cNvPr id="1049103" name="文本框 4"/>
          <p:cNvSpPr txBox="1"/>
          <p:nvPr/>
        </p:nvSpPr>
        <p:spPr>
          <a:xfrm>
            <a:off x="946150" y="2092960"/>
            <a:ext cx="4540885" cy="2491740"/>
          </a:xfrm>
          <a:prstGeom prst="rect">
            <a:avLst/>
          </a:prstGeom>
          <a:noFill/>
        </p:spPr>
        <p:txBody>
          <a:bodyPr wrap="square" rtlCol="0" anchor="t">
            <a:spAutoFit/>
          </a:bodyPr>
          <a:lstStyle/>
          <a:p>
            <a:pPr>
              <a:lnSpc>
                <a:spcPct val="200000"/>
              </a:lnSpc>
            </a:pPr>
            <a:r>
              <a:rPr lang="zh-CN" altLang="en-US" sz="13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第十八条</a:t>
            </a:r>
            <a:r>
              <a:rPr lang="zh-CN" altLang="en-US" sz="1300">
                <a:latin typeface="微软雅黑" panose="020B0503020204020204" pitchFamily="34" charset="-122"/>
                <a:ea typeface="微软雅黑" panose="020B0503020204020204" pitchFamily="34" charset="-122"/>
                <a:cs typeface="Times New Roman" panose="02020603050405020304" pitchFamily="18" charset="0"/>
                <a:sym typeface="+mn-ea"/>
              </a:rPr>
              <a:t> 工贸企业应当根据有限空间存在危险有害因素的种类和危害程度，为作业人员提供符合国家标准或者行业标准规定的</a:t>
            </a:r>
            <a:r>
              <a:rPr lang="zh-CN" altLang="en-US" sz="13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劳动防护用品</a:t>
            </a:r>
            <a:r>
              <a:rPr lang="zh-CN" altLang="en-US" sz="1300">
                <a:latin typeface="微软雅黑" panose="020B0503020204020204" pitchFamily="34" charset="-122"/>
                <a:ea typeface="微软雅黑" panose="020B0503020204020204" pitchFamily="34" charset="-122"/>
                <a:cs typeface="Times New Roman" panose="02020603050405020304" pitchFamily="18" charset="0"/>
                <a:sym typeface="+mn-ea"/>
              </a:rPr>
              <a:t>，并教育监督作业人员正确佩戴与使用。</a:t>
            </a:r>
          </a:p>
          <a:p>
            <a:pPr>
              <a:lnSpc>
                <a:spcPct val="200000"/>
              </a:lnSpc>
            </a:pPr>
            <a:r>
              <a:rPr sz="13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第二十一条</a:t>
            </a:r>
            <a:r>
              <a:rPr sz="1300">
                <a:latin typeface="微软雅黑" panose="020B0503020204020204" pitchFamily="34" charset="-122"/>
                <a:ea typeface="微软雅黑" panose="020B0503020204020204" pitchFamily="34" charset="-122"/>
                <a:cs typeface="Times New Roman" panose="02020603050405020304" pitchFamily="18" charset="0"/>
                <a:sym typeface="+mn-ea"/>
              </a:rPr>
              <a:t> </a:t>
            </a:r>
            <a:r>
              <a:rPr lang="en-US" sz="1300">
                <a:latin typeface="微软雅黑" panose="020B0503020204020204" pitchFamily="34" charset="-122"/>
                <a:ea typeface="微软雅黑" panose="020B0503020204020204" pitchFamily="34" charset="-122"/>
                <a:cs typeface="Times New Roman" panose="02020603050405020304" pitchFamily="18" charset="0"/>
                <a:sym typeface="+mn-ea"/>
              </a:rPr>
              <a:t> </a:t>
            </a:r>
            <a:r>
              <a:rPr sz="1300">
                <a:latin typeface="微软雅黑" panose="020B0503020204020204" pitchFamily="34" charset="-122"/>
                <a:ea typeface="微软雅黑" panose="020B0503020204020204" pitchFamily="34" charset="-122"/>
                <a:cs typeface="Times New Roman" panose="02020603050405020304" pitchFamily="18" charset="0"/>
                <a:sym typeface="+mn-ea"/>
              </a:rPr>
              <a:t>工贸企业应当根据本企业有限空间作业的特点，制定应急预案，并配备相关的</a:t>
            </a:r>
            <a:r>
              <a:rPr sz="13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呼吸器、防毒面罩、通讯设备、安全绳索</a:t>
            </a:r>
            <a:r>
              <a:rPr sz="1300">
                <a:latin typeface="微软雅黑" panose="020B0503020204020204" pitchFamily="34" charset="-122"/>
                <a:ea typeface="微软雅黑" panose="020B0503020204020204" pitchFamily="34" charset="-122"/>
                <a:cs typeface="Times New Roman" panose="02020603050405020304" pitchFamily="18" charset="0"/>
                <a:sym typeface="+mn-ea"/>
              </a:rPr>
              <a:t>等应急装备和器材。</a:t>
            </a:r>
            <a:r>
              <a:rPr lang="en-US" sz="1300">
                <a:latin typeface="微软雅黑" panose="020B0503020204020204" pitchFamily="34" charset="-122"/>
                <a:ea typeface="微软雅黑" panose="020B0503020204020204" pitchFamily="34" charset="-122"/>
                <a:cs typeface="Times New Roman" panose="02020603050405020304" pitchFamily="18" charset="0"/>
                <a:sym typeface="+mn-ea"/>
              </a:rPr>
              <a:t>...................</a:t>
            </a:r>
          </a:p>
        </p:txBody>
      </p:sp>
      <p:sp>
        <p:nvSpPr>
          <p:cNvPr id="1049104" name="文本框 5"/>
          <p:cNvSpPr txBox="1"/>
          <p:nvPr/>
        </p:nvSpPr>
        <p:spPr>
          <a:xfrm>
            <a:off x="6787515" y="2084070"/>
            <a:ext cx="4613910" cy="2399665"/>
          </a:xfrm>
          <a:prstGeom prst="rect">
            <a:avLst/>
          </a:prstGeom>
          <a:noFill/>
        </p:spPr>
        <p:txBody>
          <a:bodyPr wrap="square" rtlCol="0" anchor="t">
            <a:spAutoFit/>
          </a:bodyPr>
          <a:lstStyle/>
          <a:p>
            <a:pPr indent="0" fontAlgn="auto">
              <a:lnSpc>
                <a:spcPct val="200000"/>
              </a:lnSpc>
              <a:spcBef>
                <a:spcPct val="0"/>
              </a:spcBef>
              <a:spcAft>
                <a:spcPct val="0"/>
              </a:spcAft>
            </a:pPr>
            <a:r>
              <a:rPr sz="1500" b="1">
                <a:solidFill>
                  <a:srgbClr val="FF0000"/>
                </a:solidFill>
                <a:latin typeface="微软雅黑" panose="020B0503020204020204" pitchFamily="34" charset="-122"/>
                <a:ea typeface="微软雅黑" panose="020B0503020204020204" pitchFamily="34" charset="-122"/>
                <a:sym typeface="+mn-ea"/>
              </a:rPr>
              <a:t>第十三条</a:t>
            </a:r>
            <a:r>
              <a:rPr sz="1500">
                <a:latin typeface="微软雅黑" panose="020B0503020204020204" pitchFamily="34" charset="-122"/>
                <a:ea typeface="微软雅黑" panose="020B0503020204020204" pitchFamily="34" charset="-122"/>
                <a:sym typeface="+mn-ea"/>
              </a:rPr>
              <a:t> 工贸企业应当根据有限空间危险因素的特点，配备符合国家标准或者行业标准的</a:t>
            </a:r>
            <a:r>
              <a:rPr sz="1500" b="1">
                <a:solidFill>
                  <a:srgbClr val="FF0000"/>
                </a:solidFill>
                <a:latin typeface="微软雅黑" panose="020B0503020204020204" pitchFamily="34" charset="-122"/>
                <a:ea typeface="微软雅黑" panose="020B0503020204020204" pitchFamily="34" charset="-122"/>
                <a:sym typeface="+mn-ea"/>
              </a:rPr>
              <a:t>气体检测报警仪器、机械通风设备、呼吸防护用品、全身式安全带等防护用品和应急救援装备</a:t>
            </a:r>
            <a:r>
              <a:rPr sz="1500">
                <a:latin typeface="微软雅黑" panose="020B0503020204020204" pitchFamily="34" charset="-122"/>
                <a:ea typeface="微软雅黑" panose="020B0503020204020204" pitchFamily="34" charset="-122"/>
                <a:sym typeface="+mn-ea"/>
              </a:rPr>
              <a:t>，并对相关用品、装备进行经常性维护、保养和</a:t>
            </a:r>
            <a:r>
              <a:rPr sz="1500" b="1">
                <a:solidFill>
                  <a:srgbClr val="FF0000"/>
                </a:solidFill>
                <a:latin typeface="微软雅黑" panose="020B0503020204020204" pitchFamily="34" charset="-122"/>
                <a:ea typeface="微软雅黑" panose="020B0503020204020204" pitchFamily="34" charset="-122"/>
                <a:sym typeface="+mn-ea"/>
              </a:rPr>
              <a:t>定期检测</a:t>
            </a:r>
            <a:r>
              <a:rPr sz="1500">
                <a:latin typeface="微软雅黑" panose="020B0503020204020204" pitchFamily="34" charset="-122"/>
                <a:ea typeface="微软雅黑" panose="020B0503020204020204" pitchFamily="34" charset="-122"/>
                <a:sym typeface="+mn-ea"/>
              </a:rPr>
              <a:t>，确保能够正常使用。</a:t>
            </a:r>
          </a:p>
        </p:txBody>
      </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45"/>
                                        </p:tgtEl>
                                        <p:attrNameLst>
                                          <p:attrName>style.visibility</p:attrName>
                                        </p:attrNameLst>
                                      </p:cBhvr>
                                      <p:to>
                                        <p:strVal val="visible"/>
                                      </p:to>
                                    </p:set>
                                    <p:anim calcmode="lin" valueType="num">
                                      <p:cBhvr>
                                        <p:cTn id="7" dur="500" fill="hold"/>
                                        <p:tgtEl>
                                          <p:spTgt spid="245"/>
                                        </p:tgtEl>
                                        <p:attrNameLst>
                                          <p:attrName>ppt_w</p:attrName>
                                        </p:attrNameLst>
                                      </p:cBhvr>
                                      <p:tavLst>
                                        <p:tav tm="0">
                                          <p:val>
                                            <p:fltVal val="0"/>
                                          </p:val>
                                        </p:tav>
                                        <p:tav tm="100000">
                                          <p:val>
                                            <p:strVal val="#ppt_w"/>
                                          </p:val>
                                        </p:tav>
                                      </p:tavLst>
                                    </p:anim>
                                    <p:anim calcmode="lin" valueType="num">
                                      <p:cBhvr>
                                        <p:cTn id="8" dur="500" fill="hold"/>
                                        <p:tgtEl>
                                          <p:spTgt spid="245"/>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1049091"/>
                                        </p:tgtEl>
                                        <p:attrNameLst>
                                          <p:attrName>style.visibility</p:attrName>
                                        </p:attrNameLst>
                                      </p:cBhvr>
                                      <p:to>
                                        <p:strVal val="visible"/>
                                      </p:to>
                                    </p:set>
                                    <p:animEffect transition="in" filter="wedge">
                                      <p:cBhvr>
                                        <p:cTn id="12" dur="1000"/>
                                        <p:tgtEl>
                                          <p:spTgt spid="1049091"/>
                                        </p:tgtEl>
                                      </p:cBhvr>
                                    </p:animEffect>
                                  </p:childTnLst>
                                </p:cTn>
                              </p:par>
                            </p:childTnLst>
                          </p:cTn>
                        </p:par>
                        <p:par>
                          <p:cTn id="13" fill="hold" nodeType="afterGroup">
                            <p:stCondLst>
                              <p:cond delay="1500"/>
                            </p:stCondLst>
                            <p:childTnLst>
                              <p:par>
                                <p:cTn id="14" presetID="22" presetClass="entr" presetSubtype="4" fill="hold" grpId="0" nodeType="afterEffect">
                                  <p:stCondLst>
                                    <p:cond delay="0"/>
                                  </p:stCondLst>
                                  <p:childTnLst>
                                    <p:set>
                                      <p:cBhvr>
                                        <p:cTn id="15" dur="1" fill="hold">
                                          <p:stCondLst>
                                            <p:cond delay="0"/>
                                          </p:stCondLst>
                                        </p:cTn>
                                        <p:tgtEl>
                                          <p:spTgt spid="1049103"/>
                                        </p:tgtEl>
                                        <p:attrNameLst>
                                          <p:attrName>style.visibility</p:attrName>
                                        </p:attrNameLst>
                                      </p:cBhvr>
                                      <p:to>
                                        <p:strVal val="visible"/>
                                      </p:to>
                                    </p:set>
                                    <p:animEffect transition="in" filter="wipe(down)">
                                      <p:cBhvr>
                                        <p:cTn id="16" dur="500"/>
                                        <p:tgtEl>
                                          <p:spTgt spid="1049103"/>
                                        </p:tgtEl>
                                      </p:cBhvr>
                                    </p:animEffect>
                                  </p:childTnLst>
                                </p:cTn>
                              </p:par>
                            </p:childTnLst>
                          </p:cTn>
                        </p:par>
                        <p:par>
                          <p:cTn id="17" fill="hold" nodeType="afterGroup">
                            <p:stCondLst>
                              <p:cond delay="2000"/>
                            </p:stCondLst>
                            <p:childTnLst>
                              <p:par>
                                <p:cTn id="18" presetID="16" presetClass="entr" presetSubtype="21" fill="hold" nodeType="afterEffect">
                                  <p:stCondLst>
                                    <p:cond delay="0"/>
                                  </p:stCondLst>
                                  <p:childTnLst>
                                    <p:set>
                                      <p:cBhvr>
                                        <p:cTn id="19" dur="1" fill="hold">
                                          <p:stCondLst>
                                            <p:cond delay="0"/>
                                          </p:stCondLst>
                                        </p:cTn>
                                        <p:tgtEl>
                                          <p:spTgt spid="244"/>
                                        </p:tgtEl>
                                        <p:attrNameLst>
                                          <p:attrName>style.visibility</p:attrName>
                                        </p:attrNameLst>
                                      </p:cBhvr>
                                      <p:to>
                                        <p:strVal val="visible"/>
                                      </p:to>
                                    </p:set>
                                    <p:animEffect transition="in" filter="barn(inVertical)">
                                      <p:cBhvr>
                                        <p:cTn id="20" dur="500"/>
                                        <p:tgtEl>
                                          <p:spTgt spid="244"/>
                                        </p:tgtEl>
                                      </p:cBhvr>
                                    </p:animEffect>
                                  </p:childTnLst>
                                </p:cTn>
                              </p:par>
                              <p:par>
                                <p:cTn id="21" presetID="23" presetClass="entr" presetSubtype="16" fill="hold" nodeType="withEffect">
                                  <p:stCondLst>
                                    <p:cond delay="0"/>
                                  </p:stCondLst>
                                  <p:childTnLst>
                                    <p:set>
                                      <p:cBhvr>
                                        <p:cTn id="22" dur="1" fill="hold">
                                          <p:stCondLst>
                                            <p:cond delay="0"/>
                                          </p:stCondLst>
                                        </p:cTn>
                                        <p:tgtEl>
                                          <p:spTgt spid="246"/>
                                        </p:tgtEl>
                                        <p:attrNameLst>
                                          <p:attrName>style.visibility</p:attrName>
                                        </p:attrNameLst>
                                      </p:cBhvr>
                                      <p:to>
                                        <p:strVal val="visible"/>
                                      </p:to>
                                    </p:set>
                                    <p:anim calcmode="lin" valueType="num">
                                      <p:cBhvr>
                                        <p:cTn id="23" dur="500" fill="hold"/>
                                        <p:tgtEl>
                                          <p:spTgt spid="246"/>
                                        </p:tgtEl>
                                        <p:attrNameLst>
                                          <p:attrName>ppt_w</p:attrName>
                                        </p:attrNameLst>
                                      </p:cBhvr>
                                      <p:tavLst>
                                        <p:tav tm="0">
                                          <p:val>
                                            <p:fltVal val="0"/>
                                          </p:val>
                                        </p:tav>
                                        <p:tav tm="100000">
                                          <p:val>
                                            <p:strVal val="#ppt_w"/>
                                          </p:val>
                                        </p:tav>
                                      </p:tavLst>
                                    </p:anim>
                                    <p:anim calcmode="lin" valueType="num">
                                      <p:cBhvr>
                                        <p:cTn id="24" dur="500" fill="hold"/>
                                        <p:tgtEl>
                                          <p:spTgt spid="246"/>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500"/>
                            </p:stCondLst>
                            <p:childTnLst>
                              <p:par>
                                <p:cTn id="26" presetID="20" presetClass="entr" presetSubtype="0" fill="hold" grpId="0" nodeType="afterEffect">
                                  <p:stCondLst>
                                    <p:cond delay="0"/>
                                  </p:stCondLst>
                                  <p:childTnLst>
                                    <p:set>
                                      <p:cBhvr>
                                        <p:cTn id="27" dur="1" fill="hold">
                                          <p:stCondLst>
                                            <p:cond delay="0"/>
                                          </p:stCondLst>
                                        </p:cTn>
                                        <p:tgtEl>
                                          <p:spTgt spid="1049090"/>
                                        </p:tgtEl>
                                        <p:attrNameLst>
                                          <p:attrName>style.visibility</p:attrName>
                                        </p:attrNameLst>
                                      </p:cBhvr>
                                      <p:to>
                                        <p:strVal val="visible"/>
                                      </p:to>
                                    </p:set>
                                    <p:animEffect transition="in" filter="wedge">
                                      <p:cBhvr>
                                        <p:cTn id="28" dur="1000"/>
                                        <p:tgtEl>
                                          <p:spTgt spid="1049090"/>
                                        </p:tgtEl>
                                      </p:cBhvr>
                                    </p:animEffect>
                                  </p:childTnLst>
                                </p:cTn>
                              </p:par>
                            </p:childTnLst>
                          </p:cTn>
                        </p:par>
                        <p:par>
                          <p:cTn id="29" fill="hold" nodeType="afterGroup">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1049104"/>
                                        </p:tgtEl>
                                        <p:attrNameLst>
                                          <p:attrName>style.visibility</p:attrName>
                                        </p:attrNameLst>
                                      </p:cBhvr>
                                      <p:to>
                                        <p:strVal val="visible"/>
                                      </p:to>
                                    </p:set>
                                    <p:animEffect transition="in" filter="wipe(down)">
                                      <p:cBhvr>
                                        <p:cTn id="32" dur="500"/>
                                        <p:tgtEl>
                                          <p:spTgt spid="1049104"/>
                                        </p:tgtEl>
                                      </p:cBhvr>
                                    </p:animEffect>
                                  </p:childTnLst>
                                </p:cTn>
                              </p:par>
                            </p:childTnLst>
                          </p:cTn>
                        </p:par>
                        <p:par>
                          <p:cTn id="33" fill="hold" nodeType="afterGroup">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1049099"/>
                                        </p:tgtEl>
                                        <p:attrNameLst>
                                          <p:attrName>style.visibility</p:attrName>
                                        </p:attrNameLst>
                                      </p:cBhvr>
                                      <p:to>
                                        <p:strVal val="visible"/>
                                      </p:to>
                                    </p:set>
                                    <p:animEffect transition="in" filter="wipe(right)">
                                      <p:cBhvr>
                                        <p:cTn id="36" dur="300"/>
                                        <p:tgtEl>
                                          <p:spTgt spid="1049099"/>
                                        </p:tgtEl>
                                      </p:cBhvr>
                                    </p:animEffect>
                                  </p:childTnLst>
                                </p:cTn>
                              </p:par>
                            </p:childTnLst>
                          </p:cTn>
                        </p:par>
                        <p:par>
                          <p:cTn id="37" fill="hold" nodeType="afterGroup">
                            <p:stCondLst>
                              <p:cond delay="4300"/>
                            </p:stCondLst>
                            <p:childTnLst>
                              <p:par>
                                <p:cTn id="38" presetID="22" presetClass="entr" presetSubtype="8" fill="hold" grpId="0" nodeType="afterEffect">
                                  <p:stCondLst>
                                    <p:cond delay="0"/>
                                  </p:stCondLst>
                                  <p:childTnLst>
                                    <p:set>
                                      <p:cBhvr>
                                        <p:cTn id="39" dur="1" fill="hold">
                                          <p:stCondLst>
                                            <p:cond delay="0"/>
                                          </p:stCondLst>
                                        </p:cTn>
                                        <p:tgtEl>
                                          <p:spTgt spid="1049100"/>
                                        </p:tgtEl>
                                        <p:attrNameLst>
                                          <p:attrName>style.visibility</p:attrName>
                                        </p:attrNameLst>
                                      </p:cBhvr>
                                      <p:to>
                                        <p:strVal val="visible"/>
                                      </p:to>
                                    </p:set>
                                    <p:animEffect transition="in" filter="wipe(left)">
                                      <p:cBhvr>
                                        <p:cTn id="40" dur="500"/>
                                        <p:tgtEl>
                                          <p:spTgt spid="1049100"/>
                                        </p:tgtEl>
                                      </p:cBhvr>
                                    </p:animEffect>
                                  </p:childTnLst>
                                </p:cTn>
                              </p:par>
                            </p:childTnLst>
                          </p:cTn>
                        </p:par>
                        <p:par>
                          <p:cTn id="41" fill="hold" nodeType="afterGroup">
                            <p:stCondLst>
                              <p:cond delay="4800"/>
                            </p:stCondLst>
                            <p:childTnLst>
                              <p:par>
                                <p:cTn id="42" presetID="42" presetClass="entr" presetSubtype="0" fill="hold" grpId="0" nodeType="afterEffect">
                                  <p:stCondLst>
                                    <p:cond delay="0"/>
                                  </p:stCondLst>
                                  <p:childTnLst>
                                    <p:set>
                                      <p:cBhvr>
                                        <p:cTn id="43" dur="1" fill="hold">
                                          <p:stCondLst>
                                            <p:cond delay="0"/>
                                          </p:stCondLst>
                                        </p:cTn>
                                        <p:tgtEl>
                                          <p:spTgt spid="1049098"/>
                                        </p:tgtEl>
                                        <p:attrNameLst>
                                          <p:attrName>style.visibility</p:attrName>
                                        </p:attrNameLst>
                                      </p:cBhvr>
                                      <p:to>
                                        <p:strVal val="visible"/>
                                      </p:to>
                                    </p:set>
                                    <p:animEffect transition="in" filter="fade">
                                      <p:cBhvr>
                                        <p:cTn id="44" dur="1000"/>
                                        <p:tgtEl>
                                          <p:spTgt spid="1049098"/>
                                        </p:tgtEl>
                                      </p:cBhvr>
                                    </p:animEffect>
                                    <p:anim calcmode="lin" valueType="num">
                                      <p:cBhvr>
                                        <p:cTn id="45" dur="1000" fill="hold"/>
                                        <p:tgtEl>
                                          <p:spTgt spid="1049098"/>
                                        </p:tgtEl>
                                        <p:attrNameLst>
                                          <p:attrName>ppt_x</p:attrName>
                                        </p:attrNameLst>
                                      </p:cBhvr>
                                      <p:tavLst>
                                        <p:tav tm="0">
                                          <p:val>
                                            <p:strVal val="#ppt_x"/>
                                          </p:val>
                                        </p:tav>
                                        <p:tav tm="100000">
                                          <p:val>
                                            <p:strVal val="#ppt_x"/>
                                          </p:val>
                                        </p:tav>
                                      </p:tavLst>
                                    </p:anim>
                                    <p:anim calcmode="lin" valueType="num">
                                      <p:cBhvr>
                                        <p:cTn id="46" dur="1000" fill="hold"/>
                                        <p:tgtEl>
                                          <p:spTgt spid="1049098"/>
                                        </p:tgtEl>
                                        <p:attrNameLst>
                                          <p:attrName>ppt_y</p:attrName>
                                        </p:attrNameLst>
                                      </p:cBhvr>
                                      <p:tavLst>
                                        <p:tav tm="0">
                                          <p:val>
                                            <p:strVal val="#ppt_y+.1"/>
                                          </p:val>
                                        </p:tav>
                                        <p:tav tm="100000">
                                          <p:val>
                                            <p:strVal val="#ppt_y"/>
                                          </p:val>
                                        </p:tav>
                                      </p:tavLst>
                                    </p:anim>
                                  </p:childTnLst>
                                </p:cTn>
                              </p:par>
                            </p:childTnLst>
                          </p:cTn>
                        </p:par>
                        <p:par>
                          <p:cTn id="47" fill="hold" nodeType="afterGroup">
                            <p:stCondLst>
                              <p:cond delay="5800"/>
                            </p:stCondLst>
                            <p:childTnLst>
                              <p:par>
                                <p:cTn id="48" presetID="56" presetClass="entr" presetSubtype="0" fill="hold" grpId="0" nodeType="afterEffect">
                                  <p:stCondLst>
                                    <p:cond delay="0"/>
                                  </p:stCondLst>
                                  <p:iterate type="lt">
                                    <p:tmPct val="10000"/>
                                  </p:iterate>
                                  <p:childTnLst>
                                    <p:set>
                                      <p:cBhvr>
                                        <p:cTn id="49" dur="1" fill="hold">
                                          <p:stCondLst>
                                            <p:cond delay="0"/>
                                          </p:stCondLst>
                                        </p:cTn>
                                        <p:tgtEl>
                                          <p:spTgt spid="1049101"/>
                                        </p:tgtEl>
                                        <p:attrNameLst>
                                          <p:attrName>style.visibility</p:attrName>
                                        </p:attrNameLst>
                                      </p:cBhvr>
                                      <p:to>
                                        <p:strVal val="visible"/>
                                      </p:to>
                                    </p:set>
                                    <p:anim by="(-#ppt_w*2)" calcmode="lin" valueType="num">
                                      <p:cBhvr rctx="PPT">
                                        <p:cTn id="50" dur="250" autoRev="1" fill="hold">
                                          <p:stCondLst>
                                            <p:cond delay="0"/>
                                          </p:stCondLst>
                                        </p:cTn>
                                        <p:tgtEl>
                                          <p:spTgt spid="1049101"/>
                                        </p:tgtEl>
                                        <p:attrNameLst>
                                          <p:attrName>ppt_w</p:attrName>
                                        </p:attrNameLst>
                                      </p:cBhvr>
                                    </p:anim>
                                    <p:anim by="(#ppt_w*0.50)" calcmode="lin" valueType="num">
                                      <p:cBhvr>
                                        <p:cTn id="51" dur="250" decel="50000" autoRev="1" fill="hold">
                                          <p:stCondLst>
                                            <p:cond delay="0"/>
                                          </p:stCondLst>
                                        </p:cTn>
                                        <p:tgtEl>
                                          <p:spTgt spid="1049101"/>
                                        </p:tgtEl>
                                        <p:attrNameLst>
                                          <p:attrName>ppt_x</p:attrName>
                                        </p:attrNameLst>
                                      </p:cBhvr>
                                    </p:anim>
                                    <p:anim from="(-#ppt_h/2)" to="(#ppt_y)" calcmode="lin" valueType="num">
                                      <p:cBhvr>
                                        <p:cTn id="52" dur="500" fill="hold">
                                          <p:stCondLst>
                                            <p:cond delay="0"/>
                                          </p:stCondLst>
                                        </p:cTn>
                                        <p:tgtEl>
                                          <p:spTgt spid="1049101"/>
                                        </p:tgtEl>
                                        <p:attrNameLst>
                                          <p:attrName>ppt_y</p:attrName>
                                        </p:attrNameLst>
                                      </p:cBhvr>
                                    </p:anim>
                                    <p:animRot by="21600000">
                                      <p:cBhvr>
                                        <p:cTn id="53" dur="500" fill="hold">
                                          <p:stCondLst>
                                            <p:cond delay="0"/>
                                          </p:stCondLst>
                                        </p:cTn>
                                        <p:tgtEl>
                                          <p:spTgt spid="1049101"/>
                                        </p:tgtEl>
                                        <p:attrNameLst>
                                          <p:attrName>r</p:attrName>
                                        </p:attrNameLst>
                                      </p:cBhvr>
                                    </p:animRot>
                                  </p:childTnLst>
                                </p:cTn>
                              </p:par>
                            </p:childTnLst>
                          </p:cTn>
                        </p:par>
                        <p:par>
                          <p:cTn id="54" fill="hold" nodeType="afterGroup">
                            <p:stCondLst>
                              <p:cond delay="6300"/>
                            </p:stCondLst>
                            <p:childTnLst>
                              <p:par>
                                <p:cTn id="55" presetID="16" presetClass="entr" presetSubtype="21" fill="hold" grpId="0" nodeType="afterEffect">
                                  <p:stCondLst>
                                    <p:cond delay="0"/>
                                  </p:stCondLst>
                                  <p:childTnLst>
                                    <p:set>
                                      <p:cBhvr>
                                        <p:cTn id="56" dur="1" fill="hold">
                                          <p:stCondLst>
                                            <p:cond delay="0"/>
                                          </p:stCondLst>
                                        </p:cTn>
                                        <p:tgtEl>
                                          <p:spTgt spid="1049102"/>
                                        </p:tgtEl>
                                        <p:attrNameLst>
                                          <p:attrName>style.visibility</p:attrName>
                                        </p:attrNameLst>
                                      </p:cBhvr>
                                      <p:to>
                                        <p:strVal val="visible"/>
                                      </p:to>
                                    </p:set>
                                    <p:animEffect transition="in" filter="barn(inVertical)">
                                      <p:cBhvr>
                                        <p:cTn id="57" dur="500"/>
                                        <p:tgtEl>
                                          <p:spTgt spid="1049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090" grpId="0" animBg="1"/>
      <p:bldP spid="1049091" grpId="0" animBg="1"/>
      <p:bldP spid="1049098" grpId="0" animBg="1"/>
      <p:bldP spid="1049099" grpId="0" animBg="1"/>
      <p:bldP spid="1049100" grpId="0" animBg="1"/>
      <p:bldP spid="1049101" grpId="0"/>
      <p:bldP spid="1049102" grpId="0"/>
      <p:bldP spid="1049103" grpId="0"/>
      <p:bldP spid="104910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106" name="矩形 2"/>
          <p:cNvSpPr/>
          <p:nvPr/>
        </p:nvSpPr>
        <p:spPr>
          <a:xfrm>
            <a:off x="6652260" y="1925320"/>
            <a:ext cx="4812030" cy="29235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49107" name="矩形 7"/>
          <p:cNvSpPr/>
          <p:nvPr/>
        </p:nvSpPr>
        <p:spPr>
          <a:xfrm>
            <a:off x="792480" y="1925320"/>
            <a:ext cx="4788535" cy="29235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48" name="组合 18"/>
          <p:cNvGrpSpPr/>
          <p:nvPr/>
        </p:nvGrpSpPr>
        <p:grpSpPr>
          <a:xfrm>
            <a:off x="5852160" y="1042035"/>
            <a:ext cx="533400" cy="3806825"/>
            <a:chOff x="5829300" y="1041819"/>
            <a:chExt cx="533400" cy="5292163"/>
          </a:xfrm>
        </p:grpSpPr>
        <p:sp>
          <p:nvSpPr>
            <p:cNvPr id="1049108" name="椭圆 8"/>
            <p:cNvSpPr/>
            <p:nvPr/>
          </p:nvSpPr>
          <p:spPr>
            <a:xfrm>
              <a:off x="5829300" y="3658509"/>
              <a:ext cx="533400" cy="554676"/>
            </a:xfrm>
            <a:prstGeom prst="ellipse">
              <a:avLst/>
            </a:prstGeom>
            <a:solidFill>
              <a:schemeClr val="bg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781" name="直接连接符 91"/>
            <p:cNvCxnSpPr>
              <a:stCxn id="1049108" idx="0"/>
            </p:cNvCxnSpPr>
            <p:nvPr/>
          </p:nvCxnSpPr>
          <p:spPr>
            <a:xfrm flipH="1" flipV="1">
              <a:off x="6096000" y="1041819"/>
              <a:ext cx="0" cy="2616690"/>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145782" name="直接连接符 92"/>
            <p:cNvCxnSpPr>
              <a:endCxn id="1049108" idx="4"/>
            </p:cNvCxnSpPr>
            <p:nvPr/>
          </p:nvCxnSpPr>
          <p:spPr>
            <a:xfrm flipH="1" flipV="1">
              <a:off x="6096000" y="4213185"/>
              <a:ext cx="0" cy="2120797"/>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49109" name="矩形 11"/>
            <p:cNvSpPr/>
            <p:nvPr/>
          </p:nvSpPr>
          <p:spPr>
            <a:xfrm>
              <a:off x="5939527" y="3700770"/>
              <a:ext cx="349392" cy="346070"/>
            </a:xfrm>
            <a:prstGeom prst="rect">
              <a:avLst/>
            </a:prstGeom>
          </p:spPr>
          <p:txBody>
            <a:bodyPr wrap="none" tIns="0" bIns="0" anchor="ctr" anchorCtr="0">
              <a:noAutofit/>
            </a:bodyPr>
            <a:lstStyle/>
            <a:p>
              <a:pPr algn="ctr">
                <a:lnSpc>
                  <a:spcPct val="150000"/>
                </a:lnSpc>
              </a:pPr>
              <a:r>
                <a:rPr lang="en-US" altLang="zh-CN" sz="2000">
                  <a:ln w="6350">
                    <a:noFill/>
                  </a:ln>
                  <a:solidFill>
                    <a:srgbClr val="FF0000"/>
                  </a:solidFill>
                  <a:latin typeface="微软雅黑" panose="020B0503020204020204" pitchFamily="34" charset="-122"/>
                  <a:ea typeface="微软雅黑" panose="020B0503020204020204" pitchFamily="34" charset="-122"/>
                  <a:cs typeface="Arial" panose="020B0604020202020204" pitchFamily="34" charset="0"/>
                </a:rPr>
                <a:t>▶</a:t>
              </a:r>
            </a:p>
          </p:txBody>
        </p:sp>
      </p:grpSp>
      <p:grpSp>
        <p:nvGrpSpPr>
          <p:cNvPr id="249" name="组合 19"/>
          <p:cNvGrpSpPr/>
          <p:nvPr/>
        </p:nvGrpSpPr>
        <p:grpSpPr>
          <a:xfrm>
            <a:off x="2062033" y="1223592"/>
            <a:ext cx="2113690" cy="495316"/>
            <a:chOff x="810997" y="5404174"/>
            <a:chExt cx="6000444" cy="495316"/>
          </a:xfrm>
        </p:grpSpPr>
        <p:sp>
          <p:nvSpPr>
            <p:cNvPr id="1049110"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111" name="矩形 21"/>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59</a:t>
              </a:r>
              <a:r>
                <a:rPr kumimoji="0"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号令</a:t>
              </a:r>
            </a:p>
          </p:txBody>
        </p:sp>
      </p:grpSp>
      <p:grpSp>
        <p:nvGrpSpPr>
          <p:cNvPr id="250" name="组合 22"/>
          <p:cNvGrpSpPr/>
          <p:nvPr/>
        </p:nvGrpSpPr>
        <p:grpSpPr>
          <a:xfrm>
            <a:off x="8002693" y="1223380"/>
            <a:ext cx="2113690" cy="495316"/>
            <a:chOff x="810997" y="5404174"/>
            <a:chExt cx="6000444" cy="495316"/>
          </a:xfrm>
        </p:grpSpPr>
        <p:sp>
          <p:nvSpPr>
            <p:cNvPr id="1049112"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113" name="矩形 24"/>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13</a:t>
              </a:r>
              <a:r>
                <a:rPr kumimoji="0" lang="zh-CN" altLang="en-US"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号令</a:t>
              </a:r>
            </a:p>
          </p:txBody>
        </p:sp>
      </p:grpSp>
      <p:sp>
        <p:nvSpPr>
          <p:cNvPr id="1049114" name="圆角矩形 36"/>
          <p:cNvSpPr/>
          <p:nvPr/>
        </p:nvSpPr>
        <p:spPr>
          <a:xfrm>
            <a:off x="865506" y="5176525"/>
            <a:ext cx="10607024" cy="984458"/>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3130" rtl="0" eaLnBrk="1" fontAlgn="base" latinLnBrk="0" hangingPunct="1">
              <a:lnSpc>
                <a:spcPts val="2000"/>
              </a:lnSpc>
              <a:spcBef>
                <a:spcPct val="0"/>
              </a:spcBef>
              <a:spcAft>
                <a:spcPts val="50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115" name="Freeform 11"/>
          <p:cNvSpPr/>
          <p:nvPr/>
        </p:nvSpPr>
        <p:spPr bwMode="auto">
          <a:xfrm>
            <a:off x="865348" y="5043073"/>
            <a:ext cx="80931" cy="472678"/>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116" name="Freeform 12"/>
          <p:cNvSpPr/>
          <p:nvPr/>
        </p:nvSpPr>
        <p:spPr bwMode="auto">
          <a:xfrm>
            <a:off x="792480" y="5133925"/>
            <a:ext cx="2200760" cy="408384"/>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117" name="TextBox 8"/>
          <p:cNvSpPr txBox="1"/>
          <p:nvPr/>
        </p:nvSpPr>
        <p:spPr>
          <a:xfrm>
            <a:off x="1097281" y="5158411"/>
            <a:ext cx="1536353" cy="359410"/>
          </a:xfrm>
          <a:prstGeom prst="rect">
            <a:avLst/>
          </a:prstGeom>
          <a:noFill/>
        </p:spPr>
        <p:txBody>
          <a:bodyPr wrap="square" lIns="68562" tIns="34281" rIns="68562" bIns="34281"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变化点说明</a:t>
            </a:r>
          </a:p>
        </p:txBody>
      </p:sp>
      <p:sp>
        <p:nvSpPr>
          <p:cNvPr id="1049118" name="矩形 3"/>
          <p:cNvSpPr>
            <a:spLocks noChangeArrowheads="1"/>
          </p:cNvSpPr>
          <p:nvPr>
            <p:custDataLst>
              <p:tags r:id="rId1"/>
            </p:custDataLst>
          </p:nvPr>
        </p:nvSpPr>
        <p:spPr bwMode="auto">
          <a:xfrm>
            <a:off x="3352165" y="5157470"/>
            <a:ext cx="4301490" cy="951230"/>
          </a:xfrm>
          <a:prstGeom prst="rect">
            <a:avLst/>
          </a:prstGeom>
          <a:noFill/>
          <a:ln w="9525">
            <a:noFill/>
            <a:miter lim="800000"/>
          </a:ln>
        </p:spPr>
        <p:txBody>
          <a:bodyPr wrap="square" lIns="91431" tIns="45716" rIns="91431" bIns="45716">
            <a:noAutofit/>
          </a:bodyPr>
          <a:lstStyle/>
          <a:p>
            <a:pPr marL="0" marR="0" lvl="0" indent="0" algn="l" defTabSz="913130" rtl="0" eaLnBrk="1" fontAlgn="base" latinLnBrk="0" hangingPunct="1">
              <a:lnSpc>
                <a:spcPct val="135000"/>
              </a:lnSpc>
              <a:spcBef>
                <a:spcPct val="0"/>
              </a:spcBef>
              <a:spcAft>
                <a:spcPts val="500"/>
              </a:spcAft>
              <a:buClrTx/>
              <a:buSzTx/>
              <a:buFontTx/>
              <a:buNone/>
            </a:pPr>
            <a:r>
              <a:rPr kumimoji="0" lang="zh-CN"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明确了安全警示标志设置具体位置的要求</a:t>
            </a:r>
          </a:p>
          <a:p>
            <a:pPr marL="0" marR="0" lvl="0" indent="0" algn="l" defTabSz="913130" rtl="0" eaLnBrk="1" fontAlgn="base" latinLnBrk="0" hangingPunct="1">
              <a:lnSpc>
                <a:spcPct val="135000"/>
              </a:lnSpc>
              <a:spcBef>
                <a:spcPct val="0"/>
              </a:spcBef>
              <a:spcAft>
                <a:spcPts val="500"/>
              </a:spcAft>
              <a:buClrTx/>
              <a:buSzTx/>
              <a:buFontTx/>
              <a:buNone/>
            </a:pPr>
            <a:r>
              <a:rPr kumimoji="0" lang="zh-CN"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增加了安全风险告知牌的设置要求</a:t>
            </a:r>
          </a:p>
        </p:txBody>
      </p:sp>
      <p:sp>
        <p:nvSpPr>
          <p:cNvPr id="1049119" name="文本框 4"/>
          <p:cNvSpPr txBox="1"/>
          <p:nvPr/>
        </p:nvSpPr>
        <p:spPr>
          <a:xfrm>
            <a:off x="1019175" y="2122805"/>
            <a:ext cx="4483735" cy="2515235"/>
          </a:xfrm>
          <a:prstGeom prst="rect">
            <a:avLst/>
          </a:prstGeom>
          <a:noFill/>
        </p:spPr>
        <p:txBody>
          <a:bodyPr wrap="square" rtlCol="0" anchor="t">
            <a:spAutoFit/>
          </a:bodyPr>
          <a:lstStyle/>
          <a:p>
            <a:pPr indent="0" fontAlgn="auto">
              <a:lnSpc>
                <a:spcPts val="2700"/>
              </a:lnSpc>
              <a:spcBef>
                <a:spcPct val="0"/>
              </a:spcBef>
              <a:spcAft>
                <a:spcPct val="0"/>
              </a:spcAft>
            </a:pPr>
            <a:r>
              <a:rPr lang="zh-CN" altLang="en-US" sz="13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第十九条</a:t>
            </a:r>
            <a:r>
              <a:rPr lang="zh-CN" altLang="en-US" sz="1300">
                <a:latin typeface="微软雅黑" panose="020B0503020204020204" pitchFamily="34" charset="-122"/>
                <a:ea typeface="微软雅黑" panose="020B0503020204020204" pitchFamily="34" charset="-122"/>
                <a:cs typeface="Times New Roman" panose="02020603050405020304" pitchFamily="18" charset="0"/>
                <a:sym typeface="+mn-ea"/>
              </a:rPr>
              <a:t> 工贸企业有限空间作业还应当符合下列要求：</a:t>
            </a:r>
          </a:p>
          <a:p>
            <a:pPr indent="0" fontAlgn="auto">
              <a:lnSpc>
                <a:spcPts val="2700"/>
              </a:lnSpc>
              <a:spcBef>
                <a:spcPct val="0"/>
              </a:spcBef>
              <a:spcAft>
                <a:spcPct val="0"/>
              </a:spcAft>
            </a:pPr>
            <a:r>
              <a:rPr lang="zh-CN" altLang="en-US" sz="1300">
                <a:latin typeface="微软雅黑" panose="020B0503020204020204" pitchFamily="34" charset="-122"/>
                <a:ea typeface="微软雅黑" panose="020B0503020204020204" pitchFamily="34" charset="-122"/>
                <a:cs typeface="Times New Roman" panose="02020603050405020304" pitchFamily="18" charset="0"/>
                <a:sym typeface="+mn-ea"/>
              </a:rPr>
              <a:t>（一）保持有限空间出入口畅通；</a:t>
            </a:r>
          </a:p>
          <a:p>
            <a:pPr indent="0" fontAlgn="auto">
              <a:lnSpc>
                <a:spcPts val="2700"/>
              </a:lnSpc>
              <a:spcBef>
                <a:spcPct val="0"/>
              </a:spcBef>
              <a:spcAft>
                <a:spcPct val="0"/>
              </a:spcAft>
            </a:pPr>
            <a:r>
              <a:rPr lang="zh-CN" altLang="en-US" sz="13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（二）设置明显的安全警示标志和警示说明；</a:t>
            </a:r>
          </a:p>
          <a:p>
            <a:pPr indent="0" fontAlgn="auto">
              <a:lnSpc>
                <a:spcPts val="2700"/>
              </a:lnSpc>
              <a:spcBef>
                <a:spcPct val="0"/>
              </a:spcBef>
              <a:spcAft>
                <a:spcPct val="0"/>
              </a:spcAft>
            </a:pPr>
            <a:r>
              <a:rPr lang="zh-CN" altLang="en-US" sz="1300">
                <a:latin typeface="微软雅黑" panose="020B0503020204020204" pitchFamily="34" charset="-122"/>
                <a:ea typeface="微软雅黑" panose="020B0503020204020204" pitchFamily="34" charset="-122"/>
                <a:cs typeface="Times New Roman" panose="02020603050405020304" pitchFamily="18" charset="0"/>
                <a:sym typeface="+mn-ea"/>
              </a:rPr>
              <a:t>（三）作业前清点作业人员和工器具；</a:t>
            </a:r>
          </a:p>
          <a:p>
            <a:pPr indent="0" fontAlgn="auto">
              <a:lnSpc>
                <a:spcPts val="2700"/>
              </a:lnSpc>
              <a:spcBef>
                <a:spcPct val="0"/>
              </a:spcBef>
              <a:spcAft>
                <a:spcPct val="0"/>
              </a:spcAft>
            </a:pPr>
            <a:r>
              <a:rPr lang="zh-CN" altLang="en-US" sz="1300">
                <a:latin typeface="微软雅黑" panose="020B0503020204020204" pitchFamily="34" charset="-122"/>
                <a:ea typeface="微软雅黑" panose="020B0503020204020204" pitchFamily="34" charset="-122"/>
                <a:cs typeface="Times New Roman" panose="02020603050405020304" pitchFamily="18" charset="0"/>
                <a:sym typeface="+mn-ea"/>
              </a:rPr>
              <a:t>（四）作业人员与外部有可靠的通讯联络；</a:t>
            </a:r>
          </a:p>
          <a:p>
            <a:pPr indent="0" fontAlgn="auto">
              <a:lnSpc>
                <a:spcPts val="2700"/>
              </a:lnSpc>
              <a:spcBef>
                <a:spcPct val="0"/>
              </a:spcBef>
              <a:spcAft>
                <a:spcPct val="0"/>
              </a:spcAft>
            </a:pPr>
            <a:r>
              <a:rPr lang="zh-CN" altLang="en-US" sz="1300">
                <a:latin typeface="微软雅黑" panose="020B0503020204020204" pitchFamily="34" charset="-122"/>
                <a:ea typeface="微软雅黑" panose="020B0503020204020204" pitchFamily="34" charset="-122"/>
                <a:cs typeface="Times New Roman" panose="02020603050405020304" pitchFamily="18" charset="0"/>
                <a:sym typeface="+mn-ea"/>
              </a:rPr>
              <a:t>（五）监护人员不得离开作业现场，并与作业人员保持联系；</a:t>
            </a:r>
          </a:p>
          <a:p>
            <a:pPr indent="0" fontAlgn="auto">
              <a:lnSpc>
                <a:spcPts val="2700"/>
              </a:lnSpc>
              <a:spcBef>
                <a:spcPct val="0"/>
              </a:spcBef>
              <a:spcAft>
                <a:spcPct val="0"/>
              </a:spcAft>
            </a:pPr>
            <a:r>
              <a:rPr lang="zh-CN" altLang="en-US" sz="1300">
                <a:latin typeface="微软雅黑" panose="020B0503020204020204" pitchFamily="34" charset="-122"/>
                <a:ea typeface="微软雅黑" panose="020B0503020204020204" pitchFamily="34" charset="-122"/>
                <a:cs typeface="Times New Roman" panose="02020603050405020304" pitchFamily="18" charset="0"/>
                <a:sym typeface="+mn-ea"/>
              </a:rPr>
              <a:t>（六）存在交叉作业时，采取避免互相伤害的措施。</a:t>
            </a:r>
          </a:p>
        </p:txBody>
      </p:sp>
      <p:sp>
        <p:nvSpPr>
          <p:cNvPr id="1049120" name="文本框 5"/>
          <p:cNvSpPr txBox="1"/>
          <p:nvPr/>
        </p:nvSpPr>
        <p:spPr>
          <a:xfrm>
            <a:off x="6734810" y="2385695"/>
            <a:ext cx="4613910" cy="1476375"/>
          </a:xfrm>
          <a:prstGeom prst="rect">
            <a:avLst/>
          </a:prstGeom>
          <a:noFill/>
        </p:spPr>
        <p:txBody>
          <a:bodyPr wrap="square" rtlCol="0" anchor="t">
            <a:spAutoFit/>
          </a:bodyPr>
          <a:lstStyle/>
          <a:p>
            <a:pPr indent="0" fontAlgn="auto">
              <a:lnSpc>
                <a:spcPct val="200000"/>
              </a:lnSpc>
              <a:spcBef>
                <a:spcPct val="0"/>
              </a:spcBef>
              <a:spcAft>
                <a:spcPct val="0"/>
              </a:spcAft>
            </a:pPr>
            <a:r>
              <a:rPr sz="1500" b="1">
                <a:solidFill>
                  <a:srgbClr val="FF0000"/>
                </a:solidFill>
                <a:latin typeface="微软雅黑" panose="020B0503020204020204" pitchFamily="34" charset="-122"/>
                <a:ea typeface="微软雅黑" panose="020B0503020204020204" pitchFamily="34" charset="-122"/>
                <a:sym typeface="+mn-ea"/>
              </a:rPr>
              <a:t>第十一条</a:t>
            </a:r>
            <a:r>
              <a:rPr sz="1500">
                <a:latin typeface="微软雅黑" panose="020B0503020204020204" pitchFamily="34" charset="-122"/>
                <a:ea typeface="微软雅黑" panose="020B0503020204020204" pitchFamily="34" charset="-122"/>
                <a:sym typeface="+mn-ea"/>
              </a:rPr>
              <a:t> </a:t>
            </a:r>
            <a:r>
              <a:rPr lang="en-US" sz="1500">
                <a:latin typeface="微软雅黑" panose="020B0503020204020204" pitchFamily="34" charset="-122"/>
                <a:ea typeface="微软雅黑" panose="020B0503020204020204" pitchFamily="34" charset="-122"/>
                <a:sym typeface="+mn-ea"/>
              </a:rPr>
              <a:t> </a:t>
            </a:r>
            <a:r>
              <a:rPr sz="1500">
                <a:latin typeface="微软雅黑" panose="020B0503020204020204" pitchFamily="34" charset="-122"/>
                <a:ea typeface="微软雅黑" panose="020B0503020204020204" pitchFamily="34" charset="-122"/>
                <a:sym typeface="+mn-ea"/>
              </a:rPr>
              <a:t>工贸企业应当在有限空间</a:t>
            </a:r>
            <a:r>
              <a:rPr sz="1500" b="1">
                <a:solidFill>
                  <a:srgbClr val="FF0000"/>
                </a:solidFill>
                <a:highlight>
                  <a:srgbClr val="FFFF00"/>
                </a:highlight>
                <a:latin typeface="微软雅黑" panose="020B0503020204020204" pitchFamily="34" charset="-122"/>
                <a:ea typeface="微软雅黑" panose="020B0503020204020204" pitchFamily="34" charset="-122"/>
                <a:sym typeface="+mn-ea"/>
              </a:rPr>
              <a:t>出入口</a:t>
            </a:r>
            <a:r>
              <a:rPr sz="1500" b="1">
                <a:solidFill>
                  <a:srgbClr val="FF0000"/>
                </a:solidFill>
                <a:latin typeface="微软雅黑" panose="020B0503020204020204" pitchFamily="34" charset="-122"/>
                <a:ea typeface="微软雅黑" panose="020B0503020204020204" pitchFamily="34" charset="-122"/>
                <a:sym typeface="+mn-ea"/>
              </a:rPr>
              <a:t>等醒目位置</a:t>
            </a:r>
            <a:r>
              <a:rPr sz="1500">
                <a:latin typeface="微软雅黑" panose="020B0503020204020204" pitchFamily="34" charset="-122"/>
                <a:ea typeface="微软雅黑" panose="020B0503020204020204" pitchFamily="34" charset="-122"/>
                <a:sym typeface="+mn-ea"/>
              </a:rPr>
              <a:t>设置明显的</a:t>
            </a:r>
            <a:r>
              <a:rPr sz="1500" b="1">
                <a:solidFill>
                  <a:srgbClr val="FF0000"/>
                </a:solidFill>
                <a:latin typeface="微软雅黑" panose="020B0503020204020204" pitchFamily="34" charset="-122"/>
                <a:ea typeface="微软雅黑" panose="020B0503020204020204" pitchFamily="34" charset="-122"/>
                <a:sym typeface="+mn-ea"/>
              </a:rPr>
              <a:t>安全警示标志</a:t>
            </a:r>
            <a:r>
              <a:rPr sz="1500">
                <a:latin typeface="微软雅黑" panose="020B0503020204020204" pitchFamily="34" charset="-122"/>
                <a:ea typeface="微软雅黑" panose="020B0503020204020204" pitchFamily="34" charset="-122"/>
                <a:sym typeface="+mn-ea"/>
              </a:rPr>
              <a:t>，并在</a:t>
            </a:r>
            <a:r>
              <a:rPr sz="1500" b="1">
                <a:solidFill>
                  <a:srgbClr val="FF0000"/>
                </a:solidFill>
                <a:latin typeface="微软雅黑" panose="020B0503020204020204" pitchFamily="34" charset="-122"/>
                <a:ea typeface="微软雅黑" panose="020B0503020204020204" pitchFamily="34" charset="-122"/>
                <a:sym typeface="+mn-ea"/>
              </a:rPr>
              <a:t>具备条件</a:t>
            </a:r>
            <a:r>
              <a:rPr sz="1500">
                <a:latin typeface="微软雅黑" panose="020B0503020204020204" pitchFamily="34" charset="-122"/>
                <a:ea typeface="微软雅黑" panose="020B0503020204020204" pitchFamily="34" charset="-122"/>
                <a:sym typeface="+mn-ea"/>
              </a:rPr>
              <a:t>的场所设置</a:t>
            </a:r>
            <a:r>
              <a:rPr sz="1500" b="1">
                <a:solidFill>
                  <a:srgbClr val="FF0000"/>
                </a:solidFill>
                <a:latin typeface="微软雅黑" panose="020B0503020204020204" pitchFamily="34" charset="-122"/>
                <a:ea typeface="微软雅黑" panose="020B0503020204020204" pitchFamily="34" charset="-122"/>
                <a:sym typeface="+mn-ea"/>
              </a:rPr>
              <a:t>安全风险告知牌</a:t>
            </a:r>
            <a:r>
              <a:rPr sz="1500">
                <a:latin typeface="微软雅黑" panose="020B0503020204020204" pitchFamily="34" charset="-122"/>
                <a:ea typeface="微软雅黑" panose="020B0503020204020204" pitchFamily="34" charset="-122"/>
                <a:sym typeface="+mn-ea"/>
              </a:rPr>
              <a:t>。</a:t>
            </a:r>
          </a:p>
        </p:txBody>
      </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49"/>
                                        </p:tgtEl>
                                        <p:attrNameLst>
                                          <p:attrName>style.visibility</p:attrName>
                                        </p:attrNameLst>
                                      </p:cBhvr>
                                      <p:to>
                                        <p:strVal val="visible"/>
                                      </p:to>
                                    </p:set>
                                    <p:anim calcmode="lin" valueType="num">
                                      <p:cBhvr>
                                        <p:cTn id="7" dur="500" fill="hold"/>
                                        <p:tgtEl>
                                          <p:spTgt spid="249"/>
                                        </p:tgtEl>
                                        <p:attrNameLst>
                                          <p:attrName>ppt_w</p:attrName>
                                        </p:attrNameLst>
                                      </p:cBhvr>
                                      <p:tavLst>
                                        <p:tav tm="0">
                                          <p:val>
                                            <p:fltVal val="0"/>
                                          </p:val>
                                        </p:tav>
                                        <p:tav tm="100000">
                                          <p:val>
                                            <p:strVal val="#ppt_w"/>
                                          </p:val>
                                        </p:tav>
                                      </p:tavLst>
                                    </p:anim>
                                    <p:anim calcmode="lin" valueType="num">
                                      <p:cBhvr>
                                        <p:cTn id="8" dur="500" fill="hold"/>
                                        <p:tgtEl>
                                          <p:spTgt spid="249"/>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1049107"/>
                                        </p:tgtEl>
                                        <p:attrNameLst>
                                          <p:attrName>style.visibility</p:attrName>
                                        </p:attrNameLst>
                                      </p:cBhvr>
                                      <p:to>
                                        <p:strVal val="visible"/>
                                      </p:to>
                                    </p:set>
                                    <p:animEffect transition="in" filter="wedge">
                                      <p:cBhvr>
                                        <p:cTn id="12" dur="1000"/>
                                        <p:tgtEl>
                                          <p:spTgt spid="1049107"/>
                                        </p:tgtEl>
                                      </p:cBhvr>
                                    </p:animEffect>
                                  </p:childTnLst>
                                </p:cTn>
                              </p:par>
                            </p:childTnLst>
                          </p:cTn>
                        </p:par>
                        <p:par>
                          <p:cTn id="13" fill="hold" nodeType="afterGroup">
                            <p:stCondLst>
                              <p:cond delay="1500"/>
                            </p:stCondLst>
                            <p:childTnLst>
                              <p:par>
                                <p:cTn id="14" presetID="22" presetClass="entr" presetSubtype="4" fill="hold" grpId="0" nodeType="afterEffect">
                                  <p:stCondLst>
                                    <p:cond delay="0"/>
                                  </p:stCondLst>
                                  <p:childTnLst>
                                    <p:set>
                                      <p:cBhvr>
                                        <p:cTn id="15" dur="1" fill="hold">
                                          <p:stCondLst>
                                            <p:cond delay="0"/>
                                          </p:stCondLst>
                                        </p:cTn>
                                        <p:tgtEl>
                                          <p:spTgt spid="1049119"/>
                                        </p:tgtEl>
                                        <p:attrNameLst>
                                          <p:attrName>style.visibility</p:attrName>
                                        </p:attrNameLst>
                                      </p:cBhvr>
                                      <p:to>
                                        <p:strVal val="visible"/>
                                      </p:to>
                                    </p:set>
                                    <p:animEffect transition="in" filter="wipe(down)">
                                      <p:cBhvr>
                                        <p:cTn id="16" dur="500"/>
                                        <p:tgtEl>
                                          <p:spTgt spid="1049119"/>
                                        </p:tgtEl>
                                      </p:cBhvr>
                                    </p:animEffect>
                                  </p:childTnLst>
                                </p:cTn>
                              </p:par>
                            </p:childTnLst>
                          </p:cTn>
                        </p:par>
                        <p:par>
                          <p:cTn id="17" fill="hold" nodeType="afterGroup">
                            <p:stCondLst>
                              <p:cond delay="2000"/>
                            </p:stCondLst>
                            <p:childTnLst>
                              <p:par>
                                <p:cTn id="18" presetID="16" presetClass="entr" presetSubtype="21" fill="hold" nodeType="afterEffect">
                                  <p:stCondLst>
                                    <p:cond delay="0"/>
                                  </p:stCondLst>
                                  <p:childTnLst>
                                    <p:set>
                                      <p:cBhvr>
                                        <p:cTn id="19" dur="1" fill="hold">
                                          <p:stCondLst>
                                            <p:cond delay="0"/>
                                          </p:stCondLst>
                                        </p:cTn>
                                        <p:tgtEl>
                                          <p:spTgt spid="248"/>
                                        </p:tgtEl>
                                        <p:attrNameLst>
                                          <p:attrName>style.visibility</p:attrName>
                                        </p:attrNameLst>
                                      </p:cBhvr>
                                      <p:to>
                                        <p:strVal val="visible"/>
                                      </p:to>
                                    </p:set>
                                    <p:animEffect transition="in" filter="barn(inVertical)">
                                      <p:cBhvr>
                                        <p:cTn id="20" dur="500"/>
                                        <p:tgtEl>
                                          <p:spTgt spid="248"/>
                                        </p:tgtEl>
                                      </p:cBhvr>
                                    </p:animEffect>
                                  </p:childTnLst>
                                </p:cTn>
                              </p:par>
                              <p:par>
                                <p:cTn id="21" presetID="23" presetClass="entr" presetSubtype="16" fill="hold" nodeType="withEffect">
                                  <p:stCondLst>
                                    <p:cond delay="0"/>
                                  </p:stCondLst>
                                  <p:childTnLst>
                                    <p:set>
                                      <p:cBhvr>
                                        <p:cTn id="22" dur="1" fill="hold">
                                          <p:stCondLst>
                                            <p:cond delay="0"/>
                                          </p:stCondLst>
                                        </p:cTn>
                                        <p:tgtEl>
                                          <p:spTgt spid="250"/>
                                        </p:tgtEl>
                                        <p:attrNameLst>
                                          <p:attrName>style.visibility</p:attrName>
                                        </p:attrNameLst>
                                      </p:cBhvr>
                                      <p:to>
                                        <p:strVal val="visible"/>
                                      </p:to>
                                    </p:set>
                                    <p:anim calcmode="lin" valueType="num">
                                      <p:cBhvr>
                                        <p:cTn id="23" dur="500" fill="hold"/>
                                        <p:tgtEl>
                                          <p:spTgt spid="250"/>
                                        </p:tgtEl>
                                        <p:attrNameLst>
                                          <p:attrName>ppt_w</p:attrName>
                                        </p:attrNameLst>
                                      </p:cBhvr>
                                      <p:tavLst>
                                        <p:tav tm="0">
                                          <p:val>
                                            <p:fltVal val="0"/>
                                          </p:val>
                                        </p:tav>
                                        <p:tav tm="100000">
                                          <p:val>
                                            <p:strVal val="#ppt_w"/>
                                          </p:val>
                                        </p:tav>
                                      </p:tavLst>
                                    </p:anim>
                                    <p:anim calcmode="lin" valueType="num">
                                      <p:cBhvr>
                                        <p:cTn id="24" dur="500" fill="hold"/>
                                        <p:tgtEl>
                                          <p:spTgt spid="250"/>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500"/>
                            </p:stCondLst>
                            <p:childTnLst>
                              <p:par>
                                <p:cTn id="26" presetID="20" presetClass="entr" presetSubtype="0" fill="hold" grpId="0" nodeType="afterEffect">
                                  <p:stCondLst>
                                    <p:cond delay="0"/>
                                  </p:stCondLst>
                                  <p:childTnLst>
                                    <p:set>
                                      <p:cBhvr>
                                        <p:cTn id="27" dur="1" fill="hold">
                                          <p:stCondLst>
                                            <p:cond delay="0"/>
                                          </p:stCondLst>
                                        </p:cTn>
                                        <p:tgtEl>
                                          <p:spTgt spid="1049106"/>
                                        </p:tgtEl>
                                        <p:attrNameLst>
                                          <p:attrName>style.visibility</p:attrName>
                                        </p:attrNameLst>
                                      </p:cBhvr>
                                      <p:to>
                                        <p:strVal val="visible"/>
                                      </p:to>
                                    </p:set>
                                    <p:animEffect transition="in" filter="wedge">
                                      <p:cBhvr>
                                        <p:cTn id="28" dur="1000"/>
                                        <p:tgtEl>
                                          <p:spTgt spid="1049106"/>
                                        </p:tgtEl>
                                      </p:cBhvr>
                                    </p:animEffect>
                                  </p:childTnLst>
                                </p:cTn>
                              </p:par>
                            </p:childTnLst>
                          </p:cTn>
                        </p:par>
                        <p:par>
                          <p:cTn id="29" fill="hold" nodeType="afterGroup">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1049120"/>
                                        </p:tgtEl>
                                        <p:attrNameLst>
                                          <p:attrName>style.visibility</p:attrName>
                                        </p:attrNameLst>
                                      </p:cBhvr>
                                      <p:to>
                                        <p:strVal val="visible"/>
                                      </p:to>
                                    </p:set>
                                    <p:animEffect transition="in" filter="wipe(down)">
                                      <p:cBhvr>
                                        <p:cTn id="32" dur="500"/>
                                        <p:tgtEl>
                                          <p:spTgt spid="1049120"/>
                                        </p:tgtEl>
                                      </p:cBhvr>
                                    </p:animEffect>
                                  </p:childTnLst>
                                </p:cTn>
                              </p:par>
                            </p:childTnLst>
                          </p:cTn>
                        </p:par>
                        <p:par>
                          <p:cTn id="33" fill="hold" nodeType="afterGroup">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1049115"/>
                                        </p:tgtEl>
                                        <p:attrNameLst>
                                          <p:attrName>style.visibility</p:attrName>
                                        </p:attrNameLst>
                                      </p:cBhvr>
                                      <p:to>
                                        <p:strVal val="visible"/>
                                      </p:to>
                                    </p:set>
                                    <p:animEffect transition="in" filter="wipe(right)">
                                      <p:cBhvr>
                                        <p:cTn id="36" dur="300"/>
                                        <p:tgtEl>
                                          <p:spTgt spid="1049115"/>
                                        </p:tgtEl>
                                      </p:cBhvr>
                                    </p:animEffect>
                                  </p:childTnLst>
                                </p:cTn>
                              </p:par>
                            </p:childTnLst>
                          </p:cTn>
                        </p:par>
                        <p:par>
                          <p:cTn id="37" fill="hold" nodeType="afterGroup">
                            <p:stCondLst>
                              <p:cond delay="4300"/>
                            </p:stCondLst>
                            <p:childTnLst>
                              <p:par>
                                <p:cTn id="38" presetID="22" presetClass="entr" presetSubtype="8" fill="hold" grpId="0" nodeType="afterEffect">
                                  <p:stCondLst>
                                    <p:cond delay="0"/>
                                  </p:stCondLst>
                                  <p:childTnLst>
                                    <p:set>
                                      <p:cBhvr>
                                        <p:cTn id="39" dur="1" fill="hold">
                                          <p:stCondLst>
                                            <p:cond delay="0"/>
                                          </p:stCondLst>
                                        </p:cTn>
                                        <p:tgtEl>
                                          <p:spTgt spid="1049116"/>
                                        </p:tgtEl>
                                        <p:attrNameLst>
                                          <p:attrName>style.visibility</p:attrName>
                                        </p:attrNameLst>
                                      </p:cBhvr>
                                      <p:to>
                                        <p:strVal val="visible"/>
                                      </p:to>
                                    </p:set>
                                    <p:animEffect transition="in" filter="wipe(left)">
                                      <p:cBhvr>
                                        <p:cTn id="40" dur="500"/>
                                        <p:tgtEl>
                                          <p:spTgt spid="1049116"/>
                                        </p:tgtEl>
                                      </p:cBhvr>
                                    </p:animEffect>
                                  </p:childTnLst>
                                </p:cTn>
                              </p:par>
                            </p:childTnLst>
                          </p:cTn>
                        </p:par>
                        <p:par>
                          <p:cTn id="41" fill="hold" nodeType="afterGroup">
                            <p:stCondLst>
                              <p:cond delay="4800"/>
                            </p:stCondLst>
                            <p:childTnLst>
                              <p:par>
                                <p:cTn id="42" presetID="42" presetClass="entr" presetSubtype="0" fill="hold" grpId="0" nodeType="afterEffect">
                                  <p:stCondLst>
                                    <p:cond delay="0"/>
                                  </p:stCondLst>
                                  <p:childTnLst>
                                    <p:set>
                                      <p:cBhvr>
                                        <p:cTn id="43" dur="1" fill="hold">
                                          <p:stCondLst>
                                            <p:cond delay="0"/>
                                          </p:stCondLst>
                                        </p:cTn>
                                        <p:tgtEl>
                                          <p:spTgt spid="1049114"/>
                                        </p:tgtEl>
                                        <p:attrNameLst>
                                          <p:attrName>style.visibility</p:attrName>
                                        </p:attrNameLst>
                                      </p:cBhvr>
                                      <p:to>
                                        <p:strVal val="visible"/>
                                      </p:to>
                                    </p:set>
                                    <p:animEffect transition="in" filter="fade">
                                      <p:cBhvr>
                                        <p:cTn id="44" dur="1000"/>
                                        <p:tgtEl>
                                          <p:spTgt spid="1049114"/>
                                        </p:tgtEl>
                                      </p:cBhvr>
                                    </p:animEffect>
                                    <p:anim calcmode="lin" valueType="num">
                                      <p:cBhvr>
                                        <p:cTn id="45" dur="1000" fill="hold"/>
                                        <p:tgtEl>
                                          <p:spTgt spid="1049114"/>
                                        </p:tgtEl>
                                        <p:attrNameLst>
                                          <p:attrName>ppt_x</p:attrName>
                                        </p:attrNameLst>
                                      </p:cBhvr>
                                      <p:tavLst>
                                        <p:tav tm="0">
                                          <p:val>
                                            <p:strVal val="#ppt_x"/>
                                          </p:val>
                                        </p:tav>
                                        <p:tav tm="100000">
                                          <p:val>
                                            <p:strVal val="#ppt_x"/>
                                          </p:val>
                                        </p:tav>
                                      </p:tavLst>
                                    </p:anim>
                                    <p:anim calcmode="lin" valueType="num">
                                      <p:cBhvr>
                                        <p:cTn id="46" dur="1000" fill="hold"/>
                                        <p:tgtEl>
                                          <p:spTgt spid="1049114"/>
                                        </p:tgtEl>
                                        <p:attrNameLst>
                                          <p:attrName>ppt_y</p:attrName>
                                        </p:attrNameLst>
                                      </p:cBhvr>
                                      <p:tavLst>
                                        <p:tav tm="0">
                                          <p:val>
                                            <p:strVal val="#ppt_y+.1"/>
                                          </p:val>
                                        </p:tav>
                                        <p:tav tm="100000">
                                          <p:val>
                                            <p:strVal val="#ppt_y"/>
                                          </p:val>
                                        </p:tav>
                                      </p:tavLst>
                                    </p:anim>
                                  </p:childTnLst>
                                </p:cTn>
                              </p:par>
                            </p:childTnLst>
                          </p:cTn>
                        </p:par>
                        <p:par>
                          <p:cTn id="47" fill="hold" nodeType="afterGroup">
                            <p:stCondLst>
                              <p:cond delay="5800"/>
                            </p:stCondLst>
                            <p:childTnLst>
                              <p:par>
                                <p:cTn id="48" presetID="56" presetClass="entr" presetSubtype="0" fill="hold" grpId="0" nodeType="afterEffect">
                                  <p:stCondLst>
                                    <p:cond delay="0"/>
                                  </p:stCondLst>
                                  <p:iterate type="lt">
                                    <p:tmPct val="10000"/>
                                  </p:iterate>
                                  <p:childTnLst>
                                    <p:set>
                                      <p:cBhvr>
                                        <p:cTn id="49" dur="1" fill="hold">
                                          <p:stCondLst>
                                            <p:cond delay="0"/>
                                          </p:stCondLst>
                                        </p:cTn>
                                        <p:tgtEl>
                                          <p:spTgt spid="1049117"/>
                                        </p:tgtEl>
                                        <p:attrNameLst>
                                          <p:attrName>style.visibility</p:attrName>
                                        </p:attrNameLst>
                                      </p:cBhvr>
                                      <p:to>
                                        <p:strVal val="visible"/>
                                      </p:to>
                                    </p:set>
                                    <p:anim by="(-#ppt_w*2)" calcmode="lin" valueType="num">
                                      <p:cBhvr rctx="PPT">
                                        <p:cTn id="50" dur="250" autoRev="1" fill="hold">
                                          <p:stCondLst>
                                            <p:cond delay="0"/>
                                          </p:stCondLst>
                                        </p:cTn>
                                        <p:tgtEl>
                                          <p:spTgt spid="1049117"/>
                                        </p:tgtEl>
                                        <p:attrNameLst>
                                          <p:attrName>ppt_w</p:attrName>
                                        </p:attrNameLst>
                                      </p:cBhvr>
                                    </p:anim>
                                    <p:anim by="(#ppt_w*0.50)" calcmode="lin" valueType="num">
                                      <p:cBhvr>
                                        <p:cTn id="51" dur="250" decel="50000" autoRev="1" fill="hold">
                                          <p:stCondLst>
                                            <p:cond delay="0"/>
                                          </p:stCondLst>
                                        </p:cTn>
                                        <p:tgtEl>
                                          <p:spTgt spid="1049117"/>
                                        </p:tgtEl>
                                        <p:attrNameLst>
                                          <p:attrName>ppt_x</p:attrName>
                                        </p:attrNameLst>
                                      </p:cBhvr>
                                    </p:anim>
                                    <p:anim from="(-#ppt_h/2)" to="(#ppt_y)" calcmode="lin" valueType="num">
                                      <p:cBhvr>
                                        <p:cTn id="52" dur="500" fill="hold">
                                          <p:stCondLst>
                                            <p:cond delay="0"/>
                                          </p:stCondLst>
                                        </p:cTn>
                                        <p:tgtEl>
                                          <p:spTgt spid="1049117"/>
                                        </p:tgtEl>
                                        <p:attrNameLst>
                                          <p:attrName>ppt_y</p:attrName>
                                        </p:attrNameLst>
                                      </p:cBhvr>
                                    </p:anim>
                                    <p:animRot by="21600000">
                                      <p:cBhvr>
                                        <p:cTn id="53" dur="500" fill="hold">
                                          <p:stCondLst>
                                            <p:cond delay="0"/>
                                          </p:stCondLst>
                                        </p:cTn>
                                        <p:tgtEl>
                                          <p:spTgt spid="1049117"/>
                                        </p:tgtEl>
                                        <p:attrNameLst>
                                          <p:attrName>r</p:attrName>
                                        </p:attrNameLst>
                                      </p:cBhvr>
                                    </p:animRot>
                                  </p:childTnLst>
                                </p:cTn>
                              </p:par>
                            </p:childTnLst>
                          </p:cTn>
                        </p:par>
                        <p:par>
                          <p:cTn id="54" fill="hold" nodeType="afterGroup">
                            <p:stCondLst>
                              <p:cond delay="6300"/>
                            </p:stCondLst>
                            <p:childTnLst>
                              <p:par>
                                <p:cTn id="55" presetID="16" presetClass="entr" presetSubtype="21" fill="hold" grpId="0" nodeType="afterEffect">
                                  <p:stCondLst>
                                    <p:cond delay="0"/>
                                  </p:stCondLst>
                                  <p:childTnLst>
                                    <p:set>
                                      <p:cBhvr>
                                        <p:cTn id="56" dur="1" fill="hold">
                                          <p:stCondLst>
                                            <p:cond delay="0"/>
                                          </p:stCondLst>
                                        </p:cTn>
                                        <p:tgtEl>
                                          <p:spTgt spid="1049118"/>
                                        </p:tgtEl>
                                        <p:attrNameLst>
                                          <p:attrName>style.visibility</p:attrName>
                                        </p:attrNameLst>
                                      </p:cBhvr>
                                      <p:to>
                                        <p:strVal val="visible"/>
                                      </p:to>
                                    </p:set>
                                    <p:animEffect transition="in" filter="barn(inVertical)">
                                      <p:cBhvr>
                                        <p:cTn id="57" dur="500"/>
                                        <p:tgtEl>
                                          <p:spTgt spid="1049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106" grpId="0" animBg="1"/>
      <p:bldP spid="1049107" grpId="0" animBg="1"/>
      <p:bldP spid="1049114" grpId="0" animBg="1"/>
      <p:bldP spid="1049115" grpId="0" animBg="1"/>
      <p:bldP spid="1049116" grpId="0" animBg="1"/>
      <p:bldP spid="1049117" grpId="0"/>
      <p:bldP spid="1049118" grpId="0"/>
      <p:bldP spid="1049119" grpId="0"/>
      <p:bldP spid="104912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122" name="矩形 2"/>
          <p:cNvSpPr/>
          <p:nvPr/>
        </p:nvSpPr>
        <p:spPr>
          <a:xfrm>
            <a:off x="6652260" y="1925320"/>
            <a:ext cx="4812030" cy="29235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49123" name="矩形 7"/>
          <p:cNvSpPr/>
          <p:nvPr/>
        </p:nvSpPr>
        <p:spPr>
          <a:xfrm>
            <a:off x="792480" y="1925320"/>
            <a:ext cx="4788535" cy="29235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52" name="组合 18"/>
          <p:cNvGrpSpPr/>
          <p:nvPr/>
        </p:nvGrpSpPr>
        <p:grpSpPr>
          <a:xfrm>
            <a:off x="5852160" y="1042035"/>
            <a:ext cx="533400" cy="3806825"/>
            <a:chOff x="5829300" y="1041819"/>
            <a:chExt cx="533400" cy="5292163"/>
          </a:xfrm>
        </p:grpSpPr>
        <p:sp>
          <p:nvSpPr>
            <p:cNvPr id="1049124" name="椭圆 8"/>
            <p:cNvSpPr/>
            <p:nvPr/>
          </p:nvSpPr>
          <p:spPr>
            <a:xfrm>
              <a:off x="5829300" y="3658509"/>
              <a:ext cx="533400" cy="554676"/>
            </a:xfrm>
            <a:prstGeom prst="ellipse">
              <a:avLst/>
            </a:prstGeom>
            <a:solidFill>
              <a:schemeClr val="bg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783" name="直接连接符 91"/>
            <p:cNvCxnSpPr>
              <a:stCxn id="1049124" idx="0"/>
            </p:cNvCxnSpPr>
            <p:nvPr/>
          </p:nvCxnSpPr>
          <p:spPr>
            <a:xfrm flipH="1" flipV="1">
              <a:off x="6096000" y="1041819"/>
              <a:ext cx="0" cy="2616690"/>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145784" name="直接连接符 92"/>
            <p:cNvCxnSpPr>
              <a:endCxn id="1049124" idx="4"/>
            </p:cNvCxnSpPr>
            <p:nvPr/>
          </p:nvCxnSpPr>
          <p:spPr>
            <a:xfrm flipH="1" flipV="1">
              <a:off x="6096000" y="4213185"/>
              <a:ext cx="0" cy="2120797"/>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49125" name="矩形 11"/>
            <p:cNvSpPr/>
            <p:nvPr/>
          </p:nvSpPr>
          <p:spPr>
            <a:xfrm>
              <a:off x="5939527" y="3700770"/>
              <a:ext cx="349392" cy="346070"/>
            </a:xfrm>
            <a:prstGeom prst="rect">
              <a:avLst/>
            </a:prstGeom>
          </p:spPr>
          <p:txBody>
            <a:bodyPr wrap="none" tIns="0" bIns="0" anchor="ctr" anchorCtr="0">
              <a:noAutofit/>
            </a:bodyPr>
            <a:lstStyle/>
            <a:p>
              <a:pPr algn="ctr">
                <a:lnSpc>
                  <a:spcPct val="150000"/>
                </a:lnSpc>
              </a:pPr>
              <a:r>
                <a:rPr lang="en-US" altLang="zh-CN" sz="2000">
                  <a:ln w="6350">
                    <a:noFill/>
                  </a:ln>
                  <a:solidFill>
                    <a:srgbClr val="FF0000"/>
                  </a:solidFill>
                  <a:latin typeface="微软雅黑" panose="020B0503020204020204" pitchFamily="34" charset="-122"/>
                  <a:ea typeface="微软雅黑" panose="020B0503020204020204" pitchFamily="34" charset="-122"/>
                  <a:cs typeface="Arial" panose="020B0604020202020204" pitchFamily="34" charset="0"/>
                </a:rPr>
                <a:t>▶</a:t>
              </a:r>
            </a:p>
          </p:txBody>
        </p:sp>
      </p:grpSp>
      <p:grpSp>
        <p:nvGrpSpPr>
          <p:cNvPr id="253" name="组合 19"/>
          <p:cNvGrpSpPr/>
          <p:nvPr/>
        </p:nvGrpSpPr>
        <p:grpSpPr>
          <a:xfrm>
            <a:off x="2062033" y="1223592"/>
            <a:ext cx="2113690" cy="495316"/>
            <a:chOff x="810997" y="5404174"/>
            <a:chExt cx="6000444" cy="495316"/>
          </a:xfrm>
        </p:grpSpPr>
        <p:sp>
          <p:nvSpPr>
            <p:cNvPr id="1049126"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127" name="矩形 21"/>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59</a:t>
              </a:r>
              <a:r>
                <a:rPr kumimoji="0"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号令</a:t>
              </a:r>
            </a:p>
          </p:txBody>
        </p:sp>
      </p:grpSp>
      <p:grpSp>
        <p:nvGrpSpPr>
          <p:cNvPr id="254" name="组合 22"/>
          <p:cNvGrpSpPr/>
          <p:nvPr/>
        </p:nvGrpSpPr>
        <p:grpSpPr>
          <a:xfrm>
            <a:off x="8002693" y="1223380"/>
            <a:ext cx="2113690" cy="495316"/>
            <a:chOff x="810997" y="5404174"/>
            <a:chExt cx="6000444" cy="495316"/>
          </a:xfrm>
        </p:grpSpPr>
        <p:sp>
          <p:nvSpPr>
            <p:cNvPr id="1049128"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129" name="矩形 24"/>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13</a:t>
              </a:r>
              <a:r>
                <a:rPr kumimoji="0" lang="zh-CN" altLang="en-US"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号令</a:t>
              </a:r>
            </a:p>
          </p:txBody>
        </p:sp>
      </p:grpSp>
      <p:sp>
        <p:nvSpPr>
          <p:cNvPr id="1049130" name="圆角矩形 36"/>
          <p:cNvSpPr/>
          <p:nvPr/>
        </p:nvSpPr>
        <p:spPr>
          <a:xfrm>
            <a:off x="865505" y="5176520"/>
            <a:ext cx="10607040" cy="1143000"/>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3130" rtl="0" eaLnBrk="1" fontAlgn="base" latinLnBrk="0" hangingPunct="1">
              <a:lnSpc>
                <a:spcPts val="2000"/>
              </a:lnSpc>
              <a:spcBef>
                <a:spcPct val="0"/>
              </a:spcBef>
              <a:spcAft>
                <a:spcPts val="50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131" name="Freeform 11"/>
          <p:cNvSpPr/>
          <p:nvPr/>
        </p:nvSpPr>
        <p:spPr bwMode="auto">
          <a:xfrm>
            <a:off x="865348" y="5043073"/>
            <a:ext cx="80931" cy="472678"/>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132" name="Freeform 12"/>
          <p:cNvSpPr/>
          <p:nvPr/>
        </p:nvSpPr>
        <p:spPr bwMode="auto">
          <a:xfrm>
            <a:off x="792480" y="5133925"/>
            <a:ext cx="2200760" cy="408384"/>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133" name="TextBox 8"/>
          <p:cNvSpPr txBox="1"/>
          <p:nvPr/>
        </p:nvSpPr>
        <p:spPr>
          <a:xfrm>
            <a:off x="1097281" y="5158411"/>
            <a:ext cx="1536353" cy="359410"/>
          </a:xfrm>
          <a:prstGeom prst="rect">
            <a:avLst/>
          </a:prstGeom>
          <a:noFill/>
        </p:spPr>
        <p:txBody>
          <a:bodyPr wrap="square" lIns="68562" tIns="34281" rIns="68562" bIns="34281"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变化点说明</a:t>
            </a:r>
          </a:p>
        </p:txBody>
      </p:sp>
      <p:sp>
        <p:nvSpPr>
          <p:cNvPr id="1049134" name="矩形 3"/>
          <p:cNvSpPr>
            <a:spLocks noChangeArrowheads="1"/>
          </p:cNvSpPr>
          <p:nvPr>
            <p:custDataLst>
              <p:tags r:id="rId1"/>
            </p:custDataLst>
          </p:nvPr>
        </p:nvSpPr>
        <p:spPr bwMode="auto">
          <a:xfrm>
            <a:off x="3413760" y="5248275"/>
            <a:ext cx="6921500" cy="1143635"/>
          </a:xfrm>
          <a:prstGeom prst="rect">
            <a:avLst/>
          </a:prstGeom>
          <a:noFill/>
          <a:ln w="9525">
            <a:noFill/>
            <a:miter lim="800000"/>
          </a:ln>
        </p:spPr>
        <p:txBody>
          <a:bodyPr wrap="square" lIns="91431" tIns="45716" rIns="91431" bIns="45716">
            <a:noAutofit/>
          </a:bodyPr>
          <a:lstStyle/>
          <a:p>
            <a:pPr marL="0" marR="0" lvl="0" indent="0" algn="l" defTabSz="913130" rtl="0" eaLnBrk="1" fontAlgn="base" latinLnBrk="0" hangingPunct="1">
              <a:lnSpc>
                <a:spcPct val="105000"/>
              </a:lnSpc>
              <a:spcBef>
                <a:spcPct val="0"/>
              </a:spcBef>
              <a:spcAft>
                <a:spcPts val="500"/>
              </a:spcAft>
              <a:buClrTx/>
              <a:buSzTx/>
              <a:buFontTx/>
              <a:buNone/>
            </a:pPr>
            <a:r>
              <a:rPr kumimoji="0" 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应急预案</a:t>
            </a:r>
            <a:r>
              <a:rPr kumimoji="0" 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Arial" panose="020B0604020202020204" pitchFamily="34" charset="0"/>
                <a:sym typeface="+mn-lt"/>
              </a:rPr>
              <a:t>→现场处置方案</a:t>
            </a:r>
          </a:p>
          <a:p>
            <a:pPr marL="0" marR="0" lvl="0" indent="0" algn="l" defTabSz="913130" rtl="0" eaLnBrk="1" fontAlgn="base" latinLnBrk="0" hangingPunct="1">
              <a:lnSpc>
                <a:spcPct val="105000"/>
              </a:lnSpc>
              <a:spcBef>
                <a:spcPct val="0"/>
              </a:spcBef>
              <a:spcAft>
                <a:spcPts val="500"/>
              </a:spcAft>
              <a:buClrTx/>
              <a:buSzTx/>
              <a:buFontTx/>
              <a:buNone/>
            </a:pPr>
            <a:r>
              <a:rPr kumimoji="0" 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Arial" panose="020B0604020202020204" pitchFamily="34" charset="0"/>
                <a:sym typeface="+mn-lt"/>
              </a:rPr>
              <a:t>适应新的应急预案编制导则的要求，将有限空间划入现场处置方案</a:t>
            </a:r>
          </a:p>
          <a:p>
            <a:pPr marL="0" marR="0" lvl="0" indent="0" algn="l" defTabSz="913130" rtl="0" eaLnBrk="1" fontAlgn="base" latinLnBrk="0" hangingPunct="1">
              <a:lnSpc>
                <a:spcPct val="105000"/>
              </a:lnSpc>
              <a:spcBef>
                <a:spcPct val="0"/>
              </a:spcBef>
              <a:spcAft>
                <a:spcPts val="500"/>
              </a:spcAft>
              <a:buClrTx/>
              <a:buSzTx/>
              <a:buFontTx/>
              <a:buNone/>
            </a:pPr>
            <a:r>
              <a:rPr kumimoji="0" 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Arial" panose="020B0604020202020204" pitchFamily="34" charset="0"/>
                <a:sym typeface="+mn-lt"/>
              </a:rPr>
              <a:t>新增演练效果评估，提升应急能力的要求</a:t>
            </a:r>
          </a:p>
        </p:txBody>
      </p:sp>
      <p:sp>
        <p:nvSpPr>
          <p:cNvPr id="1049135" name="文本框 4"/>
          <p:cNvSpPr txBox="1"/>
          <p:nvPr/>
        </p:nvSpPr>
        <p:spPr>
          <a:xfrm>
            <a:off x="956310" y="2103120"/>
            <a:ext cx="4483735" cy="2515235"/>
          </a:xfrm>
          <a:prstGeom prst="rect">
            <a:avLst/>
          </a:prstGeom>
          <a:noFill/>
        </p:spPr>
        <p:txBody>
          <a:bodyPr wrap="square" rtlCol="0" anchor="t">
            <a:spAutoFit/>
          </a:bodyPr>
          <a:lstStyle/>
          <a:p>
            <a:pPr indent="0" fontAlgn="auto">
              <a:lnSpc>
                <a:spcPct val="175000"/>
              </a:lnSpc>
              <a:spcBef>
                <a:spcPct val="0"/>
              </a:spcBef>
              <a:spcAft>
                <a:spcPct val="0"/>
              </a:spcAft>
            </a:pPr>
            <a:r>
              <a:rPr sz="15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第二十一条</a:t>
            </a:r>
            <a:r>
              <a:rPr sz="1500">
                <a:latin typeface="微软雅黑" panose="020B0503020204020204" pitchFamily="34" charset="-122"/>
                <a:ea typeface="微软雅黑" panose="020B0503020204020204" pitchFamily="34" charset="-122"/>
                <a:cs typeface="Times New Roman" panose="02020603050405020304" pitchFamily="18" charset="0"/>
                <a:sym typeface="+mn-ea"/>
              </a:rPr>
              <a:t> </a:t>
            </a:r>
            <a:r>
              <a:rPr lang="en-US" sz="1500">
                <a:latin typeface="微软雅黑" panose="020B0503020204020204" pitchFamily="34" charset="-122"/>
                <a:ea typeface="微软雅黑" panose="020B0503020204020204" pitchFamily="34" charset="-122"/>
                <a:cs typeface="Times New Roman" panose="02020603050405020304" pitchFamily="18" charset="0"/>
                <a:sym typeface="+mn-ea"/>
              </a:rPr>
              <a:t> </a:t>
            </a:r>
            <a:r>
              <a:rPr sz="1500">
                <a:latin typeface="微软雅黑" panose="020B0503020204020204" pitchFamily="34" charset="-122"/>
                <a:ea typeface="微软雅黑" panose="020B0503020204020204" pitchFamily="34" charset="-122"/>
                <a:cs typeface="Times New Roman" panose="02020603050405020304" pitchFamily="18" charset="0"/>
                <a:sym typeface="+mn-ea"/>
              </a:rPr>
              <a:t>工贸企业应当根据本企业有限空间作业的特点，制定应急预案，并配备相关的</a:t>
            </a:r>
            <a:r>
              <a:rPr sz="150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呼吸器、防毒面罩、通讯设备、安全绳索</a:t>
            </a:r>
            <a:r>
              <a:rPr sz="1500">
                <a:latin typeface="微软雅黑" panose="020B0503020204020204" pitchFamily="34" charset="-122"/>
                <a:ea typeface="微软雅黑" panose="020B0503020204020204" pitchFamily="34" charset="-122"/>
                <a:cs typeface="Times New Roman" panose="02020603050405020304" pitchFamily="18" charset="0"/>
                <a:sym typeface="+mn-ea"/>
              </a:rPr>
              <a:t>等应急装备和器材。有限空间作业的现场负责人、监护人员、作业人员和应急救援人员应当掌握相关</a:t>
            </a:r>
            <a:r>
              <a:rPr sz="15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应急预案</a:t>
            </a:r>
            <a:r>
              <a:rPr sz="1500">
                <a:latin typeface="微软雅黑" panose="020B0503020204020204" pitchFamily="34" charset="-122"/>
                <a:ea typeface="微软雅黑" panose="020B0503020204020204" pitchFamily="34" charset="-122"/>
                <a:cs typeface="Times New Roman" panose="02020603050405020304" pitchFamily="18" charset="0"/>
                <a:sym typeface="+mn-ea"/>
              </a:rPr>
              <a:t>内容，</a:t>
            </a:r>
            <a:r>
              <a:rPr sz="15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定期进行演练</a:t>
            </a:r>
            <a:r>
              <a:rPr sz="1500">
                <a:latin typeface="微软雅黑" panose="020B0503020204020204" pitchFamily="34" charset="-122"/>
                <a:ea typeface="微软雅黑" panose="020B0503020204020204" pitchFamily="34" charset="-122"/>
                <a:cs typeface="Times New Roman" panose="02020603050405020304" pitchFamily="18" charset="0"/>
                <a:sym typeface="+mn-ea"/>
              </a:rPr>
              <a:t>，提高应急处置能力。</a:t>
            </a:r>
          </a:p>
        </p:txBody>
      </p:sp>
      <p:sp>
        <p:nvSpPr>
          <p:cNvPr id="1049136" name="文本框 5"/>
          <p:cNvSpPr txBox="1"/>
          <p:nvPr/>
        </p:nvSpPr>
        <p:spPr>
          <a:xfrm>
            <a:off x="6771640" y="2571750"/>
            <a:ext cx="4613910" cy="1014730"/>
          </a:xfrm>
          <a:prstGeom prst="rect">
            <a:avLst/>
          </a:prstGeom>
          <a:noFill/>
        </p:spPr>
        <p:txBody>
          <a:bodyPr wrap="square" rtlCol="0" anchor="t">
            <a:spAutoFit/>
          </a:bodyPr>
          <a:lstStyle/>
          <a:p>
            <a:pPr indent="0" algn="l" fontAlgn="auto">
              <a:lnSpc>
                <a:spcPct val="200000"/>
              </a:lnSpc>
              <a:spcBef>
                <a:spcPct val="0"/>
              </a:spcBef>
              <a:spcAft>
                <a:spcPct val="0"/>
              </a:spcAft>
            </a:pPr>
            <a:r>
              <a:rPr lang="zh-CN" sz="1500" b="1">
                <a:solidFill>
                  <a:srgbClr val="FF0000"/>
                </a:solidFill>
                <a:latin typeface="微软雅黑" panose="020B0503020204020204" pitchFamily="34" charset="-122"/>
                <a:ea typeface="微软雅黑" panose="020B0503020204020204" pitchFamily="34" charset="-122"/>
                <a:sym typeface="+mn-ea"/>
              </a:rPr>
              <a:t>第十条 </a:t>
            </a:r>
            <a:r>
              <a:rPr lang="zh-CN" sz="1500">
                <a:solidFill>
                  <a:schemeClr val="tx1"/>
                </a:solidFill>
                <a:latin typeface="微软雅黑" panose="020B0503020204020204" pitchFamily="34" charset="-122"/>
                <a:ea typeface="微软雅黑" panose="020B0503020204020204" pitchFamily="34" charset="-122"/>
                <a:sym typeface="+mn-ea"/>
              </a:rPr>
              <a:t>工贸企业应当制定有限空间作业</a:t>
            </a:r>
            <a:r>
              <a:rPr lang="zh-CN" sz="1500" b="1">
                <a:solidFill>
                  <a:srgbClr val="FF0000"/>
                </a:solidFill>
                <a:latin typeface="微软雅黑" panose="020B0503020204020204" pitchFamily="34" charset="-122"/>
                <a:ea typeface="微软雅黑" panose="020B0503020204020204" pitchFamily="34" charset="-122"/>
                <a:sym typeface="+mn-ea"/>
              </a:rPr>
              <a:t>现场处置方案</a:t>
            </a:r>
            <a:r>
              <a:rPr lang="zh-CN" sz="1500">
                <a:solidFill>
                  <a:schemeClr val="tx1"/>
                </a:solidFill>
                <a:latin typeface="微软雅黑" panose="020B0503020204020204" pitchFamily="34" charset="-122"/>
                <a:ea typeface="微软雅黑" panose="020B0503020204020204" pitchFamily="34" charset="-122"/>
                <a:sym typeface="+mn-ea"/>
              </a:rPr>
              <a:t>，按规定组织</a:t>
            </a:r>
            <a:r>
              <a:rPr lang="zh-CN" sz="1500" b="1">
                <a:solidFill>
                  <a:srgbClr val="FF0000"/>
                </a:solidFill>
                <a:latin typeface="微软雅黑" panose="020B0503020204020204" pitchFamily="34" charset="-122"/>
                <a:ea typeface="微软雅黑" panose="020B0503020204020204" pitchFamily="34" charset="-122"/>
                <a:sym typeface="+mn-ea"/>
              </a:rPr>
              <a:t>演练</a:t>
            </a:r>
            <a:r>
              <a:rPr lang="zh-CN" sz="1500">
                <a:solidFill>
                  <a:schemeClr val="tx1"/>
                </a:solidFill>
                <a:latin typeface="微软雅黑" panose="020B0503020204020204" pitchFamily="34" charset="-122"/>
                <a:ea typeface="微软雅黑" panose="020B0503020204020204" pitchFamily="34" charset="-122"/>
                <a:sym typeface="+mn-ea"/>
              </a:rPr>
              <a:t>，并进行</a:t>
            </a:r>
            <a:r>
              <a:rPr lang="zh-CN" sz="1500" b="1">
                <a:solidFill>
                  <a:srgbClr val="FF0000"/>
                </a:solidFill>
                <a:latin typeface="微软雅黑" panose="020B0503020204020204" pitchFamily="34" charset="-122"/>
                <a:ea typeface="微软雅黑" panose="020B0503020204020204" pitchFamily="34" charset="-122"/>
                <a:sym typeface="+mn-ea"/>
              </a:rPr>
              <a:t>演练效果评估</a:t>
            </a:r>
            <a:r>
              <a:rPr lang="zh-CN" sz="1500">
                <a:solidFill>
                  <a:schemeClr val="tx1"/>
                </a:solidFill>
                <a:latin typeface="微软雅黑" panose="020B0503020204020204" pitchFamily="34" charset="-122"/>
                <a:ea typeface="微软雅黑" panose="020B0503020204020204" pitchFamily="34" charset="-122"/>
                <a:sym typeface="+mn-ea"/>
              </a:rPr>
              <a:t>。</a:t>
            </a:r>
          </a:p>
        </p:txBody>
      </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53"/>
                                        </p:tgtEl>
                                        <p:attrNameLst>
                                          <p:attrName>style.visibility</p:attrName>
                                        </p:attrNameLst>
                                      </p:cBhvr>
                                      <p:to>
                                        <p:strVal val="visible"/>
                                      </p:to>
                                    </p:set>
                                    <p:anim calcmode="lin" valueType="num">
                                      <p:cBhvr>
                                        <p:cTn id="7" dur="500" fill="hold"/>
                                        <p:tgtEl>
                                          <p:spTgt spid="253"/>
                                        </p:tgtEl>
                                        <p:attrNameLst>
                                          <p:attrName>ppt_w</p:attrName>
                                        </p:attrNameLst>
                                      </p:cBhvr>
                                      <p:tavLst>
                                        <p:tav tm="0">
                                          <p:val>
                                            <p:fltVal val="0"/>
                                          </p:val>
                                        </p:tav>
                                        <p:tav tm="100000">
                                          <p:val>
                                            <p:strVal val="#ppt_w"/>
                                          </p:val>
                                        </p:tav>
                                      </p:tavLst>
                                    </p:anim>
                                    <p:anim calcmode="lin" valueType="num">
                                      <p:cBhvr>
                                        <p:cTn id="8" dur="500" fill="hold"/>
                                        <p:tgtEl>
                                          <p:spTgt spid="253"/>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1049123"/>
                                        </p:tgtEl>
                                        <p:attrNameLst>
                                          <p:attrName>style.visibility</p:attrName>
                                        </p:attrNameLst>
                                      </p:cBhvr>
                                      <p:to>
                                        <p:strVal val="visible"/>
                                      </p:to>
                                    </p:set>
                                    <p:animEffect transition="in" filter="wedge">
                                      <p:cBhvr>
                                        <p:cTn id="12" dur="1000"/>
                                        <p:tgtEl>
                                          <p:spTgt spid="1049123"/>
                                        </p:tgtEl>
                                      </p:cBhvr>
                                    </p:animEffect>
                                  </p:childTnLst>
                                </p:cTn>
                              </p:par>
                            </p:childTnLst>
                          </p:cTn>
                        </p:par>
                        <p:par>
                          <p:cTn id="13" fill="hold" nodeType="afterGroup">
                            <p:stCondLst>
                              <p:cond delay="1500"/>
                            </p:stCondLst>
                            <p:childTnLst>
                              <p:par>
                                <p:cTn id="14" presetID="22" presetClass="entr" presetSubtype="4" fill="hold" grpId="0" nodeType="afterEffect">
                                  <p:stCondLst>
                                    <p:cond delay="0"/>
                                  </p:stCondLst>
                                  <p:childTnLst>
                                    <p:set>
                                      <p:cBhvr>
                                        <p:cTn id="15" dur="1" fill="hold">
                                          <p:stCondLst>
                                            <p:cond delay="0"/>
                                          </p:stCondLst>
                                        </p:cTn>
                                        <p:tgtEl>
                                          <p:spTgt spid="1049135"/>
                                        </p:tgtEl>
                                        <p:attrNameLst>
                                          <p:attrName>style.visibility</p:attrName>
                                        </p:attrNameLst>
                                      </p:cBhvr>
                                      <p:to>
                                        <p:strVal val="visible"/>
                                      </p:to>
                                    </p:set>
                                    <p:animEffect transition="in" filter="wipe(down)">
                                      <p:cBhvr>
                                        <p:cTn id="16" dur="500"/>
                                        <p:tgtEl>
                                          <p:spTgt spid="1049135"/>
                                        </p:tgtEl>
                                      </p:cBhvr>
                                    </p:animEffect>
                                  </p:childTnLst>
                                </p:cTn>
                              </p:par>
                            </p:childTnLst>
                          </p:cTn>
                        </p:par>
                        <p:par>
                          <p:cTn id="17" fill="hold" nodeType="afterGroup">
                            <p:stCondLst>
                              <p:cond delay="2000"/>
                            </p:stCondLst>
                            <p:childTnLst>
                              <p:par>
                                <p:cTn id="18" presetID="16" presetClass="entr" presetSubtype="21" fill="hold" nodeType="afterEffect">
                                  <p:stCondLst>
                                    <p:cond delay="0"/>
                                  </p:stCondLst>
                                  <p:childTnLst>
                                    <p:set>
                                      <p:cBhvr>
                                        <p:cTn id="19" dur="1" fill="hold">
                                          <p:stCondLst>
                                            <p:cond delay="0"/>
                                          </p:stCondLst>
                                        </p:cTn>
                                        <p:tgtEl>
                                          <p:spTgt spid="252"/>
                                        </p:tgtEl>
                                        <p:attrNameLst>
                                          <p:attrName>style.visibility</p:attrName>
                                        </p:attrNameLst>
                                      </p:cBhvr>
                                      <p:to>
                                        <p:strVal val="visible"/>
                                      </p:to>
                                    </p:set>
                                    <p:animEffect transition="in" filter="barn(inVertical)">
                                      <p:cBhvr>
                                        <p:cTn id="20" dur="500"/>
                                        <p:tgtEl>
                                          <p:spTgt spid="252"/>
                                        </p:tgtEl>
                                      </p:cBhvr>
                                    </p:animEffect>
                                  </p:childTnLst>
                                </p:cTn>
                              </p:par>
                              <p:par>
                                <p:cTn id="21" presetID="23" presetClass="entr" presetSubtype="16" fill="hold" nodeType="withEffect">
                                  <p:stCondLst>
                                    <p:cond delay="0"/>
                                  </p:stCondLst>
                                  <p:childTnLst>
                                    <p:set>
                                      <p:cBhvr>
                                        <p:cTn id="22" dur="1" fill="hold">
                                          <p:stCondLst>
                                            <p:cond delay="0"/>
                                          </p:stCondLst>
                                        </p:cTn>
                                        <p:tgtEl>
                                          <p:spTgt spid="254"/>
                                        </p:tgtEl>
                                        <p:attrNameLst>
                                          <p:attrName>style.visibility</p:attrName>
                                        </p:attrNameLst>
                                      </p:cBhvr>
                                      <p:to>
                                        <p:strVal val="visible"/>
                                      </p:to>
                                    </p:set>
                                    <p:anim calcmode="lin" valueType="num">
                                      <p:cBhvr>
                                        <p:cTn id="23" dur="500" fill="hold"/>
                                        <p:tgtEl>
                                          <p:spTgt spid="254"/>
                                        </p:tgtEl>
                                        <p:attrNameLst>
                                          <p:attrName>ppt_w</p:attrName>
                                        </p:attrNameLst>
                                      </p:cBhvr>
                                      <p:tavLst>
                                        <p:tav tm="0">
                                          <p:val>
                                            <p:fltVal val="0"/>
                                          </p:val>
                                        </p:tav>
                                        <p:tav tm="100000">
                                          <p:val>
                                            <p:strVal val="#ppt_w"/>
                                          </p:val>
                                        </p:tav>
                                      </p:tavLst>
                                    </p:anim>
                                    <p:anim calcmode="lin" valueType="num">
                                      <p:cBhvr>
                                        <p:cTn id="24" dur="500" fill="hold"/>
                                        <p:tgtEl>
                                          <p:spTgt spid="254"/>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500"/>
                            </p:stCondLst>
                            <p:childTnLst>
                              <p:par>
                                <p:cTn id="26" presetID="20" presetClass="entr" presetSubtype="0" fill="hold" grpId="0" nodeType="afterEffect">
                                  <p:stCondLst>
                                    <p:cond delay="0"/>
                                  </p:stCondLst>
                                  <p:childTnLst>
                                    <p:set>
                                      <p:cBhvr>
                                        <p:cTn id="27" dur="1" fill="hold">
                                          <p:stCondLst>
                                            <p:cond delay="0"/>
                                          </p:stCondLst>
                                        </p:cTn>
                                        <p:tgtEl>
                                          <p:spTgt spid="1049122"/>
                                        </p:tgtEl>
                                        <p:attrNameLst>
                                          <p:attrName>style.visibility</p:attrName>
                                        </p:attrNameLst>
                                      </p:cBhvr>
                                      <p:to>
                                        <p:strVal val="visible"/>
                                      </p:to>
                                    </p:set>
                                    <p:animEffect transition="in" filter="wedge">
                                      <p:cBhvr>
                                        <p:cTn id="28" dur="1000"/>
                                        <p:tgtEl>
                                          <p:spTgt spid="1049122"/>
                                        </p:tgtEl>
                                      </p:cBhvr>
                                    </p:animEffect>
                                  </p:childTnLst>
                                </p:cTn>
                              </p:par>
                            </p:childTnLst>
                          </p:cTn>
                        </p:par>
                        <p:par>
                          <p:cTn id="29" fill="hold" nodeType="afterGroup">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1049136"/>
                                        </p:tgtEl>
                                        <p:attrNameLst>
                                          <p:attrName>style.visibility</p:attrName>
                                        </p:attrNameLst>
                                      </p:cBhvr>
                                      <p:to>
                                        <p:strVal val="visible"/>
                                      </p:to>
                                    </p:set>
                                    <p:animEffect transition="in" filter="wipe(down)">
                                      <p:cBhvr>
                                        <p:cTn id="32" dur="500"/>
                                        <p:tgtEl>
                                          <p:spTgt spid="1049136"/>
                                        </p:tgtEl>
                                      </p:cBhvr>
                                    </p:animEffect>
                                  </p:childTnLst>
                                </p:cTn>
                              </p:par>
                            </p:childTnLst>
                          </p:cTn>
                        </p:par>
                        <p:par>
                          <p:cTn id="33" fill="hold" nodeType="afterGroup">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1049131"/>
                                        </p:tgtEl>
                                        <p:attrNameLst>
                                          <p:attrName>style.visibility</p:attrName>
                                        </p:attrNameLst>
                                      </p:cBhvr>
                                      <p:to>
                                        <p:strVal val="visible"/>
                                      </p:to>
                                    </p:set>
                                    <p:animEffect transition="in" filter="wipe(right)">
                                      <p:cBhvr>
                                        <p:cTn id="36" dur="300"/>
                                        <p:tgtEl>
                                          <p:spTgt spid="1049131"/>
                                        </p:tgtEl>
                                      </p:cBhvr>
                                    </p:animEffect>
                                  </p:childTnLst>
                                </p:cTn>
                              </p:par>
                            </p:childTnLst>
                          </p:cTn>
                        </p:par>
                        <p:par>
                          <p:cTn id="37" fill="hold" nodeType="afterGroup">
                            <p:stCondLst>
                              <p:cond delay="4300"/>
                            </p:stCondLst>
                            <p:childTnLst>
                              <p:par>
                                <p:cTn id="38" presetID="22" presetClass="entr" presetSubtype="8" fill="hold" grpId="0" nodeType="afterEffect">
                                  <p:stCondLst>
                                    <p:cond delay="0"/>
                                  </p:stCondLst>
                                  <p:childTnLst>
                                    <p:set>
                                      <p:cBhvr>
                                        <p:cTn id="39" dur="1" fill="hold">
                                          <p:stCondLst>
                                            <p:cond delay="0"/>
                                          </p:stCondLst>
                                        </p:cTn>
                                        <p:tgtEl>
                                          <p:spTgt spid="1049132"/>
                                        </p:tgtEl>
                                        <p:attrNameLst>
                                          <p:attrName>style.visibility</p:attrName>
                                        </p:attrNameLst>
                                      </p:cBhvr>
                                      <p:to>
                                        <p:strVal val="visible"/>
                                      </p:to>
                                    </p:set>
                                    <p:animEffect transition="in" filter="wipe(left)">
                                      <p:cBhvr>
                                        <p:cTn id="40" dur="500"/>
                                        <p:tgtEl>
                                          <p:spTgt spid="1049132"/>
                                        </p:tgtEl>
                                      </p:cBhvr>
                                    </p:animEffect>
                                  </p:childTnLst>
                                </p:cTn>
                              </p:par>
                            </p:childTnLst>
                          </p:cTn>
                        </p:par>
                        <p:par>
                          <p:cTn id="41" fill="hold" nodeType="afterGroup">
                            <p:stCondLst>
                              <p:cond delay="4800"/>
                            </p:stCondLst>
                            <p:childTnLst>
                              <p:par>
                                <p:cTn id="42" presetID="42" presetClass="entr" presetSubtype="0" fill="hold" grpId="0" nodeType="afterEffect">
                                  <p:stCondLst>
                                    <p:cond delay="0"/>
                                  </p:stCondLst>
                                  <p:childTnLst>
                                    <p:set>
                                      <p:cBhvr>
                                        <p:cTn id="43" dur="1" fill="hold">
                                          <p:stCondLst>
                                            <p:cond delay="0"/>
                                          </p:stCondLst>
                                        </p:cTn>
                                        <p:tgtEl>
                                          <p:spTgt spid="1049130"/>
                                        </p:tgtEl>
                                        <p:attrNameLst>
                                          <p:attrName>style.visibility</p:attrName>
                                        </p:attrNameLst>
                                      </p:cBhvr>
                                      <p:to>
                                        <p:strVal val="visible"/>
                                      </p:to>
                                    </p:set>
                                    <p:animEffect transition="in" filter="fade">
                                      <p:cBhvr>
                                        <p:cTn id="44" dur="1000"/>
                                        <p:tgtEl>
                                          <p:spTgt spid="1049130"/>
                                        </p:tgtEl>
                                      </p:cBhvr>
                                    </p:animEffect>
                                    <p:anim calcmode="lin" valueType="num">
                                      <p:cBhvr>
                                        <p:cTn id="45" dur="1000" fill="hold"/>
                                        <p:tgtEl>
                                          <p:spTgt spid="1049130"/>
                                        </p:tgtEl>
                                        <p:attrNameLst>
                                          <p:attrName>ppt_x</p:attrName>
                                        </p:attrNameLst>
                                      </p:cBhvr>
                                      <p:tavLst>
                                        <p:tav tm="0">
                                          <p:val>
                                            <p:strVal val="#ppt_x"/>
                                          </p:val>
                                        </p:tav>
                                        <p:tav tm="100000">
                                          <p:val>
                                            <p:strVal val="#ppt_x"/>
                                          </p:val>
                                        </p:tav>
                                      </p:tavLst>
                                    </p:anim>
                                    <p:anim calcmode="lin" valueType="num">
                                      <p:cBhvr>
                                        <p:cTn id="46" dur="1000" fill="hold"/>
                                        <p:tgtEl>
                                          <p:spTgt spid="1049130"/>
                                        </p:tgtEl>
                                        <p:attrNameLst>
                                          <p:attrName>ppt_y</p:attrName>
                                        </p:attrNameLst>
                                      </p:cBhvr>
                                      <p:tavLst>
                                        <p:tav tm="0">
                                          <p:val>
                                            <p:strVal val="#ppt_y+.1"/>
                                          </p:val>
                                        </p:tav>
                                        <p:tav tm="100000">
                                          <p:val>
                                            <p:strVal val="#ppt_y"/>
                                          </p:val>
                                        </p:tav>
                                      </p:tavLst>
                                    </p:anim>
                                  </p:childTnLst>
                                </p:cTn>
                              </p:par>
                            </p:childTnLst>
                          </p:cTn>
                        </p:par>
                        <p:par>
                          <p:cTn id="47" fill="hold" nodeType="afterGroup">
                            <p:stCondLst>
                              <p:cond delay="5800"/>
                            </p:stCondLst>
                            <p:childTnLst>
                              <p:par>
                                <p:cTn id="48" presetID="56" presetClass="entr" presetSubtype="0" fill="hold" grpId="0" nodeType="afterEffect">
                                  <p:stCondLst>
                                    <p:cond delay="0"/>
                                  </p:stCondLst>
                                  <p:iterate type="lt">
                                    <p:tmPct val="10000"/>
                                  </p:iterate>
                                  <p:childTnLst>
                                    <p:set>
                                      <p:cBhvr>
                                        <p:cTn id="49" dur="1" fill="hold">
                                          <p:stCondLst>
                                            <p:cond delay="0"/>
                                          </p:stCondLst>
                                        </p:cTn>
                                        <p:tgtEl>
                                          <p:spTgt spid="1049133"/>
                                        </p:tgtEl>
                                        <p:attrNameLst>
                                          <p:attrName>style.visibility</p:attrName>
                                        </p:attrNameLst>
                                      </p:cBhvr>
                                      <p:to>
                                        <p:strVal val="visible"/>
                                      </p:to>
                                    </p:set>
                                    <p:anim by="(-#ppt_w*2)" calcmode="lin" valueType="num">
                                      <p:cBhvr rctx="PPT">
                                        <p:cTn id="50" dur="250" autoRev="1" fill="hold">
                                          <p:stCondLst>
                                            <p:cond delay="0"/>
                                          </p:stCondLst>
                                        </p:cTn>
                                        <p:tgtEl>
                                          <p:spTgt spid="1049133"/>
                                        </p:tgtEl>
                                        <p:attrNameLst>
                                          <p:attrName>ppt_w</p:attrName>
                                        </p:attrNameLst>
                                      </p:cBhvr>
                                    </p:anim>
                                    <p:anim by="(#ppt_w*0.50)" calcmode="lin" valueType="num">
                                      <p:cBhvr>
                                        <p:cTn id="51" dur="250" decel="50000" autoRev="1" fill="hold">
                                          <p:stCondLst>
                                            <p:cond delay="0"/>
                                          </p:stCondLst>
                                        </p:cTn>
                                        <p:tgtEl>
                                          <p:spTgt spid="1049133"/>
                                        </p:tgtEl>
                                        <p:attrNameLst>
                                          <p:attrName>ppt_x</p:attrName>
                                        </p:attrNameLst>
                                      </p:cBhvr>
                                    </p:anim>
                                    <p:anim from="(-#ppt_h/2)" to="(#ppt_y)" calcmode="lin" valueType="num">
                                      <p:cBhvr>
                                        <p:cTn id="52" dur="500" fill="hold">
                                          <p:stCondLst>
                                            <p:cond delay="0"/>
                                          </p:stCondLst>
                                        </p:cTn>
                                        <p:tgtEl>
                                          <p:spTgt spid="1049133"/>
                                        </p:tgtEl>
                                        <p:attrNameLst>
                                          <p:attrName>ppt_y</p:attrName>
                                        </p:attrNameLst>
                                      </p:cBhvr>
                                    </p:anim>
                                    <p:animRot by="21600000">
                                      <p:cBhvr>
                                        <p:cTn id="53" dur="500" fill="hold">
                                          <p:stCondLst>
                                            <p:cond delay="0"/>
                                          </p:stCondLst>
                                        </p:cTn>
                                        <p:tgtEl>
                                          <p:spTgt spid="1049133"/>
                                        </p:tgtEl>
                                        <p:attrNameLst>
                                          <p:attrName>r</p:attrName>
                                        </p:attrNameLst>
                                      </p:cBhvr>
                                    </p:animRot>
                                  </p:childTnLst>
                                </p:cTn>
                              </p:par>
                            </p:childTnLst>
                          </p:cTn>
                        </p:par>
                        <p:par>
                          <p:cTn id="54" fill="hold" nodeType="afterGroup">
                            <p:stCondLst>
                              <p:cond delay="6300"/>
                            </p:stCondLst>
                            <p:childTnLst>
                              <p:par>
                                <p:cTn id="55" presetID="16" presetClass="entr" presetSubtype="21" fill="hold" grpId="0" nodeType="afterEffect">
                                  <p:stCondLst>
                                    <p:cond delay="0"/>
                                  </p:stCondLst>
                                  <p:childTnLst>
                                    <p:set>
                                      <p:cBhvr>
                                        <p:cTn id="56" dur="1" fill="hold">
                                          <p:stCondLst>
                                            <p:cond delay="0"/>
                                          </p:stCondLst>
                                        </p:cTn>
                                        <p:tgtEl>
                                          <p:spTgt spid="1049134"/>
                                        </p:tgtEl>
                                        <p:attrNameLst>
                                          <p:attrName>style.visibility</p:attrName>
                                        </p:attrNameLst>
                                      </p:cBhvr>
                                      <p:to>
                                        <p:strVal val="visible"/>
                                      </p:to>
                                    </p:set>
                                    <p:animEffect transition="in" filter="barn(inVertical)">
                                      <p:cBhvr>
                                        <p:cTn id="57" dur="500"/>
                                        <p:tgtEl>
                                          <p:spTgt spid="1049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122" grpId="0" animBg="1"/>
      <p:bldP spid="1049123" grpId="0" animBg="1"/>
      <p:bldP spid="1049130" grpId="0" animBg="1"/>
      <p:bldP spid="1049131" grpId="0" animBg="1"/>
      <p:bldP spid="1049132" grpId="0" animBg="1"/>
      <p:bldP spid="1049133" grpId="0"/>
      <p:bldP spid="1049134" grpId="0"/>
      <p:bldP spid="1049135" grpId="0"/>
      <p:bldP spid="104913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138" name="矩形 2"/>
          <p:cNvSpPr/>
          <p:nvPr/>
        </p:nvSpPr>
        <p:spPr>
          <a:xfrm>
            <a:off x="6652260" y="1925320"/>
            <a:ext cx="4812030" cy="29235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49139" name="矩形 7"/>
          <p:cNvSpPr/>
          <p:nvPr/>
        </p:nvSpPr>
        <p:spPr>
          <a:xfrm>
            <a:off x="792480" y="1925320"/>
            <a:ext cx="4788535" cy="29235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56" name="组合 18"/>
          <p:cNvGrpSpPr/>
          <p:nvPr/>
        </p:nvGrpSpPr>
        <p:grpSpPr>
          <a:xfrm>
            <a:off x="5852160" y="1042035"/>
            <a:ext cx="533400" cy="3806825"/>
            <a:chOff x="5829300" y="1041819"/>
            <a:chExt cx="533400" cy="5292163"/>
          </a:xfrm>
        </p:grpSpPr>
        <p:sp>
          <p:nvSpPr>
            <p:cNvPr id="1049140" name="椭圆 8"/>
            <p:cNvSpPr/>
            <p:nvPr/>
          </p:nvSpPr>
          <p:spPr>
            <a:xfrm>
              <a:off x="5829300" y="3658509"/>
              <a:ext cx="533400" cy="554676"/>
            </a:xfrm>
            <a:prstGeom prst="ellipse">
              <a:avLst/>
            </a:prstGeom>
            <a:solidFill>
              <a:schemeClr val="bg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785" name="直接连接符 91"/>
            <p:cNvCxnSpPr>
              <a:stCxn id="1049140" idx="0"/>
            </p:cNvCxnSpPr>
            <p:nvPr/>
          </p:nvCxnSpPr>
          <p:spPr>
            <a:xfrm flipH="1" flipV="1">
              <a:off x="6096000" y="1041819"/>
              <a:ext cx="0" cy="2616690"/>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145786" name="直接连接符 92"/>
            <p:cNvCxnSpPr>
              <a:endCxn id="1049140" idx="4"/>
            </p:cNvCxnSpPr>
            <p:nvPr/>
          </p:nvCxnSpPr>
          <p:spPr>
            <a:xfrm flipH="1" flipV="1">
              <a:off x="6096000" y="4213185"/>
              <a:ext cx="0" cy="2120797"/>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49141" name="矩形 11"/>
            <p:cNvSpPr/>
            <p:nvPr/>
          </p:nvSpPr>
          <p:spPr>
            <a:xfrm>
              <a:off x="5939527" y="3700770"/>
              <a:ext cx="349392" cy="346070"/>
            </a:xfrm>
            <a:prstGeom prst="rect">
              <a:avLst/>
            </a:prstGeom>
          </p:spPr>
          <p:txBody>
            <a:bodyPr wrap="none" tIns="0" bIns="0" anchor="ctr" anchorCtr="0">
              <a:noAutofit/>
            </a:bodyPr>
            <a:lstStyle/>
            <a:p>
              <a:pPr algn="ctr">
                <a:lnSpc>
                  <a:spcPct val="150000"/>
                </a:lnSpc>
              </a:pPr>
              <a:r>
                <a:rPr lang="en-US" altLang="zh-CN" sz="2000">
                  <a:ln w="6350">
                    <a:noFill/>
                  </a:ln>
                  <a:solidFill>
                    <a:srgbClr val="FF0000"/>
                  </a:solidFill>
                  <a:latin typeface="微软雅黑" panose="020B0503020204020204" pitchFamily="34" charset="-122"/>
                  <a:ea typeface="微软雅黑" panose="020B0503020204020204" pitchFamily="34" charset="-122"/>
                  <a:cs typeface="Arial" panose="020B0604020202020204" pitchFamily="34" charset="0"/>
                </a:rPr>
                <a:t>▶</a:t>
              </a:r>
            </a:p>
          </p:txBody>
        </p:sp>
      </p:grpSp>
      <p:grpSp>
        <p:nvGrpSpPr>
          <p:cNvPr id="257" name="组合 19"/>
          <p:cNvGrpSpPr/>
          <p:nvPr/>
        </p:nvGrpSpPr>
        <p:grpSpPr>
          <a:xfrm>
            <a:off x="2062033" y="1223592"/>
            <a:ext cx="2113690" cy="495316"/>
            <a:chOff x="810997" y="5404174"/>
            <a:chExt cx="6000444" cy="495316"/>
          </a:xfrm>
        </p:grpSpPr>
        <p:sp>
          <p:nvSpPr>
            <p:cNvPr id="1049142"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143" name="矩形 21"/>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59</a:t>
              </a:r>
              <a:r>
                <a:rPr kumimoji="0"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号令</a:t>
              </a:r>
            </a:p>
          </p:txBody>
        </p:sp>
      </p:grpSp>
      <p:grpSp>
        <p:nvGrpSpPr>
          <p:cNvPr id="258" name="组合 22"/>
          <p:cNvGrpSpPr/>
          <p:nvPr/>
        </p:nvGrpSpPr>
        <p:grpSpPr>
          <a:xfrm>
            <a:off x="8002693" y="1223380"/>
            <a:ext cx="2113690" cy="495316"/>
            <a:chOff x="810997" y="5404174"/>
            <a:chExt cx="6000444" cy="495316"/>
          </a:xfrm>
        </p:grpSpPr>
        <p:sp>
          <p:nvSpPr>
            <p:cNvPr id="1049144"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145" name="矩形 24"/>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13</a:t>
              </a:r>
              <a:r>
                <a:rPr kumimoji="0" lang="zh-CN" altLang="en-US"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号令</a:t>
              </a:r>
            </a:p>
          </p:txBody>
        </p:sp>
      </p:grpSp>
      <p:sp>
        <p:nvSpPr>
          <p:cNvPr id="1049146" name="圆角矩形 36"/>
          <p:cNvSpPr/>
          <p:nvPr/>
        </p:nvSpPr>
        <p:spPr>
          <a:xfrm>
            <a:off x="865506" y="5176525"/>
            <a:ext cx="10607024" cy="984458"/>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3130" rtl="0" eaLnBrk="1" fontAlgn="base" latinLnBrk="0" hangingPunct="1">
              <a:lnSpc>
                <a:spcPts val="2000"/>
              </a:lnSpc>
              <a:spcBef>
                <a:spcPct val="0"/>
              </a:spcBef>
              <a:spcAft>
                <a:spcPts val="50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147" name="Freeform 11"/>
          <p:cNvSpPr/>
          <p:nvPr/>
        </p:nvSpPr>
        <p:spPr bwMode="auto">
          <a:xfrm>
            <a:off x="865348" y="5043073"/>
            <a:ext cx="80931" cy="472678"/>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148" name="Freeform 12"/>
          <p:cNvSpPr/>
          <p:nvPr/>
        </p:nvSpPr>
        <p:spPr bwMode="auto">
          <a:xfrm>
            <a:off x="792480" y="5133925"/>
            <a:ext cx="2200760" cy="408384"/>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149" name="TextBox 8"/>
          <p:cNvSpPr txBox="1"/>
          <p:nvPr/>
        </p:nvSpPr>
        <p:spPr>
          <a:xfrm>
            <a:off x="1097281" y="5158411"/>
            <a:ext cx="1536353" cy="359410"/>
          </a:xfrm>
          <a:prstGeom prst="rect">
            <a:avLst/>
          </a:prstGeom>
          <a:noFill/>
        </p:spPr>
        <p:txBody>
          <a:bodyPr wrap="square" lIns="68562" tIns="34281" rIns="68562" bIns="34281"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变化点说明</a:t>
            </a:r>
          </a:p>
        </p:txBody>
      </p:sp>
      <p:sp>
        <p:nvSpPr>
          <p:cNvPr id="1049150" name="矩形 3"/>
          <p:cNvSpPr>
            <a:spLocks noChangeArrowheads="1"/>
          </p:cNvSpPr>
          <p:nvPr>
            <p:custDataLst>
              <p:tags r:id="rId1"/>
            </p:custDataLst>
          </p:nvPr>
        </p:nvSpPr>
        <p:spPr bwMode="auto">
          <a:xfrm>
            <a:off x="3413760" y="5415280"/>
            <a:ext cx="4301490" cy="506095"/>
          </a:xfrm>
          <a:prstGeom prst="rect">
            <a:avLst/>
          </a:prstGeom>
          <a:noFill/>
          <a:ln w="9525">
            <a:noFill/>
            <a:miter lim="800000"/>
          </a:ln>
        </p:spPr>
        <p:txBody>
          <a:bodyPr wrap="square" lIns="91431" tIns="45716" rIns="91431" bIns="45716">
            <a:noAutofit/>
          </a:bodyPr>
          <a:lstStyle/>
          <a:p>
            <a:pPr marL="0" marR="0" lvl="0" indent="0" algn="l" defTabSz="913130" rtl="0" eaLnBrk="1" fontAlgn="base" latinLnBrk="0" hangingPunct="1">
              <a:lnSpc>
                <a:spcPct val="135000"/>
              </a:lnSpc>
              <a:spcBef>
                <a:spcPct val="0"/>
              </a:spcBef>
              <a:spcAft>
                <a:spcPts val="500"/>
              </a:spcAft>
              <a:buClrTx/>
              <a:buSzTx/>
              <a:buFontTx/>
              <a:buNone/>
            </a:pPr>
            <a:r>
              <a:rPr kumimoji="0" lang="zh-CN"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原条款进行了删除</a:t>
            </a:r>
          </a:p>
        </p:txBody>
      </p:sp>
      <p:sp>
        <p:nvSpPr>
          <p:cNvPr id="1049151" name="文本框 4"/>
          <p:cNvSpPr txBox="1"/>
          <p:nvPr/>
        </p:nvSpPr>
        <p:spPr>
          <a:xfrm>
            <a:off x="1019175" y="2540000"/>
            <a:ext cx="4483735" cy="783590"/>
          </a:xfrm>
          <a:prstGeom prst="rect">
            <a:avLst/>
          </a:prstGeom>
          <a:noFill/>
        </p:spPr>
        <p:txBody>
          <a:bodyPr wrap="square" rtlCol="0" anchor="t">
            <a:spAutoFit/>
          </a:bodyPr>
          <a:lstStyle/>
          <a:p>
            <a:pPr indent="0" fontAlgn="auto">
              <a:lnSpc>
                <a:spcPts val="2700"/>
              </a:lnSpc>
              <a:spcBef>
                <a:spcPct val="0"/>
              </a:spcBef>
              <a:spcAft>
                <a:spcPct val="0"/>
              </a:spcAft>
            </a:pPr>
            <a:r>
              <a:rPr lang="zh-CN" altLang="en-US" sz="13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第二十条</a:t>
            </a:r>
            <a:r>
              <a:rPr lang="en-US" altLang="zh-CN" sz="13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 </a:t>
            </a:r>
            <a:r>
              <a:rPr lang="zh-CN" altLang="en-US" sz="1300">
                <a:latin typeface="微软雅黑" panose="020B0503020204020204" pitchFamily="34" charset="-122"/>
                <a:ea typeface="微软雅黑" panose="020B0503020204020204" pitchFamily="34" charset="-122"/>
                <a:cs typeface="Times New Roman" panose="02020603050405020304" pitchFamily="18" charset="0"/>
                <a:sym typeface="+mn-ea"/>
              </a:rPr>
              <a:t> 有限空间作业结束后，作业现场负责人、监护人员应当对作业现场进行</a:t>
            </a:r>
            <a:r>
              <a:rPr lang="zh-CN" altLang="en-US" sz="130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清理</a:t>
            </a:r>
            <a:r>
              <a:rPr lang="zh-CN" altLang="en-US" sz="1300">
                <a:latin typeface="微软雅黑" panose="020B0503020204020204" pitchFamily="34" charset="-122"/>
                <a:ea typeface="微软雅黑" panose="020B0503020204020204" pitchFamily="34" charset="-122"/>
                <a:cs typeface="Times New Roman" panose="02020603050405020304" pitchFamily="18" charset="0"/>
                <a:sym typeface="+mn-ea"/>
              </a:rPr>
              <a:t>，</a:t>
            </a:r>
            <a:r>
              <a:rPr lang="zh-CN" altLang="en-US" sz="130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撤离作业人员</a:t>
            </a:r>
            <a:r>
              <a:rPr lang="zh-CN" altLang="en-US" sz="1300">
                <a:latin typeface="微软雅黑" panose="020B0503020204020204" pitchFamily="34" charset="-122"/>
                <a:ea typeface="微软雅黑" panose="020B0503020204020204" pitchFamily="34" charset="-122"/>
                <a:cs typeface="Times New Roman" panose="02020603050405020304" pitchFamily="18" charset="0"/>
                <a:sym typeface="+mn-ea"/>
              </a:rPr>
              <a:t>。</a:t>
            </a:r>
          </a:p>
        </p:txBody>
      </p:sp>
      <p:sp>
        <p:nvSpPr>
          <p:cNvPr id="1049152" name="文本框 5"/>
          <p:cNvSpPr txBox="1"/>
          <p:nvPr/>
        </p:nvSpPr>
        <p:spPr>
          <a:xfrm>
            <a:off x="6771640" y="2770505"/>
            <a:ext cx="4613910" cy="553085"/>
          </a:xfrm>
          <a:prstGeom prst="rect">
            <a:avLst/>
          </a:prstGeom>
          <a:noFill/>
        </p:spPr>
        <p:txBody>
          <a:bodyPr wrap="square" rtlCol="0" anchor="t">
            <a:spAutoFit/>
          </a:bodyPr>
          <a:lstStyle/>
          <a:p>
            <a:pPr indent="0" algn="ctr" fontAlgn="auto">
              <a:lnSpc>
                <a:spcPct val="200000"/>
              </a:lnSpc>
              <a:spcBef>
                <a:spcPct val="0"/>
              </a:spcBef>
              <a:spcAft>
                <a:spcPct val="0"/>
              </a:spcAft>
            </a:pPr>
            <a:r>
              <a:rPr lang="zh-CN" sz="1500" b="1">
                <a:solidFill>
                  <a:srgbClr val="FF0000"/>
                </a:solidFill>
                <a:latin typeface="微软雅黑" panose="020B0503020204020204" pitchFamily="34" charset="-122"/>
                <a:ea typeface="微软雅黑" panose="020B0503020204020204" pitchFamily="34" charset="-122"/>
                <a:sym typeface="+mn-ea"/>
              </a:rPr>
              <a:t>无</a:t>
            </a:r>
          </a:p>
        </p:txBody>
      </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57"/>
                                        </p:tgtEl>
                                        <p:attrNameLst>
                                          <p:attrName>style.visibility</p:attrName>
                                        </p:attrNameLst>
                                      </p:cBhvr>
                                      <p:to>
                                        <p:strVal val="visible"/>
                                      </p:to>
                                    </p:set>
                                    <p:anim calcmode="lin" valueType="num">
                                      <p:cBhvr>
                                        <p:cTn id="7" dur="500" fill="hold"/>
                                        <p:tgtEl>
                                          <p:spTgt spid="257"/>
                                        </p:tgtEl>
                                        <p:attrNameLst>
                                          <p:attrName>ppt_w</p:attrName>
                                        </p:attrNameLst>
                                      </p:cBhvr>
                                      <p:tavLst>
                                        <p:tav tm="0">
                                          <p:val>
                                            <p:fltVal val="0"/>
                                          </p:val>
                                        </p:tav>
                                        <p:tav tm="100000">
                                          <p:val>
                                            <p:strVal val="#ppt_w"/>
                                          </p:val>
                                        </p:tav>
                                      </p:tavLst>
                                    </p:anim>
                                    <p:anim calcmode="lin" valueType="num">
                                      <p:cBhvr>
                                        <p:cTn id="8" dur="500" fill="hold"/>
                                        <p:tgtEl>
                                          <p:spTgt spid="257"/>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1049139"/>
                                        </p:tgtEl>
                                        <p:attrNameLst>
                                          <p:attrName>style.visibility</p:attrName>
                                        </p:attrNameLst>
                                      </p:cBhvr>
                                      <p:to>
                                        <p:strVal val="visible"/>
                                      </p:to>
                                    </p:set>
                                    <p:animEffect transition="in" filter="wedge">
                                      <p:cBhvr>
                                        <p:cTn id="12" dur="1000"/>
                                        <p:tgtEl>
                                          <p:spTgt spid="1049139"/>
                                        </p:tgtEl>
                                      </p:cBhvr>
                                    </p:animEffect>
                                  </p:childTnLst>
                                </p:cTn>
                              </p:par>
                            </p:childTnLst>
                          </p:cTn>
                        </p:par>
                        <p:par>
                          <p:cTn id="13" fill="hold" nodeType="afterGroup">
                            <p:stCondLst>
                              <p:cond delay="1500"/>
                            </p:stCondLst>
                            <p:childTnLst>
                              <p:par>
                                <p:cTn id="14" presetID="22" presetClass="entr" presetSubtype="4" fill="hold" grpId="0" nodeType="afterEffect">
                                  <p:stCondLst>
                                    <p:cond delay="0"/>
                                  </p:stCondLst>
                                  <p:childTnLst>
                                    <p:set>
                                      <p:cBhvr>
                                        <p:cTn id="15" dur="1" fill="hold">
                                          <p:stCondLst>
                                            <p:cond delay="0"/>
                                          </p:stCondLst>
                                        </p:cTn>
                                        <p:tgtEl>
                                          <p:spTgt spid="1049151"/>
                                        </p:tgtEl>
                                        <p:attrNameLst>
                                          <p:attrName>style.visibility</p:attrName>
                                        </p:attrNameLst>
                                      </p:cBhvr>
                                      <p:to>
                                        <p:strVal val="visible"/>
                                      </p:to>
                                    </p:set>
                                    <p:animEffect transition="in" filter="wipe(down)">
                                      <p:cBhvr>
                                        <p:cTn id="16" dur="500"/>
                                        <p:tgtEl>
                                          <p:spTgt spid="1049151"/>
                                        </p:tgtEl>
                                      </p:cBhvr>
                                    </p:animEffect>
                                  </p:childTnLst>
                                </p:cTn>
                              </p:par>
                            </p:childTnLst>
                          </p:cTn>
                        </p:par>
                        <p:par>
                          <p:cTn id="17" fill="hold" nodeType="afterGroup">
                            <p:stCondLst>
                              <p:cond delay="2000"/>
                            </p:stCondLst>
                            <p:childTnLst>
                              <p:par>
                                <p:cTn id="18" presetID="16" presetClass="entr" presetSubtype="21" fill="hold" nodeType="afterEffect">
                                  <p:stCondLst>
                                    <p:cond delay="0"/>
                                  </p:stCondLst>
                                  <p:childTnLst>
                                    <p:set>
                                      <p:cBhvr>
                                        <p:cTn id="19" dur="1" fill="hold">
                                          <p:stCondLst>
                                            <p:cond delay="0"/>
                                          </p:stCondLst>
                                        </p:cTn>
                                        <p:tgtEl>
                                          <p:spTgt spid="256"/>
                                        </p:tgtEl>
                                        <p:attrNameLst>
                                          <p:attrName>style.visibility</p:attrName>
                                        </p:attrNameLst>
                                      </p:cBhvr>
                                      <p:to>
                                        <p:strVal val="visible"/>
                                      </p:to>
                                    </p:set>
                                    <p:animEffect transition="in" filter="barn(inVertical)">
                                      <p:cBhvr>
                                        <p:cTn id="20" dur="500"/>
                                        <p:tgtEl>
                                          <p:spTgt spid="256"/>
                                        </p:tgtEl>
                                      </p:cBhvr>
                                    </p:animEffect>
                                  </p:childTnLst>
                                </p:cTn>
                              </p:par>
                              <p:par>
                                <p:cTn id="21" presetID="23" presetClass="entr" presetSubtype="16" fill="hold" nodeType="withEffect">
                                  <p:stCondLst>
                                    <p:cond delay="0"/>
                                  </p:stCondLst>
                                  <p:childTnLst>
                                    <p:set>
                                      <p:cBhvr>
                                        <p:cTn id="22" dur="1" fill="hold">
                                          <p:stCondLst>
                                            <p:cond delay="0"/>
                                          </p:stCondLst>
                                        </p:cTn>
                                        <p:tgtEl>
                                          <p:spTgt spid="258"/>
                                        </p:tgtEl>
                                        <p:attrNameLst>
                                          <p:attrName>style.visibility</p:attrName>
                                        </p:attrNameLst>
                                      </p:cBhvr>
                                      <p:to>
                                        <p:strVal val="visible"/>
                                      </p:to>
                                    </p:set>
                                    <p:anim calcmode="lin" valueType="num">
                                      <p:cBhvr>
                                        <p:cTn id="23" dur="500" fill="hold"/>
                                        <p:tgtEl>
                                          <p:spTgt spid="258"/>
                                        </p:tgtEl>
                                        <p:attrNameLst>
                                          <p:attrName>ppt_w</p:attrName>
                                        </p:attrNameLst>
                                      </p:cBhvr>
                                      <p:tavLst>
                                        <p:tav tm="0">
                                          <p:val>
                                            <p:fltVal val="0"/>
                                          </p:val>
                                        </p:tav>
                                        <p:tav tm="100000">
                                          <p:val>
                                            <p:strVal val="#ppt_w"/>
                                          </p:val>
                                        </p:tav>
                                      </p:tavLst>
                                    </p:anim>
                                    <p:anim calcmode="lin" valueType="num">
                                      <p:cBhvr>
                                        <p:cTn id="24" dur="500" fill="hold"/>
                                        <p:tgtEl>
                                          <p:spTgt spid="258"/>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500"/>
                            </p:stCondLst>
                            <p:childTnLst>
                              <p:par>
                                <p:cTn id="26" presetID="20" presetClass="entr" presetSubtype="0" fill="hold" grpId="0" nodeType="afterEffect">
                                  <p:stCondLst>
                                    <p:cond delay="0"/>
                                  </p:stCondLst>
                                  <p:childTnLst>
                                    <p:set>
                                      <p:cBhvr>
                                        <p:cTn id="27" dur="1" fill="hold">
                                          <p:stCondLst>
                                            <p:cond delay="0"/>
                                          </p:stCondLst>
                                        </p:cTn>
                                        <p:tgtEl>
                                          <p:spTgt spid="1049138"/>
                                        </p:tgtEl>
                                        <p:attrNameLst>
                                          <p:attrName>style.visibility</p:attrName>
                                        </p:attrNameLst>
                                      </p:cBhvr>
                                      <p:to>
                                        <p:strVal val="visible"/>
                                      </p:to>
                                    </p:set>
                                    <p:animEffect transition="in" filter="wedge">
                                      <p:cBhvr>
                                        <p:cTn id="28" dur="1000"/>
                                        <p:tgtEl>
                                          <p:spTgt spid="1049138"/>
                                        </p:tgtEl>
                                      </p:cBhvr>
                                    </p:animEffect>
                                  </p:childTnLst>
                                </p:cTn>
                              </p:par>
                            </p:childTnLst>
                          </p:cTn>
                        </p:par>
                        <p:par>
                          <p:cTn id="29" fill="hold" nodeType="afterGroup">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1049152"/>
                                        </p:tgtEl>
                                        <p:attrNameLst>
                                          <p:attrName>style.visibility</p:attrName>
                                        </p:attrNameLst>
                                      </p:cBhvr>
                                      <p:to>
                                        <p:strVal val="visible"/>
                                      </p:to>
                                    </p:set>
                                    <p:animEffect transition="in" filter="wipe(down)">
                                      <p:cBhvr>
                                        <p:cTn id="32" dur="500"/>
                                        <p:tgtEl>
                                          <p:spTgt spid="1049152"/>
                                        </p:tgtEl>
                                      </p:cBhvr>
                                    </p:animEffect>
                                  </p:childTnLst>
                                </p:cTn>
                              </p:par>
                            </p:childTnLst>
                          </p:cTn>
                        </p:par>
                        <p:par>
                          <p:cTn id="33" fill="hold" nodeType="afterGroup">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1049147"/>
                                        </p:tgtEl>
                                        <p:attrNameLst>
                                          <p:attrName>style.visibility</p:attrName>
                                        </p:attrNameLst>
                                      </p:cBhvr>
                                      <p:to>
                                        <p:strVal val="visible"/>
                                      </p:to>
                                    </p:set>
                                    <p:animEffect transition="in" filter="wipe(right)">
                                      <p:cBhvr>
                                        <p:cTn id="36" dur="300"/>
                                        <p:tgtEl>
                                          <p:spTgt spid="1049147"/>
                                        </p:tgtEl>
                                      </p:cBhvr>
                                    </p:animEffect>
                                  </p:childTnLst>
                                </p:cTn>
                              </p:par>
                            </p:childTnLst>
                          </p:cTn>
                        </p:par>
                        <p:par>
                          <p:cTn id="37" fill="hold" nodeType="afterGroup">
                            <p:stCondLst>
                              <p:cond delay="4300"/>
                            </p:stCondLst>
                            <p:childTnLst>
                              <p:par>
                                <p:cTn id="38" presetID="22" presetClass="entr" presetSubtype="8" fill="hold" grpId="0" nodeType="afterEffect">
                                  <p:stCondLst>
                                    <p:cond delay="0"/>
                                  </p:stCondLst>
                                  <p:childTnLst>
                                    <p:set>
                                      <p:cBhvr>
                                        <p:cTn id="39" dur="1" fill="hold">
                                          <p:stCondLst>
                                            <p:cond delay="0"/>
                                          </p:stCondLst>
                                        </p:cTn>
                                        <p:tgtEl>
                                          <p:spTgt spid="1049148"/>
                                        </p:tgtEl>
                                        <p:attrNameLst>
                                          <p:attrName>style.visibility</p:attrName>
                                        </p:attrNameLst>
                                      </p:cBhvr>
                                      <p:to>
                                        <p:strVal val="visible"/>
                                      </p:to>
                                    </p:set>
                                    <p:animEffect transition="in" filter="wipe(left)">
                                      <p:cBhvr>
                                        <p:cTn id="40" dur="500"/>
                                        <p:tgtEl>
                                          <p:spTgt spid="1049148"/>
                                        </p:tgtEl>
                                      </p:cBhvr>
                                    </p:animEffect>
                                  </p:childTnLst>
                                </p:cTn>
                              </p:par>
                            </p:childTnLst>
                          </p:cTn>
                        </p:par>
                        <p:par>
                          <p:cTn id="41" fill="hold" nodeType="afterGroup">
                            <p:stCondLst>
                              <p:cond delay="4800"/>
                            </p:stCondLst>
                            <p:childTnLst>
                              <p:par>
                                <p:cTn id="42" presetID="42" presetClass="entr" presetSubtype="0" fill="hold" grpId="0" nodeType="afterEffect">
                                  <p:stCondLst>
                                    <p:cond delay="0"/>
                                  </p:stCondLst>
                                  <p:childTnLst>
                                    <p:set>
                                      <p:cBhvr>
                                        <p:cTn id="43" dur="1" fill="hold">
                                          <p:stCondLst>
                                            <p:cond delay="0"/>
                                          </p:stCondLst>
                                        </p:cTn>
                                        <p:tgtEl>
                                          <p:spTgt spid="1049146"/>
                                        </p:tgtEl>
                                        <p:attrNameLst>
                                          <p:attrName>style.visibility</p:attrName>
                                        </p:attrNameLst>
                                      </p:cBhvr>
                                      <p:to>
                                        <p:strVal val="visible"/>
                                      </p:to>
                                    </p:set>
                                    <p:animEffect transition="in" filter="fade">
                                      <p:cBhvr>
                                        <p:cTn id="44" dur="1000"/>
                                        <p:tgtEl>
                                          <p:spTgt spid="1049146"/>
                                        </p:tgtEl>
                                      </p:cBhvr>
                                    </p:animEffect>
                                    <p:anim calcmode="lin" valueType="num">
                                      <p:cBhvr>
                                        <p:cTn id="45" dur="1000" fill="hold"/>
                                        <p:tgtEl>
                                          <p:spTgt spid="1049146"/>
                                        </p:tgtEl>
                                        <p:attrNameLst>
                                          <p:attrName>ppt_x</p:attrName>
                                        </p:attrNameLst>
                                      </p:cBhvr>
                                      <p:tavLst>
                                        <p:tav tm="0">
                                          <p:val>
                                            <p:strVal val="#ppt_x"/>
                                          </p:val>
                                        </p:tav>
                                        <p:tav tm="100000">
                                          <p:val>
                                            <p:strVal val="#ppt_x"/>
                                          </p:val>
                                        </p:tav>
                                      </p:tavLst>
                                    </p:anim>
                                    <p:anim calcmode="lin" valueType="num">
                                      <p:cBhvr>
                                        <p:cTn id="46" dur="1000" fill="hold"/>
                                        <p:tgtEl>
                                          <p:spTgt spid="1049146"/>
                                        </p:tgtEl>
                                        <p:attrNameLst>
                                          <p:attrName>ppt_y</p:attrName>
                                        </p:attrNameLst>
                                      </p:cBhvr>
                                      <p:tavLst>
                                        <p:tav tm="0">
                                          <p:val>
                                            <p:strVal val="#ppt_y+.1"/>
                                          </p:val>
                                        </p:tav>
                                        <p:tav tm="100000">
                                          <p:val>
                                            <p:strVal val="#ppt_y"/>
                                          </p:val>
                                        </p:tav>
                                      </p:tavLst>
                                    </p:anim>
                                  </p:childTnLst>
                                </p:cTn>
                              </p:par>
                            </p:childTnLst>
                          </p:cTn>
                        </p:par>
                        <p:par>
                          <p:cTn id="47" fill="hold" nodeType="afterGroup">
                            <p:stCondLst>
                              <p:cond delay="5800"/>
                            </p:stCondLst>
                            <p:childTnLst>
                              <p:par>
                                <p:cTn id="48" presetID="56" presetClass="entr" presetSubtype="0" fill="hold" grpId="0" nodeType="afterEffect">
                                  <p:stCondLst>
                                    <p:cond delay="0"/>
                                  </p:stCondLst>
                                  <p:iterate type="lt">
                                    <p:tmPct val="10000"/>
                                  </p:iterate>
                                  <p:childTnLst>
                                    <p:set>
                                      <p:cBhvr>
                                        <p:cTn id="49" dur="1" fill="hold">
                                          <p:stCondLst>
                                            <p:cond delay="0"/>
                                          </p:stCondLst>
                                        </p:cTn>
                                        <p:tgtEl>
                                          <p:spTgt spid="1049149"/>
                                        </p:tgtEl>
                                        <p:attrNameLst>
                                          <p:attrName>style.visibility</p:attrName>
                                        </p:attrNameLst>
                                      </p:cBhvr>
                                      <p:to>
                                        <p:strVal val="visible"/>
                                      </p:to>
                                    </p:set>
                                    <p:anim by="(-#ppt_w*2)" calcmode="lin" valueType="num">
                                      <p:cBhvr rctx="PPT">
                                        <p:cTn id="50" dur="250" autoRev="1" fill="hold">
                                          <p:stCondLst>
                                            <p:cond delay="0"/>
                                          </p:stCondLst>
                                        </p:cTn>
                                        <p:tgtEl>
                                          <p:spTgt spid="1049149"/>
                                        </p:tgtEl>
                                        <p:attrNameLst>
                                          <p:attrName>ppt_w</p:attrName>
                                        </p:attrNameLst>
                                      </p:cBhvr>
                                    </p:anim>
                                    <p:anim by="(#ppt_w*0.50)" calcmode="lin" valueType="num">
                                      <p:cBhvr>
                                        <p:cTn id="51" dur="250" decel="50000" autoRev="1" fill="hold">
                                          <p:stCondLst>
                                            <p:cond delay="0"/>
                                          </p:stCondLst>
                                        </p:cTn>
                                        <p:tgtEl>
                                          <p:spTgt spid="1049149"/>
                                        </p:tgtEl>
                                        <p:attrNameLst>
                                          <p:attrName>ppt_x</p:attrName>
                                        </p:attrNameLst>
                                      </p:cBhvr>
                                    </p:anim>
                                    <p:anim from="(-#ppt_h/2)" to="(#ppt_y)" calcmode="lin" valueType="num">
                                      <p:cBhvr>
                                        <p:cTn id="52" dur="500" fill="hold">
                                          <p:stCondLst>
                                            <p:cond delay="0"/>
                                          </p:stCondLst>
                                        </p:cTn>
                                        <p:tgtEl>
                                          <p:spTgt spid="1049149"/>
                                        </p:tgtEl>
                                        <p:attrNameLst>
                                          <p:attrName>ppt_y</p:attrName>
                                        </p:attrNameLst>
                                      </p:cBhvr>
                                    </p:anim>
                                    <p:animRot by="21600000">
                                      <p:cBhvr>
                                        <p:cTn id="53" dur="500" fill="hold">
                                          <p:stCondLst>
                                            <p:cond delay="0"/>
                                          </p:stCondLst>
                                        </p:cTn>
                                        <p:tgtEl>
                                          <p:spTgt spid="1049149"/>
                                        </p:tgtEl>
                                        <p:attrNameLst>
                                          <p:attrName>r</p:attrName>
                                        </p:attrNameLst>
                                      </p:cBhvr>
                                    </p:animRot>
                                  </p:childTnLst>
                                </p:cTn>
                              </p:par>
                            </p:childTnLst>
                          </p:cTn>
                        </p:par>
                        <p:par>
                          <p:cTn id="54" fill="hold" nodeType="afterGroup">
                            <p:stCondLst>
                              <p:cond delay="6300"/>
                            </p:stCondLst>
                            <p:childTnLst>
                              <p:par>
                                <p:cTn id="55" presetID="16" presetClass="entr" presetSubtype="21" fill="hold" grpId="0" nodeType="afterEffect">
                                  <p:stCondLst>
                                    <p:cond delay="0"/>
                                  </p:stCondLst>
                                  <p:childTnLst>
                                    <p:set>
                                      <p:cBhvr>
                                        <p:cTn id="56" dur="1" fill="hold">
                                          <p:stCondLst>
                                            <p:cond delay="0"/>
                                          </p:stCondLst>
                                        </p:cTn>
                                        <p:tgtEl>
                                          <p:spTgt spid="1049150"/>
                                        </p:tgtEl>
                                        <p:attrNameLst>
                                          <p:attrName>style.visibility</p:attrName>
                                        </p:attrNameLst>
                                      </p:cBhvr>
                                      <p:to>
                                        <p:strVal val="visible"/>
                                      </p:to>
                                    </p:set>
                                    <p:animEffect transition="in" filter="barn(inVertical)">
                                      <p:cBhvr>
                                        <p:cTn id="57" dur="500"/>
                                        <p:tgtEl>
                                          <p:spTgt spid="1049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138" grpId="0" animBg="1"/>
      <p:bldP spid="1049139" grpId="0" animBg="1"/>
      <p:bldP spid="1049146" grpId="0" animBg="1"/>
      <p:bldP spid="1049147" grpId="0" animBg="1"/>
      <p:bldP spid="1049148" grpId="0" animBg="1"/>
      <p:bldP spid="1049149" grpId="0"/>
      <p:bldP spid="1049150" grpId="0"/>
      <p:bldP spid="1049151" grpId="0"/>
      <p:bldP spid="104915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154" name="矩形 2"/>
          <p:cNvSpPr/>
          <p:nvPr/>
        </p:nvSpPr>
        <p:spPr>
          <a:xfrm>
            <a:off x="6652260" y="1925320"/>
            <a:ext cx="4812030" cy="29235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49155" name="矩形 7"/>
          <p:cNvSpPr/>
          <p:nvPr/>
        </p:nvSpPr>
        <p:spPr>
          <a:xfrm>
            <a:off x="792480" y="1925320"/>
            <a:ext cx="4788535" cy="29235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60" name="组合 18"/>
          <p:cNvGrpSpPr/>
          <p:nvPr/>
        </p:nvGrpSpPr>
        <p:grpSpPr>
          <a:xfrm>
            <a:off x="5852160" y="1042035"/>
            <a:ext cx="533400" cy="3806825"/>
            <a:chOff x="5829300" y="1041819"/>
            <a:chExt cx="533400" cy="5292163"/>
          </a:xfrm>
        </p:grpSpPr>
        <p:sp>
          <p:nvSpPr>
            <p:cNvPr id="1049156" name="椭圆 8"/>
            <p:cNvSpPr/>
            <p:nvPr/>
          </p:nvSpPr>
          <p:spPr>
            <a:xfrm>
              <a:off x="5829300" y="3658509"/>
              <a:ext cx="533400" cy="554676"/>
            </a:xfrm>
            <a:prstGeom prst="ellipse">
              <a:avLst/>
            </a:prstGeom>
            <a:solidFill>
              <a:schemeClr val="bg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787" name="直接连接符 91"/>
            <p:cNvCxnSpPr>
              <a:stCxn id="1049156" idx="0"/>
            </p:cNvCxnSpPr>
            <p:nvPr/>
          </p:nvCxnSpPr>
          <p:spPr>
            <a:xfrm flipH="1" flipV="1">
              <a:off x="6096000" y="1041819"/>
              <a:ext cx="0" cy="2616690"/>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145788" name="直接连接符 92"/>
            <p:cNvCxnSpPr>
              <a:endCxn id="1049156" idx="4"/>
            </p:cNvCxnSpPr>
            <p:nvPr/>
          </p:nvCxnSpPr>
          <p:spPr>
            <a:xfrm flipH="1" flipV="1">
              <a:off x="6096000" y="4213185"/>
              <a:ext cx="0" cy="2120797"/>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49157" name="矩形 11"/>
            <p:cNvSpPr/>
            <p:nvPr/>
          </p:nvSpPr>
          <p:spPr>
            <a:xfrm>
              <a:off x="5939527" y="3700770"/>
              <a:ext cx="349392" cy="346070"/>
            </a:xfrm>
            <a:prstGeom prst="rect">
              <a:avLst/>
            </a:prstGeom>
          </p:spPr>
          <p:txBody>
            <a:bodyPr wrap="none" tIns="0" bIns="0" anchor="ctr" anchorCtr="0">
              <a:noAutofit/>
            </a:bodyPr>
            <a:lstStyle/>
            <a:p>
              <a:pPr algn="ctr">
                <a:lnSpc>
                  <a:spcPct val="150000"/>
                </a:lnSpc>
              </a:pPr>
              <a:r>
                <a:rPr lang="en-US" altLang="zh-CN" sz="2000">
                  <a:ln w="6350">
                    <a:noFill/>
                  </a:ln>
                  <a:solidFill>
                    <a:srgbClr val="FF0000"/>
                  </a:solidFill>
                  <a:latin typeface="微软雅黑" panose="020B0503020204020204" pitchFamily="34" charset="-122"/>
                  <a:ea typeface="微软雅黑" panose="020B0503020204020204" pitchFamily="34" charset="-122"/>
                  <a:cs typeface="Arial" panose="020B0604020202020204" pitchFamily="34" charset="0"/>
                </a:rPr>
                <a:t>▶</a:t>
              </a:r>
            </a:p>
          </p:txBody>
        </p:sp>
      </p:grpSp>
      <p:grpSp>
        <p:nvGrpSpPr>
          <p:cNvPr id="261" name="组合 19"/>
          <p:cNvGrpSpPr/>
          <p:nvPr/>
        </p:nvGrpSpPr>
        <p:grpSpPr>
          <a:xfrm>
            <a:off x="2062033" y="1223592"/>
            <a:ext cx="2113690" cy="495316"/>
            <a:chOff x="810997" y="5404174"/>
            <a:chExt cx="6000444" cy="495316"/>
          </a:xfrm>
        </p:grpSpPr>
        <p:sp>
          <p:nvSpPr>
            <p:cNvPr id="1049158"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159" name="矩形 21"/>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59</a:t>
              </a:r>
              <a:r>
                <a:rPr kumimoji="0"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号令</a:t>
              </a:r>
            </a:p>
          </p:txBody>
        </p:sp>
      </p:grpSp>
      <p:grpSp>
        <p:nvGrpSpPr>
          <p:cNvPr id="262" name="组合 22"/>
          <p:cNvGrpSpPr/>
          <p:nvPr/>
        </p:nvGrpSpPr>
        <p:grpSpPr>
          <a:xfrm>
            <a:off x="8002693" y="1223380"/>
            <a:ext cx="2113690" cy="495316"/>
            <a:chOff x="810997" y="5404174"/>
            <a:chExt cx="6000444" cy="495316"/>
          </a:xfrm>
        </p:grpSpPr>
        <p:sp>
          <p:nvSpPr>
            <p:cNvPr id="1049160"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161" name="矩形 24"/>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13</a:t>
              </a:r>
              <a:r>
                <a:rPr kumimoji="0" lang="zh-CN" altLang="en-US"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号令</a:t>
              </a:r>
            </a:p>
          </p:txBody>
        </p:sp>
      </p:grpSp>
      <p:sp>
        <p:nvSpPr>
          <p:cNvPr id="1049162" name="圆角矩形 36"/>
          <p:cNvSpPr/>
          <p:nvPr/>
        </p:nvSpPr>
        <p:spPr>
          <a:xfrm>
            <a:off x="865505" y="5176520"/>
            <a:ext cx="10607040" cy="1143000"/>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3130" rtl="0" eaLnBrk="1" fontAlgn="base" latinLnBrk="0" hangingPunct="1">
              <a:lnSpc>
                <a:spcPts val="2000"/>
              </a:lnSpc>
              <a:spcBef>
                <a:spcPct val="0"/>
              </a:spcBef>
              <a:spcAft>
                <a:spcPts val="50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163" name="Freeform 11"/>
          <p:cNvSpPr/>
          <p:nvPr/>
        </p:nvSpPr>
        <p:spPr bwMode="auto">
          <a:xfrm>
            <a:off x="865348" y="5043073"/>
            <a:ext cx="80931" cy="472678"/>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164" name="Freeform 12"/>
          <p:cNvSpPr/>
          <p:nvPr/>
        </p:nvSpPr>
        <p:spPr bwMode="auto">
          <a:xfrm>
            <a:off x="792480" y="5133925"/>
            <a:ext cx="2200760" cy="408384"/>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165" name="TextBox 8"/>
          <p:cNvSpPr txBox="1"/>
          <p:nvPr/>
        </p:nvSpPr>
        <p:spPr>
          <a:xfrm>
            <a:off x="1097281" y="5158411"/>
            <a:ext cx="1536353" cy="359410"/>
          </a:xfrm>
          <a:prstGeom prst="rect">
            <a:avLst/>
          </a:prstGeom>
          <a:noFill/>
        </p:spPr>
        <p:txBody>
          <a:bodyPr wrap="square" lIns="68562" tIns="34281" rIns="68562" bIns="34281"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变化点说明</a:t>
            </a:r>
          </a:p>
        </p:txBody>
      </p:sp>
      <p:sp>
        <p:nvSpPr>
          <p:cNvPr id="1049166" name="矩形 3"/>
          <p:cNvSpPr>
            <a:spLocks noChangeArrowheads="1"/>
          </p:cNvSpPr>
          <p:nvPr>
            <p:custDataLst>
              <p:tags r:id="rId1"/>
            </p:custDataLst>
          </p:nvPr>
        </p:nvSpPr>
        <p:spPr bwMode="auto">
          <a:xfrm>
            <a:off x="3300730" y="5248275"/>
            <a:ext cx="7794625" cy="1143635"/>
          </a:xfrm>
          <a:prstGeom prst="rect">
            <a:avLst/>
          </a:prstGeom>
          <a:noFill/>
          <a:ln w="9525">
            <a:noFill/>
            <a:miter lim="800000"/>
          </a:ln>
        </p:spPr>
        <p:txBody>
          <a:bodyPr wrap="square" lIns="91431" tIns="45716" rIns="91431" bIns="45716">
            <a:noAutofit/>
          </a:bodyPr>
          <a:lstStyle/>
          <a:p>
            <a:pPr marL="0" marR="0" lvl="0" indent="0" algn="l" defTabSz="913130" rtl="0" eaLnBrk="1" fontAlgn="base" latinLnBrk="0" hangingPunct="1">
              <a:lnSpc>
                <a:spcPct val="105000"/>
              </a:lnSpc>
              <a:spcBef>
                <a:spcPct val="0"/>
              </a:spcBef>
              <a:spcAft>
                <a:spcPts val="500"/>
              </a:spcAft>
              <a:buClrTx/>
              <a:buSzTx/>
              <a:buFontTx/>
              <a:buNone/>
            </a:pPr>
            <a:r>
              <a:rPr kumimoji="0" 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新安法对于承包发包已经做了明确要求，新规定增加了</a:t>
            </a:r>
            <a:r>
              <a:rPr kumimoji="0" lang="en-US" alt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a:t>
            </a:r>
            <a:r>
              <a:rPr kumimoji="0" lang="zh-CN" altLang="en-US"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依法</a:t>
            </a:r>
            <a:r>
              <a:rPr kumimoji="0" lang="en-US" alt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a:t>
            </a:r>
            <a:r>
              <a:rPr kumimoji="0" lang="zh-CN" altLang="en-US"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二字，守好上位法。</a:t>
            </a:r>
          </a:p>
          <a:p>
            <a:pPr marL="0" marR="0" lvl="0" indent="0" algn="l" defTabSz="913130" rtl="0" eaLnBrk="1" fontAlgn="base" latinLnBrk="0" hangingPunct="1">
              <a:lnSpc>
                <a:spcPct val="105000"/>
              </a:lnSpc>
              <a:spcBef>
                <a:spcPct val="0"/>
              </a:spcBef>
              <a:spcAft>
                <a:spcPts val="500"/>
              </a:spcAft>
              <a:buClrTx/>
              <a:buSzTx/>
              <a:buFontTx/>
              <a:buNone/>
            </a:pPr>
            <a:r>
              <a:rPr kumimoji="0" lang="zh-CN" altLang="en-US"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删除责任承担的原因也不再区分什么主体责任和直接责任，对应第七条第一责任人的要求，主要负责人审批且承担法律责任</a:t>
            </a:r>
          </a:p>
        </p:txBody>
      </p:sp>
      <p:sp>
        <p:nvSpPr>
          <p:cNvPr id="1049167" name="文本框 4"/>
          <p:cNvSpPr txBox="1"/>
          <p:nvPr/>
        </p:nvSpPr>
        <p:spPr>
          <a:xfrm>
            <a:off x="946150" y="1929130"/>
            <a:ext cx="4483735" cy="2891790"/>
          </a:xfrm>
          <a:prstGeom prst="rect">
            <a:avLst/>
          </a:prstGeom>
          <a:noFill/>
        </p:spPr>
        <p:txBody>
          <a:bodyPr wrap="square" rtlCol="0" anchor="t">
            <a:spAutoFit/>
          </a:bodyPr>
          <a:lstStyle/>
          <a:p>
            <a:pPr indent="0" fontAlgn="auto">
              <a:lnSpc>
                <a:spcPct val="175000"/>
              </a:lnSpc>
              <a:spcBef>
                <a:spcPct val="0"/>
              </a:spcBef>
              <a:spcAft>
                <a:spcPct val="0"/>
              </a:spcAft>
            </a:pPr>
            <a:r>
              <a:rPr sz="13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第二十二条</a:t>
            </a:r>
            <a:r>
              <a:rPr sz="1300">
                <a:latin typeface="微软雅黑" panose="020B0503020204020204" pitchFamily="34" charset="-122"/>
                <a:ea typeface="微软雅黑" panose="020B0503020204020204" pitchFamily="34" charset="-122"/>
                <a:cs typeface="Times New Roman" panose="02020603050405020304" pitchFamily="18" charset="0"/>
                <a:sym typeface="+mn-ea"/>
              </a:rPr>
              <a:t> 工贸企业将有限空间作业发包给其他单位实施的，</a:t>
            </a:r>
            <a:r>
              <a:rPr sz="1300" b="1">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应当发包给</a:t>
            </a:r>
            <a:r>
              <a:rPr sz="13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具备国家规定资质或者安全生产条件</a:t>
            </a:r>
            <a:r>
              <a:rPr sz="1300" b="1">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的承包方</a:t>
            </a:r>
            <a:r>
              <a:rPr sz="130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a:t>
            </a:r>
            <a:r>
              <a:rPr sz="1300">
                <a:latin typeface="微软雅黑" panose="020B0503020204020204" pitchFamily="34" charset="-122"/>
                <a:ea typeface="微软雅黑" panose="020B0503020204020204" pitchFamily="34" charset="-122"/>
                <a:cs typeface="Times New Roman" panose="02020603050405020304" pitchFamily="18" charset="0"/>
                <a:sym typeface="+mn-ea"/>
              </a:rPr>
              <a:t>并与承包方签订专门的安全生产管理协议或者在承包合同中明确各自的安全生产职责。工贸企业应当对承包单位的安全生产工作统一协调、管理，定期进行安全检查，发现安全问题的，应当及时督促整改。</a:t>
            </a:r>
          </a:p>
          <a:p>
            <a:pPr indent="0" fontAlgn="auto">
              <a:lnSpc>
                <a:spcPct val="175000"/>
              </a:lnSpc>
              <a:spcBef>
                <a:spcPct val="0"/>
              </a:spcBef>
              <a:spcAft>
                <a:spcPct val="0"/>
              </a:spcAft>
            </a:pPr>
            <a:r>
              <a:rPr lang="en-US" sz="1300">
                <a:latin typeface="微软雅黑" panose="020B0503020204020204" pitchFamily="34" charset="-122"/>
                <a:ea typeface="微软雅黑" panose="020B0503020204020204" pitchFamily="34" charset="-122"/>
                <a:cs typeface="Times New Roman" panose="02020603050405020304" pitchFamily="18" charset="0"/>
                <a:sym typeface="+mn-ea"/>
              </a:rPr>
              <a:t>      </a:t>
            </a:r>
            <a:r>
              <a:rPr sz="1300">
                <a:latin typeface="微软雅黑" panose="020B0503020204020204" pitchFamily="34" charset="-122"/>
                <a:ea typeface="微软雅黑" panose="020B0503020204020204" pitchFamily="34" charset="-122"/>
                <a:cs typeface="Times New Roman" panose="02020603050405020304" pitchFamily="18" charset="0"/>
                <a:sym typeface="+mn-ea"/>
              </a:rPr>
              <a:t>工贸企业对其发包的有限空间作业安全承担</a:t>
            </a:r>
            <a:r>
              <a:rPr sz="13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主体责任</a:t>
            </a:r>
            <a:r>
              <a:rPr sz="1300">
                <a:latin typeface="微软雅黑" panose="020B0503020204020204" pitchFamily="34" charset="-122"/>
                <a:ea typeface="微软雅黑" panose="020B0503020204020204" pitchFamily="34" charset="-122"/>
                <a:cs typeface="Times New Roman" panose="02020603050405020304" pitchFamily="18" charset="0"/>
                <a:sym typeface="+mn-ea"/>
              </a:rPr>
              <a:t>。承包方对其承包的有限空间作业安全承担</a:t>
            </a:r>
            <a:r>
              <a:rPr sz="13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直接责任</a:t>
            </a:r>
            <a:r>
              <a:rPr sz="1300">
                <a:latin typeface="微软雅黑" panose="020B0503020204020204" pitchFamily="34" charset="-122"/>
                <a:ea typeface="微软雅黑" panose="020B0503020204020204" pitchFamily="34" charset="-122"/>
                <a:cs typeface="Times New Roman" panose="02020603050405020304" pitchFamily="18" charset="0"/>
                <a:sym typeface="+mn-ea"/>
              </a:rPr>
              <a:t>。</a:t>
            </a:r>
          </a:p>
        </p:txBody>
      </p:sp>
      <p:sp>
        <p:nvSpPr>
          <p:cNvPr id="1049168" name="文本框 5"/>
          <p:cNvSpPr txBox="1"/>
          <p:nvPr/>
        </p:nvSpPr>
        <p:spPr>
          <a:xfrm>
            <a:off x="6780530" y="2073910"/>
            <a:ext cx="4613910" cy="2399665"/>
          </a:xfrm>
          <a:prstGeom prst="rect">
            <a:avLst/>
          </a:prstGeom>
          <a:noFill/>
        </p:spPr>
        <p:txBody>
          <a:bodyPr wrap="square" rtlCol="0" anchor="t">
            <a:spAutoFit/>
          </a:bodyPr>
          <a:lstStyle/>
          <a:p>
            <a:pPr indent="0" algn="l" fontAlgn="auto">
              <a:lnSpc>
                <a:spcPct val="200000"/>
              </a:lnSpc>
              <a:spcBef>
                <a:spcPct val="0"/>
              </a:spcBef>
              <a:spcAft>
                <a:spcPct val="0"/>
              </a:spcAft>
            </a:pPr>
            <a:r>
              <a:rPr lang="zh-CN" sz="1500" b="1">
                <a:solidFill>
                  <a:srgbClr val="FF0000"/>
                </a:solidFill>
                <a:latin typeface="微软雅黑" panose="020B0503020204020204" pitchFamily="34" charset="-122"/>
                <a:ea typeface="微软雅黑" panose="020B0503020204020204" pitchFamily="34" charset="-122"/>
                <a:sym typeface="+mn-ea"/>
              </a:rPr>
              <a:t>第八条</a:t>
            </a:r>
            <a:r>
              <a:rPr lang="zh-CN" sz="1500">
                <a:latin typeface="微软雅黑" panose="020B0503020204020204" pitchFamily="34" charset="-122"/>
                <a:ea typeface="微软雅黑" panose="020B0503020204020204" pitchFamily="34" charset="-122"/>
                <a:sym typeface="+mn-ea"/>
              </a:rPr>
              <a:t> 工贸企业将有限空间作业</a:t>
            </a:r>
            <a:r>
              <a:rPr lang="zh-CN" sz="1500" b="1">
                <a:solidFill>
                  <a:srgbClr val="FF0000"/>
                </a:solidFill>
                <a:latin typeface="微软雅黑" panose="020B0503020204020204" pitchFamily="34" charset="-122"/>
                <a:ea typeface="微软雅黑" panose="020B0503020204020204" pitchFamily="34" charset="-122"/>
                <a:sym typeface="+mn-ea"/>
              </a:rPr>
              <a:t>依法发包</a:t>
            </a:r>
            <a:r>
              <a:rPr lang="zh-CN" sz="1500">
                <a:latin typeface="微软雅黑" panose="020B0503020204020204" pitchFamily="34" charset="-122"/>
                <a:ea typeface="微软雅黑" panose="020B0503020204020204" pitchFamily="34" charset="-122"/>
                <a:sym typeface="+mn-ea"/>
              </a:rPr>
              <a:t>给其他单位实施的，应当与承包单位在合同或者协议中约定各自的安全生产管理职责。工贸企业对其发包的有限空间作业统一协调、管理，并对现场作业进行安全检查，督促承包单位有效落实各项安全措施。</a:t>
            </a:r>
          </a:p>
        </p:txBody>
      </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61"/>
                                        </p:tgtEl>
                                        <p:attrNameLst>
                                          <p:attrName>style.visibility</p:attrName>
                                        </p:attrNameLst>
                                      </p:cBhvr>
                                      <p:to>
                                        <p:strVal val="visible"/>
                                      </p:to>
                                    </p:set>
                                    <p:anim calcmode="lin" valueType="num">
                                      <p:cBhvr>
                                        <p:cTn id="7" dur="500" fill="hold"/>
                                        <p:tgtEl>
                                          <p:spTgt spid="261"/>
                                        </p:tgtEl>
                                        <p:attrNameLst>
                                          <p:attrName>ppt_w</p:attrName>
                                        </p:attrNameLst>
                                      </p:cBhvr>
                                      <p:tavLst>
                                        <p:tav tm="0">
                                          <p:val>
                                            <p:fltVal val="0"/>
                                          </p:val>
                                        </p:tav>
                                        <p:tav tm="100000">
                                          <p:val>
                                            <p:strVal val="#ppt_w"/>
                                          </p:val>
                                        </p:tav>
                                      </p:tavLst>
                                    </p:anim>
                                    <p:anim calcmode="lin" valueType="num">
                                      <p:cBhvr>
                                        <p:cTn id="8" dur="500" fill="hold"/>
                                        <p:tgtEl>
                                          <p:spTgt spid="261"/>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1049155"/>
                                        </p:tgtEl>
                                        <p:attrNameLst>
                                          <p:attrName>style.visibility</p:attrName>
                                        </p:attrNameLst>
                                      </p:cBhvr>
                                      <p:to>
                                        <p:strVal val="visible"/>
                                      </p:to>
                                    </p:set>
                                    <p:animEffect transition="in" filter="wedge">
                                      <p:cBhvr>
                                        <p:cTn id="12" dur="1000"/>
                                        <p:tgtEl>
                                          <p:spTgt spid="1049155"/>
                                        </p:tgtEl>
                                      </p:cBhvr>
                                    </p:animEffect>
                                  </p:childTnLst>
                                </p:cTn>
                              </p:par>
                            </p:childTnLst>
                          </p:cTn>
                        </p:par>
                        <p:par>
                          <p:cTn id="13" fill="hold" nodeType="afterGroup">
                            <p:stCondLst>
                              <p:cond delay="1500"/>
                            </p:stCondLst>
                            <p:childTnLst>
                              <p:par>
                                <p:cTn id="14" presetID="22" presetClass="entr" presetSubtype="4" fill="hold" grpId="0" nodeType="afterEffect">
                                  <p:stCondLst>
                                    <p:cond delay="0"/>
                                  </p:stCondLst>
                                  <p:childTnLst>
                                    <p:set>
                                      <p:cBhvr>
                                        <p:cTn id="15" dur="1" fill="hold">
                                          <p:stCondLst>
                                            <p:cond delay="0"/>
                                          </p:stCondLst>
                                        </p:cTn>
                                        <p:tgtEl>
                                          <p:spTgt spid="1049167"/>
                                        </p:tgtEl>
                                        <p:attrNameLst>
                                          <p:attrName>style.visibility</p:attrName>
                                        </p:attrNameLst>
                                      </p:cBhvr>
                                      <p:to>
                                        <p:strVal val="visible"/>
                                      </p:to>
                                    </p:set>
                                    <p:animEffect transition="in" filter="wipe(down)">
                                      <p:cBhvr>
                                        <p:cTn id="16" dur="500"/>
                                        <p:tgtEl>
                                          <p:spTgt spid="1049167"/>
                                        </p:tgtEl>
                                      </p:cBhvr>
                                    </p:animEffect>
                                  </p:childTnLst>
                                </p:cTn>
                              </p:par>
                            </p:childTnLst>
                          </p:cTn>
                        </p:par>
                        <p:par>
                          <p:cTn id="17" fill="hold" nodeType="afterGroup">
                            <p:stCondLst>
                              <p:cond delay="2000"/>
                            </p:stCondLst>
                            <p:childTnLst>
                              <p:par>
                                <p:cTn id="18" presetID="16" presetClass="entr" presetSubtype="21" fill="hold" nodeType="afterEffect">
                                  <p:stCondLst>
                                    <p:cond delay="0"/>
                                  </p:stCondLst>
                                  <p:childTnLst>
                                    <p:set>
                                      <p:cBhvr>
                                        <p:cTn id="19" dur="1" fill="hold">
                                          <p:stCondLst>
                                            <p:cond delay="0"/>
                                          </p:stCondLst>
                                        </p:cTn>
                                        <p:tgtEl>
                                          <p:spTgt spid="260"/>
                                        </p:tgtEl>
                                        <p:attrNameLst>
                                          <p:attrName>style.visibility</p:attrName>
                                        </p:attrNameLst>
                                      </p:cBhvr>
                                      <p:to>
                                        <p:strVal val="visible"/>
                                      </p:to>
                                    </p:set>
                                    <p:animEffect transition="in" filter="barn(inVertical)">
                                      <p:cBhvr>
                                        <p:cTn id="20" dur="500"/>
                                        <p:tgtEl>
                                          <p:spTgt spid="260"/>
                                        </p:tgtEl>
                                      </p:cBhvr>
                                    </p:animEffect>
                                  </p:childTnLst>
                                </p:cTn>
                              </p:par>
                              <p:par>
                                <p:cTn id="21" presetID="23" presetClass="entr" presetSubtype="16" fill="hold" nodeType="withEffect">
                                  <p:stCondLst>
                                    <p:cond delay="0"/>
                                  </p:stCondLst>
                                  <p:childTnLst>
                                    <p:set>
                                      <p:cBhvr>
                                        <p:cTn id="22" dur="1" fill="hold">
                                          <p:stCondLst>
                                            <p:cond delay="0"/>
                                          </p:stCondLst>
                                        </p:cTn>
                                        <p:tgtEl>
                                          <p:spTgt spid="262"/>
                                        </p:tgtEl>
                                        <p:attrNameLst>
                                          <p:attrName>style.visibility</p:attrName>
                                        </p:attrNameLst>
                                      </p:cBhvr>
                                      <p:to>
                                        <p:strVal val="visible"/>
                                      </p:to>
                                    </p:set>
                                    <p:anim calcmode="lin" valueType="num">
                                      <p:cBhvr>
                                        <p:cTn id="23" dur="500" fill="hold"/>
                                        <p:tgtEl>
                                          <p:spTgt spid="262"/>
                                        </p:tgtEl>
                                        <p:attrNameLst>
                                          <p:attrName>ppt_w</p:attrName>
                                        </p:attrNameLst>
                                      </p:cBhvr>
                                      <p:tavLst>
                                        <p:tav tm="0">
                                          <p:val>
                                            <p:fltVal val="0"/>
                                          </p:val>
                                        </p:tav>
                                        <p:tav tm="100000">
                                          <p:val>
                                            <p:strVal val="#ppt_w"/>
                                          </p:val>
                                        </p:tav>
                                      </p:tavLst>
                                    </p:anim>
                                    <p:anim calcmode="lin" valueType="num">
                                      <p:cBhvr>
                                        <p:cTn id="24" dur="500" fill="hold"/>
                                        <p:tgtEl>
                                          <p:spTgt spid="262"/>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500"/>
                            </p:stCondLst>
                            <p:childTnLst>
                              <p:par>
                                <p:cTn id="26" presetID="20" presetClass="entr" presetSubtype="0" fill="hold" grpId="0" nodeType="afterEffect">
                                  <p:stCondLst>
                                    <p:cond delay="0"/>
                                  </p:stCondLst>
                                  <p:childTnLst>
                                    <p:set>
                                      <p:cBhvr>
                                        <p:cTn id="27" dur="1" fill="hold">
                                          <p:stCondLst>
                                            <p:cond delay="0"/>
                                          </p:stCondLst>
                                        </p:cTn>
                                        <p:tgtEl>
                                          <p:spTgt spid="1049154"/>
                                        </p:tgtEl>
                                        <p:attrNameLst>
                                          <p:attrName>style.visibility</p:attrName>
                                        </p:attrNameLst>
                                      </p:cBhvr>
                                      <p:to>
                                        <p:strVal val="visible"/>
                                      </p:to>
                                    </p:set>
                                    <p:animEffect transition="in" filter="wedge">
                                      <p:cBhvr>
                                        <p:cTn id="28" dur="1000"/>
                                        <p:tgtEl>
                                          <p:spTgt spid="1049154"/>
                                        </p:tgtEl>
                                      </p:cBhvr>
                                    </p:animEffect>
                                  </p:childTnLst>
                                </p:cTn>
                              </p:par>
                            </p:childTnLst>
                          </p:cTn>
                        </p:par>
                        <p:par>
                          <p:cTn id="29" fill="hold" nodeType="afterGroup">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1049168"/>
                                        </p:tgtEl>
                                        <p:attrNameLst>
                                          <p:attrName>style.visibility</p:attrName>
                                        </p:attrNameLst>
                                      </p:cBhvr>
                                      <p:to>
                                        <p:strVal val="visible"/>
                                      </p:to>
                                    </p:set>
                                    <p:animEffect transition="in" filter="wipe(down)">
                                      <p:cBhvr>
                                        <p:cTn id="32" dur="500"/>
                                        <p:tgtEl>
                                          <p:spTgt spid="1049168"/>
                                        </p:tgtEl>
                                      </p:cBhvr>
                                    </p:animEffect>
                                  </p:childTnLst>
                                </p:cTn>
                              </p:par>
                            </p:childTnLst>
                          </p:cTn>
                        </p:par>
                        <p:par>
                          <p:cTn id="33" fill="hold" nodeType="afterGroup">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1049163"/>
                                        </p:tgtEl>
                                        <p:attrNameLst>
                                          <p:attrName>style.visibility</p:attrName>
                                        </p:attrNameLst>
                                      </p:cBhvr>
                                      <p:to>
                                        <p:strVal val="visible"/>
                                      </p:to>
                                    </p:set>
                                    <p:animEffect transition="in" filter="wipe(right)">
                                      <p:cBhvr>
                                        <p:cTn id="36" dur="300"/>
                                        <p:tgtEl>
                                          <p:spTgt spid="1049163"/>
                                        </p:tgtEl>
                                      </p:cBhvr>
                                    </p:animEffect>
                                  </p:childTnLst>
                                </p:cTn>
                              </p:par>
                            </p:childTnLst>
                          </p:cTn>
                        </p:par>
                        <p:par>
                          <p:cTn id="37" fill="hold" nodeType="afterGroup">
                            <p:stCondLst>
                              <p:cond delay="4300"/>
                            </p:stCondLst>
                            <p:childTnLst>
                              <p:par>
                                <p:cTn id="38" presetID="22" presetClass="entr" presetSubtype="8" fill="hold" grpId="0" nodeType="afterEffect">
                                  <p:stCondLst>
                                    <p:cond delay="0"/>
                                  </p:stCondLst>
                                  <p:childTnLst>
                                    <p:set>
                                      <p:cBhvr>
                                        <p:cTn id="39" dur="1" fill="hold">
                                          <p:stCondLst>
                                            <p:cond delay="0"/>
                                          </p:stCondLst>
                                        </p:cTn>
                                        <p:tgtEl>
                                          <p:spTgt spid="1049164"/>
                                        </p:tgtEl>
                                        <p:attrNameLst>
                                          <p:attrName>style.visibility</p:attrName>
                                        </p:attrNameLst>
                                      </p:cBhvr>
                                      <p:to>
                                        <p:strVal val="visible"/>
                                      </p:to>
                                    </p:set>
                                    <p:animEffect transition="in" filter="wipe(left)">
                                      <p:cBhvr>
                                        <p:cTn id="40" dur="500"/>
                                        <p:tgtEl>
                                          <p:spTgt spid="1049164"/>
                                        </p:tgtEl>
                                      </p:cBhvr>
                                    </p:animEffect>
                                  </p:childTnLst>
                                </p:cTn>
                              </p:par>
                            </p:childTnLst>
                          </p:cTn>
                        </p:par>
                        <p:par>
                          <p:cTn id="41" fill="hold" nodeType="afterGroup">
                            <p:stCondLst>
                              <p:cond delay="4800"/>
                            </p:stCondLst>
                            <p:childTnLst>
                              <p:par>
                                <p:cTn id="42" presetID="42" presetClass="entr" presetSubtype="0" fill="hold" grpId="0" nodeType="afterEffect">
                                  <p:stCondLst>
                                    <p:cond delay="0"/>
                                  </p:stCondLst>
                                  <p:childTnLst>
                                    <p:set>
                                      <p:cBhvr>
                                        <p:cTn id="43" dur="1" fill="hold">
                                          <p:stCondLst>
                                            <p:cond delay="0"/>
                                          </p:stCondLst>
                                        </p:cTn>
                                        <p:tgtEl>
                                          <p:spTgt spid="1049162"/>
                                        </p:tgtEl>
                                        <p:attrNameLst>
                                          <p:attrName>style.visibility</p:attrName>
                                        </p:attrNameLst>
                                      </p:cBhvr>
                                      <p:to>
                                        <p:strVal val="visible"/>
                                      </p:to>
                                    </p:set>
                                    <p:animEffect transition="in" filter="fade">
                                      <p:cBhvr>
                                        <p:cTn id="44" dur="1000"/>
                                        <p:tgtEl>
                                          <p:spTgt spid="1049162"/>
                                        </p:tgtEl>
                                      </p:cBhvr>
                                    </p:animEffect>
                                    <p:anim calcmode="lin" valueType="num">
                                      <p:cBhvr>
                                        <p:cTn id="45" dur="1000" fill="hold"/>
                                        <p:tgtEl>
                                          <p:spTgt spid="1049162"/>
                                        </p:tgtEl>
                                        <p:attrNameLst>
                                          <p:attrName>ppt_x</p:attrName>
                                        </p:attrNameLst>
                                      </p:cBhvr>
                                      <p:tavLst>
                                        <p:tav tm="0">
                                          <p:val>
                                            <p:strVal val="#ppt_x"/>
                                          </p:val>
                                        </p:tav>
                                        <p:tav tm="100000">
                                          <p:val>
                                            <p:strVal val="#ppt_x"/>
                                          </p:val>
                                        </p:tav>
                                      </p:tavLst>
                                    </p:anim>
                                    <p:anim calcmode="lin" valueType="num">
                                      <p:cBhvr>
                                        <p:cTn id="46" dur="1000" fill="hold"/>
                                        <p:tgtEl>
                                          <p:spTgt spid="1049162"/>
                                        </p:tgtEl>
                                        <p:attrNameLst>
                                          <p:attrName>ppt_y</p:attrName>
                                        </p:attrNameLst>
                                      </p:cBhvr>
                                      <p:tavLst>
                                        <p:tav tm="0">
                                          <p:val>
                                            <p:strVal val="#ppt_y+.1"/>
                                          </p:val>
                                        </p:tav>
                                        <p:tav tm="100000">
                                          <p:val>
                                            <p:strVal val="#ppt_y"/>
                                          </p:val>
                                        </p:tav>
                                      </p:tavLst>
                                    </p:anim>
                                  </p:childTnLst>
                                </p:cTn>
                              </p:par>
                            </p:childTnLst>
                          </p:cTn>
                        </p:par>
                        <p:par>
                          <p:cTn id="47" fill="hold" nodeType="afterGroup">
                            <p:stCondLst>
                              <p:cond delay="5800"/>
                            </p:stCondLst>
                            <p:childTnLst>
                              <p:par>
                                <p:cTn id="48" presetID="56" presetClass="entr" presetSubtype="0" fill="hold" grpId="0" nodeType="afterEffect">
                                  <p:stCondLst>
                                    <p:cond delay="0"/>
                                  </p:stCondLst>
                                  <p:iterate type="lt">
                                    <p:tmPct val="10000"/>
                                  </p:iterate>
                                  <p:childTnLst>
                                    <p:set>
                                      <p:cBhvr>
                                        <p:cTn id="49" dur="1" fill="hold">
                                          <p:stCondLst>
                                            <p:cond delay="0"/>
                                          </p:stCondLst>
                                        </p:cTn>
                                        <p:tgtEl>
                                          <p:spTgt spid="1049165"/>
                                        </p:tgtEl>
                                        <p:attrNameLst>
                                          <p:attrName>style.visibility</p:attrName>
                                        </p:attrNameLst>
                                      </p:cBhvr>
                                      <p:to>
                                        <p:strVal val="visible"/>
                                      </p:to>
                                    </p:set>
                                    <p:anim by="(-#ppt_w*2)" calcmode="lin" valueType="num">
                                      <p:cBhvr rctx="PPT">
                                        <p:cTn id="50" dur="250" autoRev="1" fill="hold">
                                          <p:stCondLst>
                                            <p:cond delay="0"/>
                                          </p:stCondLst>
                                        </p:cTn>
                                        <p:tgtEl>
                                          <p:spTgt spid="1049165"/>
                                        </p:tgtEl>
                                        <p:attrNameLst>
                                          <p:attrName>ppt_w</p:attrName>
                                        </p:attrNameLst>
                                      </p:cBhvr>
                                    </p:anim>
                                    <p:anim by="(#ppt_w*0.50)" calcmode="lin" valueType="num">
                                      <p:cBhvr>
                                        <p:cTn id="51" dur="250" decel="50000" autoRev="1" fill="hold">
                                          <p:stCondLst>
                                            <p:cond delay="0"/>
                                          </p:stCondLst>
                                        </p:cTn>
                                        <p:tgtEl>
                                          <p:spTgt spid="1049165"/>
                                        </p:tgtEl>
                                        <p:attrNameLst>
                                          <p:attrName>ppt_x</p:attrName>
                                        </p:attrNameLst>
                                      </p:cBhvr>
                                    </p:anim>
                                    <p:anim from="(-#ppt_h/2)" to="(#ppt_y)" calcmode="lin" valueType="num">
                                      <p:cBhvr>
                                        <p:cTn id="52" dur="500" fill="hold">
                                          <p:stCondLst>
                                            <p:cond delay="0"/>
                                          </p:stCondLst>
                                        </p:cTn>
                                        <p:tgtEl>
                                          <p:spTgt spid="1049165"/>
                                        </p:tgtEl>
                                        <p:attrNameLst>
                                          <p:attrName>ppt_y</p:attrName>
                                        </p:attrNameLst>
                                      </p:cBhvr>
                                    </p:anim>
                                    <p:animRot by="21600000">
                                      <p:cBhvr>
                                        <p:cTn id="53" dur="500" fill="hold">
                                          <p:stCondLst>
                                            <p:cond delay="0"/>
                                          </p:stCondLst>
                                        </p:cTn>
                                        <p:tgtEl>
                                          <p:spTgt spid="1049165"/>
                                        </p:tgtEl>
                                        <p:attrNameLst>
                                          <p:attrName>r</p:attrName>
                                        </p:attrNameLst>
                                      </p:cBhvr>
                                    </p:animRot>
                                  </p:childTnLst>
                                </p:cTn>
                              </p:par>
                            </p:childTnLst>
                          </p:cTn>
                        </p:par>
                        <p:par>
                          <p:cTn id="54" fill="hold" nodeType="afterGroup">
                            <p:stCondLst>
                              <p:cond delay="6300"/>
                            </p:stCondLst>
                            <p:childTnLst>
                              <p:par>
                                <p:cTn id="55" presetID="16" presetClass="entr" presetSubtype="21" fill="hold" grpId="0" nodeType="afterEffect">
                                  <p:stCondLst>
                                    <p:cond delay="0"/>
                                  </p:stCondLst>
                                  <p:childTnLst>
                                    <p:set>
                                      <p:cBhvr>
                                        <p:cTn id="56" dur="1" fill="hold">
                                          <p:stCondLst>
                                            <p:cond delay="0"/>
                                          </p:stCondLst>
                                        </p:cTn>
                                        <p:tgtEl>
                                          <p:spTgt spid="1049166"/>
                                        </p:tgtEl>
                                        <p:attrNameLst>
                                          <p:attrName>style.visibility</p:attrName>
                                        </p:attrNameLst>
                                      </p:cBhvr>
                                      <p:to>
                                        <p:strVal val="visible"/>
                                      </p:to>
                                    </p:set>
                                    <p:animEffect transition="in" filter="barn(inVertical)">
                                      <p:cBhvr>
                                        <p:cTn id="57" dur="500"/>
                                        <p:tgtEl>
                                          <p:spTgt spid="10491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154" grpId="0" animBg="1"/>
      <p:bldP spid="1049155" grpId="0" animBg="1"/>
      <p:bldP spid="1049162" grpId="0" animBg="1"/>
      <p:bldP spid="1049163" grpId="0" animBg="1"/>
      <p:bldP spid="1049164" grpId="0" animBg="1"/>
      <p:bldP spid="1049165" grpId="0"/>
      <p:bldP spid="1049166" grpId="0"/>
      <p:bldP spid="1049167" grpId="0"/>
      <p:bldP spid="104916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170" name="矩形 2"/>
          <p:cNvSpPr/>
          <p:nvPr/>
        </p:nvSpPr>
        <p:spPr>
          <a:xfrm>
            <a:off x="6652260" y="1925320"/>
            <a:ext cx="4812030" cy="29235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49171" name="矩形 7"/>
          <p:cNvSpPr/>
          <p:nvPr/>
        </p:nvSpPr>
        <p:spPr>
          <a:xfrm>
            <a:off x="792480" y="1925320"/>
            <a:ext cx="4788535" cy="292354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64" name="组合 18"/>
          <p:cNvGrpSpPr/>
          <p:nvPr/>
        </p:nvGrpSpPr>
        <p:grpSpPr>
          <a:xfrm>
            <a:off x="5852160" y="1042035"/>
            <a:ext cx="533400" cy="3806825"/>
            <a:chOff x="5829300" y="1041819"/>
            <a:chExt cx="533400" cy="5292163"/>
          </a:xfrm>
        </p:grpSpPr>
        <p:sp>
          <p:nvSpPr>
            <p:cNvPr id="1049172" name="椭圆 8"/>
            <p:cNvSpPr/>
            <p:nvPr/>
          </p:nvSpPr>
          <p:spPr>
            <a:xfrm>
              <a:off x="5829300" y="3658509"/>
              <a:ext cx="533400" cy="554676"/>
            </a:xfrm>
            <a:prstGeom prst="ellipse">
              <a:avLst/>
            </a:prstGeom>
            <a:solidFill>
              <a:schemeClr val="bg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789" name="直接连接符 91"/>
            <p:cNvCxnSpPr>
              <a:stCxn id="1049172" idx="0"/>
            </p:cNvCxnSpPr>
            <p:nvPr/>
          </p:nvCxnSpPr>
          <p:spPr>
            <a:xfrm flipH="1" flipV="1">
              <a:off x="6096000" y="1041819"/>
              <a:ext cx="0" cy="2616690"/>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145790" name="直接连接符 92"/>
            <p:cNvCxnSpPr>
              <a:endCxn id="1049172" idx="4"/>
            </p:cNvCxnSpPr>
            <p:nvPr/>
          </p:nvCxnSpPr>
          <p:spPr>
            <a:xfrm flipH="1" flipV="1">
              <a:off x="6096000" y="4213185"/>
              <a:ext cx="0" cy="2120797"/>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49173" name="矩形 11"/>
            <p:cNvSpPr/>
            <p:nvPr/>
          </p:nvSpPr>
          <p:spPr>
            <a:xfrm>
              <a:off x="5939527" y="3700770"/>
              <a:ext cx="349392" cy="346070"/>
            </a:xfrm>
            <a:prstGeom prst="rect">
              <a:avLst/>
            </a:prstGeom>
          </p:spPr>
          <p:txBody>
            <a:bodyPr wrap="none" tIns="0" bIns="0" anchor="ctr" anchorCtr="0">
              <a:noAutofit/>
            </a:bodyPr>
            <a:lstStyle/>
            <a:p>
              <a:pPr algn="ctr">
                <a:lnSpc>
                  <a:spcPct val="150000"/>
                </a:lnSpc>
              </a:pPr>
              <a:r>
                <a:rPr lang="en-US" altLang="zh-CN" sz="2000">
                  <a:ln w="6350">
                    <a:noFill/>
                  </a:ln>
                  <a:solidFill>
                    <a:srgbClr val="FF0000"/>
                  </a:solidFill>
                  <a:latin typeface="微软雅黑" panose="020B0503020204020204" pitchFamily="34" charset="-122"/>
                  <a:ea typeface="微软雅黑" panose="020B0503020204020204" pitchFamily="34" charset="-122"/>
                  <a:cs typeface="Arial" panose="020B0604020202020204" pitchFamily="34" charset="0"/>
                </a:rPr>
                <a:t>▶</a:t>
              </a:r>
            </a:p>
          </p:txBody>
        </p:sp>
      </p:grpSp>
      <p:grpSp>
        <p:nvGrpSpPr>
          <p:cNvPr id="265" name="组合 19"/>
          <p:cNvGrpSpPr/>
          <p:nvPr/>
        </p:nvGrpSpPr>
        <p:grpSpPr>
          <a:xfrm>
            <a:off x="2062033" y="1223592"/>
            <a:ext cx="2113690" cy="495316"/>
            <a:chOff x="810997" y="5404174"/>
            <a:chExt cx="6000444" cy="495316"/>
          </a:xfrm>
        </p:grpSpPr>
        <p:sp>
          <p:nvSpPr>
            <p:cNvPr id="1049174"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175" name="矩形 21"/>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59</a:t>
              </a:r>
              <a:r>
                <a:rPr kumimoji="0"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号令</a:t>
              </a:r>
            </a:p>
          </p:txBody>
        </p:sp>
      </p:grpSp>
      <p:grpSp>
        <p:nvGrpSpPr>
          <p:cNvPr id="266" name="组合 22"/>
          <p:cNvGrpSpPr/>
          <p:nvPr/>
        </p:nvGrpSpPr>
        <p:grpSpPr>
          <a:xfrm>
            <a:off x="8002693" y="1223380"/>
            <a:ext cx="2113690" cy="495316"/>
            <a:chOff x="810997" y="5404174"/>
            <a:chExt cx="6000444" cy="495316"/>
          </a:xfrm>
        </p:grpSpPr>
        <p:sp>
          <p:nvSpPr>
            <p:cNvPr id="1049176"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177" name="矩形 24"/>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13</a:t>
              </a:r>
              <a:r>
                <a:rPr kumimoji="0" lang="zh-CN" altLang="en-US"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号令</a:t>
              </a:r>
            </a:p>
          </p:txBody>
        </p:sp>
      </p:grpSp>
      <p:sp>
        <p:nvSpPr>
          <p:cNvPr id="1049178" name="圆角矩形 36"/>
          <p:cNvSpPr/>
          <p:nvPr/>
        </p:nvSpPr>
        <p:spPr>
          <a:xfrm>
            <a:off x="865505" y="5176520"/>
            <a:ext cx="10607040" cy="871855"/>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3130" rtl="0" eaLnBrk="1" fontAlgn="base" latinLnBrk="0" hangingPunct="1">
              <a:lnSpc>
                <a:spcPts val="2000"/>
              </a:lnSpc>
              <a:spcBef>
                <a:spcPct val="0"/>
              </a:spcBef>
              <a:spcAft>
                <a:spcPts val="50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179" name="Freeform 11"/>
          <p:cNvSpPr/>
          <p:nvPr/>
        </p:nvSpPr>
        <p:spPr bwMode="auto">
          <a:xfrm>
            <a:off x="865348" y="5043073"/>
            <a:ext cx="80931" cy="472678"/>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180" name="Freeform 12"/>
          <p:cNvSpPr/>
          <p:nvPr/>
        </p:nvSpPr>
        <p:spPr bwMode="auto">
          <a:xfrm>
            <a:off x="792480" y="5133925"/>
            <a:ext cx="2200760" cy="408384"/>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181" name="TextBox 8"/>
          <p:cNvSpPr txBox="1"/>
          <p:nvPr/>
        </p:nvSpPr>
        <p:spPr>
          <a:xfrm>
            <a:off x="1097281" y="5158411"/>
            <a:ext cx="1536353" cy="359410"/>
          </a:xfrm>
          <a:prstGeom prst="rect">
            <a:avLst/>
          </a:prstGeom>
          <a:noFill/>
        </p:spPr>
        <p:txBody>
          <a:bodyPr wrap="square" lIns="68562" tIns="34281" rIns="68562" bIns="34281"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变化点说明</a:t>
            </a:r>
          </a:p>
        </p:txBody>
      </p:sp>
      <p:sp>
        <p:nvSpPr>
          <p:cNvPr id="1049182" name="矩形 3"/>
          <p:cNvSpPr>
            <a:spLocks noChangeArrowheads="1"/>
          </p:cNvSpPr>
          <p:nvPr>
            <p:custDataLst>
              <p:tags r:id="rId1"/>
            </p:custDataLst>
          </p:nvPr>
        </p:nvSpPr>
        <p:spPr bwMode="auto">
          <a:xfrm>
            <a:off x="3429635" y="5457825"/>
            <a:ext cx="3350895" cy="444500"/>
          </a:xfrm>
          <a:prstGeom prst="rect">
            <a:avLst/>
          </a:prstGeom>
          <a:noFill/>
          <a:ln w="9525">
            <a:noFill/>
            <a:miter lim="800000"/>
          </a:ln>
        </p:spPr>
        <p:txBody>
          <a:bodyPr wrap="square" lIns="91431" tIns="45716" rIns="91431" bIns="45716">
            <a:noAutofit/>
          </a:bodyPr>
          <a:lstStyle/>
          <a:p>
            <a:pPr marL="0" marR="0" lvl="0" indent="0" algn="l" defTabSz="913130" rtl="0" eaLnBrk="1" fontAlgn="base" latinLnBrk="0" hangingPunct="1">
              <a:lnSpc>
                <a:spcPct val="105000"/>
              </a:lnSpc>
              <a:spcBef>
                <a:spcPct val="0"/>
              </a:spcBef>
              <a:spcAft>
                <a:spcPts val="500"/>
              </a:spcAft>
              <a:buClrTx/>
              <a:buSzTx/>
              <a:buFontTx/>
              <a:buNone/>
            </a:pPr>
            <a:r>
              <a:rPr kumimoji="0" 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新增条款，实施目录重点监管</a:t>
            </a:r>
          </a:p>
        </p:txBody>
      </p:sp>
      <p:sp>
        <p:nvSpPr>
          <p:cNvPr id="1049183" name="文本框 4"/>
          <p:cNvSpPr txBox="1"/>
          <p:nvPr/>
        </p:nvSpPr>
        <p:spPr>
          <a:xfrm>
            <a:off x="2776855" y="2773045"/>
            <a:ext cx="1339215" cy="521970"/>
          </a:xfrm>
          <a:prstGeom prst="rect">
            <a:avLst/>
          </a:prstGeom>
          <a:noFill/>
        </p:spPr>
        <p:txBody>
          <a:bodyPr wrap="square" rtlCol="0" anchor="t">
            <a:spAutoFit/>
          </a:bodyPr>
          <a:lstStyle/>
          <a:p>
            <a:pPr indent="0" fontAlgn="auto">
              <a:lnSpc>
                <a:spcPct val="175000"/>
              </a:lnSpc>
              <a:spcBef>
                <a:spcPct val="0"/>
              </a:spcBef>
              <a:spcAft>
                <a:spcPct val="0"/>
              </a:spcAft>
            </a:pPr>
            <a:r>
              <a:rPr lang="zh-CN" sz="1600" b="1">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无</a:t>
            </a:r>
          </a:p>
        </p:txBody>
      </p:sp>
      <p:sp>
        <p:nvSpPr>
          <p:cNvPr id="1049184" name="文本框 5"/>
          <p:cNvSpPr txBox="1"/>
          <p:nvPr/>
        </p:nvSpPr>
        <p:spPr>
          <a:xfrm>
            <a:off x="6780530" y="2073910"/>
            <a:ext cx="4613910" cy="1938020"/>
          </a:xfrm>
          <a:prstGeom prst="rect">
            <a:avLst/>
          </a:prstGeom>
          <a:noFill/>
        </p:spPr>
        <p:txBody>
          <a:bodyPr wrap="square" rtlCol="0" anchor="t">
            <a:spAutoFit/>
          </a:bodyPr>
          <a:lstStyle/>
          <a:p>
            <a:pPr indent="0" algn="l" fontAlgn="auto">
              <a:lnSpc>
                <a:spcPct val="200000"/>
              </a:lnSpc>
              <a:spcBef>
                <a:spcPct val="0"/>
              </a:spcBef>
              <a:spcAft>
                <a:spcPct val="0"/>
              </a:spcAft>
            </a:pPr>
            <a:r>
              <a:rPr lang="zh-CN" sz="1500" b="1">
                <a:solidFill>
                  <a:srgbClr val="FF0000"/>
                </a:solidFill>
                <a:latin typeface="微软雅黑" panose="020B0503020204020204" pitchFamily="34" charset="-122"/>
                <a:ea typeface="微软雅黑" panose="020B0503020204020204" pitchFamily="34" charset="-122"/>
                <a:sym typeface="+mn-ea"/>
              </a:rPr>
              <a:t>第十六条</a:t>
            </a:r>
            <a:r>
              <a:rPr lang="zh-CN" sz="1500">
                <a:latin typeface="微软雅黑" panose="020B0503020204020204" pitchFamily="34" charset="-122"/>
                <a:ea typeface="微软雅黑" panose="020B0503020204020204" pitchFamily="34" charset="-122"/>
                <a:sym typeface="+mn-ea"/>
              </a:rPr>
              <a:t> 存在</a:t>
            </a:r>
            <a:r>
              <a:rPr lang="zh-CN" sz="1500" b="1">
                <a:solidFill>
                  <a:srgbClr val="FF0000"/>
                </a:solidFill>
                <a:latin typeface="微软雅黑" panose="020B0503020204020204" pitchFamily="34" charset="-122"/>
                <a:ea typeface="微软雅黑" panose="020B0503020204020204" pitchFamily="34" charset="-122"/>
                <a:sym typeface="+mn-ea"/>
              </a:rPr>
              <a:t>硫化氢、一氧化碳、二氧化碳</a:t>
            </a:r>
            <a:r>
              <a:rPr lang="zh-CN" sz="1500">
                <a:latin typeface="微软雅黑" panose="020B0503020204020204" pitchFamily="34" charset="-122"/>
                <a:ea typeface="微软雅黑" panose="020B0503020204020204" pitchFamily="34" charset="-122"/>
                <a:sym typeface="+mn-ea"/>
              </a:rPr>
              <a:t>等中毒和窒息风险、需要重点监督管理的有限空间，实行</a:t>
            </a:r>
            <a:r>
              <a:rPr lang="zh-CN" sz="1500" b="1">
                <a:solidFill>
                  <a:srgbClr val="FF0000"/>
                </a:solidFill>
                <a:latin typeface="微软雅黑" panose="020B0503020204020204" pitchFamily="34" charset="-122"/>
                <a:ea typeface="微软雅黑" panose="020B0503020204020204" pitchFamily="34" charset="-122"/>
                <a:sym typeface="+mn-ea"/>
              </a:rPr>
              <a:t>目录管理</a:t>
            </a:r>
            <a:r>
              <a:rPr lang="zh-CN" sz="1500">
                <a:latin typeface="微软雅黑" panose="020B0503020204020204" pitchFamily="34" charset="-122"/>
                <a:ea typeface="微软雅黑" panose="020B0503020204020204" pitchFamily="34" charset="-122"/>
                <a:sym typeface="+mn-ea"/>
              </a:rPr>
              <a:t>。</a:t>
            </a:r>
          </a:p>
          <a:p>
            <a:pPr indent="0" algn="l" fontAlgn="auto">
              <a:lnSpc>
                <a:spcPct val="200000"/>
              </a:lnSpc>
              <a:spcBef>
                <a:spcPct val="0"/>
              </a:spcBef>
              <a:spcAft>
                <a:spcPct val="0"/>
              </a:spcAft>
            </a:pPr>
            <a:r>
              <a:rPr lang="en-US" altLang="zh-CN" sz="1500">
                <a:latin typeface="微软雅黑" panose="020B0503020204020204" pitchFamily="34" charset="-122"/>
                <a:ea typeface="微软雅黑" panose="020B0503020204020204" pitchFamily="34" charset="-122"/>
                <a:sym typeface="+mn-ea"/>
              </a:rPr>
              <a:t>     </a:t>
            </a:r>
            <a:r>
              <a:rPr lang="zh-CN" sz="1500">
                <a:latin typeface="微软雅黑" panose="020B0503020204020204" pitchFamily="34" charset="-122"/>
                <a:ea typeface="微软雅黑" panose="020B0503020204020204" pitchFamily="34" charset="-122"/>
                <a:sym typeface="+mn-ea"/>
              </a:rPr>
              <a:t>监管目录由应急管理部确定、调整并公布。</a:t>
            </a:r>
          </a:p>
        </p:txBody>
      </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65"/>
                                        </p:tgtEl>
                                        <p:attrNameLst>
                                          <p:attrName>style.visibility</p:attrName>
                                        </p:attrNameLst>
                                      </p:cBhvr>
                                      <p:to>
                                        <p:strVal val="visible"/>
                                      </p:to>
                                    </p:set>
                                    <p:anim calcmode="lin" valueType="num">
                                      <p:cBhvr>
                                        <p:cTn id="7" dur="500" fill="hold"/>
                                        <p:tgtEl>
                                          <p:spTgt spid="265"/>
                                        </p:tgtEl>
                                        <p:attrNameLst>
                                          <p:attrName>ppt_w</p:attrName>
                                        </p:attrNameLst>
                                      </p:cBhvr>
                                      <p:tavLst>
                                        <p:tav tm="0">
                                          <p:val>
                                            <p:fltVal val="0"/>
                                          </p:val>
                                        </p:tav>
                                        <p:tav tm="100000">
                                          <p:val>
                                            <p:strVal val="#ppt_w"/>
                                          </p:val>
                                        </p:tav>
                                      </p:tavLst>
                                    </p:anim>
                                    <p:anim calcmode="lin" valueType="num">
                                      <p:cBhvr>
                                        <p:cTn id="8" dur="500" fill="hold"/>
                                        <p:tgtEl>
                                          <p:spTgt spid="265"/>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1049171"/>
                                        </p:tgtEl>
                                        <p:attrNameLst>
                                          <p:attrName>style.visibility</p:attrName>
                                        </p:attrNameLst>
                                      </p:cBhvr>
                                      <p:to>
                                        <p:strVal val="visible"/>
                                      </p:to>
                                    </p:set>
                                    <p:animEffect transition="in" filter="wedge">
                                      <p:cBhvr>
                                        <p:cTn id="12" dur="1000"/>
                                        <p:tgtEl>
                                          <p:spTgt spid="1049171"/>
                                        </p:tgtEl>
                                      </p:cBhvr>
                                    </p:animEffect>
                                  </p:childTnLst>
                                </p:cTn>
                              </p:par>
                            </p:childTnLst>
                          </p:cTn>
                        </p:par>
                        <p:par>
                          <p:cTn id="13" fill="hold" nodeType="afterGroup">
                            <p:stCondLst>
                              <p:cond delay="1500"/>
                            </p:stCondLst>
                            <p:childTnLst>
                              <p:par>
                                <p:cTn id="14" presetID="22" presetClass="entr" presetSubtype="4" fill="hold" grpId="0" nodeType="afterEffect">
                                  <p:stCondLst>
                                    <p:cond delay="0"/>
                                  </p:stCondLst>
                                  <p:childTnLst>
                                    <p:set>
                                      <p:cBhvr>
                                        <p:cTn id="15" dur="1" fill="hold">
                                          <p:stCondLst>
                                            <p:cond delay="0"/>
                                          </p:stCondLst>
                                        </p:cTn>
                                        <p:tgtEl>
                                          <p:spTgt spid="1049183"/>
                                        </p:tgtEl>
                                        <p:attrNameLst>
                                          <p:attrName>style.visibility</p:attrName>
                                        </p:attrNameLst>
                                      </p:cBhvr>
                                      <p:to>
                                        <p:strVal val="visible"/>
                                      </p:to>
                                    </p:set>
                                    <p:animEffect transition="in" filter="wipe(down)">
                                      <p:cBhvr>
                                        <p:cTn id="16" dur="500"/>
                                        <p:tgtEl>
                                          <p:spTgt spid="1049183"/>
                                        </p:tgtEl>
                                      </p:cBhvr>
                                    </p:animEffect>
                                  </p:childTnLst>
                                </p:cTn>
                              </p:par>
                            </p:childTnLst>
                          </p:cTn>
                        </p:par>
                        <p:par>
                          <p:cTn id="17" fill="hold" nodeType="afterGroup">
                            <p:stCondLst>
                              <p:cond delay="2000"/>
                            </p:stCondLst>
                            <p:childTnLst>
                              <p:par>
                                <p:cTn id="18" presetID="16" presetClass="entr" presetSubtype="21" fill="hold" nodeType="afterEffect">
                                  <p:stCondLst>
                                    <p:cond delay="0"/>
                                  </p:stCondLst>
                                  <p:childTnLst>
                                    <p:set>
                                      <p:cBhvr>
                                        <p:cTn id="19" dur="1" fill="hold">
                                          <p:stCondLst>
                                            <p:cond delay="0"/>
                                          </p:stCondLst>
                                        </p:cTn>
                                        <p:tgtEl>
                                          <p:spTgt spid="264"/>
                                        </p:tgtEl>
                                        <p:attrNameLst>
                                          <p:attrName>style.visibility</p:attrName>
                                        </p:attrNameLst>
                                      </p:cBhvr>
                                      <p:to>
                                        <p:strVal val="visible"/>
                                      </p:to>
                                    </p:set>
                                    <p:animEffect transition="in" filter="barn(inVertical)">
                                      <p:cBhvr>
                                        <p:cTn id="20" dur="500"/>
                                        <p:tgtEl>
                                          <p:spTgt spid="264"/>
                                        </p:tgtEl>
                                      </p:cBhvr>
                                    </p:animEffect>
                                  </p:childTnLst>
                                </p:cTn>
                              </p:par>
                              <p:par>
                                <p:cTn id="21" presetID="23" presetClass="entr" presetSubtype="16" fill="hold" nodeType="withEffect">
                                  <p:stCondLst>
                                    <p:cond delay="0"/>
                                  </p:stCondLst>
                                  <p:childTnLst>
                                    <p:set>
                                      <p:cBhvr>
                                        <p:cTn id="22" dur="1" fill="hold">
                                          <p:stCondLst>
                                            <p:cond delay="0"/>
                                          </p:stCondLst>
                                        </p:cTn>
                                        <p:tgtEl>
                                          <p:spTgt spid="266"/>
                                        </p:tgtEl>
                                        <p:attrNameLst>
                                          <p:attrName>style.visibility</p:attrName>
                                        </p:attrNameLst>
                                      </p:cBhvr>
                                      <p:to>
                                        <p:strVal val="visible"/>
                                      </p:to>
                                    </p:set>
                                    <p:anim calcmode="lin" valueType="num">
                                      <p:cBhvr>
                                        <p:cTn id="23" dur="500" fill="hold"/>
                                        <p:tgtEl>
                                          <p:spTgt spid="266"/>
                                        </p:tgtEl>
                                        <p:attrNameLst>
                                          <p:attrName>ppt_w</p:attrName>
                                        </p:attrNameLst>
                                      </p:cBhvr>
                                      <p:tavLst>
                                        <p:tav tm="0">
                                          <p:val>
                                            <p:fltVal val="0"/>
                                          </p:val>
                                        </p:tav>
                                        <p:tav tm="100000">
                                          <p:val>
                                            <p:strVal val="#ppt_w"/>
                                          </p:val>
                                        </p:tav>
                                      </p:tavLst>
                                    </p:anim>
                                    <p:anim calcmode="lin" valueType="num">
                                      <p:cBhvr>
                                        <p:cTn id="24" dur="500" fill="hold"/>
                                        <p:tgtEl>
                                          <p:spTgt spid="266"/>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500"/>
                            </p:stCondLst>
                            <p:childTnLst>
                              <p:par>
                                <p:cTn id="26" presetID="20" presetClass="entr" presetSubtype="0" fill="hold" grpId="0" nodeType="afterEffect">
                                  <p:stCondLst>
                                    <p:cond delay="0"/>
                                  </p:stCondLst>
                                  <p:childTnLst>
                                    <p:set>
                                      <p:cBhvr>
                                        <p:cTn id="27" dur="1" fill="hold">
                                          <p:stCondLst>
                                            <p:cond delay="0"/>
                                          </p:stCondLst>
                                        </p:cTn>
                                        <p:tgtEl>
                                          <p:spTgt spid="1049170"/>
                                        </p:tgtEl>
                                        <p:attrNameLst>
                                          <p:attrName>style.visibility</p:attrName>
                                        </p:attrNameLst>
                                      </p:cBhvr>
                                      <p:to>
                                        <p:strVal val="visible"/>
                                      </p:to>
                                    </p:set>
                                    <p:animEffect transition="in" filter="wedge">
                                      <p:cBhvr>
                                        <p:cTn id="28" dur="1000"/>
                                        <p:tgtEl>
                                          <p:spTgt spid="1049170"/>
                                        </p:tgtEl>
                                      </p:cBhvr>
                                    </p:animEffect>
                                  </p:childTnLst>
                                </p:cTn>
                              </p:par>
                            </p:childTnLst>
                          </p:cTn>
                        </p:par>
                        <p:par>
                          <p:cTn id="29" fill="hold" nodeType="afterGroup">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1049184"/>
                                        </p:tgtEl>
                                        <p:attrNameLst>
                                          <p:attrName>style.visibility</p:attrName>
                                        </p:attrNameLst>
                                      </p:cBhvr>
                                      <p:to>
                                        <p:strVal val="visible"/>
                                      </p:to>
                                    </p:set>
                                    <p:animEffect transition="in" filter="wipe(down)">
                                      <p:cBhvr>
                                        <p:cTn id="32" dur="500"/>
                                        <p:tgtEl>
                                          <p:spTgt spid="1049184"/>
                                        </p:tgtEl>
                                      </p:cBhvr>
                                    </p:animEffect>
                                  </p:childTnLst>
                                </p:cTn>
                              </p:par>
                            </p:childTnLst>
                          </p:cTn>
                        </p:par>
                        <p:par>
                          <p:cTn id="33" fill="hold" nodeType="afterGroup">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1049179"/>
                                        </p:tgtEl>
                                        <p:attrNameLst>
                                          <p:attrName>style.visibility</p:attrName>
                                        </p:attrNameLst>
                                      </p:cBhvr>
                                      <p:to>
                                        <p:strVal val="visible"/>
                                      </p:to>
                                    </p:set>
                                    <p:animEffect transition="in" filter="wipe(right)">
                                      <p:cBhvr>
                                        <p:cTn id="36" dur="300"/>
                                        <p:tgtEl>
                                          <p:spTgt spid="1049179"/>
                                        </p:tgtEl>
                                      </p:cBhvr>
                                    </p:animEffect>
                                  </p:childTnLst>
                                </p:cTn>
                              </p:par>
                            </p:childTnLst>
                          </p:cTn>
                        </p:par>
                        <p:par>
                          <p:cTn id="37" fill="hold" nodeType="afterGroup">
                            <p:stCondLst>
                              <p:cond delay="4300"/>
                            </p:stCondLst>
                            <p:childTnLst>
                              <p:par>
                                <p:cTn id="38" presetID="22" presetClass="entr" presetSubtype="8" fill="hold" grpId="0" nodeType="afterEffect">
                                  <p:stCondLst>
                                    <p:cond delay="0"/>
                                  </p:stCondLst>
                                  <p:childTnLst>
                                    <p:set>
                                      <p:cBhvr>
                                        <p:cTn id="39" dur="1" fill="hold">
                                          <p:stCondLst>
                                            <p:cond delay="0"/>
                                          </p:stCondLst>
                                        </p:cTn>
                                        <p:tgtEl>
                                          <p:spTgt spid="1049180"/>
                                        </p:tgtEl>
                                        <p:attrNameLst>
                                          <p:attrName>style.visibility</p:attrName>
                                        </p:attrNameLst>
                                      </p:cBhvr>
                                      <p:to>
                                        <p:strVal val="visible"/>
                                      </p:to>
                                    </p:set>
                                    <p:animEffect transition="in" filter="wipe(left)">
                                      <p:cBhvr>
                                        <p:cTn id="40" dur="500"/>
                                        <p:tgtEl>
                                          <p:spTgt spid="1049180"/>
                                        </p:tgtEl>
                                      </p:cBhvr>
                                    </p:animEffect>
                                  </p:childTnLst>
                                </p:cTn>
                              </p:par>
                            </p:childTnLst>
                          </p:cTn>
                        </p:par>
                        <p:par>
                          <p:cTn id="41" fill="hold" nodeType="afterGroup">
                            <p:stCondLst>
                              <p:cond delay="4800"/>
                            </p:stCondLst>
                            <p:childTnLst>
                              <p:par>
                                <p:cTn id="42" presetID="42" presetClass="entr" presetSubtype="0" fill="hold" grpId="0" nodeType="afterEffect">
                                  <p:stCondLst>
                                    <p:cond delay="0"/>
                                  </p:stCondLst>
                                  <p:childTnLst>
                                    <p:set>
                                      <p:cBhvr>
                                        <p:cTn id="43" dur="1" fill="hold">
                                          <p:stCondLst>
                                            <p:cond delay="0"/>
                                          </p:stCondLst>
                                        </p:cTn>
                                        <p:tgtEl>
                                          <p:spTgt spid="1049178"/>
                                        </p:tgtEl>
                                        <p:attrNameLst>
                                          <p:attrName>style.visibility</p:attrName>
                                        </p:attrNameLst>
                                      </p:cBhvr>
                                      <p:to>
                                        <p:strVal val="visible"/>
                                      </p:to>
                                    </p:set>
                                    <p:animEffect transition="in" filter="fade">
                                      <p:cBhvr>
                                        <p:cTn id="44" dur="1000"/>
                                        <p:tgtEl>
                                          <p:spTgt spid="1049178"/>
                                        </p:tgtEl>
                                      </p:cBhvr>
                                    </p:animEffect>
                                    <p:anim calcmode="lin" valueType="num">
                                      <p:cBhvr>
                                        <p:cTn id="45" dur="1000" fill="hold"/>
                                        <p:tgtEl>
                                          <p:spTgt spid="1049178"/>
                                        </p:tgtEl>
                                        <p:attrNameLst>
                                          <p:attrName>ppt_x</p:attrName>
                                        </p:attrNameLst>
                                      </p:cBhvr>
                                      <p:tavLst>
                                        <p:tav tm="0">
                                          <p:val>
                                            <p:strVal val="#ppt_x"/>
                                          </p:val>
                                        </p:tav>
                                        <p:tav tm="100000">
                                          <p:val>
                                            <p:strVal val="#ppt_x"/>
                                          </p:val>
                                        </p:tav>
                                      </p:tavLst>
                                    </p:anim>
                                    <p:anim calcmode="lin" valueType="num">
                                      <p:cBhvr>
                                        <p:cTn id="46" dur="1000" fill="hold"/>
                                        <p:tgtEl>
                                          <p:spTgt spid="1049178"/>
                                        </p:tgtEl>
                                        <p:attrNameLst>
                                          <p:attrName>ppt_y</p:attrName>
                                        </p:attrNameLst>
                                      </p:cBhvr>
                                      <p:tavLst>
                                        <p:tav tm="0">
                                          <p:val>
                                            <p:strVal val="#ppt_y+.1"/>
                                          </p:val>
                                        </p:tav>
                                        <p:tav tm="100000">
                                          <p:val>
                                            <p:strVal val="#ppt_y"/>
                                          </p:val>
                                        </p:tav>
                                      </p:tavLst>
                                    </p:anim>
                                  </p:childTnLst>
                                </p:cTn>
                              </p:par>
                            </p:childTnLst>
                          </p:cTn>
                        </p:par>
                        <p:par>
                          <p:cTn id="47" fill="hold" nodeType="afterGroup">
                            <p:stCondLst>
                              <p:cond delay="5800"/>
                            </p:stCondLst>
                            <p:childTnLst>
                              <p:par>
                                <p:cTn id="48" presetID="56" presetClass="entr" presetSubtype="0" fill="hold" grpId="0" nodeType="afterEffect">
                                  <p:stCondLst>
                                    <p:cond delay="0"/>
                                  </p:stCondLst>
                                  <p:iterate type="lt">
                                    <p:tmPct val="10000"/>
                                  </p:iterate>
                                  <p:childTnLst>
                                    <p:set>
                                      <p:cBhvr>
                                        <p:cTn id="49" dur="1" fill="hold">
                                          <p:stCondLst>
                                            <p:cond delay="0"/>
                                          </p:stCondLst>
                                        </p:cTn>
                                        <p:tgtEl>
                                          <p:spTgt spid="1049181"/>
                                        </p:tgtEl>
                                        <p:attrNameLst>
                                          <p:attrName>style.visibility</p:attrName>
                                        </p:attrNameLst>
                                      </p:cBhvr>
                                      <p:to>
                                        <p:strVal val="visible"/>
                                      </p:to>
                                    </p:set>
                                    <p:anim by="(-#ppt_w*2)" calcmode="lin" valueType="num">
                                      <p:cBhvr rctx="PPT">
                                        <p:cTn id="50" dur="250" autoRev="1" fill="hold">
                                          <p:stCondLst>
                                            <p:cond delay="0"/>
                                          </p:stCondLst>
                                        </p:cTn>
                                        <p:tgtEl>
                                          <p:spTgt spid="1049181"/>
                                        </p:tgtEl>
                                        <p:attrNameLst>
                                          <p:attrName>ppt_w</p:attrName>
                                        </p:attrNameLst>
                                      </p:cBhvr>
                                    </p:anim>
                                    <p:anim by="(#ppt_w*0.50)" calcmode="lin" valueType="num">
                                      <p:cBhvr>
                                        <p:cTn id="51" dur="250" decel="50000" autoRev="1" fill="hold">
                                          <p:stCondLst>
                                            <p:cond delay="0"/>
                                          </p:stCondLst>
                                        </p:cTn>
                                        <p:tgtEl>
                                          <p:spTgt spid="1049181"/>
                                        </p:tgtEl>
                                        <p:attrNameLst>
                                          <p:attrName>ppt_x</p:attrName>
                                        </p:attrNameLst>
                                      </p:cBhvr>
                                    </p:anim>
                                    <p:anim from="(-#ppt_h/2)" to="(#ppt_y)" calcmode="lin" valueType="num">
                                      <p:cBhvr>
                                        <p:cTn id="52" dur="500" fill="hold">
                                          <p:stCondLst>
                                            <p:cond delay="0"/>
                                          </p:stCondLst>
                                        </p:cTn>
                                        <p:tgtEl>
                                          <p:spTgt spid="1049181"/>
                                        </p:tgtEl>
                                        <p:attrNameLst>
                                          <p:attrName>ppt_y</p:attrName>
                                        </p:attrNameLst>
                                      </p:cBhvr>
                                    </p:anim>
                                    <p:animRot by="21600000">
                                      <p:cBhvr>
                                        <p:cTn id="53" dur="500" fill="hold">
                                          <p:stCondLst>
                                            <p:cond delay="0"/>
                                          </p:stCondLst>
                                        </p:cTn>
                                        <p:tgtEl>
                                          <p:spTgt spid="1049181"/>
                                        </p:tgtEl>
                                        <p:attrNameLst>
                                          <p:attrName>r</p:attrName>
                                        </p:attrNameLst>
                                      </p:cBhvr>
                                    </p:animRot>
                                  </p:childTnLst>
                                </p:cTn>
                              </p:par>
                            </p:childTnLst>
                          </p:cTn>
                        </p:par>
                        <p:par>
                          <p:cTn id="54" fill="hold" nodeType="afterGroup">
                            <p:stCondLst>
                              <p:cond delay="6300"/>
                            </p:stCondLst>
                            <p:childTnLst>
                              <p:par>
                                <p:cTn id="55" presetID="16" presetClass="entr" presetSubtype="21" fill="hold" grpId="0" nodeType="afterEffect">
                                  <p:stCondLst>
                                    <p:cond delay="0"/>
                                  </p:stCondLst>
                                  <p:childTnLst>
                                    <p:set>
                                      <p:cBhvr>
                                        <p:cTn id="56" dur="1" fill="hold">
                                          <p:stCondLst>
                                            <p:cond delay="0"/>
                                          </p:stCondLst>
                                        </p:cTn>
                                        <p:tgtEl>
                                          <p:spTgt spid="1049182"/>
                                        </p:tgtEl>
                                        <p:attrNameLst>
                                          <p:attrName>style.visibility</p:attrName>
                                        </p:attrNameLst>
                                      </p:cBhvr>
                                      <p:to>
                                        <p:strVal val="visible"/>
                                      </p:to>
                                    </p:set>
                                    <p:animEffect transition="in" filter="barn(inVertical)">
                                      <p:cBhvr>
                                        <p:cTn id="57" dur="500"/>
                                        <p:tgtEl>
                                          <p:spTgt spid="1049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170" grpId="0" animBg="1"/>
      <p:bldP spid="1049171" grpId="0" animBg="1"/>
      <p:bldP spid="1049178" grpId="0" animBg="1"/>
      <p:bldP spid="1049179" grpId="0" animBg="1"/>
      <p:bldP spid="1049180" grpId="0" animBg="1"/>
      <p:bldP spid="1049181" grpId="0"/>
      <p:bldP spid="1049182" grpId="0"/>
      <p:bldP spid="1049183" grpId="0"/>
      <p:bldP spid="104918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186" name="矩形 2"/>
          <p:cNvSpPr/>
          <p:nvPr/>
        </p:nvSpPr>
        <p:spPr>
          <a:xfrm>
            <a:off x="6652260" y="1925320"/>
            <a:ext cx="4812030" cy="333502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49187" name="矩形 7"/>
          <p:cNvSpPr/>
          <p:nvPr/>
        </p:nvSpPr>
        <p:spPr>
          <a:xfrm>
            <a:off x="792480" y="1925320"/>
            <a:ext cx="4788535" cy="333502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68" name="组合 18"/>
          <p:cNvGrpSpPr/>
          <p:nvPr/>
        </p:nvGrpSpPr>
        <p:grpSpPr>
          <a:xfrm>
            <a:off x="5852160" y="1042035"/>
            <a:ext cx="533400" cy="4218940"/>
            <a:chOff x="5829300" y="1041819"/>
            <a:chExt cx="533400" cy="5292163"/>
          </a:xfrm>
        </p:grpSpPr>
        <p:sp>
          <p:nvSpPr>
            <p:cNvPr id="1049188" name="椭圆 8"/>
            <p:cNvSpPr/>
            <p:nvPr/>
          </p:nvSpPr>
          <p:spPr>
            <a:xfrm>
              <a:off x="5829300" y="3658509"/>
              <a:ext cx="533400" cy="554676"/>
            </a:xfrm>
            <a:prstGeom prst="ellipse">
              <a:avLst/>
            </a:prstGeom>
            <a:solidFill>
              <a:schemeClr val="bg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791" name="直接连接符 91"/>
            <p:cNvCxnSpPr>
              <a:stCxn id="1049188" idx="0"/>
            </p:cNvCxnSpPr>
            <p:nvPr/>
          </p:nvCxnSpPr>
          <p:spPr>
            <a:xfrm flipH="1" flipV="1">
              <a:off x="6096000" y="1041819"/>
              <a:ext cx="0" cy="2616690"/>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145792" name="直接连接符 92"/>
            <p:cNvCxnSpPr>
              <a:endCxn id="1049188" idx="4"/>
            </p:cNvCxnSpPr>
            <p:nvPr/>
          </p:nvCxnSpPr>
          <p:spPr>
            <a:xfrm flipH="1" flipV="1">
              <a:off x="6096000" y="4213185"/>
              <a:ext cx="0" cy="2120797"/>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49189" name="矩形 11"/>
            <p:cNvSpPr/>
            <p:nvPr/>
          </p:nvSpPr>
          <p:spPr>
            <a:xfrm>
              <a:off x="5939527" y="3700770"/>
              <a:ext cx="349392" cy="346070"/>
            </a:xfrm>
            <a:prstGeom prst="rect">
              <a:avLst/>
            </a:prstGeom>
          </p:spPr>
          <p:txBody>
            <a:bodyPr wrap="none" tIns="0" bIns="0" anchor="ctr" anchorCtr="0">
              <a:noAutofit/>
            </a:bodyPr>
            <a:lstStyle/>
            <a:p>
              <a:pPr algn="ctr">
                <a:lnSpc>
                  <a:spcPct val="150000"/>
                </a:lnSpc>
              </a:pPr>
              <a:r>
                <a:rPr lang="en-US" altLang="zh-CN" sz="2000">
                  <a:ln w="6350">
                    <a:noFill/>
                  </a:ln>
                  <a:solidFill>
                    <a:srgbClr val="FF0000"/>
                  </a:solidFill>
                  <a:latin typeface="微软雅黑" panose="020B0503020204020204" pitchFamily="34" charset="-122"/>
                  <a:ea typeface="微软雅黑" panose="020B0503020204020204" pitchFamily="34" charset="-122"/>
                  <a:cs typeface="Arial" panose="020B0604020202020204" pitchFamily="34" charset="0"/>
                </a:rPr>
                <a:t>▶</a:t>
              </a:r>
            </a:p>
          </p:txBody>
        </p:sp>
      </p:grpSp>
      <p:grpSp>
        <p:nvGrpSpPr>
          <p:cNvPr id="269" name="组合 19"/>
          <p:cNvGrpSpPr/>
          <p:nvPr/>
        </p:nvGrpSpPr>
        <p:grpSpPr>
          <a:xfrm>
            <a:off x="2062033" y="1223592"/>
            <a:ext cx="2113690" cy="495316"/>
            <a:chOff x="810997" y="5404174"/>
            <a:chExt cx="6000444" cy="495316"/>
          </a:xfrm>
        </p:grpSpPr>
        <p:sp>
          <p:nvSpPr>
            <p:cNvPr id="1049190"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191" name="矩形 21"/>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59</a:t>
              </a:r>
              <a:r>
                <a:rPr kumimoji="0"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号令</a:t>
              </a:r>
            </a:p>
          </p:txBody>
        </p:sp>
      </p:grpSp>
      <p:grpSp>
        <p:nvGrpSpPr>
          <p:cNvPr id="270" name="组合 22"/>
          <p:cNvGrpSpPr/>
          <p:nvPr/>
        </p:nvGrpSpPr>
        <p:grpSpPr>
          <a:xfrm>
            <a:off x="8002693" y="1223380"/>
            <a:ext cx="2113690" cy="495316"/>
            <a:chOff x="810997" y="5404174"/>
            <a:chExt cx="6000444" cy="495316"/>
          </a:xfrm>
        </p:grpSpPr>
        <p:sp>
          <p:nvSpPr>
            <p:cNvPr id="1049192"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193" name="矩形 24"/>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13</a:t>
              </a:r>
              <a:r>
                <a:rPr kumimoji="0" lang="zh-CN" altLang="en-US"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号令</a:t>
              </a:r>
            </a:p>
          </p:txBody>
        </p:sp>
      </p:grpSp>
      <p:sp>
        <p:nvSpPr>
          <p:cNvPr id="1049194" name="圆角矩形 36"/>
          <p:cNvSpPr/>
          <p:nvPr/>
        </p:nvSpPr>
        <p:spPr>
          <a:xfrm>
            <a:off x="865505" y="5576570"/>
            <a:ext cx="10607040" cy="822325"/>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3130" rtl="0" eaLnBrk="1" fontAlgn="base" latinLnBrk="0" hangingPunct="1">
              <a:lnSpc>
                <a:spcPts val="2000"/>
              </a:lnSpc>
              <a:spcBef>
                <a:spcPct val="0"/>
              </a:spcBef>
              <a:spcAft>
                <a:spcPts val="50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195" name="Freeform 11"/>
          <p:cNvSpPr/>
          <p:nvPr/>
        </p:nvSpPr>
        <p:spPr bwMode="auto">
          <a:xfrm>
            <a:off x="865348" y="5443123"/>
            <a:ext cx="80931" cy="472678"/>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196" name="Freeform 12"/>
          <p:cNvSpPr/>
          <p:nvPr/>
        </p:nvSpPr>
        <p:spPr bwMode="auto">
          <a:xfrm>
            <a:off x="792480" y="5533975"/>
            <a:ext cx="2200760" cy="408384"/>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197" name="TextBox 8"/>
          <p:cNvSpPr txBox="1"/>
          <p:nvPr/>
        </p:nvSpPr>
        <p:spPr>
          <a:xfrm>
            <a:off x="1097281" y="5558461"/>
            <a:ext cx="1536353" cy="359410"/>
          </a:xfrm>
          <a:prstGeom prst="rect">
            <a:avLst/>
          </a:prstGeom>
          <a:noFill/>
        </p:spPr>
        <p:txBody>
          <a:bodyPr wrap="square" lIns="68562" tIns="34281" rIns="68562" bIns="34281"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变化点说明</a:t>
            </a:r>
          </a:p>
        </p:txBody>
      </p:sp>
      <p:sp>
        <p:nvSpPr>
          <p:cNvPr id="1049198" name="矩形 3"/>
          <p:cNvSpPr>
            <a:spLocks noChangeArrowheads="1"/>
          </p:cNvSpPr>
          <p:nvPr>
            <p:custDataLst>
              <p:tags r:id="rId1"/>
            </p:custDataLst>
          </p:nvPr>
        </p:nvSpPr>
        <p:spPr bwMode="auto">
          <a:xfrm>
            <a:off x="3429635" y="5634355"/>
            <a:ext cx="3961765" cy="668020"/>
          </a:xfrm>
          <a:prstGeom prst="rect">
            <a:avLst/>
          </a:prstGeom>
          <a:noFill/>
          <a:ln w="9525">
            <a:noFill/>
            <a:miter lim="800000"/>
          </a:ln>
        </p:spPr>
        <p:txBody>
          <a:bodyPr wrap="square" lIns="91431" tIns="45716" rIns="91431" bIns="45716">
            <a:noAutofit/>
          </a:bodyPr>
          <a:lstStyle/>
          <a:p>
            <a:pPr marL="0" marR="0" lvl="0" indent="0" algn="l" defTabSz="913130" rtl="0" eaLnBrk="1" fontAlgn="base" latinLnBrk="0" hangingPunct="1">
              <a:lnSpc>
                <a:spcPct val="105000"/>
              </a:lnSpc>
              <a:spcBef>
                <a:spcPct val="0"/>
              </a:spcBef>
              <a:spcAft>
                <a:spcPts val="500"/>
              </a:spcAft>
              <a:buClrTx/>
              <a:buSzTx/>
              <a:buFontTx/>
              <a:buNone/>
            </a:pPr>
            <a:r>
              <a:rPr kumimoji="0" 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年度执法工作计划</a:t>
            </a:r>
            <a:r>
              <a:rPr kumimoji="0" lang="en-US" alt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Arial" panose="020B0604020202020204" pitchFamily="34" charset="0"/>
                <a:sym typeface="+mn-lt"/>
              </a:rPr>
              <a:t>→</a:t>
            </a:r>
            <a:r>
              <a:rPr kumimoji="0" lang="zh-CN" altLang="en-US"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年度监督检查计划</a:t>
            </a:r>
          </a:p>
          <a:p>
            <a:pPr marL="0" marR="0" lvl="0" indent="0" algn="l" defTabSz="913130" rtl="0" eaLnBrk="1" fontAlgn="base" latinLnBrk="0" hangingPunct="1">
              <a:lnSpc>
                <a:spcPct val="105000"/>
              </a:lnSpc>
              <a:spcBef>
                <a:spcPct val="0"/>
              </a:spcBef>
              <a:spcAft>
                <a:spcPts val="500"/>
              </a:spcAft>
              <a:buClrTx/>
              <a:buSzTx/>
              <a:buFontTx/>
              <a:buNone/>
            </a:pPr>
            <a:r>
              <a:rPr kumimoji="0" lang="zh-CN" altLang="en-US"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突出重点检查范围及重点检查事项</a:t>
            </a:r>
          </a:p>
        </p:txBody>
      </p:sp>
      <p:sp>
        <p:nvSpPr>
          <p:cNvPr id="1049199" name="文本框 4"/>
          <p:cNvSpPr txBox="1"/>
          <p:nvPr/>
        </p:nvSpPr>
        <p:spPr>
          <a:xfrm>
            <a:off x="868680" y="1925320"/>
            <a:ext cx="4625340" cy="3246120"/>
          </a:xfrm>
          <a:prstGeom prst="rect">
            <a:avLst/>
          </a:prstGeom>
          <a:noFill/>
        </p:spPr>
        <p:txBody>
          <a:bodyPr wrap="square" rtlCol="0" anchor="t">
            <a:spAutoFit/>
          </a:bodyPr>
          <a:lstStyle/>
          <a:p>
            <a:pPr indent="0" fontAlgn="auto">
              <a:lnSpc>
                <a:spcPts val="2460"/>
              </a:lnSpc>
              <a:spcBef>
                <a:spcPct val="0"/>
              </a:spcBef>
              <a:spcAft>
                <a:spcPct val="0"/>
              </a:spcAft>
            </a:pPr>
            <a:r>
              <a:rPr lang="zh-CN" sz="13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第二十四条</a:t>
            </a:r>
            <a:r>
              <a:rPr lang="en-US" altLang="zh-CN" sz="13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 </a:t>
            </a:r>
            <a:r>
              <a:rPr lang="zh-CN" sz="130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 安全生产监督管理部门应当加强对工贸企业有限空间作业的监督检查，将</a:t>
            </a:r>
            <a:r>
              <a:rPr lang="zh-CN" sz="13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检查纳入年度执法工作计划</a:t>
            </a:r>
            <a:r>
              <a:rPr lang="zh-CN" sz="130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。对发现的事故隐患和违法行为，依法作出处理。</a:t>
            </a:r>
          </a:p>
          <a:p>
            <a:pPr indent="0" fontAlgn="auto">
              <a:lnSpc>
                <a:spcPts val="2460"/>
              </a:lnSpc>
              <a:spcBef>
                <a:spcPct val="0"/>
              </a:spcBef>
              <a:spcAft>
                <a:spcPct val="0"/>
              </a:spcAft>
            </a:pPr>
            <a:r>
              <a:rPr lang="zh-CN" sz="13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第二十五条</a:t>
            </a:r>
            <a:r>
              <a:rPr lang="zh-CN" sz="130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 </a:t>
            </a:r>
            <a:r>
              <a:rPr lang="en-US" altLang="zh-CN" sz="130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 </a:t>
            </a:r>
            <a:r>
              <a:rPr lang="zh-CN" sz="130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安全生产监督管理部门对工贸企业有限空间作业实施监督检查时，应当</a:t>
            </a:r>
            <a:r>
              <a:rPr lang="zh-CN" sz="13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重点抽查有限空间作业安全管理制度、有限空间管理台账、检测记录、劳动防护用品配备、应急救援演练、专项安全培训</a:t>
            </a:r>
            <a:r>
              <a:rPr lang="zh-CN" sz="130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等情况。</a:t>
            </a:r>
          </a:p>
          <a:p>
            <a:pPr indent="0" fontAlgn="auto">
              <a:lnSpc>
                <a:spcPts val="2460"/>
              </a:lnSpc>
              <a:spcBef>
                <a:spcPct val="0"/>
              </a:spcBef>
              <a:spcAft>
                <a:spcPct val="0"/>
              </a:spcAft>
            </a:pPr>
            <a:r>
              <a:rPr lang="zh-CN" sz="13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第二十六条</a:t>
            </a:r>
            <a:r>
              <a:rPr lang="en-US" altLang="zh-CN" sz="13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 </a:t>
            </a:r>
            <a:r>
              <a:rPr lang="zh-CN" sz="130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安全生产监督管理部门应当加强对行政执法人员的有限空间作业安全知识培训，并为检查有限空间作业安全的行政执法人员配备必需的劳动防护用品、检测仪器。</a:t>
            </a:r>
          </a:p>
        </p:txBody>
      </p:sp>
      <p:sp>
        <p:nvSpPr>
          <p:cNvPr id="1049200" name="文本框 5"/>
          <p:cNvSpPr txBox="1"/>
          <p:nvPr/>
        </p:nvSpPr>
        <p:spPr>
          <a:xfrm>
            <a:off x="6743700" y="2102485"/>
            <a:ext cx="4613910" cy="2891790"/>
          </a:xfrm>
          <a:prstGeom prst="rect">
            <a:avLst/>
          </a:prstGeom>
          <a:noFill/>
        </p:spPr>
        <p:txBody>
          <a:bodyPr wrap="square" rtlCol="0" anchor="t">
            <a:spAutoFit/>
          </a:bodyPr>
          <a:lstStyle/>
          <a:p>
            <a:pPr indent="0" algn="l" fontAlgn="auto">
              <a:lnSpc>
                <a:spcPct val="200000"/>
              </a:lnSpc>
              <a:spcBef>
                <a:spcPct val="0"/>
              </a:spcBef>
              <a:spcAft>
                <a:spcPct val="0"/>
              </a:spcAft>
            </a:pPr>
            <a:r>
              <a:rPr lang="zh-CN" sz="1300" b="1">
                <a:solidFill>
                  <a:srgbClr val="FF0000"/>
                </a:solidFill>
                <a:latin typeface="微软雅黑" panose="020B0503020204020204" pitchFamily="34" charset="-122"/>
                <a:ea typeface="微软雅黑" panose="020B0503020204020204" pitchFamily="34" charset="-122"/>
                <a:sym typeface="+mn-ea"/>
              </a:rPr>
              <a:t>第十七条</a:t>
            </a:r>
            <a:r>
              <a:rPr lang="zh-CN" sz="1300">
                <a:latin typeface="微软雅黑" panose="020B0503020204020204" pitchFamily="34" charset="-122"/>
                <a:ea typeface="微软雅黑" panose="020B0503020204020204" pitchFamily="34" charset="-122"/>
                <a:sym typeface="+mn-ea"/>
              </a:rPr>
              <a:t> 负责工贸企业安全生产监督管理的部门应当加强对工贸企业有限空间作业的监督检查，将检查</a:t>
            </a:r>
            <a:r>
              <a:rPr lang="zh-CN" sz="1300" b="1">
                <a:solidFill>
                  <a:srgbClr val="FF0000"/>
                </a:solidFill>
                <a:latin typeface="微软雅黑" panose="020B0503020204020204" pitchFamily="34" charset="-122"/>
                <a:ea typeface="微软雅黑" panose="020B0503020204020204" pitchFamily="34" charset="-122"/>
                <a:sym typeface="+mn-ea"/>
              </a:rPr>
              <a:t>纳入年度监督检查计划</a:t>
            </a:r>
            <a:r>
              <a:rPr lang="zh-CN" sz="1300">
                <a:latin typeface="微软雅黑" panose="020B0503020204020204" pitchFamily="34" charset="-122"/>
                <a:ea typeface="微软雅黑" panose="020B0503020204020204" pitchFamily="34" charset="-122"/>
                <a:sym typeface="+mn-ea"/>
              </a:rPr>
              <a:t>。对发现的事故隐患和违法行为，依法作出处理。</a:t>
            </a:r>
          </a:p>
          <a:p>
            <a:pPr indent="0" algn="l" fontAlgn="auto">
              <a:lnSpc>
                <a:spcPct val="200000"/>
              </a:lnSpc>
              <a:spcBef>
                <a:spcPct val="0"/>
              </a:spcBef>
              <a:spcAft>
                <a:spcPct val="0"/>
              </a:spcAft>
            </a:pPr>
            <a:r>
              <a:rPr lang="en-US" altLang="zh-CN" sz="1300">
                <a:latin typeface="微软雅黑" panose="020B0503020204020204" pitchFamily="34" charset="-122"/>
                <a:ea typeface="微软雅黑" panose="020B0503020204020204" pitchFamily="34" charset="-122"/>
                <a:sym typeface="+mn-ea"/>
              </a:rPr>
              <a:t>     </a:t>
            </a:r>
            <a:r>
              <a:rPr lang="zh-CN" sz="1300">
                <a:latin typeface="微软雅黑" panose="020B0503020204020204" pitchFamily="34" charset="-122"/>
                <a:ea typeface="微软雅黑" panose="020B0503020204020204" pitchFamily="34" charset="-122"/>
                <a:sym typeface="+mn-ea"/>
              </a:rPr>
              <a:t>负责工贸企业安全生产监督管理的部门应当将</a:t>
            </a:r>
            <a:r>
              <a:rPr lang="zh-CN" sz="1300" b="1">
                <a:solidFill>
                  <a:srgbClr val="FF0000"/>
                </a:solidFill>
                <a:latin typeface="微软雅黑" panose="020B0503020204020204" pitchFamily="34" charset="-122"/>
                <a:ea typeface="微软雅黑" panose="020B0503020204020204" pitchFamily="34" charset="-122"/>
                <a:sym typeface="+mn-ea"/>
              </a:rPr>
              <a:t>存在硫化氢、一氧化碳、二氧化碳</a:t>
            </a:r>
            <a:r>
              <a:rPr lang="zh-CN" sz="1300">
                <a:latin typeface="微软雅黑" panose="020B0503020204020204" pitchFamily="34" charset="-122"/>
                <a:ea typeface="微软雅黑" panose="020B0503020204020204" pitchFamily="34" charset="-122"/>
                <a:sym typeface="+mn-ea"/>
              </a:rPr>
              <a:t>等中毒和窒息风险的有限空间作业工贸企业</a:t>
            </a:r>
            <a:r>
              <a:rPr lang="zh-CN" sz="1300" b="1">
                <a:solidFill>
                  <a:srgbClr val="FF0000"/>
                </a:solidFill>
                <a:latin typeface="微软雅黑" panose="020B0503020204020204" pitchFamily="34" charset="-122"/>
                <a:ea typeface="微软雅黑" panose="020B0503020204020204" pitchFamily="34" charset="-122"/>
                <a:sym typeface="+mn-ea"/>
              </a:rPr>
              <a:t>纳入重点检查范围</a:t>
            </a:r>
            <a:r>
              <a:rPr lang="zh-CN" sz="1300">
                <a:latin typeface="微软雅黑" panose="020B0503020204020204" pitchFamily="34" charset="-122"/>
                <a:ea typeface="微软雅黑" panose="020B0503020204020204" pitchFamily="34" charset="-122"/>
                <a:sym typeface="+mn-ea"/>
              </a:rPr>
              <a:t>，突出对</a:t>
            </a:r>
            <a:r>
              <a:rPr lang="zh-CN" sz="1300" b="1">
                <a:solidFill>
                  <a:srgbClr val="FF0000"/>
                </a:solidFill>
                <a:latin typeface="微软雅黑" panose="020B0503020204020204" pitchFamily="34" charset="-122"/>
                <a:ea typeface="微软雅黑" panose="020B0503020204020204" pitchFamily="34" charset="-122"/>
                <a:sym typeface="+mn-ea"/>
              </a:rPr>
              <a:t>监护人员配备和履职情况、作业审批、防护用品和应急救援装备配备</a:t>
            </a:r>
            <a:r>
              <a:rPr lang="zh-CN" sz="1300">
                <a:latin typeface="微软雅黑" panose="020B0503020204020204" pitchFamily="34" charset="-122"/>
                <a:ea typeface="微软雅黑" panose="020B0503020204020204" pitchFamily="34" charset="-122"/>
                <a:sym typeface="+mn-ea"/>
              </a:rPr>
              <a:t>等事项的</a:t>
            </a:r>
            <a:r>
              <a:rPr lang="zh-CN" sz="1300" b="1">
                <a:solidFill>
                  <a:srgbClr val="FF0000"/>
                </a:solidFill>
                <a:latin typeface="微软雅黑" panose="020B0503020204020204" pitchFamily="34" charset="-122"/>
                <a:ea typeface="微软雅黑" panose="020B0503020204020204" pitchFamily="34" charset="-122"/>
                <a:sym typeface="+mn-ea"/>
              </a:rPr>
              <a:t>检查</a:t>
            </a:r>
            <a:r>
              <a:rPr lang="zh-CN" sz="1300">
                <a:latin typeface="微软雅黑" panose="020B0503020204020204" pitchFamily="34" charset="-122"/>
                <a:ea typeface="微软雅黑" panose="020B0503020204020204" pitchFamily="34" charset="-122"/>
                <a:sym typeface="+mn-ea"/>
              </a:rPr>
              <a:t>。</a:t>
            </a:r>
          </a:p>
        </p:txBody>
      </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69"/>
                                        </p:tgtEl>
                                        <p:attrNameLst>
                                          <p:attrName>style.visibility</p:attrName>
                                        </p:attrNameLst>
                                      </p:cBhvr>
                                      <p:to>
                                        <p:strVal val="visible"/>
                                      </p:to>
                                    </p:set>
                                    <p:anim calcmode="lin" valueType="num">
                                      <p:cBhvr>
                                        <p:cTn id="7" dur="500" fill="hold"/>
                                        <p:tgtEl>
                                          <p:spTgt spid="269"/>
                                        </p:tgtEl>
                                        <p:attrNameLst>
                                          <p:attrName>ppt_w</p:attrName>
                                        </p:attrNameLst>
                                      </p:cBhvr>
                                      <p:tavLst>
                                        <p:tav tm="0">
                                          <p:val>
                                            <p:fltVal val="0"/>
                                          </p:val>
                                        </p:tav>
                                        <p:tav tm="100000">
                                          <p:val>
                                            <p:strVal val="#ppt_w"/>
                                          </p:val>
                                        </p:tav>
                                      </p:tavLst>
                                    </p:anim>
                                    <p:anim calcmode="lin" valueType="num">
                                      <p:cBhvr>
                                        <p:cTn id="8" dur="500" fill="hold"/>
                                        <p:tgtEl>
                                          <p:spTgt spid="269"/>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1049187"/>
                                        </p:tgtEl>
                                        <p:attrNameLst>
                                          <p:attrName>style.visibility</p:attrName>
                                        </p:attrNameLst>
                                      </p:cBhvr>
                                      <p:to>
                                        <p:strVal val="visible"/>
                                      </p:to>
                                    </p:set>
                                    <p:animEffect transition="in" filter="wedge">
                                      <p:cBhvr>
                                        <p:cTn id="12" dur="1000"/>
                                        <p:tgtEl>
                                          <p:spTgt spid="1049187"/>
                                        </p:tgtEl>
                                      </p:cBhvr>
                                    </p:animEffect>
                                  </p:childTnLst>
                                </p:cTn>
                              </p:par>
                            </p:childTnLst>
                          </p:cTn>
                        </p:par>
                        <p:par>
                          <p:cTn id="13" fill="hold" nodeType="afterGroup">
                            <p:stCondLst>
                              <p:cond delay="1500"/>
                            </p:stCondLst>
                            <p:childTnLst>
                              <p:par>
                                <p:cTn id="14" presetID="22" presetClass="entr" presetSubtype="4" fill="hold" grpId="0" nodeType="afterEffect">
                                  <p:stCondLst>
                                    <p:cond delay="0"/>
                                  </p:stCondLst>
                                  <p:childTnLst>
                                    <p:set>
                                      <p:cBhvr>
                                        <p:cTn id="15" dur="1" fill="hold">
                                          <p:stCondLst>
                                            <p:cond delay="0"/>
                                          </p:stCondLst>
                                        </p:cTn>
                                        <p:tgtEl>
                                          <p:spTgt spid="1049199"/>
                                        </p:tgtEl>
                                        <p:attrNameLst>
                                          <p:attrName>style.visibility</p:attrName>
                                        </p:attrNameLst>
                                      </p:cBhvr>
                                      <p:to>
                                        <p:strVal val="visible"/>
                                      </p:to>
                                    </p:set>
                                    <p:animEffect transition="in" filter="wipe(down)">
                                      <p:cBhvr>
                                        <p:cTn id="16" dur="500"/>
                                        <p:tgtEl>
                                          <p:spTgt spid="1049199"/>
                                        </p:tgtEl>
                                      </p:cBhvr>
                                    </p:animEffect>
                                  </p:childTnLst>
                                </p:cTn>
                              </p:par>
                            </p:childTnLst>
                          </p:cTn>
                        </p:par>
                        <p:par>
                          <p:cTn id="17" fill="hold" nodeType="afterGroup">
                            <p:stCondLst>
                              <p:cond delay="2000"/>
                            </p:stCondLst>
                            <p:childTnLst>
                              <p:par>
                                <p:cTn id="18" presetID="16" presetClass="entr" presetSubtype="21" fill="hold" nodeType="afterEffect">
                                  <p:stCondLst>
                                    <p:cond delay="0"/>
                                  </p:stCondLst>
                                  <p:childTnLst>
                                    <p:set>
                                      <p:cBhvr>
                                        <p:cTn id="19" dur="1" fill="hold">
                                          <p:stCondLst>
                                            <p:cond delay="0"/>
                                          </p:stCondLst>
                                        </p:cTn>
                                        <p:tgtEl>
                                          <p:spTgt spid="268"/>
                                        </p:tgtEl>
                                        <p:attrNameLst>
                                          <p:attrName>style.visibility</p:attrName>
                                        </p:attrNameLst>
                                      </p:cBhvr>
                                      <p:to>
                                        <p:strVal val="visible"/>
                                      </p:to>
                                    </p:set>
                                    <p:animEffect transition="in" filter="barn(inVertical)">
                                      <p:cBhvr>
                                        <p:cTn id="20" dur="500"/>
                                        <p:tgtEl>
                                          <p:spTgt spid="268"/>
                                        </p:tgtEl>
                                      </p:cBhvr>
                                    </p:animEffect>
                                  </p:childTnLst>
                                </p:cTn>
                              </p:par>
                              <p:par>
                                <p:cTn id="21" presetID="23" presetClass="entr" presetSubtype="16" fill="hold" nodeType="withEffect">
                                  <p:stCondLst>
                                    <p:cond delay="0"/>
                                  </p:stCondLst>
                                  <p:childTnLst>
                                    <p:set>
                                      <p:cBhvr>
                                        <p:cTn id="22" dur="1" fill="hold">
                                          <p:stCondLst>
                                            <p:cond delay="0"/>
                                          </p:stCondLst>
                                        </p:cTn>
                                        <p:tgtEl>
                                          <p:spTgt spid="270"/>
                                        </p:tgtEl>
                                        <p:attrNameLst>
                                          <p:attrName>style.visibility</p:attrName>
                                        </p:attrNameLst>
                                      </p:cBhvr>
                                      <p:to>
                                        <p:strVal val="visible"/>
                                      </p:to>
                                    </p:set>
                                    <p:anim calcmode="lin" valueType="num">
                                      <p:cBhvr>
                                        <p:cTn id="23" dur="500" fill="hold"/>
                                        <p:tgtEl>
                                          <p:spTgt spid="270"/>
                                        </p:tgtEl>
                                        <p:attrNameLst>
                                          <p:attrName>ppt_w</p:attrName>
                                        </p:attrNameLst>
                                      </p:cBhvr>
                                      <p:tavLst>
                                        <p:tav tm="0">
                                          <p:val>
                                            <p:fltVal val="0"/>
                                          </p:val>
                                        </p:tav>
                                        <p:tav tm="100000">
                                          <p:val>
                                            <p:strVal val="#ppt_w"/>
                                          </p:val>
                                        </p:tav>
                                      </p:tavLst>
                                    </p:anim>
                                    <p:anim calcmode="lin" valueType="num">
                                      <p:cBhvr>
                                        <p:cTn id="24" dur="500" fill="hold"/>
                                        <p:tgtEl>
                                          <p:spTgt spid="270"/>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500"/>
                            </p:stCondLst>
                            <p:childTnLst>
                              <p:par>
                                <p:cTn id="26" presetID="20" presetClass="entr" presetSubtype="0" fill="hold" grpId="0" nodeType="afterEffect">
                                  <p:stCondLst>
                                    <p:cond delay="0"/>
                                  </p:stCondLst>
                                  <p:childTnLst>
                                    <p:set>
                                      <p:cBhvr>
                                        <p:cTn id="27" dur="1" fill="hold">
                                          <p:stCondLst>
                                            <p:cond delay="0"/>
                                          </p:stCondLst>
                                        </p:cTn>
                                        <p:tgtEl>
                                          <p:spTgt spid="1049186"/>
                                        </p:tgtEl>
                                        <p:attrNameLst>
                                          <p:attrName>style.visibility</p:attrName>
                                        </p:attrNameLst>
                                      </p:cBhvr>
                                      <p:to>
                                        <p:strVal val="visible"/>
                                      </p:to>
                                    </p:set>
                                    <p:animEffect transition="in" filter="wedge">
                                      <p:cBhvr>
                                        <p:cTn id="28" dur="1000"/>
                                        <p:tgtEl>
                                          <p:spTgt spid="1049186"/>
                                        </p:tgtEl>
                                      </p:cBhvr>
                                    </p:animEffect>
                                  </p:childTnLst>
                                </p:cTn>
                              </p:par>
                            </p:childTnLst>
                          </p:cTn>
                        </p:par>
                        <p:par>
                          <p:cTn id="29" fill="hold" nodeType="afterGroup">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1049200"/>
                                        </p:tgtEl>
                                        <p:attrNameLst>
                                          <p:attrName>style.visibility</p:attrName>
                                        </p:attrNameLst>
                                      </p:cBhvr>
                                      <p:to>
                                        <p:strVal val="visible"/>
                                      </p:to>
                                    </p:set>
                                    <p:animEffect transition="in" filter="wipe(down)">
                                      <p:cBhvr>
                                        <p:cTn id="32" dur="500"/>
                                        <p:tgtEl>
                                          <p:spTgt spid="1049200"/>
                                        </p:tgtEl>
                                      </p:cBhvr>
                                    </p:animEffect>
                                  </p:childTnLst>
                                </p:cTn>
                              </p:par>
                            </p:childTnLst>
                          </p:cTn>
                        </p:par>
                        <p:par>
                          <p:cTn id="33" fill="hold" nodeType="afterGroup">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1049195"/>
                                        </p:tgtEl>
                                        <p:attrNameLst>
                                          <p:attrName>style.visibility</p:attrName>
                                        </p:attrNameLst>
                                      </p:cBhvr>
                                      <p:to>
                                        <p:strVal val="visible"/>
                                      </p:to>
                                    </p:set>
                                    <p:animEffect transition="in" filter="wipe(right)">
                                      <p:cBhvr>
                                        <p:cTn id="36" dur="300"/>
                                        <p:tgtEl>
                                          <p:spTgt spid="1049195"/>
                                        </p:tgtEl>
                                      </p:cBhvr>
                                    </p:animEffect>
                                  </p:childTnLst>
                                </p:cTn>
                              </p:par>
                            </p:childTnLst>
                          </p:cTn>
                        </p:par>
                        <p:par>
                          <p:cTn id="37" fill="hold" nodeType="afterGroup">
                            <p:stCondLst>
                              <p:cond delay="4300"/>
                            </p:stCondLst>
                            <p:childTnLst>
                              <p:par>
                                <p:cTn id="38" presetID="22" presetClass="entr" presetSubtype="8" fill="hold" grpId="0" nodeType="afterEffect">
                                  <p:stCondLst>
                                    <p:cond delay="0"/>
                                  </p:stCondLst>
                                  <p:childTnLst>
                                    <p:set>
                                      <p:cBhvr>
                                        <p:cTn id="39" dur="1" fill="hold">
                                          <p:stCondLst>
                                            <p:cond delay="0"/>
                                          </p:stCondLst>
                                        </p:cTn>
                                        <p:tgtEl>
                                          <p:spTgt spid="1049196"/>
                                        </p:tgtEl>
                                        <p:attrNameLst>
                                          <p:attrName>style.visibility</p:attrName>
                                        </p:attrNameLst>
                                      </p:cBhvr>
                                      <p:to>
                                        <p:strVal val="visible"/>
                                      </p:to>
                                    </p:set>
                                    <p:animEffect transition="in" filter="wipe(left)">
                                      <p:cBhvr>
                                        <p:cTn id="40" dur="500"/>
                                        <p:tgtEl>
                                          <p:spTgt spid="1049196"/>
                                        </p:tgtEl>
                                      </p:cBhvr>
                                    </p:animEffect>
                                  </p:childTnLst>
                                </p:cTn>
                              </p:par>
                            </p:childTnLst>
                          </p:cTn>
                        </p:par>
                        <p:par>
                          <p:cTn id="41" fill="hold" nodeType="afterGroup">
                            <p:stCondLst>
                              <p:cond delay="4800"/>
                            </p:stCondLst>
                            <p:childTnLst>
                              <p:par>
                                <p:cTn id="42" presetID="42" presetClass="entr" presetSubtype="0" fill="hold" grpId="0" nodeType="afterEffect">
                                  <p:stCondLst>
                                    <p:cond delay="0"/>
                                  </p:stCondLst>
                                  <p:childTnLst>
                                    <p:set>
                                      <p:cBhvr>
                                        <p:cTn id="43" dur="1" fill="hold">
                                          <p:stCondLst>
                                            <p:cond delay="0"/>
                                          </p:stCondLst>
                                        </p:cTn>
                                        <p:tgtEl>
                                          <p:spTgt spid="1049194"/>
                                        </p:tgtEl>
                                        <p:attrNameLst>
                                          <p:attrName>style.visibility</p:attrName>
                                        </p:attrNameLst>
                                      </p:cBhvr>
                                      <p:to>
                                        <p:strVal val="visible"/>
                                      </p:to>
                                    </p:set>
                                    <p:animEffect transition="in" filter="fade">
                                      <p:cBhvr>
                                        <p:cTn id="44" dur="1000"/>
                                        <p:tgtEl>
                                          <p:spTgt spid="1049194"/>
                                        </p:tgtEl>
                                      </p:cBhvr>
                                    </p:animEffect>
                                    <p:anim calcmode="lin" valueType="num">
                                      <p:cBhvr>
                                        <p:cTn id="45" dur="1000" fill="hold"/>
                                        <p:tgtEl>
                                          <p:spTgt spid="1049194"/>
                                        </p:tgtEl>
                                        <p:attrNameLst>
                                          <p:attrName>ppt_x</p:attrName>
                                        </p:attrNameLst>
                                      </p:cBhvr>
                                      <p:tavLst>
                                        <p:tav tm="0">
                                          <p:val>
                                            <p:strVal val="#ppt_x"/>
                                          </p:val>
                                        </p:tav>
                                        <p:tav tm="100000">
                                          <p:val>
                                            <p:strVal val="#ppt_x"/>
                                          </p:val>
                                        </p:tav>
                                      </p:tavLst>
                                    </p:anim>
                                    <p:anim calcmode="lin" valueType="num">
                                      <p:cBhvr>
                                        <p:cTn id="46" dur="1000" fill="hold"/>
                                        <p:tgtEl>
                                          <p:spTgt spid="1049194"/>
                                        </p:tgtEl>
                                        <p:attrNameLst>
                                          <p:attrName>ppt_y</p:attrName>
                                        </p:attrNameLst>
                                      </p:cBhvr>
                                      <p:tavLst>
                                        <p:tav tm="0">
                                          <p:val>
                                            <p:strVal val="#ppt_y+.1"/>
                                          </p:val>
                                        </p:tav>
                                        <p:tav tm="100000">
                                          <p:val>
                                            <p:strVal val="#ppt_y"/>
                                          </p:val>
                                        </p:tav>
                                      </p:tavLst>
                                    </p:anim>
                                  </p:childTnLst>
                                </p:cTn>
                              </p:par>
                            </p:childTnLst>
                          </p:cTn>
                        </p:par>
                        <p:par>
                          <p:cTn id="47" fill="hold" nodeType="afterGroup">
                            <p:stCondLst>
                              <p:cond delay="5800"/>
                            </p:stCondLst>
                            <p:childTnLst>
                              <p:par>
                                <p:cTn id="48" presetID="56" presetClass="entr" presetSubtype="0" fill="hold" grpId="0" nodeType="afterEffect">
                                  <p:stCondLst>
                                    <p:cond delay="0"/>
                                  </p:stCondLst>
                                  <p:iterate type="lt">
                                    <p:tmPct val="10000"/>
                                  </p:iterate>
                                  <p:childTnLst>
                                    <p:set>
                                      <p:cBhvr>
                                        <p:cTn id="49" dur="1" fill="hold">
                                          <p:stCondLst>
                                            <p:cond delay="0"/>
                                          </p:stCondLst>
                                        </p:cTn>
                                        <p:tgtEl>
                                          <p:spTgt spid="1049197"/>
                                        </p:tgtEl>
                                        <p:attrNameLst>
                                          <p:attrName>style.visibility</p:attrName>
                                        </p:attrNameLst>
                                      </p:cBhvr>
                                      <p:to>
                                        <p:strVal val="visible"/>
                                      </p:to>
                                    </p:set>
                                    <p:anim by="(-#ppt_w*2)" calcmode="lin" valueType="num">
                                      <p:cBhvr rctx="PPT">
                                        <p:cTn id="50" dur="250" autoRev="1" fill="hold">
                                          <p:stCondLst>
                                            <p:cond delay="0"/>
                                          </p:stCondLst>
                                        </p:cTn>
                                        <p:tgtEl>
                                          <p:spTgt spid="1049197"/>
                                        </p:tgtEl>
                                        <p:attrNameLst>
                                          <p:attrName>ppt_w</p:attrName>
                                        </p:attrNameLst>
                                      </p:cBhvr>
                                    </p:anim>
                                    <p:anim by="(#ppt_w*0.50)" calcmode="lin" valueType="num">
                                      <p:cBhvr>
                                        <p:cTn id="51" dur="250" decel="50000" autoRev="1" fill="hold">
                                          <p:stCondLst>
                                            <p:cond delay="0"/>
                                          </p:stCondLst>
                                        </p:cTn>
                                        <p:tgtEl>
                                          <p:spTgt spid="1049197"/>
                                        </p:tgtEl>
                                        <p:attrNameLst>
                                          <p:attrName>ppt_x</p:attrName>
                                        </p:attrNameLst>
                                      </p:cBhvr>
                                    </p:anim>
                                    <p:anim from="(-#ppt_h/2)" to="(#ppt_y)" calcmode="lin" valueType="num">
                                      <p:cBhvr>
                                        <p:cTn id="52" dur="500" fill="hold">
                                          <p:stCondLst>
                                            <p:cond delay="0"/>
                                          </p:stCondLst>
                                        </p:cTn>
                                        <p:tgtEl>
                                          <p:spTgt spid="1049197"/>
                                        </p:tgtEl>
                                        <p:attrNameLst>
                                          <p:attrName>ppt_y</p:attrName>
                                        </p:attrNameLst>
                                      </p:cBhvr>
                                    </p:anim>
                                    <p:animRot by="21600000">
                                      <p:cBhvr>
                                        <p:cTn id="53" dur="500" fill="hold">
                                          <p:stCondLst>
                                            <p:cond delay="0"/>
                                          </p:stCondLst>
                                        </p:cTn>
                                        <p:tgtEl>
                                          <p:spTgt spid="1049197"/>
                                        </p:tgtEl>
                                        <p:attrNameLst>
                                          <p:attrName>r</p:attrName>
                                        </p:attrNameLst>
                                      </p:cBhvr>
                                    </p:animRot>
                                  </p:childTnLst>
                                </p:cTn>
                              </p:par>
                            </p:childTnLst>
                          </p:cTn>
                        </p:par>
                        <p:par>
                          <p:cTn id="54" fill="hold" nodeType="afterGroup">
                            <p:stCondLst>
                              <p:cond delay="6300"/>
                            </p:stCondLst>
                            <p:childTnLst>
                              <p:par>
                                <p:cTn id="55" presetID="16" presetClass="entr" presetSubtype="21" fill="hold" grpId="0" nodeType="afterEffect">
                                  <p:stCondLst>
                                    <p:cond delay="0"/>
                                  </p:stCondLst>
                                  <p:childTnLst>
                                    <p:set>
                                      <p:cBhvr>
                                        <p:cTn id="56" dur="1" fill="hold">
                                          <p:stCondLst>
                                            <p:cond delay="0"/>
                                          </p:stCondLst>
                                        </p:cTn>
                                        <p:tgtEl>
                                          <p:spTgt spid="1049198"/>
                                        </p:tgtEl>
                                        <p:attrNameLst>
                                          <p:attrName>style.visibility</p:attrName>
                                        </p:attrNameLst>
                                      </p:cBhvr>
                                      <p:to>
                                        <p:strVal val="visible"/>
                                      </p:to>
                                    </p:set>
                                    <p:animEffect transition="in" filter="barn(inVertical)">
                                      <p:cBhvr>
                                        <p:cTn id="57" dur="500"/>
                                        <p:tgtEl>
                                          <p:spTgt spid="1049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186" grpId="0" animBg="1"/>
      <p:bldP spid="1049187" grpId="0" animBg="1"/>
      <p:bldP spid="1049194" grpId="0" animBg="1"/>
      <p:bldP spid="1049195" grpId="0" animBg="1"/>
      <p:bldP spid="1049196" grpId="0" animBg="1"/>
      <p:bldP spid="1049197" grpId="0"/>
      <p:bldP spid="1049198" grpId="0"/>
      <p:bldP spid="1049199" grpId="0"/>
      <p:bldP spid="104920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202" name="矩形 2"/>
          <p:cNvSpPr/>
          <p:nvPr/>
        </p:nvSpPr>
        <p:spPr>
          <a:xfrm>
            <a:off x="6652260" y="1925320"/>
            <a:ext cx="4812030" cy="2860675"/>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49203" name="矩形 7"/>
          <p:cNvSpPr/>
          <p:nvPr/>
        </p:nvSpPr>
        <p:spPr>
          <a:xfrm>
            <a:off x="792480" y="1925320"/>
            <a:ext cx="4788535" cy="2860675"/>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72" name="组合 18"/>
          <p:cNvGrpSpPr/>
          <p:nvPr/>
        </p:nvGrpSpPr>
        <p:grpSpPr>
          <a:xfrm>
            <a:off x="5852160" y="1042035"/>
            <a:ext cx="533400" cy="3744595"/>
            <a:chOff x="5829300" y="1041819"/>
            <a:chExt cx="533400" cy="5292163"/>
          </a:xfrm>
        </p:grpSpPr>
        <p:sp>
          <p:nvSpPr>
            <p:cNvPr id="1049204" name="椭圆 8"/>
            <p:cNvSpPr/>
            <p:nvPr/>
          </p:nvSpPr>
          <p:spPr>
            <a:xfrm>
              <a:off x="5829300" y="3658509"/>
              <a:ext cx="533400" cy="554676"/>
            </a:xfrm>
            <a:prstGeom prst="ellipse">
              <a:avLst/>
            </a:prstGeom>
            <a:solidFill>
              <a:schemeClr val="bg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793" name="直接连接符 91"/>
            <p:cNvCxnSpPr>
              <a:stCxn id="1049204" idx="0"/>
            </p:cNvCxnSpPr>
            <p:nvPr/>
          </p:nvCxnSpPr>
          <p:spPr>
            <a:xfrm flipH="1" flipV="1">
              <a:off x="6096000" y="1041819"/>
              <a:ext cx="0" cy="2616690"/>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145794" name="直接连接符 92"/>
            <p:cNvCxnSpPr>
              <a:endCxn id="1049204" idx="4"/>
            </p:cNvCxnSpPr>
            <p:nvPr/>
          </p:nvCxnSpPr>
          <p:spPr>
            <a:xfrm flipH="1" flipV="1">
              <a:off x="6096000" y="4213185"/>
              <a:ext cx="0" cy="2120797"/>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49205" name="矩形 11"/>
            <p:cNvSpPr/>
            <p:nvPr/>
          </p:nvSpPr>
          <p:spPr>
            <a:xfrm>
              <a:off x="5939527" y="3700770"/>
              <a:ext cx="349392" cy="346070"/>
            </a:xfrm>
            <a:prstGeom prst="rect">
              <a:avLst/>
            </a:prstGeom>
          </p:spPr>
          <p:txBody>
            <a:bodyPr wrap="none" tIns="0" bIns="0" anchor="ctr" anchorCtr="0">
              <a:noAutofit/>
            </a:bodyPr>
            <a:lstStyle/>
            <a:p>
              <a:pPr algn="ctr">
                <a:lnSpc>
                  <a:spcPct val="150000"/>
                </a:lnSpc>
              </a:pPr>
              <a:r>
                <a:rPr lang="en-US" altLang="zh-CN" sz="2000">
                  <a:ln w="6350">
                    <a:noFill/>
                  </a:ln>
                  <a:solidFill>
                    <a:srgbClr val="FF0000"/>
                  </a:solidFill>
                  <a:latin typeface="微软雅黑" panose="020B0503020204020204" pitchFamily="34" charset="-122"/>
                  <a:ea typeface="微软雅黑" panose="020B0503020204020204" pitchFamily="34" charset="-122"/>
                  <a:cs typeface="Arial" panose="020B0604020202020204" pitchFamily="34" charset="0"/>
                </a:rPr>
                <a:t>▶</a:t>
              </a:r>
            </a:p>
          </p:txBody>
        </p:sp>
      </p:grpSp>
      <p:grpSp>
        <p:nvGrpSpPr>
          <p:cNvPr id="273" name="组合 19"/>
          <p:cNvGrpSpPr/>
          <p:nvPr/>
        </p:nvGrpSpPr>
        <p:grpSpPr>
          <a:xfrm>
            <a:off x="2062033" y="1223592"/>
            <a:ext cx="2113690" cy="495316"/>
            <a:chOff x="810997" y="5404174"/>
            <a:chExt cx="6000444" cy="495316"/>
          </a:xfrm>
        </p:grpSpPr>
        <p:sp>
          <p:nvSpPr>
            <p:cNvPr id="1049206"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207" name="矩形 21"/>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59</a:t>
              </a:r>
              <a:r>
                <a:rPr kumimoji="0"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号令</a:t>
              </a:r>
            </a:p>
          </p:txBody>
        </p:sp>
      </p:grpSp>
      <p:grpSp>
        <p:nvGrpSpPr>
          <p:cNvPr id="274" name="组合 22"/>
          <p:cNvGrpSpPr/>
          <p:nvPr/>
        </p:nvGrpSpPr>
        <p:grpSpPr>
          <a:xfrm>
            <a:off x="8002693" y="1223380"/>
            <a:ext cx="2113690" cy="495316"/>
            <a:chOff x="810997" y="5404174"/>
            <a:chExt cx="6000444" cy="495316"/>
          </a:xfrm>
        </p:grpSpPr>
        <p:sp>
          <p:nvSpPr>
            <p:cNvPr id="1049208"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209" name="矩形 24"/>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13</a:t>
              </a:r>
              <a:r>
                <a:rPr kumimoji="0" lang="zh-CN" altLang="en-US"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号令</a:t>
              </a:r>
            </a:p>
          </p:txBody>
        </p:sp>
      </p:grpSp>
      <p:sp>
        <p:nvSpPr>
          <p:cNvPr id="1049210" name="圆角矩形 36"/>
          <p:cNvSpPr/>
          <p:nvPr/>
        </p:nvSpPr>
        <p:spPr>
          <a:xfrm>
            <a:off x="865505" y="5376545"/>
            <a:ext cx="10607040" cy="822325"/>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3130" rtl="0" eaLnBrk="1" fontAlgn="base" latinLnBrk="0" hangingPunct="1">
              <a:lnSpc>
                <a:spcPts val="2000"/>
              </a:lnSpc>
              <a:spcBef>
                <a:spcPct val="0"/>
              </a:spcBef>
              <a:spcAft>
                <a:spcPts val="50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211" name="Freeform 11"/>
          <p:cNvSpPr/>
          <p:nvPr/>
        </p:nvSpPr>
        <p:spPr bwMode="auto">
          <a:xfrm>
            <a:off x="865348" y="5243098"/>
            <a:ext cx="80931" cy="472678"/>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212" name="Freeform 12"/>
          <p:cNvSpPr/>
          <p:nvPr/>
        </p:nvSpPr>
        <p:spPr bwMode="auto">
          <a:xfrm>
            <a:off x="792480" y="5333950"/>
            <a:ext cx="2200760" cy="408384"/>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213" name="TextBox 8"/>
          <p:cNvSpPr txBox="1"/>
          <p:nvPr/>
        </p:nvSpPr>
        <p:spPr>
          <a:xfrm>
            <a:off x="1097281" y="5358436"/>
            <a:ext cx="1536353" cy="359410"/>
          </a:xfrm>
          <a:prstGeom prst="rect">
            <a:avLst/>
          </a:prstGeom>
          <a:noFill/>
        </p:spPr>
        <p:txBody>
          <a:bodyPr wrap="square" lIns="68562" tIns="34281" rIns="68562" bIns="34281"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变化点说明</a:t>
            </a:r>
          </a:p>
        </p:txBody>
      </p:sp>
      <p:sp>
        <p:nvSpPr>
          <p:cNvPr id="1049214" name="矩形 3"/>
          <p:cNvSpPr>
            <a:spLocks noChangeArrowheads="1"/>
          </p:cNvSpPr>
          <p:nvPr>
            <p:custDataLst>
              <p:tags r:id="rId1"/>
            </p:custDataLst>
          </p:nvPr>
        </p:nvSpPr>
        <p:spPr bwMode="auto">
          <a:xfrm>
            <a:off x="3787140" y="5514975"/>
            <a:ext cx="1743710" cy="370840"/>
          </a:xfrm>
          <a:prstGeom prst="rect">
            <a:avLst/>
          </a:prstGeom>
          <a:noFill/>
          <a:ln w="9525">
            <a:noFill/>
            <a:miter lim="800000"/>
          </a:ln>
        </p:spPr>
        <p:txBody>
          <a:bodyPr wrap="square" lIns="91431" tIns="45716" rIns="91431" bIns="45716">
            <a:noAutofit/>
          </a:bodyPr>
          <a:lstStyle/>
          <a:p>
            <a:pPr marL="0" marR="0" lvl="0" indent="0" algn="l" defTabSz="913130" rtl="0" eaLnBrk="1" fontAlgn="base" latinLnBrk="0" hangingPunct="1">
              <a:lnSpc>
                <a:spcPct val="105000"/>
              </a:lnSpc>
              <a:spcBef>
                <a:spcPct val="0"/>
              </a:spcBef>
              <a:spcAft>
                <a:spcPts val="500"/>
              </a:spcAft>
              <a:buClrTx/>
              <a:buSzTx/>
              <a:buFontTx/>
              <a:buNone/>
            </a:pPr>
            <a:r>
              <a:rPr kumimoji="0" 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保留不变</a:t>
            </a:r>
          </a:p>
        </p:txBody>
      </p:sp>
      <p:sp>
        <p:nvSpPr>
          <p:cNvPr id="1049215" name="文本框 4"/>
          <p:cNvSpPr txBox="1"/>
          <p:nvPr/>
        </p:nvSpPr>
        <p:spPr>
          <a:xfrm>
            <a:off x="905510" y="2313940"/>
            <a:ext cx="4625340" cy="1706880"/>
          </a:xfrm>
          <a:prstGeom prst="rect">
            <a:avLst/>
          </a:prstGeom>
          <a:noFill/>
        </p:spPr>
        <p:txBody>
          <a:bodyPr wrap="square" rtlCol="0" anchor="t">
            <a:spAutoFit/>
          </a:bodyPr>
          <a:lstStyle/>
          <a:p>
            <a:pPr indent="0" fontAlgn="auto">
              <a:lnSpc>
                <a:spcPct val="150000"/>
              </a:lnSpc>
              <a:spcBef>
                <a:spcPct val="0"/>
              </a:spcBef>
              <a:spcAft>
                <a:spcPct val="0"/>
              </a:spcAft>
            </a:pPr>
            <a:r>
              <a:rPr sz="14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第二十七条</a:t>
            </a:r>
            <a:r>
              <a:rPr sz="1400">
                <a:latin typeface="微软雅黑" panose="020B0503020204020204" pitchFamily="34" charset="-122"/>
                <a:ea typeface="微软雅黑" panose="020B0503020204020204" pitchFamily="34" charset="-122"/>
                <a:cs typeface="Times New Roman" panose="02020603050405020304" pitchFamily="18" charset="0"/>
                <a:sym typeface="+mn-ea"/>
              </a:rPr>
              <a:t> 安全生产监督管理部门及其行政执法人员发现有限空间作业存在重大事故隐患的，应当责令立即或者限期整改；重大事故隐患排除前或者排除过程中无法保证安全的，应当责令暂时停止作业，撤出作业人员；重大事故隐患排除后，经审查同意，方可恢复作业。</a:t>
            </a:r>
          </a:p>
        </p:txBody>
      </p:sp>
      <p:sp>
        <p:nvSpPr>
          <p:cNvPr id="1049216" name="文本框 5"/>
          <p:cNvSpPr txBox="1"/>
          <p:nvPr/>
        </p:nvSpPr>
        <p:spPr>
          <a:xfrm>
            <a:off x="6743700" y="2152650"/>
            <a:ext cx="4613910" cy="2030095"/>
          </a:xfrm>
          <a:prstGeom prst="rect">
            <a:avLst/>
          </a:prstGeom>
          <a:noFill/>
        </p:spPr>
        <p:txBody>
          <a:bodyPr wrap="square" rtlCol="0" anchor="t">
            <a:spAutoFit/>
          </a:bodyPr>
          <a:lstStyle/>
          <a:p>
            <a:pPr indent="0" algn="l" fontAlgn="auto">
              <a:lnSpc>
                <a:spcPct val="150000"/>
              </a:lnSpc>
              <a:spcBef>
                <a:spcPct val="0"/>
              </a:spcBef>
              <a:spcAft>
                <a:spcPct val="0"/>
              </a:spcAft>
            </a:pPr>
            <a:r>
              <a:rPr lang="zh-CN" sz="1400" b="1">
                <a:solidFill>
                  <a:srgbClr val="FF0000"/>
                </a:solidFill>
                <a:latin typeface="微软雅黑" panose="020B0503020204020204" pitchFamily="34" charset="-122"/>
                <a:ea typeface="微软雅黑" panose="020B0503020204020204" pitchFamily="34" charset="-122"/>
                <a:sym typeface="+mn-ea"/>
              </a:rPr>
              <a:t>第十八条</a:t>
            </a:r>
            <a:r>
              <a:rPr lang="zh-CN" sz="1400">
                <a:latin typeface="微软雅黑" panose="020B0503020204020204" pitchFamily="34" charset="-122"/>
                <a:ea typeface="微软雅黑" panose="020B0503020204020204" pitchFamily="34" charset="-122"/>
                <a:sym typeface="+mn-ea"/>
              </a:rPr>
              <a:t> 负责工贸企业安全生产监督管理的部门及其行政执法人员发现有限空间作业存在重大事故隐患的，应当责令立即或者限期整改；重大事故隐患排除前或者排除过程中无法保证安全的，应当责令暂时停止作业，撤出作业人员；重大事故隐患排除后，经审查同意，方可恢复作业。</a:t>
            </a:r>
          </a:p>
        </p:txBody>
      </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73"/>
                                        </p:tgtEl>
                                        <p:attrNameLst>
                                          <p:attrName>style.visibility</p:attrName>
                                        </p:attrNameLst>
                                      </p:cBhvr>
                                      <p:to>
                                        <p:strVal val="visible"/>
                                      </p:to>
                                    </p:set>
                                    <p:anim calcmode="lin" valueType="num">
                                      <p:cBhvr>
                                        <p:cTn id="7" dur="500" fill="hold"/>
                                        <p:tgtEl>
                                          <p:spTgt spid="273"/>
                                        </p:tgtEl>
                                        <p:attrNameLst>
                                          <p:attrName>ppt_w</p:attrName>
                                        </p:attrNameLst>
                                      </p:cBhvr>
                                      <p:tavLst>
                                        <p:tav tm="0">
                                          <p:val>
                                            <p:fltVal val="0"/>
                                          </p:val>
                                        </p:tav>
                                        <p:tav tm="100000">
                                          <p:val>
                                            <p:strVal val="#ppt_w"/>
                                          </p:val>
                                        </p:tav>
                                      </p:tavLst>
                                    </p:anim>
                                    <p:anim calcmode="lin" valueType="num">
                                      <p:cBhvr>
                                        <p:cTn id="8" dur="500" fill="hold"/>
                                        <p:tgtEl>
                                          <p:spTgt spid="273"/>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1049203"/>
                                        </p:tgtEl>
                                        <p:attrNameLst>
                                          <p:attrName>style.visibility</p:attrName>
                                        </p:attrNameLst>
                                      </p:cBhvr>
                                      <p:to>
                                        <p:strVal val="visible"/>
                                      </p:to>
                                    </p:set>
                                    <p:animEffect transition="in" filter="wedge">
                                      <p:cBhvr>
                                        <p:cTn id="12" dur="1000"/>
                                        <p:tgtEl>
                                          <p:spTgt spid="1049203"/>
                                        </p:tgtEl>
                                      </p:cBhvr>
                                    </p:animEffect>
                                  </p:childTnLst>
                                </p:cTn>
                              </p:par>
                            </p:childTnLst>
                          </p:cTn>
                        </p:par>
                        <p:par>
                          <p:cTn id="13" fill="hold" nodeType="afterGroup">
                            <p:stCondLst>
                              <p:cond delay="1500"/>
                            </p:stCondLst>
                            <p:childTnLst>
                              <p:par>
                                <p:cTn id="14" presetID="22" presetClass="entr" presetSubtype="4" fill="hold" grpId="0" nodeType="afterEffect">
                                  <p:stCondLst>
                                    <p:cond delay="0"/>
                                  </p:stCondLst>
                                  <p:childTnLst>
                                    <p:set>
                                      <p:cBhvr>
                                        <p:cTn id="15" dur="1" fill="hold">
                                          <p:stCondLst>
                                            <p:cond delay="0"/>
                                          </p:stCondLst>
                                        </p:cTn>
                                        <p:tgtEl>
                                          <p:spTgt spid="1049215"/>
                                        </p:tgtEl>
                                        <p:attrNameLst>
                                          <p:attrName>style.visibility</p:attrName>
                                        </p:attrNameLst>
                                      </p:cBhvr>
                                      <p:to>
                                        <p:strVal val="visible"/>
                                      </p:to>
                                    </p:set>
                                    <p:animEffect transition="in" filter="wipe(down)">
                                      <p:cBhvr>
                                        <p:cTn id="16" dur="500"/>
                                        <p:tgtEl>
                                          <p:spTgt spid="1049215"/>
                                        </p:tgtEl>
                                      </p:cBhvr>
                                    </p:animEffect>
                                  </p:childTnLst>
                                </p:cTn>
                              </p:par>
                            </p:childTnLst>
                          </p:cTn>
                        </p:par>
                        <p:par>
                          <p:cTn id="17" fill="hold" nodeType="afterGroup">
                            <p:stCondLst>
                              <p:cond delay="2000"/>
                            </p:stCondLst>
                            <p:childTnLst>
                              <p:par>
                                <p:cTn id="18" presetID="16" presetClass="entr" presetSubtype="21" fill="hold" nodeType="afterEffect">
                                  <p:stCondLst>
                                    <p:cond delay="0"/>
                                  </p:stCondLst>
                                  <p:childTnLst>
                                    <p:set>
                                      <p:cBhvr>
                                        <p:cTn id="19" dur="1" fill="hold">
                                          <p:stCondLst>
                                            <p:cond delay="0"/>
                                          </p:stCondLst>
                                        </p:cTn>
                                        <p:tgtEl>
                                          <p:spTgt spid="272"/>
                                        </p:tgtEl>
                                        <p:attrNameLst>
                                          <p:attrName>style.visibility</p:attrName>
                                        </p:attrNameLst>
                                      </p:cBhvr>
                                      <p:to>
                                        <p:strVal val="visible"/>
                                      </p:to>
                                    </p:set>
                                    <p:animEffect transition="in" filter="barn(inVertical)">
                                      <p:cBhvr>
                                        <p:cTn id="20" dur="500"/>
                                        <p:tgtEl>
                                          <p:spTgt spid="272"/>
                                        </p:tgtEl>
                                      </p:cBhvr>
                                    </p:animEffect>
                                  </p:childTnLst>
                                </p:cTn>
                              </p:par>
                              <p:par>
                                <p:cTn id="21" presetID="23" presetClass="entr" presetSubtype="16" fill="hold" nodeType="withEffect">
                                  <p:stCondLst>
                                    <p:cond delay="0"/>
                                  </p:stCondLst>
                                  <p:childTnLst>
                                    <p:set>
                                      <p:cBhvr>
                                        <p:cTn id="22" dur="1" fill="hold">
                                          <p:stCondLst>
                                            <p:cond delay="0"/>
                                          </p:stCondLst>
                                        </p:cTn>
                                        <p:tgtEl>
                                          <p:spTgt spid="274"/>
                                        </p:tgtEl>
                                        <p:attrNameLst>
                                          <p:attrName>style.visibility</p:attrName>
                                        </p:attrNameLst>
                                      </p:cBhvr>
                                      <p:to>
                                        <p:strVal val="visible"/>
                                      </p:to>
                                    </p:set>
                                    <p:anim calcmode="lin" valueType="num">
                                      <p:cBhvr>
                                        <p:cTn id="23" dur="500" fill="hold"/>
                                        <p:tgtEl>
                                          <p:spTgt spid="274"/>
                                        </p:tgtEl>
                                        <p:attrNameLst>
                                          <p:attrName>ppt_w</p:attrName>
                                        </p:attrNameLst>
                                      </p:cBhvr>
                                      <p:tavLst>
                                        <p:tav tm="0">
                                          <p:val>
                                            <p:fltVal val="0"/>
                                          </p:val>
                                        </p:tav>
                                        <p:tav tm="100000">
                                          <p:val>
                                            <p:strVal val="#ppt_w"/>
                                          </p:val>
                                        </p:tav>
                                      </p:tavLst>
                                    </p:anim>
                                    <p:anim calcmode="lin" valueType="num">
                                      <p:cBhvr>
                                        <p:cTn id="24" dur="500" fill="hold"/>
                                        <p:tgtEl>
                                          <p:spTgt spid="274"/>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500"/>
                            </p:stCondLst>
                            <p:childTnLst>
                              <p:par>
                                <p:cTn id="26" presetID="20" presetClass="entr" presetSubtype="0" fill="hold" grpId="0" nodeType="afterEffect">
                                  <p:stCondLst>
                                    <p:cond delay="0"/>
                                  </p:stCondLst>
                                  <p:childTnLst>
                                    <p:set>
                                      <p:cBhvr>
                                        <p:cTn id="27" dur="1" fill="hold">
                                          <p:stCondLst>
                                            <p:cond delay="0"/>
                                          </p:stCondLst>
                                        </p:cTn>
                                        <p:tgtEl>
                                          <p:spTgt spid="1049202"/>
                                        </p:tgtEl>
                                        <p:attrNameLst>
                                          <p:attrName>style.visibility</p:attrName>
                                        </p:attrNameLst>
                                      </p:cBhvr>
                                      <p:to>
                                        <p:strVal val="visible"/>
                                      </p:to>
                                    </p:set>
                                    <p:animEffect transition="in" filter="wedge">
                                      <p:cBhvr>
                                        <p:cTn id="28" dur="1000"/>
                                        <p:tgtEl>
                                          <p:spTgt spid="1049202"/>
                                        </p:tgtEl>
                                      </p:cBhvr>
                                    </p:animEffect>
                                  </p:childTnLst>
                                </p:cTn>
                              </p:par>
                            </p:childTnLst>
                          </p:cTn>
                        </p:par>
                        <p:par>
                          <p:cTn id="29" fill="hold" nodeType="afterGroup">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1049216"/>
                                        </p:tgtEl>
                                        <p:attrNameLst>
                                          <p:attrName>style.visibility</p:attrName>
                                        </p:attrNameLst>
                                      </p:cBhvr>
                                      <p:to>
                                        <p:strVal val="visible"/>
                                      </p:to>
                                    </p:set>
                                    <p:animEffect transition="in" filter="wipe(down)">
                                      <p:cBhvr>
                                        <p:cTn id="32" dur="500"/>
                                        <p:tgtEl>
                                          <p:spTgt spid="1049216"/>
                                        </p:tgtEl>
                                      </p:cBhvr>
                                    </p:animEffect>
                                  </p:childTnLst>
                                </p:cTn>
                              </p:par>
                            </p:childTnLst>
                          </p:cTn>
                        </p:par>
                        <p:par>
                          <p:cTn id="33" fill="hold" nodeType="afterGroup">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1049211"/>
                                        </p:tgtEl>
                                        <p:attrNameLst>
                                          <p:attrName>style.visibility</p:attrName>
                                        </p:attrNameLst>
                                      </p:cBhvr>
                                      <p:to>
                                        <p:strVal val="visible"/>
                                      </p:to>
                                    </p:set>
                                    <p:animEffect transition="in" filter="wipe(right)">
                                      <p:cBhvr>
                                        <p:cTn id="36" dur="300"/>
                                        <p:tgtEl>
                                          <p:spTgt spid="1049211"/>
                                        </p:tgtEl>
                                      </p:cBhvr>
                                    </p:animEffect>
                                  </p:childTnLst>
                                </p:cTn>
                              </p:par>
                            </p:childTnLst>
                          </p:cTn>
                        </p:par>
                        <p:par>
                          <p:cTn id="37" fill="hold" nodeType="afterGroup">
                            <p:stCondLst>
                              <p:cond delay="4300"/>
                            </p:stCondLst>
                            <p:childTnLst>
                              <p:par>
                                <p:cTn id="38" presetID="22" presetClass="entr" presetSubtype="8" fill="hold" grpId="0" nodeType="afterEffect">
                                  <p:stCondLst>
                                    <p:cond delay="0"/>
                                  </p:stCondLst>
                                  <p:childTnLst>
                                    <p:set>
                                      <p:cBhvr>
                                        <p:cTn id="39" dur="1" fill="hold">
                                          <p:stCondLst>
                                            <p:cond delay="0"/>
                                          </p:stCondLst>
                                        </p:cTn>
                                        <p:tgtEl>
                                          <p:spTgt spid="1049212"/>
                                        </p:tgtEl>
                                        <p:attrNameLst>
                                          <p:attrName>style.visibility</p:attrName>
                                        </p:attrNameLst>
                                      </p:cBhvr>
                                      <p:to>
                                        <p:strVal val="visible"/>
                                      </p:to>
                                    </p:set>
                                    <p:animEffect transition="in" filter="wipe(left)">
                                      <p:cBhvr>
                                        <p:cTn id="40" dur="500"/>
                                        <p:tgtEl>
                                          <p:spTgt spid="1049212"/>
                                        </p:tgtEl>
                                      </p:cBhvr>
                                    </p:animEffect>
                                  </p:childTnLst>
                                </p:cTn>
                              </p:par>
                            </p:childTnLst>
                          </p:cTn>
                        </p:par>
                        <p:par>
                          <p:cTn id="41" fill="hold" nodeType="afterGroup">
                            <p:stCondLst>
                              <p:cond delay="4800"/>
                            </p:stCondLst>
                            <p:childTnLst>
                              <p:par>
                                <p:cTn id="42" presetID="42" presetClass="entr" presetSubtype="0" fill="hold" grpId="0" nodeType="afterEffect">
                                  <p:stCondLst>
                                    <p:cond delay="0"/>
                                  </p:stCondLst>
                                  <p:childTnLst>
                                    <p:set>
                                      <p:cBhvr>
                                        <p:cTn id="43" dur="1" fill="hold">
                                          <p:stCondLst>
                                            <p:cond delay="0"/>
                                          </p:stCondLst>
                                        </p:cTn>
                                        <p:tgtEl>
                                          <p:spTgt spid="1049210"/>
                                        </p:tgtEl>
                                        <p:attrNameLst>
                                          <p:attrName>style.visibility</p:attrName>
                                        </p:attrNameLst>
                                      </p:cBhvr>
                                      <p:to>
                                        <p:strVal val="visible"/>
                                      </p:to>
                                    </p:set>
                                    <p:animEffect transition="in" filter="fade">
                                      <p:cBhvr>
                                        <p:cTn id="44" dur="1000"/>
                                        <p:tgtEl>
                                          <p:spTgt spid="1049210"/>
                                        </p:tgtEl>
                                      </p:cBhvr>
                                    </p:animEffect>
                                    <p:anim calcmode="lin" valueType="num">
                                      <p:cBhvr>
                                        <p:cTn id="45" dur="1000" fill="hold"/>
                                        <p:tgtEl>
                                          <p:spTgt spid="1049210"/>
                                        </p:tgtEl>
                                        <p:attrNameLst>
                                          <p:attrName>ppt_x</p:attrName>
                                        </p:attrNameLst>
                                      </p:cBhvr>
                                      <p:tavLst>
                                        <p:tav tm="0">
                                          <p:val>
                                            <p:strVal val="#ppt_x"/>
                                          </p:val>
                                        </p:tav>
                                        <p:tav tm="100000">
                                          <p:val>
                                            <p:strVal val="#ppt_x"/>
                                          </p:val>
                                        </p:tav>
                                      </p:tavLst>
                                    </p:anim>
                                    <p:anim calcmode="lin" valueType="num">
                                      <p:cBhvr>
                                        <p:cTn id="46" dur="1000" fill="hold"/>
                                        <p:tgtEl>
                                          <p:spTgt spid="1049210"/>
                                        </p:tgtEl>
                                        <p:attrNameLst>
                                          <p:attrName>ppt_y</p:attrName>
                                        </p:attrNameLst>
                                      </p:cBhvr>
                                      <p:tavLst>
                                        <p:tav tm="0">
                                          <p:val>
                                            <p:strVal val="#ppt_y+.1"/>
                                          </p:val>
                                        </p:tav>
                                        <p:tav tm="100000">
                                          <p:val>
                                            <p:strVal val="#ppt_y"/>
                                          </p:val>
                                        </p:tav>
                                      </p:tavLst>
                                    </p:anim>
                                  </p:childTnLst>
                                </p:cTn>
                              </p:par>
                            </p:childTnLst>
                          </p:cTn>
                        </p:par>
                        <p:par>
                          <p:cTn id="47" fill="hold" nodeType="afterGroup">
                            <p:stCondLst>
                              <p:cond delay="5800"/>
                            </p:stCondLst>
                            <p:childTnLst>
                              <p:par>
                                <p:cTn id="48" presetID="56" presetClass="entr" presetSubtype="0" fill="hold" grpId="0" nodeType="afterEffect">
                                  <p:stCondLst>
                                    <p:cond delay="0"/>
                                  </p:stCondLst>
                                  <p:iterate type="lt">
                                    <p:tmPct val="10000"/>
                                  </p:iterate>
                                  <p:childTnLst>
                                    <p:set>
                                      <p:cBhvr>
                                        <p:cTn id="49" dur="1" fill="hold">
                                          <p:stCondLst>
                                            <p:cond delay="0"/>
                                          </p:stCondLst>
                                        </p:cTn>
                                        <p:tgtEl>
                                          <p:spTgt spid="1049213"/>
                                        </p:tgtEl>
                                        <p:attrNameLst>
                                          <p:attrName>style.visibility</p:attrName>
                                        </p:attrNameLst>
                                      </p:cBhvr>
                                      <p:to>
                                        <p:strVal val="visible"/>
                                      </p:to>
                                    </p:set>
                                    <p:anim by="(-#ppt_w*2)" calcmode="lin" valueType="num">
                                      <p:cBhvr rctx="PPT">
                                        <p:cTn id="50" dur="250" autoRev="1" fill="hold">
                                          <p:stCondLst>
                                            <p:cond delay="0"/>
                                          </p:stCondLst>
                                        </p:cTn>
                                        <p:tgtEl>
                                          <p:spTgt spid="1049213"/>
                                        </p:tgtEl>
                                        <p:attrNameLst>
                                          <p:attrName>ppt_w</p:attrName>
                                        </p:attrNameLst>
                                      </p:cBhvr>
                                    </p:anim>
                                    <p:anim by="(#ppt_w*0.50)" calcmode="lin" valueType="num">
                                      <p:cBhvr>
                                        <p:cTn id="51" dur="250" decel="50000" autoRev="1" fill="hold">
                                          <p:stCondLst>
                                            <p:cond delay="0"/>
                                          </p:stCondLst>
                                        </p:cTn>
                                        <p:tgtEl>
                                          <p:spTgt spid="1049213"/>
                                        </p:tgtEl>
                                        <p:attrNameLst>
                                          <p:attrName>ppt_x</p:attrName>
                                        </p:attrNameLst>
                                      </p:cBhvr>
                                    </p:anim>
                                    <p:anim from="(-#ppt_h/2)" to="(#ppt_y)" calcmode="lin" valueType="num">
                                      <p:cBhvr>
                                        <p:cTn id="52" dur="500" fill="hold">
                                          <p:stCondLst>
                                            <p:cond delay="0"/>
                                          </p:stCondLst>
                                        </p:cTn>
                                        <p:tgtEl>
                                          <p:spTgt spid="1049213"/>
                                        </p:tgtEl>
                                        <p:attrNameLst>
                                          <p:attrName>ppt_y</p:attrName>
                                        </p:attrNameLst>
                                      </p:cBhvr>
                                    </p:anim>
                                    <p:animRot by="21600000">
                                      <p:cBhvr>
                                        <p:cTn id="53" dur="500" fill="hold">
                                          <p:stCondLst>
                                            <p:cond delay="0"/>
                                          </p:stCondLst>
                                        </p:cTn>
                                        <p:tgtEl>
                                          <p:spTgt spid="1049213"/>
                                        </p:tgtEl>
                                        <p:attrNameLst>
                                          <p:attrName>r</p:attrName>
                                        </p:attrNameLst>
                                      </p:cBhvr>
                                    </p:animRot>
                                  </p:childTnLst>
                                </p:cTn>
                              </p:par>
                            </p:childTnLst>
                          </p:cTn>
                        </p:par>
                        <p:par>
                          <p:cTn id="54" fill="hold" nodeType="afterGroup">
                            <p:stCondLst>
                              <p:cond delay="6300"/>
                            </p:stCondLst>
                            <p:childTnLst>
                              <p:par>
                                <p:cTn id="55" presetID="16" presetClass="entr" presetSubtype="21" fill="hold" grpId="0" nodeType="afterEffect">
                                  <p:stCondLst>
                                    <p:cond delay="0"/>
                                  </p:stCondLst>
                                  <p:childTnLst>
                                    <p:set>
                                      <p:cBhvr>
                                        <p:cTn id="56" dur="1" fill="hold">
                                          <p:stCondLst>
                                            <p:cond delay="0"/>
                                          </p:stCondLst>
                                        </p:cTn>
                                        <p:tgtEl>
                                          <p:spTgt spid="1049214"/>
                                        </p:tgtEl>
                                        <p:attrNameLst>
                                          <p:attrName>style.visibility</p:attrName>
                                        </p:attrNameLst>
                                      </p:cBhvr>
                                      <p:to>
                                        <p:strVal val="visible"/>
                                      </p:to>
                                    </p:set>
                                    <p:animEffect transition="in" filter="barn(inVertical)">
                                      <p:cBhvr>
                                        <p:cTn id="57" dur="500"/>
                                        <p:tgtEl>
                                          <p:spTgt spid="10492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202" grpId="0" animBg="1"/>
      <p:bldP spid="1049203" grpId="0" animBg="1"/>
      <p:bldP spid="1049210" grpId="0" animBg="1"/>
      <p:bldP spid="1049211" grpId="0" animBg="1"/>
      <p:bldP spid="1049212" grpId="0" animBg="1"/>
      <p:bldP spid="1049213" grpId="0"/>
      <p:bldP spid="1049214" grpId="0"/>
      <p:bldP spid="1049215" grpId="0"/>
      <p:bldP spid="10492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70" name="图片 7"/>
          <p:cNvPicPr>
            <a:picLocks noChangeAspect="1"/>
          </p:cNvPicPr>
          <p:nvPr/>
        </p:nvPicPr>
        <p:blipFill>
          <a:blip r:embed="rId2"/>
          <a:srcRect t="65917"/>
          <a:stretch>
            <a:fillRect/>
          </a:stretch>
        </p:blipFill>
        <p:spPr>
          <a:xfrm>
            <a:off x="0" y="4780280"/>
            <a:ext cx="12192000" cy="2077720"/>
          </a:xfrm>
          <a:prstGeom prst="rect">
            <a:avLst/>
          </a:prstGeom>
        </p:spPr>
      </p:pic>
      <p:pic>
        <p:nvPicPr>
          <p:cNvPr id="2097171" name="图片 11"/>
          <p:cNvPicPr>
            <a:picLocks noChangeAspect="1"/>
          </p:cNvPicPr>
          <p:nvPr/>
        </p:nvPicPr>
        <p:blipFill>
          <a:blip r:embed="rId3"/>
          <a:stretch>
            <a:fillRect/>
          </a:stretch>
        </p:blipFill>
        <p:spPr>
          <a:xfrm>
            <a:off x="7885992" y="4323287"/>
            <a:ext cx="4306008" cy="2322118"/>
          </a:xfrm>
          <a:prstGeom prst="rect">
            <a:avLst/>
          </a:prstGeom>
        </p:spPr>
      </p:pic>
      <p:pic>
        <p:nvPicPr>
          <p:cNvPr id="2097172" name="图片 9"/>
          <p:cNvPicPr>
            <a:picLocks noChangeAspect="1"/>
          </p:cNvPicPr>
          <p:nvPr/>
        </p:nvPicPr>
        <p:blipFill>
          <a:blip r:embed="rId4"/>
          <a:stretch>
            <a:fillRect/>
          </a:stretch>
        </p:blipFill>
        <p:spPr>
          <a:xfrm>
            <a:off x="0" y="5652348"/>
            <a:ext cx="12192000" cy="1232990"/>
          </a:xfrm>
          <a:prstGeom prst="rect">
            <a:avLst/>
          </a:prstGeom>
        </p:spPr>
      </p:pic>
      <p:pic>
        <p:nvPicPr>
          <p:cNvPr id="2097173" name="图片 13"/>
          <p:cNvPicPr>
            <a:picLocks noChangeAspect="1"/>
          </p:cNvPicPr>
          <p:nvPr/>
        </p:nvPicPr>
        <p:blipFill>
          <a:blip r:embed="rId5"/>
          <a:srcRect l="17981" t="35744" r="9913"/>
          <a:stretch>
            <a:fillRect/>
          </a:stretch>
        </p:blipFill>
        <p:spPr>
          <a:xfrm>
            <a:off x="268018" y="5099116"/>
            <a:ext cx="3454400" cy="1786222"/>
          </a:xfrm>
          <a:prstGeom prst="rect">
            <a:avLst/>
          </a:prstGeom>
        </p:spPr>
      </p:pic>
      <p:pic>
        <p:nvPicPr>
          <p:cNvPr id="2097174" name="图片 17"/>
          <p:cNvPicPr>
            <a:picLocks noChangeAspect="1"/>
          </p:cNvPicPr>
          <p:nvPr/>
        </p:nvPicPr>
        <p:blipFill>
          <a:blip r:embed="rId6"/>
          <a:stretch>
            <a:fillRect/>
          </a:stretch>
        </p:blipFill>
        <p:spPr>
          <a:xfrm>
            <a:off x="-14436" y="0"/>
            <a:ext cx="5403386" cy="1937805"/>
          </a:xfrm>
          <a:prstGeom prst="rect">
            <a:avLst/>
          </a:prstGeom>
        </p:spPr>
      </p:pic>
      <p:sp>
        <p:nvSpPr>
          <p:cNvPr id="1048610" name="矩形 6"/>
          <p:cNvSpPr/>
          <p:nvPr/>
        </p:nvSpPr>
        <p:spPr>
          <a:xfrm>
            <a:off x="666867" y="3046088"/>
            <a:ext cx="10858499" cy="1014730"/>
          </a:xfrm>
          <a:prstGeom prst="rect">
            <a:avLst/>
          </a:prstGeom>
        </p:spPr>
        <p:txBody>
          <a:bodyPr wrap="square">
            <a:spAutoFit/>
          </a:bodyPr>
          <a:lstStyle/>
          <a:p>
            <a:pPr lvl="0" algn="dist"/>
            <a:r>
              <a:rPr lang="en-US" altLang="zh-CN" sz="6000" b="1">
                <a:solidFill>
                  <a:srgbClr val="FF0000"/>
                </a:solidFill>
                <a:latin typeface="微软雅黑" panose="020B0503020204020204" pitchFamily="34" charset="-122"/>
                <a:ea typeface="微软雅黑" panose="020B0503020204020204" pitchFamily="34" charset="-122"/>
                <a:cs typeface="+mn-ea"/>
                <a:sym typeface="+mn-lt"/>
              </a:rPr>
              <a:t>《</a:t>
            </a:r>
            <a:r>
              <a:rPr lang="zh-CN" altLang="en-US" sz="6000" b="1">
                <a:solidFill>
                  <a:srgbClr val="FF0000"/>
                </a:solidFill>
                <a:latin typeface="微软雅黑" panose="020B0503020204020204" pitchFamily="34" charset="-122"/>
                <a:ea typeface="微软雅黑" panose="020B0503020204020204" pitchFamily="34" charset="-122"/>
                <a:cs typeface="+mn-ea"/>
                <a:sym typeface="+mn-lt"/>
              </a:rPr>
              <a:t>规定</a:t>
            </a:r>
            <a:r>
              <a:rPr lang="en-US" altLang="zh-CN" sz="6000" b="1">
                <a:solidFill>
                  <a:srgbClr val="FF0000"/>
                </a:solidFill>
                <a:latin typeface="微软雅黑" panose="020B0503020204020204" pitchFamily="34" charset="-122"/>
                <a:ea typeface="微软雅黑" panose="020B0503020204020204" pitchFamily="34" charset="-122"/>
                <a:cs typeface="+mn-ea"/>
                <a:sym typeface="+mn-lt"/>
              </a:rPr>
              <a:t>》</a:t>
            </a:r>
            <a:r>
              <a:rPr lang="zh-CN" altLang="en-US" sz="6000" b="1">
                <a:solidFill>
                  <a:srgbClr val="FF0000"/>
                </a:solidFill>
                <a:latin typeface="微软雅黑" panose="020B0503020204020204" pitchFamily="34" charset="-122"/>
                <a:ea typeface="微软雅黑" panose="020B0503020204020204" pitchFamily="34" charset="-122"/>
                <a:cs typeface="+mn-ea"/>
                <a:sym typeface="+mn-lt"/>
              </a:rPr>
              <a:t>修订的背景和总体考虑</a:t>
            </a:r>
          </a:p>
        </p:txBody>
      </p:sp>
      <p:grpSp>
        <p:nvGrpSpPr>
          <p:cNvPr id="88" name="组合 8"/>
          <p:cNvGrpSpPr/>
          <p:nvPr/>
        </p:nvGrpSpPr>
        <p:grpSpPr>
          <a:xfrm>
            <a:off x="4746556" y="939084"/>
            <a:ext cx="2763773" cy="1715992"/>
            <a:chOff x="749490" y="1780093"/>
            <a:chExt cx="4179592" cy="2595056"/>
          </a:xfrm>
        </p:grpSpPr>
        <p:sp>
          <p:nvSpPr>
            <p:cNvPr id="1048611" name="Freeform 5"/>
            <p:cNvSpPr/>
            <p:nvPr/>
          </p:nvSpPr>
          <p:spPr bwMode="auto">
            <a:xfrm rot="391565">
              <a:off x="847620" y="1780093"/>
              <a:ext cx="4081462" cy="2565399"/>
            </a:xfrm>
            <a:custGeom>
              <a:avLst/>
              <a:gdLst>
                <a:gd name="T0" fmla="*/ 14 w 321"/>
                <a:gd name="T1" fmla="*/ 31 h 201"/>
                <a:gd name="T2" fmla="*/ 90 w 321"/>
                <a:gd name="T3" fmla="*/ 2 h 201"/>
                <a:gd name="T4" fmla="*/ 163 w 321"/>
                <a:gd name="T5" fmla="*/ 21 h 201"/>
                <a:gd name="T6" fmla="*/ 277 w 321"/>
                <a:gd name="T7" fmla="*/ 26 h 201"/>
                <a:gd name="T8" fmla="*/ 284 w 321"/>
                <a:gd name="T9" fmla="*/ 118 h 201"/>
                <a:gd name="T10" fmla="*/ 321 w 321"/>
                <a:gd name="T11" fmla="*/ 178 h 201"/>
                <a:gd name="T12" fmla="*/ 210 w 321"/>
                <a:gd name="T13" fmla="*/ 185 h 201"/>
                <a:gd name="T14" fmla="*/ 73 w 321"/>
                <a:gd name="T15" fmla="*/ 189 h 201"/>
                <a:gd name="T16" fmla="*/ 12 w 321"/>
                <a:gd name="T17" fmla="*/ 32 h 201"/>
                <a:gd name="T18" fmla="*/ 2 w 321"/>
                <a:gd name="T19" fmla="*/ 19 h 201"/>
                <a:gd name="T20" fmla="*/ 0 w 321"/>
                <a:gd name="T21" fmla="*/ 0 h 201"/>
                <a:gd name="T22" fmla="*/ 12 w 321"/>
                <a:gd name="T23" fmla="*/ 15 h 201"/>
                <a:gd name="T24" fmla="*/ 14 w 321"/>
                <a:gd name="T25" fmla="*/ 3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1" h="201">
                  <a:moveTo>
                    <a:pt x="14" y="31"/>
                  </a:moveTo>
                  <a:cubicBezTo>
                    <a:pt x="14" y="31"/>
                    <a:pt x="41" y="6"/>
                    <a:pt x="90" y="2"/>
                  </a:cubicBezTo>
                  <a:cubicBezTo>
                    <a:pt x="90" y="2"/>
                    <a:pt x="132" y="0"/>
                    <a:pt x="163" y="21"/>
                  </a:cubicBezTo>
                  <a:cubicBezTo>
                    <a:pt x="163" y="21"/>
                    <a:pt x="224" y="60"/>
                    <a:pt x="277" y="26"/>
                  </a:cubicBezTo>
                  <a:cubicBezTo>
                    <a:pt x="277" y="26"/>
                    <a:pt x="265" y="56"/>
                    <a:pt x="284" y="118"/>
                  </a:cubicBezTo>
                  <a:cubicBezTo>
                    <a:pt x="284" y="118"/>
                    <a:pt x="295" y="163"/>
                    <a:pt x="321" y="178"/>
                  </a:cubicBezTo>
                  <a:cubicBezTo>
                    <a:pt x="321" y="178"/>
                    <a:pt x="266" y="201"/>
                    <a:pt x="210" y="185"/>
                  </a:cubicBezTo>
                  <a:cubicBezTo>
                    <a:pt x="210" y="185"/>
                    <a:pt x="134" y="161"/>
                    <a:pt x="73" y="189"/>
                  </a:cubicBezTo>
                  <a:lnTo>
                    <a:pt x="12" y="32"/>
                  </a:lnTo>
                  <a:lnTo>
                    <a:pt x="2" y="19"/>
                  </a:lnTo>
                  <a:lnTo>
                    <a:pt x="0" y="0"/>
                  </a:lnTo>
                  <a:lnTo>
                    <a:pt x="12" y="15"/>
                  </a:lnTo>
                  <a:lnTo>
                    <a:pt x="14" y="31"/>
                  </a:lnTo>
                  <a:close/>
                </a:path>
              </a:pathLst>
            </a:custGeom>
            <a:solidFill>
              <a:srgbClr val="9B0D13">
                <a:alpha val="30000"/>
              </a:srgbClr>
            </a:solidFill>
            <a:ln w="12700" cap="flat">
              <a:noFill/>
              <a:prstDash val="solid"/>
              <a:miter lim="800000"/>
            </a:ln>
          </p:spPr>
          <p:txBody>
            <a:bodyPr vert="horz" wrap="square" lIns="91440" tIns="45720" rIns="91440" bIns="45720" numCol="1" anchor="t" anchorCtr="0" compatLnSpc="1"/>
            <a:lstStyle/>
            <a:p>
              <a:pPr marL="0" marR="0" lvl="0" indent="0" defTabSz="1219200" eaLnBrk="1" fontAlgn="auto" latinLnBrk="0" hangingPunct="1">
                <a:lnSpc>
                  <a:spcPct val="100000"/>
                </a:lnSpc>
                <a:spcBef>
                  <a:spcPct val="0"/>
                </a:spcBef>
                <a:spcAft>
                  <a:spcPct val="0"/>
                </a:spcAft>
                <a:buClrTx/>
                <a:buSzTx/>
                <a:buFontTx/>
                <a:buNone/>
              </a:pPr>
              <a:endParaRPr kumimoji="0" lang="zh-CN" altLang="en-US" sz="24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1048612" name="Freeform 5"/>
            <p:cNvSpPr/>
            <p:nvPr/>
          </p:nvSpPr>
          <p:spPr bwMode="auto">
            <a:xfrm rot="208630">
              <a:off x="749490" y="1802892"/>
              <a:ext cx="4081462" cy="2565399"/>
            </a:xfrm>
            <a:custGeom>
              <a:avLst/>
              <a:gdLst>
                <a:gd name="T0" fmla="*/ 14 w 321"/>
                <a:gd name="T1" fmla="*/ 31 h 201"/>
                <a:gd name="T2" fmla="*/ 90 w 321"/>
                <a:gd name="T3" fmla="*/ 2 h 201"/>
                <a:gd name="T4" fmla="*/ 163 w 321"/>
                <a:gd name="T5" fmla="*/ 21 h 201"/>
                <a:gd name="T6" fmla="*/ 277 w 321"/>
                <a:gd name="T7" fmla="*/ 26 h 201"/>
                <a:gd name="T8" fmla="*/ 284 w 321"/>
                <a:gd name="T9" fmla="*/ 118 h 201"/>
                <a:gd name="T10" fmla="*/ 321 w 321"/>
                <a:gd name="T11" fmla="*/ 178 h 201"/>
                <a:gd name="T12" fmla="*/ 210 w 321"/>
                <a:gd name="T13" fmla="*/ 185 h 201"/>
                <a:gd name="T14" fmla="*/ 73 w 321"/>
                <a:gd name="T15" fmla="*/ 189 h 201"/>
                <a:gd name="T16" fmla="*/ 12 w 321"/>
                <a:gd name="T17" fmla="*/ 32 h 201"/>
                <a:gd name="T18" fmla="*/ 2 w 321"/>
                <a:gd name="T19" fmla="*/ 19 h 201"/>
                <a:gd name="T20" fmla="*/ 0 w 321"/>
                <a:gd name="T21" fmla="*/ 0 h 201"/>
                <a:gd name="T22" fmla="*/ 12 w 321"/>
                <a:gd name="T23" fmla="*/ 15 h 201"/>
                <a:gd name="T24" fmla="*/ 14 w 321"/>
                <a:gd name="T25" fmla="*/ 3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1" h="201">
                  <a:moveTo>
                    <a:pt x="14" y="31"/>
                  </a:moveTo>
                  <a:cubicBezTo>
                    <a:pt x="14" y="31"/>
                    <a:pt x="41" y="6"/>
                    <a:pt x="90" y="2"/>
                  </a:cubicBezTo>
                  <a:cubicBezTo>
                    <a:pt x="90" y="2"/>
                    <a:pt x="132" y="0"/>
                    <a:pt x="163" y="21"/>
                  </a:cubicBezTo>
                  <a:cubicBezTo>
                    <a:pt x="163" y="21"/>
                    <a:pt x="224" y="60"/>
                    <a:pt x="277" y="26"/>
                  </a:cubicBezTo>
                  <a:cubicBezTo>
                    <a:pt x="277" y="26"/>
                    <a:pt x="265" y="56"/>
                    <a:pt x="284" y="118"/>
                  </a:cubicBezTo>
                  <a:cubicBezTo>
                    <a:pt x="284" y="118"/>
                    <a:pt x="295" y="163"/>
                    <a:pt x="321" y="178"/>
                  </a:cubicBezTo>
                  <a:cubicBezTo>
                    <a:pt x="321" y="178"/>
                    <a:pt x="266" y="201"/>
                    <a:pt x="210" y="185"/>
                  </a:cubicBezTo>
                  <a:cubicBezTo>
                    <a:pt x="210" y="185"/>
                    <a:pt x="134" y="161"/>
                    <a:pt x="73" y="189"/>
                  </a:cubicBezTo>
                  <a:lnTo>
                    <a:pt x="12" y="32"/>
                  </a:lnTo>
                  <a:lnTo>
                    <a:pt x="2" y="19"/>
                  </a:lnTo>
                  <a:lnTo>
                    <a:pt x="0" y="0"/>
                  </a:lnTo>
                  <a:lnTo>
                    <a:pt x="12" y="15"/>
                  </a:lnTo>
                  <a:lnTo>
                    <a:pt x="14" y="31"/>
                  </a:lnTo>
                  <a:close/>
                </a:path>
              </a:pathLst>
            </a:custGeom>
            <a:solidFill>
              <a:srgbClr val="9B0D13">
                <a:alpha val="50000"/>
              </a:srgbClr>
            </a:solidFill>
            <a:ln w="12700" cap="flat">
              <a:noFill/>
              <a:prstDash val="solid"/>
              <a:miter lim="800000"/>
            </a:ln>
          </p:spPr>
          <p:txBody>
            <a:bodyPr vert="horz" wrap="square" lIns="91440" tIns="45720" rIns="91440" bIns="45720" numCol="1" anchor="t" anchorCtr="0" compatLnSpc="1"/>
            <a:lstStyle/>
            <a:p>
              <a:pPr marL="0" marR="0" lvl="0" indent="0" defTabSz="1219200" eaLnBrk="1" fontAlgn="auto" latinLnBrk="0" hangingPunct="1">
                <a:lnSpc>
                  <a:spcPct val="100000"/>
                </a:lnSpc>
                <a:spcBef>
                  <a:spcPct val="0"/>
                </a:spcBef>
                <a:spcAft>
                  <a:spcPct val="0"/>
                </a:spcAft>
                <a:buClrTx/>
                <a:buSzTx/>
                <a:buFontTx/>
                <a:buNone/>
              </a:pPr>
              <a:endParaRPr kumimoji="0" lang="zh-CN" altLang="en-US" sz="24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1048613" name="Freeform 5"/>
            <p:cNvSpPr/>
            <p:nvPr/>
          </p:nvSpPr>
          <p:spPr bwMode="auto">
            <a:xfrm rot="21425700">
              <a:off x="798853" y="1809750"/>
              <a:ext cx="4081462" cy="2565399"/>
            </a:xfrm>
            <a:custGeom>
              <a:avLst/>
              <a:gdLst>
                <a:gd name="T0" fmla="*/ 14 w 321"/>
                <a:gd name="T1" fmla="*/ 31 h 201"/>
                <a:gd name="T2" fmla="*/ 90 w 321"/>
                <a:gd name="T3" fmla="*/ 2 h 201"/>
                <a:gd name="T4" fmla="*/ 163 w 321"/>
                <a:gd name="T5" fmla="*/ 21 h 201"/>
                <a:gd name="T6" fmla="*/ 277 w 321"/>
                <a:gd name="T7" fmla="*/ 26 h 201"/>
                <a:gd name="T8" fmla="*/ 284 w 321"/>
                <a:gd name="T9" fmla="*/ 118 h 201"/>
                <a:gd name="T10" fmla="*/ 321 w 321"/>
                <a:gd name="T11" fmla="*/ 178 h 201"/>
                <a:gd name="T12" fmla="*/ 210 w 321"/>
                <a:gd name="T13" fmla="*/ 185 h 201"/>
                <a:gd name="T14" fmla="*/ 73 w 321"/>
                <a:gd name="T15" fmla="*/ 189 h 201"/>
                <a:gd name="T16" fmla="*/ 12 w 321"/>
                <a:gd name="T17" fmla="*/ 32 h 201"/>
                <a:gd name="T18" fmla="*/ 2 w 321"/>
                <a:gd name="T19" fmla="*/ 19 h 201"/>
                <a:gd name="T20" fmla="*/ 0 w 321"/>
                <a:gd name="T21" fmla="*/ 0 h 201"/>
                <a:gd name="T22" fmla="*/ 12 w 321"/>
                <a:gd name="T23" fmla="*/ 15 h 201"/>
                <a:gd name="T24" fmla="*/ 14 w 321"/>
                <a:gd name="T25" fmla="*/ 3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1" h="201">
                  <a:moveTo>
                    <a:pt x="14" y="31"/>
                  </a:moveTo>
                  <a:cubicBezTo>
                    <a:pt x="14" y="31"/>
                    <a:pt x="41" y="6"/>
                    <a:pt x="90" y="2"/>
                  </a:cubicBezTo>
                  <a:cubicBezTo>
                    <a:pt x="90" y="2"/>
                    <a:pt x="132" y="0"/>
                    <a:pt x="163" y="21"/>
                  </a:cubicBezTo>
                  <a:cubicBezTo>
                    <a:pt x="163" y="21"/>
                    <a:pt x="224" y="60"/>
                    <a:pt x="277" y="26"/>
                  </a:cubicBezTo>
                  <a:cubicBezTo>
                    <a:pt x="277" y="26"/>
                    <a:pt x="265" y="56"/>
                    <a:pt x="284" y="118"/>
                  </a:cubicBezTo>
                  <a:cubicBezTo>
                    <a:pt x="284" y="118"/>
                    <a:pt x="295" y="163"/>
                    <a:pt x="321" y="178"/>
                  </a:cubicBezTo>
                  <a:cubicBezTo>
                    <a:pt x="321" y="178"/>
                    <a:pt x="266" y="201"/>
                    <a:pt x="210" y="185"/>
                  </a:cubicBezTo>
                  <a:cubicBezTo>
                    <a:pt x="210" y="185"/>
                    <a:pt x="134" y="161"/>
                    <a:pt x="73" y="189"/>
                  </a:cubicBezTo>
                  <a:lnTo>
                    <a:pt x="12" y="32"/>
                  </a:lnTo>
                  <a:lnTo>
                    <a:pt x="2" y="19"/>
                  </a:lnTo>
                  <a:lnTo>
                    <a:pt x="0" y="0"/>
                  </a:lnTo>
                  <a:lnTo>
                    <a:pt x="12" y="15"/>
                  </a:lnTo>
                  <a:lnTo>
                    <a:pt x="14" y="31"/>
                  </a:lnTo>
                  <a:close/>
                </a:path>
              </a:pathLst>
            </a:custGeom>
            <a:solidFill>
              <a:srgbClr val="D32119"/>
            </a:solidFill>
            <a:ln w="12700" cap="flat">
              <a:noFill/>
              <a:prstDash val="solid"/>
              <a:miter lim="800000"/>
            </a:ln>
          </p:spPr>
          <p:txBody>
            <a:bodyPr vert="horz" wrap="square" lIns="91440" tIns="45720" rIns="91440" bIns="45720" numCol="1" anchor="t" anchorCtr="0" compatLnSpc="1"/>
            <a:lstStyle/>
            <a:p>
              <a:pPr marL="0" marR="0" lvl="0" indent="0" defTabSz="1219200" eaLnBrk="1" fontAlgn="auto" latinLnBrk="0" hangingPunct="1">
                <a:lnSpc>
                  <a:spcPct val="100000"/>
                </a:lnSpc>
                <a:spcBef>
                  <a:spcPct val="0"/>
                </a:spcBef>
                <a:spcAft>
                  <a:spcPct val="0"/>
                </a:spcAft>
                <a:buClrTx/>
                <a:buSzTx/>
                <a:buFontTx/>
                <a:buNone/>
              </a:pPr>
              <a:endParaRPr kumimoji="0" lang="zh-CN" altLang="en-US" sz="24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endParaRPr>
            </a:p>
          </p:txBody>
        </p:sp>
      </p:grpSp>
      <p:sp>
        <p:nvSpPr>
          <p:cNvPr id="1048614" name="椭圆 15"/>
          <p:cNvSpPr/>
          <p:nvPr/>
        </p:nvSpPr>
        <p:spPr>
          <a:xfrm>
            <a:off x="5067361" y="1072393"/>
            <a:ext cx="2057274" cy="1455659"/>
          </a:xfrm>
          <a:prstGeom prst="ellipse">
            <a:avLst/>
          </a:prstGeom>
          <a:noFill/>
          <a:ln w="190500"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pPr>
            <a:r>
              <a:rPr kumimoji="0" lang="en-US" altLang="zh-CN" sz="7200" b="1" i="0" u="none" strike="noStrike" kern="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ea"/>
                <a:sym typeface="+mn-lt"/>
              </a:rPr>
              <a:t>01</a:t>
            </a:r>
          </a:p>
        </p:txBody>
      </p:sp>
      <p:pic>
        <p:nvPicPr>
          <p:cNvPr id="2097175" name="图片 18"/>
          <p:cNvPicPr>
            <a:picLocks noChangeAspect="1"/>
          </p:cNvPicPr>
          <p:nvPr/>
        </p:nvPicPr>
        <p:blipFill>
          <a:blip r:embed="rId7"/>
          <a:stretch>
            <a:fillRect/>
          </a:stretch>
        </p:blipFill>
        <p:spPr>
          <a:xfrm flipH="1">
            <a:off x="8623086" y="307973"/>
            <a:ext cx="3121404" cy="149225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2097174"/>
                                        </p:tgtEl>
                                        <p:attrNameLst>
                                          <p:attrName>style.visibility</p:attrName>
                                        </p:attrNameLst>
                                      </p:cBhvr>
                                      <p:to>
                                        <p:strVal val="visible"/>
                                      </p:to>
                                    </p:set>
                                    <p:animEffect transition="in" filter="wipe(left)">
                                      <p:cBhvr>
                                        <p:cTn id="7" dur="500"/>
                                        <p:tgtEl>
                                          <p:spTgt spid="2097174"/>
                                        </p:tgtEl>
                                      </p:cBhvr>
                                    </p:animEffect>
                                  </p:childTnLst>
                                </p:cTn>
                              </p:par>
                            </p:childTnLst>
                          </p:cTn>
                        </p:par>
                        <p:par>
                          <p:cTn id="8" fill="hold" nodeType="afterGroup">
                            <p:stCondLst>
                              <p:cond delay="500"/>
                            </p:stCondLst>
                            <p:childTnLst>
                              <p:par>
                                <p:cTn id="9" presetID="22" presetClass="entr" presetSubtype="4" fill="hold" nodeType="afterEffect">
                                  <p:stCondLst>
                                    <p:cond delay="0"/>
                                  </p:stCondLst>
                                  <p:childTnLst>
                                    <p:set>
                                      <p:cBhvr>
                                        <p:cTn id="10" dur="1" fill="hold">
                                          <p:stCondLst>
                                            <p:cond delay="0"/>
                                          </p:stCondLst>
                                        </p:cTn>
                                        <p:tgtEl>
                                          <p:spTgt spid="2097170"/>
                                        </p:tgtEl>
                                        <p:attrNameLst>
                                          <p:attrName>style.visibility</p:attrName>
                                        </p:attrNameLst>
                                      </p:cBhvr>
                                      <p:to>
                                        <p:strVal val="visible"/>
                                      </p:to>
                                    </p:set>
                                    <p:animEffect transition="in" filter="wipe(down)">
                                      <p:cBhvr>
                                        <p:cTn id="11" dur="500"/>
                                        <p:tgtEl>
                                          <p:spTgt spid="2097170"/>
                                        </p:tgtEl>
                                      </p:cBhvr>
                                    </p:animEffect>
                                  </p:childTnLst>
                                </p:cTn>
                              </p:par>
                            </p:childTnLst>
                          </p:cTn>
                        </p:par>
                        <p:par>
                          <p:cTn id="12" fill="hold" nodeType="afterGroup">
                            <p:stCondLst>
                              <p:cond delay="1000"/>
                            </p:stCondLst>
                            <p:childTnLst>
                              <p:par>
                                <p:cTn id="13" presetID="42" presetClass="entr" presetSubtype="0" fill="hold" nodeType="afterEffect">
                                  <p:stCondLst>
                                    <p:cond delay="0"/>
                                  </p:stCondLst>
                                  <p:childTnLst>
                                    <p:set>
                                      <p:cBhvr>
                                        <p:cTn id="14" dur="500" fill="hold">
                                          <p:stCondLst>
                                            <p:cond delay="0"/>
                                          </p:stCondLst>
                                        </p:cTn>
                                        <p:tgtEl>
                                          <p:spTgt spid="2097172"/>
                                        </p:tgtEl>
                                        <p:attrNameLst>
                                          <p:attrName>style.visibility</p:attrName>
                                        </p:attrNameLst>
                                      </p:cBhvr>
                                      <p:to>
                                        <p:strVal val="visible"/>
                                      </p:to>
                                    </p:set>
                                    <p:animEffect transition="in" filter="fade">
                                      <p:cBhvr>
                                        <p:cTn id="15" dur="500"/>
                                        <p:tgtEl>
                                          <p:spTgt spid="2097172"/>
                                        </p:tgtEl>
                                      </p:cBhvr>
                                    </p:animEffect>
                                    <p:anim calcmode="lin" valueType="num">
                                      <p:cBhvr>
                                        <p:cTn id="16" dur="500" fill="hold"/>
                                        <p:tgtEl>
                                          <p:spTgt spid="2097172"/>
                                        </p:tgtEl>
                                        <p:attrNameLst>
                                          <p:attrName>ppt_x</p:attrName>
                                        </p:attrNameLst>
                                      </p:cBhvr>
                                      <p:tavLst>
                                        <p:tav tm="0">
                                          <p:val>
                                            <p:strVal val="#ppt_x"/>
                                          </p:val>
                                        </p:tav>
                                        <p:tav tm="100000">
                                          <p:val>
                                            <p:strVal val="#ppt_x"/>
                                          </p:val>
                                        </p:tav>
                                      </p:tavLst>
                                    </p:anim>
                                    <p:anim calcmode="lin" valueType="num">
                                      <p:cBhvr>
                                        <p:cTn id="17" dur="500" fill="hold"/>
                                        <p:tgtEl>
                                          <p:spTgt spid="2097172"/>
                                        </p:tgtEl>
                                        <p:attrNameLst>
                                          <p:attrName>ppt_y</p:attrName>
                                        </p:attrNameLst>
                                      </p:cBhvr>
                                      <p:tavLst>
                                        <p:tav tm="0">
                                          <p:val>
                                            <p:strVal val="#ppt_y+.1"/>
                                          </p:val>
                                        </p:tav>
                                        <p:tav tm="100000">
                                          <p:val>
                                            <p:strVal val="#ppt_y"/>
                                          </p:val>
                                        </p:tav>
                                      </p:tavLst>
                                    </p:anim>
                                  </p:childTnLst>
                                </p:cTn>
                              </p:par>
                            </p:childTnLst>
                          </p:cTn>
                        </p:par>
                        <p:par>
                          <p:cTn id="18" fill="hold" nodeType="afterGroup">
                            <p:stCondLst>
                              <p:cond delay="1500"/>
                            </p:stCondLst>
                            <p:childTnLst>
                              <p:par>
                                <p:cTn id="19" presetID="22" presetClass="entr" presetSubtype="4" fill="hold" nodeType="afterEffect">
                                  <p:stCondLst>
                                    <p:cond delay="0"/>
                                  </p:stCondLst>
                                  <p:childTnLst>
                                    <p:set>
                                      <p:cBhvr>
                                        <p:cTn id="20" dur="1" fill="hold">
                                          <p:stCondLst>
                                            <p:cond delay="0"/>
                                          </p:stCondLst>
                                        </p:cTn>
                                        <p:tgtEl>
                                          <p:spTgt spid="2097171"/>
                                        </p:tgtEl>
                                        <p:attrNameLst>
                                          <p:attrName>style.visibility</p:attrName>
                                        </p:attrNameLst>
                                      </p:cBhvr>
                                      <p:to>
                                        <p:strVal val="visible"/>
                                      </p:to>
                                    </p:set>
                                    <p:animEffect transition="in" filter="wipe(down)">
                                      <p:cBhvr>
                                        <p:cTn id="21" dur="500"/>
                                        <p:tgtEl>
                                          <p:spTgt spid="2097171"/>
                                        </p:tgtEl>
                                      </p:cBhvr>
                                    </p:animEffect>
                                  </p:childTnLst>
                                </p:cTn>
                              </p:par>
                            </p:childTnLst>
                          </p:cTn>
                        </p:par>
                        <p:par>
                          <p:cTn id="22" fill="hold" nodeType="afterGroup">
                            <p:stCondLst>
                              <p:cond delay="2000"/>
                            </p:stCondLst>
                            <p:childTnLst>
                              <p:par>
                                <p:cTn id="23" presetID="42" presetClass="entr" presetSubtype="0" fill="hold" nodeType="afterEffect">
                                  <p:stCondLst>
                                    <p:cond delay="0"/>
                                  </p:stCondLst>
                                  <p:childTnLst>
                                    <p:set>
                                      <p:cBhvr>
                                        <p:cTn id="24" dur="500" fill="hold">
                                          <p:stCondLst>
                                            <p:cond delay="0"/>
                                          </p:stCondLst>
                                        </p:cTn>
                                        <p:tgtEl>
                                          <p:spTgt spid="2097173"/>
                                        </p:tgtEl>
                                        <p:attrNameLst>
                                          <p:attrName>style.visibility</p:attrName>
                                        </p:attrNameLst>
                                      </p:cBhvr>
                                      <p:to>
                                        <p:strVal val="visible"/>
                                      </p:to>
                                    </p:set>
                                    <p:animEffect transition="in" filter="fade">
                                      <p:cBhvr>
                                        <p:cTn id="25" dur="500"/>
                                        <p:tgtEl>
                                          <p:spTgt spid="2097173"/>
                                        </p:tgtEl>
                                      </p:cBhvr>
                                    </p:animEffect>
                                    <p:anim calcmode="lin" valueType="num">
                                      <p:cBhvr>
                                        <p:cTn id="26" dur="500" fill="hold"/>
                                        <p:tgtEl>
                                          <p:spTgt spid="2097173"/>
                                        </p:tgtEl>
                                        <p:attrNameLst>
                                          <p:attrName>ppt_x</p:attrName>
                                        </p:attrNameLst>
                                      </p:cBhvr>
                                      <p:tavLst>
                                        <p:tav tm="0">
                                          <p:val>
                                            <p:strVal val="#ppt_x"/>
                                          </p:val>
                                        </p:tav>
                                        <p:tav tm="100000">
                                          <p:val>
                                            <p:strVal val="#ppt_x"/>
                                          </p:val>
                                        </p:tav>
                                      </p:tavLst>
                                    </p:anim>
                                    <p:anim calcmode="lin" valueType="num">
                                      <p:cBhvr>
                                        <p:cTn id="27" dur="500" fill="hold"/>
                                        <p:tgtEl>
                                          <p:spTgt spid="2097173"/>
                                        </p:tgtEl>
                                        <p:attrNameLst>
                                          <p:attrName>ppt_y</p:attrName>
                                        </p:attrNameLst>
                                      </p:cBhvr>
                                      <p:tavLst>
                                        <p:tav tm="0">
                                          <p:val>
                                            <p:strVal val="#ppt_y+.1"/>
                                          </p:val>
                                        </p:tav>
                                        <p:tav tm="100000">
                                          <p:val>
                                            <p:strVal val="#ppt_y"/>
                                          </p:val>
                                        </p:tav>
                                      </p:tavLst>
                                    </p:anim>
                                  </p:childTnLst>
                                </p:cTn>
                              </p:par>
                            </p:childTnLst>
                          </p:cTn>
                        </p:par>
                        <p:par>
                          <p:cTn id="28" fill="hold" nodeType="afterGroup">
                            <p:stCondLst>
                              <p:cond delay="2500"/>
                            </p:stCondLst>
                            <p:childTnLst>
                              <p:par>
                                <p:cTn id="29" presetID="2" presetClass="entr" presetSubtype="6" fill="hold" nodeType="afterEffect">
                                  <p:stCondLst>
                                    <p:cond delay="0"/>
                                  </p:stCondLst>
                                  <p:childTnLst>
                                    <p:set>
                                      <p:cBhvr>
                                        <p:cTn id="30" dur="1" fill="hold">
                                          <p:stCondLst>
                                            <p:cond delay="0"/>
                                          </p:stCondLst>
                                        </p:cTn>
                                        <p:tgtEl>
                                          <p:spTgt spid="2097175"/>
                                        </p:tgtEl>
                                        <p:attrNameLst>
                                          <p:attrName>style.visibility</p:attrName>
                                        </p:attrNameLst>
                                      </p:cBhvr>
                                      <p:to>
                                        <p:strVal val="visible"/>
                                      </p:to>
                                    </p:set>
                                    <p:anim calcmode="lin" valueType="num">
                                      <p:cBhvr additive="base">
                                        <p:cTn id="31" dur="750" fill="hold"/>
                                        <p:tgtEl>
                                          <p:spTgt spid="2097175"/>
                                        </p:tgtEl>
                                        <p:attrNameLst>
                                          <p:attrName>ppt_x</p:attrName>
                                        </p:attrNameLst>
                                      </p:cBhvr>
                                      <p:tavLst>
                                        <p:tav tm="0">
                                          <p:val>
                                            <p:strVal val="1+#ppt_w/2"/>
                                          </p:val>
                                        </p:tav>
                                        <p:tav tm="100000">
                                          <p:val>
                                            <p:strVal val="#ppt_x"/>
                                          </p:val>
                                        </p:tav>
                                      </p:tavLst>
                                    </p:anim>
                                    <p:anim calcmode="lin" valueType="num">
                                      <p:cBhvr additive="base">
                                        <p:cTn id="32" dur="750" fill="hold"/>
                                        <p:tgtEl>
                                          <p:spTgt spid="2097175"/>
                                        </p:tgtEl>
                                        <p:attrNameLst>
                                          <p:attrName>ppt_y</p:attrName>
                                        </p:attrNameLst>
                                      </p:cBhvr>
                                      <p:tavLst>
                                        <p:tav tm="0">
                                          <p:val>
                                            <p:strVal val="1+#ppt_h/2"/>
                                          </p:val>
                                        </p:tav>
                                        <p:tav tm="100000">
                                          <p:val>
                                            <p:strVal val="#ppt_y"/>
                                          </p:val>
                                        </p:tav>
                                      </p:tavLst>
                                    </p:anim>
                                  </p:childTnLst>
                                </p:cTn>
                              </p:par>
                            </p:childTnLst>
                          </p:cTn>
                        </p:par>
                        <p:par>
                          <p:cTn id="33" fill="hold" nodeType="afterGroup">
                            <p:stCondLst>
                              <p:cond delay="3250"/>
                            </p:stCondLst>
                            <p:childTnLst>
                              <p:par>
                                <p:cTn id="34" presetID="31" presetClass="entr" presetSubtype="0" fill="hold" nodeType="afterEffect">
                                  <p:stCondLst>
                                    <p:cond delay="0"/>
                                  </p:stCondLst>
                                  <p:childTnLst>
                                    <p:set>
                                      <p:cBhvr>
                                        <p:cTn id="35" dur="500" fill="hold">
                                          <p:stCondLst>
                                            <p:cond delay="0"/>
                                          </p:stCondLst>
                                        </p:cTn>
                                        <p:tgtEl>
                                          <p:spTgt spid="88"/>
                                        </p:tgtEl>
                                        <p:attrNameLst>
                                          <p:attrName>style.visibility</p:attrName>
                                        </p:attrNameLst>
                                      </p:cBhvr>
                                      <p:to>
                                        <p:strVal val="visible"/>
                                      </p:to>
                                    </p:set>
                                    <p:anim calcmode="lin" valueType="num">
                                      <p:cBhvr>
                                        <p:cTn id="36" dur="500" fill="hold"/>
                                        <p:tgtEl>
                                          <p:spTgt spid="88"/>
                                        </p:tgtEl>
                                        <p:attrNameLst>
                                          <p:attrName>ppt_w</p:attrName>
                                        </p:attrNameLst>
                                      </p:cBhvr>
                                      <p:tavLst>
                                        <p:tav tm="0">
                                          <p:val>
                                            <p:fltVal val="0"/>
                                          </p:val>
                                        </p:tav>
                                        <p:tav tm="100000">
                                          <p:val>
                                            <p:strVal val="#ppt_w"/>
                                          </p:val>
                                        </p:tav>
                                      </p:tavLst>
                                    </p:anim>
                                    <p:anim calcmode="lin" valueType="num">
                                      <p:cBhvr>
                                        <p:cTn id="37" dur="500" fill="hold"/>
                                        <p:tgtEl>
                                          <p:spTgt spid="88"/>
                                        </p:tgtEl>
                                        <p:attrNameLst>
                                          <p:attrName>ppt_h</p:attrName>
                                        </p:attrNameLst>
                                      </p:cBhvr>
                                      <p:tavLst>
                                        <p:tav tm="0">
                                          <p:val>
                                            <p:fltVal val="0"/>
                                          </p:val>
                                        </p:tav>
                                        <p:tav tm="100000">
                                          <p:val>
                                            <p:strVal val="#ppt_h"/>
                                          </p:val>
                                        </p:tav>
                                      </p:tavLst>
                                    </p:anim>
                                    <p:anim calcmode="lin" valueType="num">
                                      <p:cBhvr>
                                        <p:cTn id="38" dur="500" fill="hold"/>
                                        <p:tgtEl>
                                          <p:spTgt spid="88"/>
                                        </p:tgtEl>
                                        <p:attrNameLst>
                                          <p:attrName>style.rotation</p:attrName>
                                        </p:attrNameLst>
                                      </p:cBhvr>
                                      <p:tavLst>
                                        <p:tav tm="0">
                                          <p:val>
                                            <p:fltVal val="90"/>
                                          </p:val>
                                        </p:tav>
                                        <p:tav tm="100000">
                                          <p:val>
                                            <p:fltVal val="0"/>
                                          </p:val>
                                        </p:tav>
                                      </p:tavLst>
                                    </p:anim>
                                    <p:animEffect transition="in" filter="fade">
                                      <p:cBhvr>
                                        <p:cTn id="39" dur="500"/>
                                        <p:tgtEl>
                                          <p:spTgt spid="88"/>
                                        </p:tgtEl>
                                      </p:cBhvr>
                                    </p:animEffect>
                                  </p:childTnLst>
                                </p:cTn>
                              </p:par>
                            </p:childTnLst>
                          </p:cTn>
                        </p:par>
                        <p:par>
                          <p:cTn id="40" fill="hold" nodeType="afterGroup">
                            <p:stCondLst>
                              <p:cond delay="3750"/>
                            </p:stCondLst>
                            <p:childTnLst>
                              <p:par>
                                <p:cTn id="41" presetID="49" presetClass="entr" presetSubtype="0" decel="100000" fill="hold" grpId="0" nodeType="afterEffect">
                                  <p:stCondLst>
                                    <p:cond delay="0"/>
                                  </p:stCondLst>
                                  <p:childTnLst>
                                    <p:set>
                                      <p:cBhvr>
                                        <p:cTn id="42" dur="500" fill="hold">
                                          <p:stCondLst>
                                            <p:cond delay="0"/>
                                          </p:stCondLst>
                                        </p:cTn>
                                        <p:tgtEl>
                                          <p:spTgt spid="1048614"/>
                                        </p:tgtEl>
                                        <p:attrNameLst>
                                          <p:attrName>style.visibility</p:attrName>
                                        </p:attrNameLst>
                                      </p:cBhvr>
                                      <p:to>
                                        <p:strVal val="visible"/>
                                      </p:to>
                                    </p:set>
                                    <p:anim calcmode="lin" valueType="num">
                                      <p:cBhvr>
                                        <p:cTn id="43" dur="500" fill="hold"/>
                                        <p:tgtEl>
                                          <p:spTgt spid="1048614"/>
                                        </p:tgtEl>
                                        <p:attrNameLst>
                                          <p:attrName>ppt_w</p:attrName>
                                        </p:attrNameLst>
                                      </p:cBhvr>
                                      <p:tavLst>
                                        <p:tav tm="0">
                                          <p:val>
                                            <p:fltVal val="0"/>
                                          </p:val>
                                        </p:tav>
                                        <p:tav tm="100000">
                                          <p:val>
                                            <p:strVal val="#ppt_w"/>
                                          </p:val>
                                        </p:tav>
                                      </p:tavLst>
                                    </p:anim>
                                    <p:anim calcmode="lin" valueType="num">
                                      <p:cBhvr>
                                        <p:cTn id="44" dur="500" fill="hold"/>
                                        <p:tgtEl>
                                          <p:spTgt spid="1048614"/>
                                        </p:tgtEl>
                                        <p:attrNameLst>
                                          <p:attrName>ppt_h</p:attrName>
                                        </p:attrNameLst>
                                      </p:cBhvr>
                                      <p:tavLst>
                                        <p:tav tm="0">
                                          <p:val>
                                            <p:fltVal val="0"/>
                                          </p:val>
                                        </p:tav>
                                        <p:tav tm="100000">
                                          <p:val>
                                            <p:strVal val="#ppt_h"/>
                                          </p:val>
                                        </p:tav>
                                      </p:tavLst>
                                    </p:anim>
                                    <p:anim calcmode="lin" valueType="num">
                                      <p:cBhvr>
                                        <p:cTn id="45" dur="500" fill="hold"/>
                                        <p:tgtEl>
                                          <p:spTgt spid="1048614"/>
                                        </p:tgtEl>
                                        <p:attrNameLst>
                                          <p:attrName>style.rotation</p:attrName>
                                        </p:attrNameLst>
                                      </p:cBhvr>
                                      <p:tavLst>
                                        <p:tav tm="0">
                                          <p:val>
                                            <p:fltVal val="360"/>
                                          </p:val>
                                        </p:tav>
                                        <p:tav tm="100000">
                                          <p:val>
                                            <p:fltVal val="0"/>
                                          </p:val>
                                        </p:tav>
                                      </p:tavLst>
                                    </p:anim>
                                    <p:animEffect transition="in" filter="fade">
                                      <p:cBhvr>
                                        <p:cTn id="46" dur="500"/>
                                        <p:tgtEl>
                                          <p:spTgt spid="1048614"/>
                                        </p:tgtEl>
                                      </p:cBhvr>
                                    </p:animEffect>
                                  </p:childTnLst>
                                </p:cTn>
                              </p:par>
                            </p:childTnLst>
                          </p:cTn>
                        </p:par>
                        <p:par>
                          <p:cTn id="47" fill="hold" nodeType="afterGroup">
                            <p:stCondLst>
                              <p:cond delay="4250"/>
                            </p:stCondLst>
                            <p:childTnLst>
                              <p:par>
                                <p:cTn id="48" presetID="42" presetClass="entr" presetSubtype="0" fill="hold" grpId="0" nodeType="afterEffect">
                                  <p:stCondLst>
                                    <p:cond delay="0"/>
                                  </p:stCondLst>
                                  <p:iterate type="lt">
                                    <p:tmPct val="10000"/>
                                  </p:iterate>
                                  <p:childTnLst>
                                    <p:set>
                                      <p:cBhvr>
                                        <p:cTn id="49" dur="500" fill="hold">
                                          <p:stCondLst>
                                            <p:cond delay="0"/>
                                          </p:stCondLst>
                                        </p:cTn>
                                        <p:tgtEl>
                                          <p:spTgt spid="1048610"/>
                                        </p:tgtEl>
                                        <p:attrNameLst>
                                          <p:attrName>style.visibility</p:attrName>
                                        </p:attrNameLst>
                                      </p:cBhvr>
                                      <p:to>
                                        <p:strVal val="visible"/>
                                      </p:to>
                                    </p:set>
                                    <p:animEffect transition="in" filter="fade">
                                      <p:cBhvr>
                                        <p:cTn id="50" dur="500"/>
                                        <p:tgtEl>
                                          <p:spTgt spid="1048610"/>
                                        </p:tgtEl>
                                      </p:cBhvr>
                                    </p:animEffect>
                                    <p:anim calcmode="lin" valueType="num">
                                      <p:cBhvr>
                                        <p:cTn id="51" dur="500" fill="hold"/>
                                        <p:tgtEl>
                                          <p:spTgt spid="1048610"/>
                                        </p:tgtEl>
                                        <p:attrNameLst>
                                          <p:attrName>ppt_x</p:attrName>
                                        </p:attrNameLst>
                                      </p:cBhvr>
                                      <p:tavLst>
                                        <p:tav tm="0">
                                          <p:val>
                                            <p:strVal val="#ppt_x"/>
                                          </p:val>
                                        </p:tav>
                                        <p:tav tm="100000">
                                          <p:val>
                                            <p:strVal val="#ppt_x"/>
                                          </p:val>
                                        </p:tav>
                                      </p:tavLst>
                                    </p:anim>
                                    <p:anim calcmode="lin" valueType="num">
                                      <p:cBhvr>
                                        <p:cTn id="52" dur="500" fill="hold"/>
                                        <p:tgtEl>
                                          <p:spTgt spid="10486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10" grpId="0"/>
      <p:bldP spid="104861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218" name="矩形 2"/>
          <p:cNvSpPr/>
          <p:nvPr/>
        </p:nvSpPr>
        <p:spPr>
          <a:xfrm>
            <a:off x="6652260" y="1925320"/>
            <a:ext cx="4812030" cy="2939415"/>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49219" name="矩形 7"/>
          <p:cNvSpPr/>
          <p:nvPr/>
        </p:nvSpPr>
        <p:spPr>
          <a:xfrm>
            <a:off x="792480" y="1925320"/>
            <a:ext cx="4788535" cy="293878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76" name="组合 18"/>
          <p:cNvGrpSpPr/>
          <p:nvPr/>
        </p:nvGrpSpPr>
        <p:grpSpPr>
          <a:xfrm>
            <a:off x="5852160" y="1042035"/>
            <a:ext cx="533400" cy="3822700"/>
            <a:chOff x="5829300" y="1041819"/>
            <a:chExt cx="533400" cy="5292163"/>
          </a:xfrm>
        </p:grpSpPr>
        <p:sp>
          <p:nvSpPr>
            <p:cNvPr id="1049220" name="椭圆 8"/>
            <p:cNvSpPr/>
            <p:nvPr/>
          </p:nvSpPr>
          <p:spPr>
            <a:xfrm>
              <a:off x="5829300" y="3658509"/>
              <a:ext cx="533400" cy="554676"/>
            </a:xfrm>
            <a:prstGeom prst="ellipse">
              <a:avLst/>
            </a:prstGeom>
            <a:solidFill>
              <a:schemeClr val="bg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795" name="直接连接符 91"/>
            <p:cNvCxnSpPr>
              <a:stCxn id="1049220" idx="0"/>
            </p:cNvCxnSpPr>
            <p:nvPr/>
          </p:nvCxnSpPr>
          <p:spPr>
            <a:xfrm flipH="1" flipV="1">
              <a:off x="6096000" y="1041819"/>
              <a:ext cx="0" cy="2616690"/>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145796" name="直接连接符 92"/>
            <p:cNvCxnSpPr>
              <a:endCxn id="1049220" idx="4"/>
            </p:cNvCxnSpPr>
            <p:nvPr/>
          </p:nvCxnSpPr>
          <p:spPr>
            <a:xfrm flipH="1" flipV="1">
              <a:off x="6096000" y="4213185"/>
              <a:ext cx="0" cy="2120797"/>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49221" name="矩形 11"/>
            <p:cNvSpPr/>
            <p:nvPr/>
          </p:nvSpPr>
          <p:spPr>
            <a:xfrm>
              <a:off x="5939527" y="3700770"/>
              <a:ext cx="349392" cy="346070"/>
            </a:xfrm>
            <a:prstGeom prst="rect">
              <a:avLst/>
            </a:prstGeom>
          </p:spPr>
          <p:txBody>
            <a:bodyPr wrap="none" tIns="0" bIns="0" anchor="ctr" anchorCtr="0">
              <a:noAutofit/>
            </a:bodyPr>
            <a:lstStyle/>
            <a:p>
              <a:pPr algn="ctr">
                <a:lnSpc>
                  <a:spcPct val="150000"/>
                </a:lnSpc>
              </a:pPr>
              <a:r>
                <a:rPr lang="en-US" altLang="zh-CN" sz="2000">
                  <a:ln w="6350">
                    <a:noFill/>
                  </a:ln>
                  <a:solidFill>
                    <a:srgbClr val="FF0000"/>
                  </a:solidFill>
                  <a:latin typeface="微软雅黑" panose="020B0503020204020204" pitchFamily="34" charset="-122"/>
                  <a:ea typeface="微软雅黑" panose="020B0503020204020204" pitchFamily="34" charset="-122"/>
                  <a:cs typeface="Arial" panose="020B0604020202020204" pitchFamily="34" charset="0"/>
                </a:rPr>
                <a:t>▶</a:t>
              </a:r>
            </a:p>
          </p:txBody>
        </p:sp>
      </p:grpSp>
      <p:grpSp>
        <p:nvGrpSpPr>
          <p:cNvPr id="277" name="组合 19"/>
          <p:cNvGrpSpPr/>
          <p:nvPr/>
        </p:nvGrpSpPr>
        <p:grpSpPr>
          <a:xfrm>
            <a:off x="2062033" y="1223592"/>
            <a:ext cx="2113690" cy="495316"/>
            <a:chOff x="810997" y="5404174"/>
            <a:chExt cx="6000444" cy="495316"/>
          </a:xfrm>
        </p:grpSpPr>
        <p:sp>
          <p:nvSpPr>
            <p:cNvPr id="1049222"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223" name="矩形 21"/>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59</a:t>
              </a:r>
              <a:r>
                <a:rPr kumimoji="0"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号令</a:t>
              </a:r>
            </a:p>
          </p:txBody>
        </p:sp>
      </p:grpSp>
      <p:grpSp>
        <p:nvGrpSpPr>
          <p:cNvPr id="278" name="组合 22"/>
          <p:cNvGrpSpPr/>
          <p:nvPr/>
        </p:nvGrpSpPr>
        <p:grpSpPr>
          <a:xfrm>
            <a:off x="8002693" y="1223380"/>
            <a:ext cx="2113690" cy="495316"/>
            <a:chOff x="810997" y="5404174"/>
            <a:chExt cx="6000444" cy="495316"/>
          </a:xfrm>
        </p:grpSpPr>
        <p:sp>
          <p:nvSpPr>
            <p:cNvPr id="1049224"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225" name="矩形 24"/>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13</a:t>
              </a:r>
              <a:r>
                <a:rPr kumimoji="0" lang="zh-CN" altLang="en-US"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号令</a:t>
              </a:r>
            </a:p>
          </p:txBody>
        </p:sp>
      </p:grpSp>
      <p:sp>
        <p:nvSpPr>
          <p:cNvPr id="1049226" name="圆角矩形 36"/>
          <p:cNvSpPr/>
          <p:nvPr/>
        </p:nvSpPr>
        <p:spPr>
          <a:xfrm>
            <a:off x="865505" y="5376545"/>
            <a:ext cx="10607040" cy="882650"/>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3130" rtl="0" eaLnBrk="1" fontAlgn="base" latinLnBrk="0" hangingPunct="1">
              <a:lnSpc>
                <a:spcPts val="2000"/>
              </a:lnSpc>
              <a:spcBef>
                <a:spcPct val="0"/>
              </a:spcBef>
              <a:spcAft>
                <a:spcPts val="50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227" name="Freeform 11"/>
          <p:cNvSpPr/>
          <p:nvPr/>
        </p:nvSpPr>
        <p:spPr bwMode="auto">
          <a:xfrm>
            <a:off x="865348" y="5243098"/>
            <a:ext cx="80931" cy="472678"/>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228" name="Freeform 12"/>
          <p:cNvSpPr/>
          <p:nvPr/>
        </p:nvSpPr>
        <p:spPr bwMode="auto">
          <a:xfrm>
            <a:off x="792480" y="5333950"/>
            <a:ext cx="2200760" cy="408384"/>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229" name="TextBox 8"/>
          <p:cNvSpPr txBox="1"/>
          <p:nvPr/>
        </p:nvSpPr>
        <p:spPr>
          <a:xfrm>
            <a:off x="1097281" y="5358436"/>
            <a:ext cx="1536353" cy="359410"/>
          </a:xfrm>
          <a:prstGeom prst="rect">
            <a:avLst/>
          </a:prstGeom>
          <a:noFill/>
        </p:spPr>
        <p:txBody>
          <a:bodyPr wrap="square" lIns="68562" tIns="34281" rIns="68562" bIns="34281"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变化点说明</a:t>
            </a:r>
          </a:p>
        </p:txBody>
      </p:sp>
      <p:sp>
        <p:nvSpPr>
          <p:cNvPr id="1049230" name="矩形 3"/>
          <p:cNvSpPr>
            <a:spLocks noChangeArrowheads="1"/>
          </p:cNvSpPr>
          <p:nvPr>
            <p:custDataLst>
              <p:tags r:id="rId1"/>
            </p:custDataLst>
          </p:nvPr>
        </p:nvSpPr>
        <p:spPr bwMode="auto">
          <a:xfrm>
            <a:off x="3524885" y="5457190"/>
            <a:ext cx="5508625" cy="683895"/>
          </a:xfrm>
          <a:prstGeom prst="rect">
            <a:avLst/>
          </a:prstGeom>
          <a:noFill/>
          <a:ln w="9525">
            <a:noFill/>
            <a:miter lim="800000"/>
          </a:ln>
        </p:spPr>
        <p:txBody>
          <a:bodyPr wrap="square" lIns="91431" tIns="45716" rIns="91431" bIns="45716">
            <a:noAutofit/>
          </a:bodyPr>
          <a:lstStyle/>
          <a:p>
            <a:pPr marL="0" marR="0" lvl="0" indent="0" algn="l" defTabSz="913130" rtl="0" eaLnBrk="1" fontAlgn="base" latinLnBrk="0" hangingPunct="1">
              <a:lnSpc>
                <a:spcPct val="105000"/>
              </a:lnSpc>
              <a:spcBef>
                <a:spcPct val="0"/>
              </a:spcBef>
              <a:spcAft>
                <a:spcPts val="500"/>
              </a:spcAft>
              <a:buClrTx/>
              <a:buSzTx/>
              <a:buFontTx/>
              <a:buNone/>
            </a:pPr>
            <a:r>
              <a:rPr kumimoji="0" 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增加了情节严重，构成犯罪的处罚要求</a:t>
            </a:r>
          </a:p>
          <a:p>
            <a:pPr marL="0" marR="0" lvl="0" indent="0" algn="l" defTabSz="913130" rtl="0" eaLnBrk="1" fontAlgn="base" latinLnBrk="0" hangingPunct="1">
              <a:lnSpc>
                <a:spcPct val="105000"/>
              </a:lnSpc>
              <a:spcBef>
                <a:spcPct val="0"/>
              </a:spcBef>
              <a:spcAft>
                <a:spcPts val="500"/>
              </a:spcAft>
              <a:buClrTx/>
              <a:buSzTx/>
              <a:buFontTx/>
              <a:buNone/>
            </a:pPr>
            <a:r>
              <a:rPr kumimoji="0" 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增加仪器设备未定期维护、保养和定期检测的处罚要求</a:t>
            </a:r>
          </a:p>
        </p:txBody>
      </p:sp>
      <p:sp>
        <p:nvSpPr>
          <p:cNvPr id="1049231" name="文本框 4"/>
          <p:cNvSpPr txBox="1"/>
          <p:nvPr/>
        </p:nvSpPr>
        <p:spPr>
          <a:xfrm>
            <a:off x="905510" y="2114550"/>
            <a:ext cx="4625340" cy="2306955"/>
          </a:xfrm>
          <a:prstGeom prst="rect">
            <a:avLst/>
          </a:prstGeom>
          <a:noFill/>
        </p:spPr>
        <p:txBody>
          <a:bodyPr wrap="square" rtlCol="0" anchor="t">
            <a:spAutoFit/>
          </a:bodyPr>
          <a:lstStyle/>
          <a:p>
            <a:pPr indent="0" fontAlgn="auto">
              <a:lnSpc>
                <a:spcPct val="150000"/>
              </a:lnSpc>
              <a:spcBef>
                <a:spcPct val="0"/>
              </a:spcBef>
              <a:spcAft>
                <a:spcPct val="0"/>
              </a:spcAft>
            </a:pPr>
            <a:r>
              <a:rPr sz="12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第二十八条</a:t>
            </a:r>
            <a:r>
              <a:rPr sz="1200">
                <a:latin typeface="微软雅黑" panose="020B0503020204020204" pitchFamily="34" charset="-122"/>
                <a:ea typeface="微软雅黑" panose="020B0503020204020204" pitchFamily="34" charset="-122"/>
                <a:cs typeface="Times New Roman" panose="02020603050405020304" pitchFamily="18" charset="0"/>
                <a:sym typeface="+mn-ea"/>
              </a:rPr>
              <a:t> 工贸企业有下列行为之一的，由县级以上安全生产监督管理部门责令限期改正，可以处5万元以下的罚款；逾期未改正的，处5万元以上20万元以下的罚款，其直接负责的主管人员和其他直接责任人员处1万元以上2万元以下的罚款；情节严重的，责令停产停业整顿：</a:t>
            </a:r>
          </a:p>
          <a:p>
            <a:pPr indent="0" fontAlgn="auto">
              <a:lnSpc>
                <a:spcPct val="150000"/>
              </a:lnSpc>
              <a:spcBef>
                <a:spcPct val="0"/>
              </a:spcBef>
              <a:spcAft>
                <a:spcPct val="0"/>
              </a:spcAft>
            </a:pPr>
            <a:r>
              <a:rPr sz="1200">
                <a:latin typeface="微软雅黑" panose="020B0503020204020204" pitchFamily="34" charset="-122"/>
                <a:ea typeface="微软雅黑" panose="020B0503020204020204" pitchFamily="34" charset="-122"/>
                <a:cs typeface="Times New Roman" panose="02020603050405020304" pitchFamily="18" charset="0"/>
                <a:sym typeface="+mn-ea"/>
              </a:rPr>
              <a:t>（一）未在有限空间作业场所设置明显的安全警示标志的；</a:t>
            </a:r>
          </a:p>
          <a:p>
            <a:pPr indent="0" fontAlgn="auto">
              <a:lnSpc>
                <a:spcPct val="150000"/>
              </a:lnSpc>
              <a:spcBef>
                <a:spcPct val="0"/>
              </a:spcBef>
              <a:spcAft>
                <a:spcPct val="0"/>
              </a:spcAft>
            </a:pPr>
            <a:r>
              <a:rPr sz="1200">
                <a:latin typeface="微软雅黑" panose="020B0503020204020204" pitchFamily="34" charset="-122"/>
                <a:ea typeface="微软雅黑" panose="020B0503020204020204" pitchFamily="34" charset="-122"/>
                <a:cs typeface="Times New Roman" panose="02020603050405020304" pitchFamily="18" charset="0"/>
                <a:sym typeface="+mn-ea"/>
              </a:rPr>
              <a:t>（二）未按照本规定为作业人员提供符合国家标准或者行业标准的劳动防护用品的。</a:t>
            </a:r>
          </a:p>
        </p:txBody>
      </p:sp>
      <p:sp>
        <p:nvSpPr>
          <p:cNvPr id="1049232" name="文本框 5"/>
          <p:cNvSpPr txBox="1"/>
          <p:nvPr/>
        </p:nvSpPr>
        <p:spPr>
          <a:xfrm>
            <a:off x="6752590" y="2085975"/>
            <a:ext cx="4613910" cy="2677160"/>
          </a:xfrm>
          <a:prstGeom prst="rect">
            <a:avLst/>
          </a:prstGeom>
          <a:noFill/>
        </p:spPr>
        <p:txBody>
          <a:bodyPr wrap="square" rtlCol="0" anchor="t">
            <a:noAutofit/>
          </a:bodyPr>
          <a:lstStyle/>
          <a:p>
            <a:pPr indent="0" algn="l" fontAlgn="auto">
              <a:lnSpc>
                <a:spcPct val="150000"/>
              </a:lnSpc>
              <a:spcBef>
                <a:spcPct val="0"/>
              </a:spcBef>
              <a:spcAft>
                <a:spcPct val="0"/>
              </a:spcAft>
            </a:pPr>
            <a:r>
              <a:rPr lang="zh-CN" sz="1200" b="1">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第十九条</a:t>
            </a: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 工贸企业有下列行为之一的，责令限期改正，处5万元以下的罚款；逾期未改正的，处5万元以上20万元以下的罚款，对其直接负责的主管人员和其他直接责任人员处1万元以上2万元以下的罚款；情节严重的，责令停产停业整顿；</a:t>
            </a:r>
            <a:r>
              <a:rPr lang="zh-CN" sz="1200" b="1">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构成犯罪的，依照刑法有关规定追究刑事责任</a:t>
            </a: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a:t>
            </a:r>
          </a:p>
          <a:p>
            <a:pPr indent="0" algn="l" fontAlgn="auto">
              <a:lnSpc>
                <a:spcPct val="150000"/>
              </a:lnSpc>
              <a:spcBef>
                <a:spcPct val="0"/>
              </a:spcBef>
              <a:spcAft>
                <a:spcPct val="0"/>
              </a:spcAft>
            </a:pP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（一）未按照规定设置明显的有限空间安全警示标志的；</a:t>
            </a:r>
          </a:p>
          <a:p>
            <a:pPr indent="0" algn="l" fontAlgn="auto">
              <a:lnSpc>
                <a:spcPct val="150000"/>
              </a:lnSpc>
              <a:spcBef>
                <a:spcPct val="0"/>
              </a:spcBef>
              <a:spcAft>
                <a:spcPct val="0"/>
              </a:spcAft>
            </a:pP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（二）未按照规定配备、使用符合国家标准或者行业标准的有限空间作业</a:t>
            </a:r>
            <a:r>
              <a:rPr lang="zh-CN" sz="1200" b="1">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安全仪器、设备、装备和器材</a:t>
            </a: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的，</a:t>
            </a:r>
            <a:r>
              <a:rPr lang="zh-CN" sz="1200" b="1">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或者未对其进行经常性维护、保养和定期检测的</a:t>
            </a: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a:t>
            </a:r>
          </a:p>
        </p:txBody>
      </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77"/>
                                        </p:tgtEl>
                                        <p:attrNameLst>
                                          <p:attrName>style.visibility</p:attrName>
                                        </p:attrNameLst>
                                      </p:cBhvr>
                                      <p:to>
                                        <p:strVal val="visible"/>
                                      </p:to>
                                    </p:set>
                                    <p:anim calcmode="lin" valueType="num">
                                      <p:cBhvr>
                                        <p:cTn id="7" dur="500" fill="hold"/>
                                        <p:tgtEl>
                                          <p:spTgt spid="277"/>
                                        </p:tgtEl>
                                        <p:attrNameLst>
                                          <p:attrName>ppt_w</p:attrName>
                                        </p:attrNameLst>
                                      </p:cBhvr>
                                      <p:tavLst>
                                        <p:tav tm="0">
                                          <p:val>
                                            <p:fltVal val="0"/>
                                          </p:val>
                                        </p:tav>
                                        <p:tav tm="100000">
                                          <p:val>
                                            <p:strVal val="#ppt_w"/>
                                          </p:val>
                                        </p:tav>
                                      </p:tavLst>
                                    </p:anim>
                                    <p:anim calcmode="lin" valueType="num">
                                      <p:cBhvr>
                                        <p:cTn id="8" dur="500" fill="hold"/>
                                        <p:tgtEl>
                                          <p:spTgt spid="277"/>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1049219"/>
                                        </p:tgtEl>
                                        <p:attrNameLst>
                                          <p:attrName>style.visibility</p:attrName>
                                        </p:attrNameLst>
                                      </p:cBhvr>
                                      <p:to>
                                        <p:strVal val="visible"/>
                                      </p:to>
                                    </p:set>
                                    <p:animEffect transition="in" filter="wedge">
                                      <p:cBhvr>
                                        <p:cTn id="12" dur="1000"/>
                                        <p:tgtEl>
                                          <p:spTgt spid="1049219"/>
                                        </p:tgtEl>
                                      </p:cBhvr>
                                    </p:animEffect>
                                  </p:childTnLst>
                                </p:cTn>
                              </p:par>
                            </p:childTnLst>
                          </p:cTn>
                        </p:par>
                        <p:par>
                          <p:cTn id="13" fill="hold" nodeType="afterGroup">
                            <p:stCondLst>
                              <p:cond delay="1500"/>
                            </p:stCondLst>
                            <p:childTnLst>
                              <p:par>
                                <p:cTn id="14" presetID="22" presetClass="entr" presetSubtype="4" fill="hold" grpId="0" nodeType="afterEffect">
                                  <p:stCondLst>
                                    <p:cond delay="0"/>
                                  </p:stCondLst>
                                  <p:childTnLst>
                                    <p:set>
                                      <p:cBhvr>
                                        <p:cTn id="15" dur="1" fill="hold">
                                          <p:stCondLst>
                                            <p:cond delay="0"/>
                                          </p:stCondLst>
                                        </p:cTn>
                                        <p:tgtEl>
                                          <p:spTgt spid="1049231"/>
                                        </p:tgtEl>
                                        <p:attrNameLst>
                                          <p:attrName>style.visibility</p:attrName>
                                        </p:attrNameLst>
                                      </p:cBhvr>
                                      <p:to>
                                        <p:strVal val="visible"/>
                                      </p:to>
                                    </p:set>
                                    <p:animEffect transition="in" filter="wipe(down)">
                                      <p:cBhvr>
                                        <p:cTn id="16" dur="500"/>
                                        <p:tgtEl>
                                          <p:spTgt spid="1049231"/>
                                        </p:tgtEl>
                                      </p:cBhvr>
                                    </p:animEffect>
                                  </p:childTnLst>
                                </p:cTn>
                              </p:par>
                            </p:childTnLst>
                          </p:cTn>
                        </p:par>
                        <p:par>
                          <p:cTn id="17" fill="hold" nodeType="afterGroup">
                            <p:stCondLst>
                              <p:cond delay="2000"/>
                            </p:stCondLst>
                            <p:childTnLst>
                              <p:par>
                                <p:cTn id="18" presetID="16" presetClass="entr" presetSubtype="21" fill="hold" nodeType="afterEffect">
                                  <p:stCondLst>
                                    <p:cond delay="0"/>
                                  </p:stCondLst>
                                  <p:childTnLst>
                                    <p:set>
                                      <p:cBhvr>
                                        <p:cTn id="19" dur="1" fill="hold">
                                          <p:stCondLst>
                                            <p:cond delay="0"/>
                                          </p:stCondLst>
                                        </p:cTn>
                                        <p:tgtEl>
                                          <p:spTgt spid="276"/>
                                        </p:tgtEl>
                                        <p:attrNameLst>
                                          <p:attrName>style.visibility</p:attrName>
                                        </p:attrNameLst>
                                      </p:cBhvr>
                                      <p:to>
                                        <p:strVal val="visible"/>
                                      </p:to>
                                    </p:set>
                                    <p:animEffect transition="in" filter="barn(inVertical)">
                                      <p:cBhvr>
                                        <p:cTn id="20" dur="500"/>
                                        <p:tgtEl>
                                          <p:spTgt spid="276"/>
                                        </p:tgtEl>
                                      </p:cBhvr>
                                    </p:animEffect>
                                  </p:childTnLst>
                                </p:cTn>
                              </p:par>
                              <p:par>
                                <p:cTn id="21" presetID="23" presetClass="entr" presetSubtype="16" fill="hold" nodeType="withEffect">
                                  <p:stCondLst>
                                    <p:cond delay="0"/>
                                  </p:stCondLst>
                                  <p:childTnLst>
                                    <p:set>
                                      <p:cBhvr>
                                        <p:cTn id="22" dur="1" fill="hold">
                                          <p:stCondLst>
                                            <p:cond delay="0"/>
                                          </p:stCondLst>
                                        </p:cTn>
                                        <p:tgtEl>
                                          <p:spTgt spid="278"/>
                                        </p:tgtEl>
                                        <p:attrNameLst>
                                          <p:attrName>style.visibility</p:attrName>
                                        </p:attrNameLst>
                                      </p:cBhvr>
                                      <p:to>
                                        <p:strVal val="visible"/>
                                      </p:to>
                                    </p:set>
                                    <p:anim calcmode="lin" valueType="num">
                                      <p:cBhvr>
                                        <p:cTn id="23" dur="500" fill="hold"/>
                                        <p:tgtEl>
                                          <p:spTgt spid="278"/>
                                        </p:tgtEl>
                                        <p:attrNameLst>
                                          <p:attrName>ppt_w</p:attrName>
                                        </p:attrNameLst>
                                      </p:cBhvr>
                                      <p:tavLst>
                                        <p:tav tm="0">
                                          <p:val>
                                            <p:fltVal val="0"/>
                                          </p:val>
                                        </p:tav>
                                        <p:tav tm="100000">
                                          <p:val>
                                            <p:strVal val="#ppt_w"/>
                                          </p:val>
                                        </p:tav>
                                      </p:tavLst>
                                    </p:anim>
                                    <p:anim calcmode="lin" valueType="num">
                                      <p:cBhvr>
                                        <p:cTn id="24" dur="500" fill="hold"/>
                                        <p:tgtEl>
                                          <p:spTgt spid="278"/>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500"/>
                            </p:stCondLst>
                            <p:childTnLst>
                              <p:par>
                                <p:cTn id="26" presetID="20" presetClass="entr" presetSubtype="0" fill="hold" grpId="0" nodeType="afterEffect">
                                  <p:stCondLst>
                                    <p:cond delay="0"/>
                                  </p:stCondLst>
                                  <p:childTnLst>
                                    <p:set>
                                      <p:cBhvr>
                                        <p:cTn id="27" dur="1" fill="hold">
                                          <p:stCondLst>
                                            <p:cond delay="0"/>
                                          </p:stCondLst>
                                        </p:cTn>
                                        <p:tgtEl>
                                          <p:spTgt spid="1049218"/>
                                        </p:tgtEl>
                                        <p:attrNameLst>
                                          <p:attrName>style.visibility</p:attrName>
                                        </p:attrNameLst>
                                      </p:cBhvr>
                                      <p:to>
                                        <p:strVal val="visible"/>
                                      </p:to>
                                    </p:set>
                                    <p:animEffect transition="in" filter="wedge">
                                      <p:cBhvr>
                                        <p:cTn id="28" dur="1000"/>
                                        <p:tgtEl>
                                          <p:spTgt spid="1049218"/>
                                        </p:tgtEl>
                                      </p:cBhvr>
                                    </p:animEffect>
                                  </p:childTnLst>
                                </p:cTn>
                              </p:par>
                            </p:childTnLst>
                          </p:cTn>
                        </p:par>
                        <p:par>
                          <p:cTn id="29" fill="hold" nodeType="afterGroup">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1049232"/>
                                        </p:tgtEl>
                                        <p:attrNameLst>
                                          <p:attrName>style.visibility</p:attrName>
                                        </p:attrNameLst>
                                      </p:cBhvr>
                                      <p:to>
                                        <p:strVal val="visible"/>
                                      </p:to>
                                    </p:set>
                                    <p:animEffect transition="in" filter="wipe(down)">
                                      <p:cBhvr>
                                        <p:cTn id="32" dur="500"/>
                                        <p:tgtEl>
                                          <p:spTgt spid="1049232"/>
                                        </p:tgtEl>
                                      </p:cBhvr>
                                    </p:animEffect>
                                  </p:childTnLst>
                                </p:cTn>
                              </p:par>
                            </p:childTnLst>
                          </p:cTn>
                        </p:par>
                        <p:par>
                          <p:cTn id="33" fill="hold" nodeType="afterGroup">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1049227"/>
                                        </p:tgtEl>
                                        <p:attrNameLst>
                                          <p:attrName>style.visibility</p:attrName>
                                        </p:attrNameLst>
                                      </p:cBhvr>
                                      <p:to>
                                        <p:strVal val="visible"/>
                                      </p:to>
                                    </p:set>
                                    <p:animEffect transition="in" filter="wipe(right)">
                                      <p:cBhvr>
                                        <p:cTn id="36" dur="300"/>
                                        <p:tgtEl>
                                          <p:spTgt spid="1049227"/>
                                        </p:tgtEl>
                                      </p:cBhvr>
                                    </p:animEffect>
                                  </p:childTnLst>
                                </p:cTn>
                              </p:par>
                            </p:childTnLst>
                          </p:cTn>
                        </p:par>
                        <p:par>
                          <p:cTn id="37" fill="hold" nodeType="afterGroup">
                            <p:stCondLst>
                              <p:cond delay="4300"/>
                            </p:stCondLst>
                            <p:childTnLst>
                              <p:par>
                                <p:cTn id="38" presetID="22" presetClass="entr" presetSubtype="8" fill="hold" grpId="0" nodeType="afterEffect">
                                  <p:stCondLst>
                                    <p:cond delay="0"/>
                                  </p:stCondLst>
                                  <p:childTnLst>
                                    <p:set>
                                      <p:cBhvr>
                                        <p:cTn id="39" dur="1" fill="hold">
                                          <p:stCondLst>
                                            <p:cond delay="0"/>
                                          </p:stCondLst>
                                        </p:cTn>
                                        <p:tgtEl>
                                          <p:spTgt spid="1049228"/>
                                        </p:tgtEl>
                                        <p:attrNameLst>
                                          <p:attrName>style.visibility</p:attrName>
                                        </p:attrNameLst>
                                      </p:cBhvr>
                                      <p:to>
                                        <p:strVal val="visible"/>
                                      </p:to>
                                    </p:set>
                                    <p:animEffect transition="in" filter="wipe(left)">
                                      <p:cBhvr>
                                        <p:cTn id="40" dur="500"/>
                                        <p:tgtEl>
                                          <p:spTgt spid="1049228"/>
                                        </p:tgtEl>
                                      </p:cBhvr>
                                    </p:animEffect>
                                  </p:childTnLst>
                                </p:cTn>
                              </p:par>
                            </p:childTnLst>
                          </p:cTn>
                        </p:par>
                        <p:par>
                          <p:cTn id="41" fill="hold" nodeType="afterGroup">
                            <p:stCondLst>
                              <p:cond delay="4800"/>
                            </p:stCondLst>
                            <p:childTnLst>
                              <p:par>
                                <p:cTn id="42" presetID="42" presetClass="entr" presetSubtype="0" fill="hold" grpId="0" nodeType="afterEffect">
                                  <p:stCondLst>
                                    <p:cond delay="0"/>
                                  </p:stCondLst>
                                  <p:childTnLst>
                                    <p:set>
                                      <p:cBhvr>
                                        <p:cTn id="43" dur="1" fill="hold">
                                          <p:stCondLst>
                                            <p:cond delay="0"/>
                                          </p:stCondLst>
                                        </p:cTn>
                                        <p:tgtEl>
                                          <p:spTgt spid="1049226"/>
                                        </p:tgtEl>
                                        <p:attrNameLst>
                                          <p:attrName>style.visibility</p:attrName>
                                        </p:attrNameLst>
                                      </p:cBhvr>
                                      <p:to>
                                        <p:strVal val="visible"/>
                                      </p:to>
                                    </p:set>
                                    <p:animEffect transition="in" filter="fade">
                                      <p:cBhvr>
                                        <p:cTn id="44" dur="1000"/>
                                        <p:tgtEl>
                                          <p:spTgt spid="1049226"/>
                                        </p:tgtEl>
                                      </p:cBhvr>
                                    </p:animEffect>
                                    <p:anim calcmode="lin" valueType="num">
                                      <p:cBhvr>
                                        <p:cTn id="45" dur="1000" fill="hold"/>
                                        <p:tgtEl>
                                          <p:spTgt spid="1049226"/>
                                        </p:tgtEl>
                                        <p:attrNameLst>
                                          <p:attrName>ppt_x</p:attrName>
                                        </p:attrNameLst>
                                      </p:cBhvr>
                                      <p:tavLst>
                                        <p:tav tm="0">
                                          <p:val>
                                            <p:strVal val="#ppt_x"/>
                                          </p:val>
                                        </p:tav>
                                        <p:tav tm="100000">
                                          <p:val>
                                            <p:strVal val="#ppt_x"/>
                                          </p:val>
                                        </p:tav>
                                      </p:tavLst>
                                    </p:anim>
                                    <p:anim calcmode="lin" valueType="num">
                                      <p:cBhvr>
                                        <p:cTn id="46" dur="1000" fill="hold"/>
                                        <p:tgtEl>
                                          <p:spTgt spid="1049226"/>
                                        </p:tgtEl>
                                        <p:attrNameLst>
                                          <p:attrName>ppt_y</p:attrName>
                                        </p:attrNameLst>
                                      </p:cBhvr>
                                      <p:tavLst>
                                        <p:tav tm="0">
                                          <p:val>
                                            <p:strVal val="#ppt_y+.1"/>
                                          </p:val>
                                        </p:tav>
                                        <p:tav tm="100000">
                                          <p:val>
                                            <p:strVal val="#ppt_y"/>
                                          </p:val>
                                        </p:tav>
                                      </p:tavLst>
                                    </p:anim>
                                  </p:childTnLst>
                                </p:cTn>
                              </p:par>
                            </p:childTnLst>
                          </p:cTn>
                        </p:par>
                        <p:par>
                          <p:cTn id="47" fill="hold" nodeType="afterGroup">
                            <p:stCondLst>
                              <p:cond delay="5800"/>
                            </p:stCondLst>
                            <p:childTnLst>
                              <p:par>
                                <p:cTn id="48" presetID="56" presetClass="entr" presetSubtype="0" fill="hold" grpId="0" nodeType="afterEffect">
                                  <p:stCondLst>
                                    <p:cond delay="0"/>
                                  </p:stCondLst>
                                  <p:iterate type="lt">
                                    <p:tmPct val="10000"/>
                                  </p:iterate>
                                  <p:childTnLst>
                                    <p:set>
                                      <p:cBhvr>
                                        <p:cTn id="49" dur="1" fill="hold">
                                          <p:stCondLst>
                                            <p:cond delay="0"/>
                                          </p:stCondLst>
                                        </p:cTn>
                                        <p:tgtEl>
                                          <p:spTgt spid="1049229"/>
                                        </p:tgtEl>
                                        <p:attrNameLst>
                                          <p:attrName>style.visibility</p:attrName>
                                        </p:attrNameLst>
                                      </p:cBhvr>
                                      <p:to>
                                        <p:strVal val="visible"/>
                                      </p:to>
                                    </p:set>
                                    <p:anim by="(-#ppt_w*2)" calcmode="lin" valueType="num">
                                      <p:cBhvr rctx="PPT">
                                        <p:cTn id="50" dur="250" autoRev="1" fill="hold">
                                          <p:stCondLst>
                                            <p:cond delay="0"/>
                                          </p:stCondLst>
                                        </p:cTn>
                                        <p:tgtEl>
                                          <p:spTgt spid="1049229"/>
                                        </p:tgtEl>
                                        <p:attrNameLst>
                                          <p:attrName>ppt_w</p:attrName>
                                        </p:attrNameLst>
                                      </p:cBhvr>
                                    </p:anim>
                                    <p:anim by="(#ppt_w*0.50)" calcmode="lin" valueType="num">
                                      <p:cBhvr>
                                        <p:cTn id="51" dur="250" decel="50000" autoRev="1" fill="hold">
                                          <p:stCondLst>
                                            <p:cond delay="0"/>
                                          </p:stCondLst>
                                        </p:cTn>
                                        <p:tgtEl>
                                          <p:spTgt spid="1049229"/>
                                        </p:tgtEl>
                                        <p:attrNameLst>
                                          <p:attrName>ppt_x</p:attrName>
                                        </p:attrNameLst>
                                      </p:cBhvr>
                                    </p:anim>
                                    <p:anim from="(-#ppt_h/2)" to="(#ppt_y)" calcmode="lin" valueType="num">
                                      <p:cBhvr>
                                        <p:cTn id="52" dur="500" fill="hold">
                                          <p:stCondLst>
                                            <p:cond delay="0"/>
                                          </p:stCondLst>
                                        </p:cTn>
                                        <p:tgtEl>
                                          <p:spTgt spid="1049229"/>
                                        </p:tgtEl>
                                        <p:attrNameLst>
                                          <p:attrName>ppt_y</p:attrName>
                                        </p:attrNameLst>
                                      </p:cBhvr>
                                    </p:anim>
                                    <p:animRot by="21600000">
                                      <p:cBhvr>
                                        <p:cTn id="53" dur="500" fill="hold">
                                          <p:stCondLst>
                                            <p:cond delay="0"/>
                                          </p:stCondLst>
                                        </p:cTn>
                                        <p:tgtEl>
                                          <p:spTgt spid="1049229"/>
                                        </p:tgtEl>
                                        <p:attrNameLst>
                                          <p:attrName>r</p:attrName>
                                        </p:attrNameLst>
                                      </p:cBhvr>
                                    </p:animRot>
                                  </p:childTnLst>
                                </p:cTn>
                              </p:par>
                            </p:childTnLst>
                          </p:cTn>
                        </p:par>
                        <p:par>
                          <p:cTn id="54" fill="hold" nodeType="afterGroup">
                            <p:stCondLst>
                              <p:cond delay="6300"/>
                            </p:stCondLst>
                            <p:childTnLst>
                              <p:par>
                                <p:cTn id="55" presetID="16" presetClass="entr" presetSubtype="21" fill="hold" grpId="0" nodeType="afterEffect">
                                  <p:stCondLst>
                                    <p:cond delay="0"/>
                                  </p:stCondLst>
                                  <p:childTnLst>
                                    <p:set>
                                      <p:cBhvr>
                                        <p:cTn id="56" dur="1" fill="hold">
                                          <p:stCondLst>
                                            <p:cond delay="0"/>
                                          </p:stCondLst>
                                        </p:cTn>
                                        <p:tgtEl>
                                          <p:spTgt spid="1049230"/>
                                        </p:tgtEl>
                                        <p:attrNameLst>
                                          <p:attrName>style.visibility</p:attrName>
                                        </p:attrNameLst>
                                      </p:cBhvr>
                                      <p:to>
                                        <p:strVal val="visible"/>
                                      </p:to>
                                    </p:set>
                                    <p:animEffect transition="in" filter="barn(inVertical)">
                                      <p:cBhvr>
                                        <p:cTn id="57" dur="500"/>
                                        <p:tgtEl>
                                          <p:spTgt spid="1049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218" grpId="0" animBg="1"/>
      <p:bldP spid="1049219" grpId="0" animBg="1"/>
      <p:bldP spid="1049226" grpId="0" animBg="1"/>
      <p:bldP spid="1049227" grpId="0" animBg="1"/>
      <p:bldP spid="1049228" grpId="0" animBg="1"/>
      <p:bldP spid="1049229" grpId="0"/>
      <p:bldP spid="1049230" grpId="0"/>
      <p:bldP spid="1049231" grpId="0"/>
      <p:bldP spid="104923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234" name="矩形 2"/>
          <p:cNvSpPr/>
          <p:nvPr/>
        </p:nvSpPr>
        <p:spPr>
          <a:xfrm>
            <a:off x="6652260" y="1925320"/>
            <a:ext cx="4812030" cy="2939415"/>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49235" name="矩形 7"/>
          <p:cNvSpPr/>
          <p:nvPr/>
        </p:nvSpPr>
        <p:spPr>
          <a:xfrm>
            <a:off x="792480" y="1925320"/>
            <a:ext cx="4788535" cy="293878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80" name="组合 18"/>
          <p:cNvGrpSpPr/>
          <p:nvPr/>
        </p:nvGrpSpPr>
        <p:grpSpPr>
          <a:xfrm>
            <a:off x="5852160" y="1042035"/>
            <a:ext cx="533400" cy="3822700"/>
            <a:chOff x="5829300" y="1041819"/>
            <a:chExt cx="533400" cy="5292163"/>
          </a:xfrm>
        </p:grpSpPr>
        <p:sp>
          <p:nvSpPr>
            <p:cNvPr id="1049236" name="椭圆 8"/>
            <p:cNvSpPr/>
            <p:nvPr/>
          </p:nvSpPr>
          <p:spPr>
            <a:xfrm>
              <a:off x="5829300" y="3658509"/>
              <a:ext cx="533400" cy="554676"/>
            </a:xfrm>
            <a:prstGeom prst="ellipse">
              <a:avLst/>
            </a:prstGeom>
            <a:solidFill>
              <a:schemeClr val="bg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797" name="直接连接符 91"/>
            <p:cNvCxnSpPr>
              <a:stCxn id="1049236" idx="0"/>
            </p:cNvCxnSpPr>
            <p:nvPr/>
          </p:nvCxnSpPr>
          <p:spPr>
            <a:xfrm flipH="1" flipV="1">
              <a:off x="6096000" y="1041819"/>
              <a:ext cx="0" cy="2616690"/>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145798" name="直接连接符 92"/>
            <p:cNvCxnSpPr>
              <a:endCxn id="1049236" idx="4"/>
            </p:cNvCxnSpPr>
            <p:nvPr/>
          </p:nvCxnSpPr>
          <p:spPr>
            <a:xfrm flipH="1" flipV="1">
              <a:off x="6096000" y="4213185"/>
              <a:ext cx="0" cy="2120797"/>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49237" name="矩形 11"/>
            <p:cNvSpPr/>
            <p:nvPr/>
          </p:nvSpPr>
          <p:spPr>
            <a:xfrm>
              <a:off x="5939527" y="3700770"/>
              <a:ext cx="349392" cy="346070"/>
            </a:xfrm>
            <a:prstGeom prst="rect">
              <a:avLst/>
            </a:prstGeom>
          </p:spPr>
          <p:txBody>
            <a:bodyPr wrap="none" tIns="0" bIns="0" anchor="ctr" anchorCtr="0">
              <a:noAutofit/>
            </a:bodyPr>
            <a:lstStyle/>
            <a:p>
              <a:pPr algn="ctr">
                <a:lnSpc>
                  <a:spcPct val="150000"/>
                </a:lnSpc>
              </a:pPr>
              <a:r>
                <a:rPr lang="en-US" altLang="zh-CN" sz="2000">
                  <a:ln w="6350">
                    <a:noFill/>
                  </a:ln>
                  <a:solidFill>
                    <a:srgbClr val="FF0000"/>
                  </a:solidFill>
                  <a:latin typeface="微软雅黑" panose="020B0503020204020204" pitchFamily="34" charset="-122"/>
                  <a:ea typeface="微软雅黑" panose="020B0503020204020204" pitchFamily="34" charset="-122"/>
                  <a:cs typeface="Arial" panose="020B0604020202020204" pitchFamily="34" charset="0"/>
                </a:rPr>
                <a:t>▶</a:t>
              </a:r>
            </a:p>
          </p:txBody>
        </p:sp>
      </p:grpSp>
      <p:grpSp>
        <p:nvGrpSpPr>
          <p:cNvPr id="281" name="组合 19"/>
          <p:cNvGrpSpPr/>
          <p:nvPr/>
        </p:nvGrpSpPr>
        <p:grpSpPr>
          <a:xfrm>
            <a:off x="2062033" y="1223592"/>
            <a:ext cx="2113690" cy="495316"/>
            <a:chOff x="810997" y="5404174"/>
            <a:chExt cx="6000444" cy="495316"/>
          </a:xfrm>
        </p:grpSpPr>
        <p:sp>
          <p:nvSpPr>
            <p:cNvPr id="1049238"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239" name="矩形 21"/>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59</a:t>
              </a:r>
              <a:r>
                <a:rPr kumimoji="0"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号令</a:t>
              </a:r>
            </a:p>
          </p:txBody>
        </p:sp>
      </p:grpSp>
      <p:grpSp>
        <p:nvGrpSpPr>
          <p:cNvPr id="282" name="组合 22"/>
          <p:cNvGrpSpPr/>
          <p:nvPr/>
        </p:nvGrpSpPr>
        <p:grpSpPr>
          <a:xfrm>
            <a:off x="8002693" y="1223380"/>
            <a:ext cx="2113690" cy="495316"/>
            <a:chOff x="810997" y="5404174"/>
            <a:chExt cx="6000444" cy="495316"/>
          </a:xfrm>
        </p:grpSpPr>
        <p:sp>
          <p:nvSpPr>
            <p:cNvPr id="1049240"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241" name="矩形 24"/>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13</a:t>
              </a:r>
              <a:r>
                <a:rPr kumimoji="0" lang="zh-CN" altLang="en-US"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号令</a:t>
              </a:r>
            </a:p>
          </p:txBody>
        </p:sp>
      </p:grpSp>
      <p:sp>
        <p:nvSpPr>
          <p:cNvPr id="1049242" name="圆角矩形 36"/>
          <p:cNvSpPr/>
          <p:nvPr/>
        </p:nvSpPr>
        <p:spPr>
          <a:xfrm>
            <a:off x="865505" y="5376545"/>
            <a:ext cx="10607040" cy="882650"/>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3130" rtl="0" eaLnBrk="1" fontAlgn="base" latinLnBrk="0" hangingPunct="1">
              <a:lnSpc>
                <a:spcPts val="2000"/>
              </a:lnSpc>
              <a:spcBef>
                <a:spcPct val="0"/>
              </a:spcBef>
              <a:spcAft>
                <a:spcPts val="50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243" name="Freeform 11"/>
          <p:cNvSpPr/>
          <p:nvPr/>
        </p:nvSpPr>
        <p:spPr bwMode="auto">
          <a:xfrm>
            <a:off x="865348" y="5243098"/>
            <a:ext cx="80931" cy="472678"/>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244" name="Freeform 12"/>
          <p:cNvSpPr/>
          <p:nvPr/>
        </p:nvSpPr>
        <p:spPr bwMode="auto">
          <a:xfrm>
            <a:off x="792480" y="5333950"/>
            <a:ext cx="2200760" cy="408384"/>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245" name="TextBox 8"/>
          <p:cNvSpPr txBox="1"/>
          <p:nvPr/>
        </p:nvSpPr>
        <p:spPr>
          <a:xfrm>
            <a:off x="1097281" y="5358436"/>
            <a:ext cx="1536353" cy="359410"/>
          </a:xfrm>
          <a:prstGeom prst="rect">
            <a:avLst/>
          </a:prstGeom>
          <a:noFill/>
        </p:spPr>
        <p:txBody>
          <a:bodyPr wrap="square" lIns="68562" tIns="34281" rIns="68562" bIns="34281"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变化点说明</a:t>
            </a:r>
          </a:p>
        </p:txBody>
      </p:sp>
      <p:sp>
        <p:nvSpPr>
          <p:cNvPr id="1049246" name="矩形 3"/>
          <p:cNvSpPr>
            <a:spLocks noChangeArrowheads="1"/>
          </p:cNvSpPr>
          <p:nvPr>
            <p:custDataLst>
              <p:tags r:id="rId1"/>
            </p:custDataLst>
          </p:nvPr>
        </p:nvSpPr>
        <p:spPr bwMode="auto">
          <a:xfrm>
            <a:off x="3524885" y="5457190"/>
            <a:ext cx="5508625" cy="683895"/>
          </a:xfrm>
          <a:prstGeom prst="rect">
            <a:avLst/>
          </a:prstGeom>
          <a:noFill/>
          <a:ln w="9525">
            <a:noFill/>
            <a:miter lim="800000"/>
          </a:ln>
        </p:spPr>
        <p:txBody>
          <a:bodyPr wrap="square" lIns="91431" tIns="45716" rIns="91431" bIns="45716">
            <a:noAutofit/>
          </a:bodyPr>
          <a:lstStyle/>
          <a:p>
            <a:pPr marL="0" marR="0" lvl="0" indent="0" algn="l" defTabSz="913130" rtl="0" eaLnBrk="1" fontAlgn="base" latinLnBrk="0" hangingPunct="1">
              <a:lnSpc>
                <a:spcPct val="105000"/>
              </a:lnSpc>
              <a:spcBef>
                <a:spcPct val="0"/>
              </a:spcBef>
              <a:spcAft>
                <a:spcPts val="500"/>
              </a:spcAft>
              <a:buClrTx/>
              <a:buSzTx/>
              <a:buFontTx/>
              <a:buNone/>
            </a:pPr>
            <a:r>
              <a:rPr kumimoji="0" 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罚款金额提升</a:t>
            </a:r>
          </a:p>
          <a:p>
            <a:pPr marL="0" marR="0" lvl="0" indent="0" algn="l" defTabSz="913130" rtl="0" eaLnBrk="1" fontAlgn="base" latinLnBrk="0" hangingPunct="1">
              <a:lnSpc>
                <a:spcPct val="105000"/>
              </a:lnSpc>
              <a:spcBef>
                <a:spcPct val="0"/>
              </a:spcBef>
              <a:spcAft>
                <a:spcPts val="500"/>
              </a:spcAft>
              <a:buClrTx/>
              <a:buSzTx/>
              <a:buFontTx/>
              <a:buNone/>
            </a:pPr>
            <a:r>
              <a:rPr kumimoji="0" 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增加</a:t>
            </a:r>
            <a:r>
              <a:rPr lang="zh-CN" sz="1600" b="1" kern="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如实</a:t>
            </a:r>
            <a:r>
              <a:rPr kumimoji="0" 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记录培训情况的处罚要求</a:t>
            </a:r>
          </a:p>
        </p:txBody>
      </p:sp>
      <p:sp>
        <p:nvSpPr>
          <p:cNvPr id="1049247" name="文本框 4"/>
          <p:cNvSpPr txBox="1"/>
          <p:nvPr/>
        </p:nvSpPr>
        <p:spPr>
          <a:xfrm>
            <a:off x="905510" y="2122805"/>
            <a:ext cx="4625340" cy="2584450"/>
          </a:xfrm>
          <a:prstGeom prst="rect">
            <a:avLst/>
          </a:prstGeom>
          <a:noFill/>
        </p:spPr>
        <p:txBody>
          <a:bodyPr wrap="square" rtlCol="0" anchor="t">
            <a:spAutoFit/>
          </a:bodyPr>
          <a:lstStyle/>
          <a:p>
            <a:pPr indent="0" fontAlgn="auto">
              <a:lnSpc>
                <a:spcPct val="150000"/>
              </a:lnSpc>
              <a:spcBef>
                <a:spcPct val="0"/>
              </a:spcBef>
              <a:spcAft>
                <a:spcPct val="0"/>
              </a:spcAft>
            </a:pPr>
            <a:r>
              <a:rPr sz="12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第二十九条</a:t>
            </a:r>
            <a:r>
              <a:rPr sz="1200">
                <a:latin typeface="微软雅黑" panose="020B0503020204020204" pitchFamily="34" charset="-122"/>
                <a:ea typeface="微软雅黑" panose="020B0503020204020204" pitchFamily="34" charset="-122"/>
                <a:cs typeface="Times New Roman" panose="02020603050405020304" pitchFamily="18" charset="0"/>
                <a:sym typeface="+mn-ea"/>
              </a:rPr>
              <a:t> 工贸企业有下列情形之一的，由县级以上安全生产监督管理部门责令限期改正，可以处</a:t>
            </a:r>
            <a:r>
              <a:rPr sz="12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5万元以下</a:t>
            </a:r>
            <a:r>
              <a:rPr sz="1200">
                <a:latin typeface="微软雅黑" panose="020B0503020204020204" pitchFamily="34" charset="-122"/>
                <a:ea typeface="微软雅黑" panose="020B0503020204020204" pitchFamily="34" charset="-122"/>
                <a:cs typeface="Times New Roman" panose="02020603050405020304" pitchFamily="18" charset="0"/>
                <a:sym typeface="+mn-ea"/>
              </a:rPr>
              <a:t>的罚款；逾期未改正的，责令停产停业整顿，并处</a:t>
            </a:r>
            <a:r>
              <a:rPr sz="12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5万元以上10万元以下</a:t>
            </a:r>
            <a:r>
              <a:rPr sz="1200">
                <a:latin typeface="微软雅黑" panose="020B0503020204020204" pitchFamily="34" charset="-122"/>
                <a:ea typeface="微软雅黑" panose="020B0503020204020204" pitchFamily="34" charset="-122"/>
                <a:cs typeface="Times New Roman" panose="02020603050405020304" pitchFamily="18" charset="0"/>
                <a:sym typeface="+mn-ea"/>
              </a:rPr>
              <a:t>的罚款，对其直接负责的主管人员和其他直接责任人员处</a:t>
            </a:r>
            <a:r>
              <a:rPr sz="12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1万元以上2万元以下</a:t>
            </a:r>
            <a:r>
              <a:rPr sz="1200">
                <a:latin typeface="微软雅黑" panose="020B0503020204020204" pitchFamily="34" charset="-122"/>
                <a:ea typeface="微软雅黑" panose="020B0503020204020204" pitchFamily="34" charset="-122"/>
                <a:cs typeface="Times New Roman" panose="02020603050405020304" pitchFamily="18" charset="0"/>
                <a:sym typeface="+mn-ea"/>
              </a:rPr>
              <a:t>的罚款：</a:t>
            </a:r>
          </a:p>
          <a:p>
            <a:pPr indent="0" fontAlgn="auto">
              <a:lnSpc>
                <a:spcPct val="150000"/>
              </a:lnSpc>
              <a:spcBef>
                <a:spcPct val="0"/>
              </a:spcBef>
              <a:spcAft>
                <a:spcPct val="0"/>
              </a:spcAft>
            </a:pPr>
            <a:r>
              <a:rPr sz="1200">
                <a:latin typeface="微软雅黑" panose="020B0503020204020204" pitchFamily="34" charset="-122"/>
                <a:ea typeface="微软雅黑" panose="020B0503020204020204" pitchFamily="34" charset="-122"/>
                <a:cs typeface="Times New Roman" panose="02020603050405020304" pitchFamily="18" charset="0"/>
                <a:sym typeface="+mn-ea"/>
              </a:rPr>
              <a:t>（一）未按照本规定对有限空间的现场负责人、监护人员、作业人员和应急救援人员进行</a:t>
            </a:r>
            <a:r>
              <a:rPr sz="12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安全培训</a:t>
            </a:r>
            <a:r>
              <a:rPr sz="1200">
                <a:latin typeface="微软雅黑" panose="020B0503020204020204" pitchFamily="34" charset="-122"/>
                <a:ea typeface="微软雅黑" panose="020B0503020204020204" pitchFamily="34" charset="-122"/>
                <a:cs typeface="Times New Roman" panose="02020603050405020304" pitchFamily="18" charset="0"/>
                <a:sym typeface="+mn-ea"/>
              </a:rPr>
              <a:t>的；</a:t>
            </a:r>
          </a:p>
          <a:p>
            <a:pPr indent="0" fontAlgn="auto">
              <a:lnSpc>
                <a:spcPct val="150000"/>
              </a:lnSpc>
              <a:spcBef>
                <a:spcPct val="0"/>
              </a:spcBef>
              <a:spcAft>
                <a:spcPct val="0"/>
              </a:spcAft>
            </a:pPr>
            <a:r>
              <a:rPr sz="1200">
                <a:latin typeface="微软雅黑" panose="020B0503020204020204" pitchFamily="34" charset="-122"/>
                <a:ea typeface="微软雅黑" panose="020B0503020204020204" pitchFamily="34" charset="-122"/>
                <a:cs typeface="Times New Roman" panose="02020603050405020304" pitchFamily="18" charset="0"/>
                <a:sym typeface="+mn-ea"/>
              </a:rPr>
              <a:t>（二）未按照本规定对有限空间作业制定</a:t>
            </a:r>
            <a:r>
              <a:rPr sz="12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应急预案</a:t>
            </a:r>
            <a:r>
              <a:rPr sz="1200">
                <a:latin typeface="微软雅黑" panose="020B0503020204020204" pitchFamily="34" charset="-122"/>
                <a:ea typeface="微软雅黑" panose="020B0503020204020204" pitchFamily="34" charset="-122"/>
                <a:cs typeface="Times New Roman" panose="02020603050405020304" pitchFamily="18" charset="0"/>
                <a:sym typeface="+mn-ea"/>
              </a:rPr>
              <a:t>，或者定期进行</a:t>
            </a:r>
            <a:r>
              <a:rPr sz="12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演练</a:t>
            </a:r>
            <a:r>
              <a:rPr sz="1200">
                <a:latin typeface="微软雅黑" panose="020B0503020204020204" pitchFamily="34" charset="-122"/>
                <a:ea typeface="微软雅黑" panose="020B0503020204020204" pitchFamily="34" charset="-122"/>
                <a:cs typeface="Times New Roman" panose="02020603050405020304" pitchFamily="18" charset="0"/>
                <a:sym typeface="+mn-ea"/>
              </a:rPr>
              <a:t>的。</a:t>
            </a:r>
          </a:p>
        </p:txBody>
      </p:sp>
      <p:sp>
        <p:nvSpPr>
          <p:cNvPr id="1049248" name="文本框 5"/>
          <p:cNvSpPr txBox="1"/>
          <p:nvPr/>
        </p:nvSpPr>
        <p:spPr>
          <a:xfrm>
            <a:off x="6743700" y="2239010"/>
            <a:ext cx="4613910" cy="2310765"/>
          </a:xfrm>
          <a:prstGeom prst="rect">
            <a:avLst/>
          </a:prstGeom>
          <a:noFill/>
        </p:spPr>
        <p:txBody>
          <a:bodyPr wrap="square" rtlCol="0" anchor="t">
            <a:noAutofit/>
          </a:bodyPr>
          <a:lstStyle/>
          <a:p>
            <a:pPr indent="0" algn="l" fontAlgn="auto">
              <a:lnSpc>
                <a:spcPct val="150000"/>
              </a:lnSpc>
              <a:spcBef>
                <a:spcPct val="0"/>
              </a:spcBef>
              <a:spcAft>
                <a:spcPct val="0"/>
              </a:spcAft>
            </a:pPr>
            <a:r>
              <a:rPr lang="zh-CN" sz="1200" b="1">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第二十条</a:t>
            </a: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 工贸企业有下列行为之一的，责令限期改正，处</a:t>
            </a:r>
            <a:r>
              <a:rPr lang="zh-CN" sz="1200" b="1">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10万元以下</a:t>
            </a: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的罚款；逾期未改正的，责令停产停业整顿，并处</a:t>
            </a:r>
            <a:r>
              <a:rPr lang="zh-CN" sz="1200" b="1">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10万元以上20万元以下</a:t>
            </a: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的罚款，对其直接负责的主管人员和其他直接责任人员处</a:t>
            </a:r>
            <a:r>
              <a:rPr lang="zh-CN" sz="1200" b="1">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2万元以上5万元以下</a:t>
            </a: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的罚款：</a:t>
            </a:r>
          </a:p>
          <a:p>
            <a:pPr indent="0" algn="l" fontAlgn="auto">
              <a:lnSpc>
                <a:spcPct val="150000"/>
              </a:lnSpc>
              <a:spcBef>
                <a:spcPct val="0"/>
              </a:spcBef>
              <a:spcAft>
                <a:spcPct val="0"/>
              </a:spcAft>
            </a:pP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（一）未按照规定开展有限空间作业</a:t>
            </a:r>
            <a:r>
              <a:rPr lang="zh-CN" sz="1200" b="1">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专题安全培训</a:t>
            </a: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或者未</a:t>
            </a:r>
            <a:r>
              <a:rPr lang="zh-CN" sz="1200" b="1">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如实记录安全培训情况</a:t>
            </a: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的；</a:t>
            </a:r>
          </a:p>
          <a:p>
            <a:pPr indent="0" algn="l" fontAlgn="auto">
              <a:lnSpc>
                <a:spcPct val="150000"/>
              </a:lnSpc>
              <a:spcBef>
                <a:spcPct val="0"/>
              </a:spcBef>
              <a:spcAft>
                <a:spcPct val="0"/>
              </a:spcAft>
            </a:pP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（二）未按照规定制定有限空间作业</a:t>
            </a:r>
            <a:r>
              <a:rPr lang="zh-CN" sz="1200" b="1">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现场处置方案</a:t>
            </a: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或者未按照规定组织</a:t>
            </a:r>
            <a:r>
              <a:rPr lang="zh-CN" sz="1200" b="1">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演练</a:t>
            </a: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的。</a:t>
            </a:r>
          </a:p>
        </p:txBody>
      </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81"/>
                                        </p:tgtEl>
                                        <p:attrNameLst>
                                          <p:attrName>style.visibility</p:attrName>
                                        </p:attrNameLst>
                                      </p:cBhvr>
                                      <p:to>
                                        <p:strVal val="visible"/>
                                      </p:to>
                                    </p:set>
                                    <p:anim calcmode="lin" valueType="num">
                                      <p:cBhvr>
                                        <p:cTn id="7" dur="500" fill="hold"/>
                                        <p:tgtEl>
                                          <p:spTgt spid="281"/>
                                        </p:tgtEl>
                                        <p:attrNameLst>
                                          <p:attrName>ppt_w</p:attrName>
                                        </p:attrNameLst>
                                      </p:cBhvr>
                                      <p:tavLst>
                                        <p:tav tm="0">
                                          <p:val>
                                            <p:fltVal val="0"/>
                                          </p:val>
                                        </p:tav>
                                        <p:tav tm="100000">
                                          <p:val>
                                            <p:strVal val="#ppt_w"/>
                                          </p:val>
                                        </p:tav>
                                      </p:tavLst>
                                    </p:anim>
                                    <p:anim calcmode="lin" valueType="num">
                                      <p:cBhvr>
                                        <p:cTn id="8" dur="500" fill="hold"/>
                                        <p:tgtEl>
                                          <p:spTgt spid="281"/>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1049235"/>
                                        </p:tgtEl>
                                        <p:attrNameLst>
                                          <p:attrName>style.visibility</p:attrName>
                                        </p:attrNameLst>
                                      </p:cBhvr>
                                      <p:to>
                                        <p:strVal val="visible"/>
                                      </p:to>
                                    </p:set>
                                    <p:animEffect transition="in" filter="wedge">
                                      <p:cBhvr>
                                        <p:cTn id="12" dur="1000"/>
                                        <p:tgtEl>
                                          <p:spTgt spid="1049235"/>
                                        </p:tgtEl>
                                      </p:cBhvr>
                                    </p:animEffect>
                                  </p:childTnLst>
                                </p:cTn>
                              </p:par>
                            </p:childTnLst>
                          </p:cTn>
                        </p:par>
                        <p:par>
                          <p:cTn id="13" fill="hold" nodeType="afterGroup">
                            <p:stCondLst>
                              <p:cond delay="1500"/>
                            </p:stCondLst>
                            <p:childTnLst>
                              <p:par>
                                <p:cTn id="14" presetID="22" presetClass="entr" presetSubtype="4" fill="hold" grpId="0" nodeType="afterEffect">
                                  <p:stCondLst>
                                    <p:cond delay="0"/>
                                  </p:stCondLst>
                                  <p:childTnLst>
                                    <p:set>
                                      <p:cBhvr>
                                        <p:cTn id="15" dur="1" fill="hold">
                                          <p:stCondLst>
                                            <p:cond delay="0"/>
                                          </p:stCondLst>
                                        </p:cTn>
                                        <p:tgtEl>
                                          <p:spTgt spid="1049247"/>
                                        </p:tgtEl>
                                        <p:attrNameLst>
                                          <p:attrName>style.visibility</p:attrName>
                                        </p:attrNameLst>
                                      </p:cBhvr>
                                      <p:to>
                                        <p:strVal val="visible"/>
                                      </p:to>
                                    </p:set>
                                    <p:animEffect transition="in" filter="wipe(down)">
                                      <p:cBhvr>
                                        <p:cTn id="16" dur="500"/>
                                        <p:tgtEl>
                                          <p:spTgt spid="1049247"/>
                                        </p:tgtEl>
                                      </p:cBhvr>
                                    </p:animEffect>
                                  </p:childTnLst>
                                </p:cTn>
                              </p:par>
                            </p:childTnLst>
                          </p:cTn>
                        </p:par>
                        <p:par>
                          <p:cTn id="17" fill="hold" nodeType="afterGroup">
                            <p:stCondLst>
                              <p:cond delay="2000"/>
                            </p:stCondLst>
                            <p:childTnLst>
                              <p:par>
                                <p:cTn id="18" presetID="16" presetClass="entr" presetSubtype="21" fill="hold" nodeType="afterEffect">
                                  <p:stCondLst>
                                    <p:cond delay="0"/>
                                  </p:stCondLst>
                                  <p:childTnLst>
                                    <p:set>
                                      <p:cBhvr>
                                        <p:cTn id="19" dur="1" fill="hold">
                                          <p:stCondLst>
                                            <p:cond delay="0"/>
                                          </p:stCondLst>
                                        </p:cTn>
                                        <p:tgtEl>
                                          <p:spTgt spid="280"/>
                                        </p:tgtEl>
                                        <p:attrNameLst>
                                          <p:attrName>style.visibility</p:attrName>
                                        </p:attrNameLst>
                                      </p:cBhvr>
                                      <p:to>
                                        <p:strVal val="visible"/>
                                      </p:to>
                                    </p:set>
                                    <p:animEffect transition="in" filter="barn(inVertical)">
                                      <p:cBhvr>
                                        <p:cTn id="20" dur="500"/>
                                        <p:tgtEl>
                                          <p:spTgt spid="280"/>
                                        </p:tgtEl>
                                      </p:cBhvr>
                                    </p:animEffect>
                                  </p:childTnLst>
                                </p:cTn>
                              </p:par>
                              <p:par>
                                <p:cTn id="21" presetID="23" presetClass="entr" presetSubtype="16" fill="hold" nodeType="withEffect">
                                  <p:stCondLst>
                                    <p:cond delay="0"/>
                                  </p:stCondLst>
                                  <p:childTnLst>
                                    <p:set>
                                      <p:cBhvr>
                                        <p:cTn id="22" dur="1" fill="hold">
                                          <p:stCondLst>
                                            <p:cond delay="0"/>
                                          </p:stCondLst>
                                        </p:cTn>
                                        <p:tgtEl>
                                          <p:spTgt spid="282"/>
                                        </p:tgtEl>
                                        <p:attrNameLst>
                                          <p:attrName>style.visibility</p:attrName>
                                        </p:attrNameLst>
                                      </p:cBhvr>
                                      <p:to>
                                        <p:strVal val="visible"/>
                                      </p:to>
                                    </p:set>
                                    <p:anim calcmode="lin" valueType="num">
                                      <p:cBhvr>
                                        <p:cTn id="23" dur="500" fill="hold"/>
                                        <p:tgtEl>
                                          <p:spTgt spid="282"/>
                                        </p:tgtEl>
                                        <p:attrNameLst>
                                          <p:attrName>ppt_w</p:attrName>
                                        </p:attrNameLst>
                                      </p:cBhvr>
                                      <p:tavLst>
                                        <p:tav tm="0">
                                          <p:val>
                                            <p:fltVal val="0"/>
                                          </p:val>
                                        </p:tav>
                                        <p:tav tm="100000">
                                          <p:val>
                                            <p:strVal val="#ppt_w"/>
                                          </p:val>
                                        </p:tav>
                                      </p:tavLst>
                                    </p:anim>
                                    <p:anim calcmode="lin" valueType="num">
                                      <p:cBhvr>
                                        <p:cTn id="24" dur="500" fill="hold"/>
                                        <p:tgtEl>
                                          <p:spTgt spid="282"/>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500"/>
                            </p:stCondLst>
                            <p:childTnLst>
                              <p:par>
                                <p:cTn id="26" presetID="20" presetClass="entr" presetSubtype="0" fill="hold" grpId="0" nodeType="afterEffect">
                                  <p:stCondLst>
                                    <p:cond delay="0"/>
                                  </p:stCondLst>
                                  <p:childTnLst>
                                    <p:set>
                                      <p:cBhvr>
                                        <p:cTn id="27" dur="1" fill="hold">
                                          <p:stCondLst>
                                            <p:cond delay="0"/>
                                          </p:stCondLst>
                                        </p:cTn>
                                        <p:tgtEl>
                                          <p:spTgt spid="1049234"/>
                                        </p:tgtEl>
                                        <p:attrNameLst>
                                          <p:attrName>style.visibility</p:attrName>
                                        </p:attrNameLst>
                                      </p:cBhvr>
                                      <p:to>
                                        <p:strVal val="visible"/>
                                      </p:to>
                                    </p:set>
                                    <p:animEffect transition="in" filter="wedge">
                                      <p:cBhvr>
                                        <p:cTn id="28" dur="1000"/>
                                        <p:tgtEl>
                                          <p:spTgt spid="1049234"/>
                                        </p:tgtEl>
                                      </p:cBhvr>
                                    </p:animEffect>
                                  </p:childTnLst>
                                </p:cTn>
                              </p:par>
                            </p:childTnLst>
                          </p:cTn>
                        </p:par>
                        <p:par>
                          <p:cTn id="29" fill="hold" nodeType="afterGroup">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1049248"/>
                                        </p:tgtEl>
                                        <p:attrNameLst>
                                          <p:attrName>style.visibility</p:attrName>
                                        </p:attrNameLst>
                                      </p:cBhvr>
                                      <p:to>
                                        <p:strVal val="visible"/>
                                      </p:to>
                                    </p:set>
                                    <p:animEffect transition="in" filter="wipe(down)">
                                      <p:cBhvr>
                                        <p:cTn id="32" dur="500"/>
                                        <p:tgtEl>
                                          <p:spTgt spid="1049248"/>
                                        </p:tgtEl>
                                      </p:cBhvr>
                                    </p:animEffect>
                                  </p:childTnLst>
                                </p:cTn>
                              </p:par>
                            </p:childTnLst>
                          </p:cTn>
                        </p:par>
                        <p:par>
                          <p:cTn id="33" fill="hold" nodeType="afterGroup">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1049243"/>
                                        </p:tgtEl>
                                        <p:attrNameLst>
                                          <p:attrName>style.visibility</p:attrName>
                                        </p:attrNameLst>
                                      </p:cBhvr>
                                      <p:to>
                                        <p:strVal val="visible"/>
                                      </p:to>
                                    </p:set>
                                    <p:animEffect transition="in" filter="wipe(right)">
                                      <p:cBhvr>
                                        <p:cTn id="36" dur="300"/>
                                        <p:tgtEl>
                                          <p:spTgt spid="1049243"/>
                                        </p:tgtEl>
                                      </p:cBhvr>
                                    </p:animEffect>
                                  </p:childTnLst>
                                </p:cTn>
                              </p:par>
                            </p:childTnLst>
                          </p:cTn>
                        </p:par>
                        <p:par>
                          <p:cTn id="37" fill="hold" nodeType="afterGroup">
                            <p:stCondLst>
                              <p:cond delay="4300"/>
                            </p:stCondLst>
                            <p:childTnLst>
                              <p:par>
                                <p:cTn id="38" presetID="22" presetClass="entr" presetSubtype="8" fill="hold" grpId="0" nodeType="afterEffect">
                                  <p:stCondLst>
                                    <p:cond delay="0"/>
                                  </p:stCondLst>
                                  <p:childTnLst>
                                    <p:set>
                                      <p:cBhvr>
                                        <p:cTn id="39" dur="1" fill="hold">
                                          <p:stCondLst>
                                            <p:cond delay="0"/>
                                          </p:stCondLst>
                                        </p:cTn>
                                        <p:tgtEl>
                                          <p:spTgt spid="1049244"/>
                                        </p:tgtEl>
                                        <p:attrNameLst>
                                          <p:attrName>style.visibility</p:attrName>
                                        </p:attrNameLst>
                                      </p:cBhvr>
                                      <p:to>
                                        <p:strVal val="visible"/>
                                      </p:to>
                                    </p:set>
                                    <p:animEffect transition="in" filter="wipe(left)">
                                      <p:cBhvr>
                                        <p:cTn id="40" dur="500"/>
                                        <p:tgtEl>
                                          <p:spTgt spid="1049244"/>
                                        </p:tgtEl>
                                      </p:cBhvr>
                                    </p:animEffect>
                                  </p:childTnLst>
                                </p:cTn>
                              </p:par>
                            </p:childTnLst>
                          </p:cTn>
                        </p:par>
                        <p:par>
                          <p:cTn id="41" fill="hold" nodeType="afterGroup">
                            <p:stCondLst>
                              <p:cond delay="4800"/>
                            </p:stCondLst>
                            <p:childTnLst>
                              <p:par>
                                <p:cTn id="42" presetID="42" presetClass="entr" presetSubtype="0" fill="hold" grpId="0" nodeType="afterEffect">
                                  <p:stCondLst>
                                    <p:cond delay="0"/>
                                  </p:stCondLst>
                                  <p:childTnLst>
                                    <p:set>
                                      <p:cBhvr>
                                        <p:cTn id="43" dur="1" fill="hold">
                                          <p:stCondLst>
                                            <p:cond delay="0"/>
                                          </p:stCondLst>
                                        </p:cTn>
                                        <p:tgtEl>
                                          <p:spTgt spid="1049242"/>
                                        </p:tgtEl>
                                        <p:attrNameLst>
                                          <p:attrName>style.visibility</p:attrName>
                                        </p:attrNameLst>
                                      </p:cBhvr>
                                      <p:to>
                                        <p:strVal val="visible"/>
                                      </p:to>
                                    </p:set>
                                    <p:animEffect transition="in" filter="fade">
                                      <p:cBhvr>
                                        <p:cTn id="44" dur="1000"/>
                                        <p:tgtEl>
                                          <p:spTgt spid="1049242"/>
                                        </p:tgtEl>
                                      </p:cBhvr>
                                    </p:animEffect>
                                    <p:anim calcmode="lin" valueType="num">
                                      <p:cBhvr>
                                        <p:cTn id="45" dur="1000" fill="hold"/>
                                        <p:tgtEl>
                                          <p:spTgt spid="1049242"/>
                                        </p:tgtEl>
                                        <p:attrNameLst>
                                          <p:attrName>ppt_x</p:attrName>
                                        </p:attrNameLst>
                                      </p:cBhvr>
                                      <p:tavLst>
                                        <p:tav tm="0">
                                          <p:val>
                                            <p:strVal val="#ppt_x"/>
                                          </p:val>
                                        </p:tav>
                                        <p:tav tm="100000">
                                          <p:val>
                                            <p:strVal val="#ppt_x"/>
                                          </p:val>
                                        </p:tav>
                                      </p:tavLst>
                                    </p:anim>
                                    <p:anim calcmode="lin" valueType="num">
                                      <p:cBhvr>
                                        <p:cTn id="46" dur="1000" fill="hold"/>
                                        <p:tgtEl>
                                          <p:spTgt spid="1049242"/>
                                        </p:tgtEl>
                                        <p:attrNameLst>
                                          <p:attrName>ppt_y</p:attrName>
                                        </p:attrNameLst>
                                      </p:cBhvr>
                                      <p:tavLst>
                                        <p:tav tm="0">
                                          <p:val>
                                            <p:strVal val="#ppt_y+.1"/>
                                          </p:val>
                                        </p:tav>
                                        <p:tav tm="100000">
                                          <p:val>
                                            <p:strVal val="#ppt_y"/>
                                          </p:val>
                                        </p:tav>
                                      </p:tavLst>
                                    </p:anim>
                                  </p:childTnLst>
                                </p:cTn>
                              </p:par>
                            </p:childTnLst>
                          </p:cTn>
                        </p:par>
                        <p:par>
                          <p:cTn id="47" fill="hold" nodeType="afterGroup">
                            <p:stCondLst>
                              <p:cond delay="5800"/>
                            </p:stCondLst>
                            <p:childTnLst>
                              <p:par>
                                <p:cTn id="48" presetID="56" presetClass="entr" presetSubtype="0" fill="hold" grpId="0" nodeType="afterEffect">
                                  <p:stCondLst>
                                    <p:cond delay="0"/>
                                  </p:stCondLst>
                                  <p:iterate type="lt">
                                    <p:tmPct val="10000"/>
                                  </p:iterate>
                                  <p:childTnLst>
                                    <p:set>
                                      <p:cBhvr>
                                        <p:cTn id="49" dur="1" fill="hold">
                                          <p:stCondLst>
                                            <p:cond delay="0"/>
                                          </p:stCondLst>
                                        </p:cTn>
                                        <p:tgtEl>
                                          <p:spTgt spid="1049245"/>
                                        </p:tgtEl>
                                        <p:attrNameLst>
                                          <p:attrName>style.visibility</p:attrName>
                                        </p:attrNameLst>
                                      </p:cBhvr>
                                      <p:to>
                                        <p:strVal val="visible"/>
                                      </p:to>
                                    </p:set>
                                    <p:anim by="(-#ppt_w*2)" calcmode="lin" valueType="num">
                                      <p:cBhvr rctx="PPT">
                                        <p:cTn id="50" dur="250" autoRev="1" fill="hold">
                                          <p:stCondLst>
                                            <p:cond delay="0"/>
                                          </p:stCondLst>
                                        </p:cTn>
                                        <p:tgtEl>
                                          <p:spTgt spid="1049245"/>
                                        </p:tgtEl>
                                        <p:attrNameLst>
                                          <p:attrName>ppt_w</p:attrName>
                                        </p:attrNameLst>
                                      </p:cBhvr>
                                    </p:anim>
                                    <p:anim by="(#ppt_w*0.50)" calcmode="lin" valueType="num">
                                      <p:cBhvr>
                                        <p:cTn id="51" dur="250" decel="50000" autoRev="1" fill="hold">
                                          <p:stCondLst>
                                            <p:cond delay="0"/>
                                          </p:stCondLst>
                                        </p:cTn>
                                        <p:tgtEl>
                                          <p:spTgt spid="1049245"/>
                                        </p:tgtEl>
                                        <p:attrNameLst>
                                          <p:attrName>ppt_x</p:attrName>
                                        </p:attrNameLst>
                                      </p:cBhvr>
                                    </p:anim>
                                    <p:anim from="(-#ppt_h/2)" to="(#ppt_y)" calcmode="lin" valueType="num">
                                      <p:cBhvr>
                                        <p:cTn id="52" dur="500" fill="hold">
                                          <p:stCondLst>
                                            <p:cond delay="0"/>
                                          </p:stCondLst>
                                        </p:cTn>
                                        <p:tgtEl>
                                          <p:spTgt spid="1049245"/>
                                        </p:tgtEl>
                                        <p:attrNameLst>
                                          <p:attrName>ppt_y</p:attrName>
                                        </p:attrNameLst>
                                      </p:cBhvr>
                                    </p:anim>
                                    <p:animRot by="21600000">
                                      <p:cBhvr>
                                        <p:cTn id="53" dur="500" fill="hold">
                                          <p:stCondLst>
                                            <p:cond delay="0"/>
                                          </p:stCondLst>
                                        </p:cTn>
                                        <p:tgtEl>
                                          <p:spTgt spid="1049245"/>
                                        </p:tgtEl>
                                        <p:attrNameLst>
                                          <p:attrName>r</p:attrName>
                                        </p:attrNameLst>
                                      </p:cBhvr>
                                    </p:animRot>
                                  </p:childTnLst>
                                </p:cTn>
                              </p:par>
                            </p:childTnLst>
                          </p:cTn>
                        </p:par>
                        <p:par>
                          <p:cTn id="54" fill="hold" nodeType="afterGroup">
                            <p:stCondLst>
                              <p:cond delay="6300"/>
                            </p:stCondLst>
                            <p:childTnLst>
                              <p:par>
                                <p:cTn id="55" presetID="16" presetClass="entr" presetSubtype="21" fill="hold" grpId="0" nodeType="afterEffect">
                                  <p:stCondLst>
                                    <p:cond delay="0"/>
                                  </p:stCondLst>
                                  <p:childTnLst>
                                    <p:set>
                                      <p:cBhvr>
                                        <p:cTn id="56" dur="1" fill="hold">
                                          <p:stCondLst>
                                            <p:cond delay="0"/>
                                          </p:stCondLst>
                                        </p:cTn>
                                        <p:tgtEl>
                                          <p:spTgt spid="1049246"/>
                                        </p:tgtEl>
                                        <p:attrNameLst>
                                          <p:attrName>style.visibility</p:attrName>
                                        </p:attrNameLst>
                                      </p:cBhvr>
                                      <p:to>
                                        <p:strVal val="visible"/>
                                      </p:to>
                                    </p:set>
                                    <p:animEffect transition="in" filter="barn(inVertical)">
                                      <p:cBhvr>
                                        <p:cTn id="57" dur="500"/>
                                        <p:tgtEl>
                                          <p:spTgt spid="1049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234" grpId="0" animBg="1"/>
      <p:bldP spid="1049235" grpId="0" animBg="1"/>
      <p:bldP spid="1049242" grpId="0" animBg="1"/>
      <p:bldP spid="1049243" grpId="0" animBg="1"/>
      <p:bldP spid="1049244" grpId="0" animBg="1"/>
      <p:bldP spid="1049245" grpId="0"/>
      <p:bldP spid="1049246" grpId="0"/>
      <p:bldP spid="1049247" grpId="0"/>
      <p:bldP spid="104924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250" name="矩形 2"/>
          <p:cNvSpPr/>
          <p:nvPr/>
        </p:nvSpPr>
        <p:spPr>
          <a:xfrm>
            <a:off x="6652260" y="1925320"/>
            <a:ext cx="4812030" cy="2939415"/>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49251" name="矩形 7"/>
          <p:cNvSpPr/>
          <p:nvPr/>
        </p:nvSpPr>
        <p:spPr>
          <a:xfrm>
            <a:off x="792480" y="1925320"/>
            <a:ext cx="4788535" cy="2938780"/>
          </a:xfrm>
          <a:prstGeom prst="rect">
            <a:avLst/>
          </a:prstGeom>
          <a:no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rgbClr val="FFFDFB"/>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grpSp>
        <p:nvGrpSpPr>
          <p:cNvPr id="284" name="组合 18"/>
          <p:cNvGrpSpPr/>
          <p:nvPr/>
        </p:nvGrpSpPr>
        <p:grpSpPr>
          <a:xfrm>
            <a:off x="5852160" y="1042035"/>
            <a:ext cx="533400" cy="3822700"/>
            <a:chOff x="5829300" y="1041819"/>
            <a:chExt cx="533400" cy="5292163"/>
          </a:xfrm>
        </p:grpSpPr>
        <p:sp>
          <p:nvSpPr>
            <p:cNvPr id="1049252" name="椭圆 8"/>
            <p:cNvSpPr/>
            <p:nvPr/>
          </p:nvSpPr>
          <p:spPr>
            <a:xfrm>
              <a:off x="5829300" y="3658509"/>
              <a:ext cx="533400" cy="554676"/>
            </a:xfrm>
            <a:prstGeom prst="ellipse">
              <a:avLst/>
            </a:prstGeom>
            <a:solidFill>
              <a:schemeClr val="bg1"/>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799" name="直接连接符 91"/>
            <p:cNvCxnSpPr>
              <a:stCxn id="1049252" idx="0"/>
            </p:cNvCxnSpPr>
            <p:nvPr/>
          </p:nvCxnSpPr>
          <p:spPr>
            <a:xfrm flipH="1" flipV="1">
              <a:off x="6096000" y="1041819"/>
              <a:ext cx="0" cy="2616690"/>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145800" name="直接连接符 92"/>
            <p:cNvCxnSpPr>
              <a:endCxn id="1049252" idx="4"/>
            </p:cNvCxnSpPr>
            <p:nvPr/>
          </p:nvCxnSpPr>
          <p:spPr>
            <a:xfrm flipH="1" flipV="1">
              <a:off x="6096000" y="4213185"/>
              <a:ext cx="0" cy="2120797"/>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49253" name="矩形 11"/>
            <p:cNvSpPr/>
            <p:nvPr/>
          </p:nvSpPr>
          <p:spPr>
            <a:xfrm>
              <a:off x="5939527" y="3700770"/>
              <a:ext cx="349392" cy="346070"/>
            </a:xfrm>
            <a:prstGeom prst="rect">
              <a:avLst/>
            </a:prstGeom>
          </p:spPr>
          <p:txBody>
            <a:bodyPr wrap="none" tIns="0" bIns="0" anchor="ctr" anchorCtr="0">
              <a:noAutofit/>
            </a:bodyPr>
            <a:lstStyle/>
            <a:p>
              <a:pPr algn="ctr">
                <a:lnSpc>
                  <a:spcPct val="150000"/>
                </a:lnSpc>
              </a:pPr>
              <a:r>
                <a:rPr lang="en-US" altLang="zh-CN" sz="2000">
                  <a:ln w="6350">
                    <a:noFill/>
                  </a:ln>
                  <a:solidFill>
                    <a:srgbClr val="FF0000"/>
                  </a:solidFill>
                  <a:latin typeface="微软雅黑" panose="020B0503020204020204" pitchFamily="34" charset="-122"/>
                  <a:ea typeface="微软雅黑" panose="020B0503020204020204" pitchFamily="34" charset="-122"/>
                  <a:cs typeface="Arial" panose="020B0604020202020204" pitchFamily="34" charset="0"/>
                </a:rPr>
                <a:t>▶</a:t>
              </a:r>
            </a:p>
          </p:txBody>
        </p:sp>
      </p:grpSp>
      <p:grpSp>
        <p:nvGrpSpPr>
          <p:cNvPr id="285" name="组合 19"/>
          <p:cNvGrpSpPr/>
          <p:nvPr/>
        </p:nvGrpSpPr>
        <p:grpSpPr>
          <a:xfrm>
            <a:off x="2062033" y="1223592"/>
            <a:ext cx="2113690" cy="495316"/>
            <a:chOff x="810997" y="5404174"/>
            <a:chExt cx="6000444" cy="495316"/>
          </a:xfrm>
        </p:grpSpPr>
        <p:sp>
          <p:nvSpPr>
            <p:cNvPr id="1049254"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255" name="矩形 21"/>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59</a:t>
              </a:r>
              <a:r>
                <a:rPr kumimoji="0"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号令</a:t>
              </a:r>
            </a:p>
          </p:txBody>
        </p:sp>
      </p:grpSp>
      <p:grpSp>
        <p:nvGrpSpPr>
          <p:cNvPr id="286" name="组合 22"/>
          <p:cNvGrpSpPr/>
          <p:nvPr/>
        </p:nvGrpSpPr>
        <p:grpSpPr>
          <a:xfrm>
            <a:off x="8002693" y="1223380"/>
            <a:ext cx="2113690" cy="495316"/>
            <a:chOff x="810997" y="5404174"/>
            <a:chExt cx="6000444" cy="495316"/>
          </a:xfrm>
        </p:grpSpPr>
        <p:sp>
          <p:nvSpPr>
            <p:cNvPr id="1049256" name="TextBox 14"/>
            <p:cNvSpPr txBox="1"/>
            <p:nvPr/>
          </p:nvSpPr>
          <p:spPr>
            <a:xfrm>
              <a:off x="810997" y="5404174"/>
              <a:ext cx="6000444" cy="495316"/>
            </a:xfrm>
            <a:prstGeom prst="roundRect">
              <a:avLst>
                <a:gd name="adj" fmla="val 50000"/>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defPPr>
                <a:defRPr lang="zh-CN"/>
              </a:defPPr>
              <a:lvl1pPr>
                <a:defRPr>
                  <a:latin typeface="+mn-lt"/>
                  <a:ea typeface="+mn-ea"/>
                  <a:cs typeface="+mn-ea"/>
                </a:defRPr>
              </a:lvl1pPr>
            </a:lstStyle>
            <a:p>
              <a:pPr marL="0" marR="0" lvl="0" indent="0" algn="ctr" defTabSz="913765" rtl="0" eaLnBrk="0" fontAlgn="base" latinLnBrk="0" hangingPunct="0">
                <a:lnSpc>
                  <a:spcPct val="100000"/>
                </a:lnSpc>
                <a:spcBef>
                  <a:spcPct val="0"/>
                </a:spcBef>
                <a:spcAft>
                  <a:spcPct val="0"/>
                </a:spcAft>
                <a:buClrTx/>
                <a:buSzTx/>
                <a:buFontTx/>
                <a:buNone/>
              </a:pPr>
              <a:r>
                <a:rPr kumimoji="0" lang="en-US" altLang="zh-CN"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rPr>
                <a:t> </a:t>
              </a:r>
              <a:endParaRPr kumimoji="0" lang="zh-CN" altLang="en-US" sz="2400" b="0" i="0" u="none" strike="noStrike" kern="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sym typeface="+mn-lt"/>
              </a:endParaRPr>
            </a:p>
          </p:txBody>
        </p:sp>
        <p:sp>
          <p:nvSpPr>
            <p:cNvPr id="1049257" name="矩形 24"/>
            <p:cNvSpPr/>
            <p:nvPr/>
          </p:nvSpPr>
          <p:spPr>
            <a:xfrm>
              <a:off x="980127" y="5411578"/>
              <a:ext cx="5662184" cy="4603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13</a:t>
              </a:r>
              <a:r>
                <a:rPr kumimoji="0" lang="zh-CN" altLang="en-US" sz="2400" b="1" i="0" u="none" strike="noStrike" kern="120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mn-ea"/>
                  <a:sym typeface="+mn-lt"/>
                </a:rPr>
                <a:t>号令</a:t>
              </a:r>
            </a:p>
          </p:txBody>
        </p:sp>
      </p:grpSp>
      <p:sp>
        <p:nvSpPr>
          <p:cNvPr id="1049258" name="圆角矩形 36"/>
          <p:cNvSpPr/>
          <p:nvPr/>
        </p:nvSpPr>
        <p:spPr>
          <a:xfrm>
            <a:off x="865505" y="5376545"/>
            <a:ext cx="10607040" cy="882650"/>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3130" rtl="0" eaLnBrk="1" fontAlgn="base" latinLnBrk="0" hangingPunct="1">
              <a:lnSpc>
                <a:spcPts val="2000"/>
              </a:lnSpc>
              <a:spcBef>
                <a:spcPct val="0"/>
              </a:spcBef>
              <a:spcAft>
                <a:spcPts val="50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259" name="Freeform 11"/>
          <p:cNvSpPr/>
          <p:nvPr/>
        </p:nvSpPr>
        <p:spPr bwMode="auto">
          <a:xfrm>
            <a:off x="865348" y="5243098"/>
            <a:ext cx="80931" cy="472678"/>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260" name="Freeform 12"/>
          <p:cNvSpPr/>
          <p:nvPr/>
        </p:nvSpPr>
        <p:spPr bwMode="auto">
          <a:xfrm>
            <a:off x="792480" y="5333950"/>
            <a:ext cx="2200760" cy="408384"/>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261" name="TextBox 8"/>
          <p:cNvSpPr txBox="1"/>
          <p:nvPr/>
        </p:nvSpPr>
        <p:spPr>
          <a:xfrm>
            <a:off x="1097281" y="5358436"/>
            <a:ext cx="1536353" cy="359410"/>
          </a:xfrm>
          <a:prstGeom prst="rect">
            <a:avLst/>
          </a:prstGeom>
          <a:noFill/>
        </p:spPr>
        <p:txBody>
          <a:bodyPr wrap="square" lIns="68562" tIns="34281" rIns="68562" bIns="34281"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变化点说明</a:t>
            </a:r>
          </a:p>
        </p:txBody>
      </p:sp>
      <p:sp>
        <p:nvSpPr>
          <p:cNvPr id="1049262" name="矩形 3"/>
          <p:cNvSpPr>
            <a:spLocks noChangeArrowheads="1"/>
          </p:cNvSpPr>
          <p:nvPr>
            <p:custDataLst>
              <p:tags r:id="rId1"/>
            </p:custDataLst>
          </p:nvPr>
        </p:nvSpPr>
        <p:spPr bwMode="auto">
          <a:xfrm>
            <a:off x="3524885" y="5457190"/>
            <a:ext cx="6416675" cy="683895"/>
          </a:xfrm>
          <a:prstGeom prst="rect">
            <a:avLst/>
          </a:prstGeom>
          <a:noFill/>
          <a:ln w="9525">
            <a:noFill/>
            <a:miter lim="800000"/>
          </a:ln>
        </p:spPr>
        <p:txBody>
          <a:bodyPr wrap="square" lIns="91431" tIns="45716" rIns="91431" bIns="45716">
            <a:noAutofit/>
          </a:bodyPr>
          <a:lstStyle/>
          <a:p>
            <a:pPr marL="0" marR="0" lvl="0" indent="0" algn="l" defTabSz="913130" rtl="0" eaLnBrk="1" fontAlgn="base" latinLnBrk="0" hangingPunct="1">
              <a:lnSpc>
                <a:spcPct val="105000"/>
              </a:lnSpc>
              <a:spcBef>
                <a:spcPct val="0"/>
              </a:spcBef>
              <a:spcAft>
                <a:spcPts val="500"/>
              </a:spcAft>
              <a:buClrTx/>
              <a:buSzTx/>
              <a:buFontTx/>
              <a:buNone/>
            </a:pPr>
            <a:r>
              <a:rPr kumimoji="0" 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对企业的罚款金额提升</a:t>
            </a:r>
          </a:p>
          <a:p>
            <a:pPr marL="0" marR="0" lvl="0" indent="0" algn="l" defTabSz="913130" rtl="0" eaLnBrk="1" fontAlgn="base" latinLnBrk="0" hangingPunct="1">
              <a:lnSpc>
                <a:spcPct val="105000"/>
              </a:lnSpc>
              <a:spcBef>
                <a:spcPct val="0"/>
              </a:spcBef>
              <a:spcAft>
                <a:spcPts val="500"/>
              </a:spcAft>
              <a:buClrTx/>
              <a:buSzTx/>
              <a:buFontTx/>
              <a:buNone/>
            </a:pPr>
            <a:r>
              <a:rPr kumimoji="0" 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增加未配备监护人、未执行</a:t>
            </a:r>
            <a:r>
              <a:rPr kumimoji="0" lang="en-US" alt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a:t>
            </a:r>
            <a:r>
              <a:rPr kumimoji="0" lang="zh-CN" altLang="en-US"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先通风、再检测、后作业</a:t>
            </a:r>
            <a:r>
              <a:rPr kumimoji="0" lang="en-US" altLang="zh-CN"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a:t>
            </a:r>
            <a:r>
              <a:rPr kumimoji="0" lang="zh-CN" altLang="en-US" sz="1600" b="1" i="0" u="none" strike="noStrike" kern="0" cap="none" spc="0" normalizeH="0" baseline="0" noProof="0">
                <a:ln>
                  <a:noFill/>
                </a:ln>
                <a:solidFill>
                  <a:srgbClr val="FFFF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的处罚要求</a:t>
            </a:r>
          </a:p>
        </p:txBody>
      </p:sp>
      <p:sp>
        <p:nvSpPr>
          <p:cNvPr id="1049263" name="文本框 4"/>
          <p:cNvSpPr txBox="1"/>
          <p:nvPr/>
        </p:nvSpPr>
        <p:spPr>
          <a:xfrm>
            <a:off x="905510" y="2106295"/>
            <a:ext cx="4625340" cy="2584450"/>
          </a:xfrm>
          <a:prstGeom prst="rect">
            <a:avLst/>
          </a:prstGeom>
          <a:noFill/>
        </p:spPr>
        <p:txBody>
          <a:bodyPr wrap="square" rtlCol="0" anchor="t">
            <a:spAutoFit/>
          </a:bodyPr>
          <a:lstStyle/>
          <a:p>
            <a:pPr indent="0" fontAlgn="auto">
              <a:lnSpc>
                <a:spcPct val="150000"/>
              </a:lnSpc>
              <a:spcBef>
                <a:spcPct val="0"/>
              </a:spcBef>
              <a:spcAft>
                <a:spcPct val="0"/>
              </a:spcAft>
            </a:pPr>
            <a:r>
              <a:rPr sz="12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第三十条</a:t>
            </a:r>
            <a:r>
              <a:rPr sz="1200">
                <a:latin typeface="微软雅黑" panose="020B0503020204020204" pitchFamily="34" charset="-122"/>
                <a:ea typeface="微软雅黑" panose="020B0503020204020204" pitchFamily="34" charset="-122"/>
                <a:cs typeface="Times New Roman" panose="02020603050405020304" pitchFamily="18" charset="0"/>
                <a:sym typeface="+mn-ea"/>
              </a:rPr>
              <a:t> 工贸企业有下列情形之一的，由县级以上安全生产监督管理部门责令限期改正，可以处</a:t>
            </a:r>
            <a:r>
              <a:rPr sz="12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3万元以下</a:t>
            </a:r>
            <a:r>
              <a:rPr sz="1200">
                <a:latin typeface="微软雅黑" panose="020B0503020204020204" pitchFamily="34" charset="-122"/>
                <a:ea typeface="微软雅黑" panose="020B0503020204020204" pitchFamily="34" charset="-122"/>
                <a:cs typeface="Times New Roman" panose="02020603050405020304" pitchFamily="18" charset="0"/>
                <a:sym typeface="+mn-ea"/>
              </a:rPr>
              <a:t>的罚款，对其直接负责的主管人员和其他直接责任人员处1万元以下的罚款：</a:t>
            </a:r>
          </a:p>
          <a:p>
            <a:pPr indent="0" fontAlgn="auto">
              <a:lnSpc>
                <a:spcPct val="150000"/>
              </a:lnSpc>
              <a:spcBef>
                <a:spcPct val="0"/>
              </a:spcBef>
              <a:spcAft>
                <a:spcPct val="0"/>
              </a:spcAft>
            </a:pPr>
            <a:r>
              <a:rPr sz="1200">
                <a:latin typeface="微软雅黑" panose="020B0503020204020204" pitchFamily="34" charset="-122"/>
                <a:ea typeface="微软雅黑" panose="020B0503020204020204" pitchFamily="34" charset="-122"/>
                <a:cs typeface="Times New Roman" panose="02020603050405020304" pitchFamily="18" charset="0"/>
                <a:sym typeface="+mn-ea"/>
              </a:rPr>
              <a:t>（一）未按照本规定对有限空间作业进行辨识、提出防范措施、建立有限空间管理台账的；</a:t>
            </a:r>
          </a:p>
          <a:p>
            <a:pPr indent="0" fontAlgn="auto">
              <a:lnSpc>
                <a:spcPct val="150000"/>
              </a:lnSpc>
              <a:spcBef>
                <a:spcPct val="0"/>
              </a:spcBef>
              <a:spcAft>
                <a:spcPct val="0"/>
              </a:spcAft>
            </a:pPr>
            <a:r>
              <a:rPr sz="1200">
                <a:latin typeface="微软雅黑" panose="020B0503020204020204" pitchFamily="34" charset="-122"/>
                <a:ea typeface="微软雅黑" panose="020B0503020204020204" pitchFamily="34" charset="-122"/>
                <a:cs typeface="Times New Roman" panose="02020603050405020304" pitchFamily="18" charset="0"/>
                <a:sym typeface="+mn-ea"/>
              </a:rPr>
              <a:t>（二）未按照本规定对有限空间作业制定作业方案或者方案未经审批擅自作业的；</a:t>
            </a:r>
          </a:p>
          <a:p>
            <a:pPr indent="0" fontAlgn="auto">
              <a:lnSpc>
                <a:spcPct val="150000"/>
              </a:lnSpc>
              <a:spcBef>
                <a:spcPct val="0"/>
              </a:spcBef>
              <a:spcAft>
                <a:spcPct val="0"/>
              </a:spcAft>
            </a:pPr>
            <a:r>
              <a:rPr sz="1200">
                <a:latin typeface="微软雅黑" panose="020B0503020204020204" pitchFamily="34" charset="-122"/>
                <a:ea typeface="微软雅黑" panose="020B0503020204020204" pitchFamily="34" charset="-122"/>
                <a:cs typeface="Times New Roman" panose="02020603050405020304" pitchFamily="18" charset="0"/>
                <a:sym typeface="+mn-ea"/>
              </a:rPr>
              <a:t>（三）有限空间作业未按照本规定进行危险有害因素检测或者监测，并实行</a:t>
            </a:r>
            <a:r>
              <a:rPr sz="1200" b="1">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sym typeface="+mn-ea"/>
              </a:rPr>
              <a:t>专人监护作业</a:t>
            </a:r>
            <a:r>
              <a:rPr sz="1200">
                <a:latin typeface="微软雅黑" panose="020B0503020204020204" pitchFamily="34" charset="-122"/>
                <a:ea typeface="微软雅黑" panose="020B0503020204020204" pitchFamily="34" charset="-122"/>
                <a:cs typeface="Times New Roman" panose="02020603050405020304" pitchFamily="18" charset="0"/>
                <a:sym typeface="+mn-ea"/>
              </a:rPr>
              <a:t>的。</a:t>
            </a:r>
          </a:p>
        </p:txBody>
      </p:sp>
      <p:sp>
        <p:nvSpPr>
          <p:cNvPr id="1049264" name="文本框 5"/>
          <p:cNvSpPr txBox="1"/>
          <p:nvPr/>
        </p:nvSpPr>
        <p:spPr>
          <a:xfrm>
            <a:off x="6809105" y="2122805"/>
            <a:ext cx="4613910" cy="2310765"/>
          </a:xfrm>
          <a:prstGeom prst="rect">
            <a:avLst/>
          </a:prstGeom>
          <a:noFill/>
        </p:spPr>
        <p:txBody>
          <a:bodyPr wrap="square" rtlCol="0" anchor="t">
            <a:noAutofit/>
          </a:bodyPr>
          <a:lstStyle/>
          <a:p>
            <a:pPr indent="0" algn="l" fontAlgn="auto">
              <a:lnSpc>
                <a:spcPct val="150000"/>
              </a:lnSpc>
              <a:spcBef>
                <a:spcPct val="0"/>
              </a:spcBef>
              <a:spcAft>
                <a:spcPct val="0"/>
              </a:spcAft>
            </a:pPr>
            <a:r>
              <a:rPr lang="zh-CN" sz="1200" b="1">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第二十一条</a:t>
            </a: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 违反本规定，有下列情形之一的，责令限期改正，对工贸企业处</a:t>
            </a:r>
            <a:r>
              <a:rPr lang="zh-CN" sz="1200" b="1">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5万元以下</a:t>
            </a: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的罚款，对其直接负责的主管人员和其他直接责任人员处1万元以下的罚款：</a:t>
            </a:r>
          </a:p>
          <a:p>
            <a:pPr indent="0" algn="l" fontAlgn="auto">
              <a:lnSpc>
                <a:spcPct val="150000"/>
              </a:lnSpc>
              <a:spcBef>
                <a:spcPct val="0"/>
              </a:spcBef>
              <a:spcAft>
                <a:spcPct val="0"/>
              </a:spcAft>
            </a:pP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（一）</a:t>
            </a:r>
            <a:r>
              <a:rPr lang="zh-CN" sz="1200" b="1">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未配备监护人员，或者监护人员未按规定履行岗位职责的</a:t>
            </a: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a:t>
            </a:r>
          </a:p>
          <a:p>
            <a:pPr indent="0" algn="l" fontAlgn="auto">
              <a:lnSpc>
                <a:spcPct val="150000"/>
              </a:lnSpc>
              <a:spcBef>
                <a:spcPct val="0"/>
              </a:spcBef>
              <a:spcAft>
                <a:spcPct val="0"/>
              </a:spcAft>
            </a:pP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（二）未对有限空间进行辨识，或者未建立有限空间管理台账的；</a:t>
            </a:r>
          </a:p>
          <a:p>
            <a:pPr indent="0" algn="l" fontAlgn="auto">
              <a:lnSpc>
                <a:spcPct val="150000"/>
              </a:lnSpc>
              <a:spcBef>
                <a:spcPct val="0"/>
              </a:spcBef>
              <a:spcAft>
                <a:spcPct val="0"/>
              </a:spcAft>
            </a:pP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（三）未落实有限空间</a:t>
            </a:r>
            <a:r>
              <a:rPr lang="zh-CN" sz="120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作业审批</a:t>
            </a: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，或者</a:t>
            </a:r>
            <a:r>
              <a:rPr lang="zh-CN" sz="1200" b="1">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作业未执行“先通风、再检测、后作业”要求</a:t>
            </a: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的；</a:t>
            </a:r>
          </a:p>
          <a:p>
            <a:pPr indent="0" algn="l" fontAlgn="auto">
              <a:lnSpc>
                <a:spcPct val="150000"/>
              </a:lnSpc>
              <a:spcBef>
                <a:spcPct val="0"/>
              </a:spcBef>
              <a:spcAft>
                <a:spcPct val="0"/>
              </a:spcAft>
            </a:pPr>
            <a:r>
              <a:rPr lang="zh-CN" sz="1200">
                <a:latin typeface="微软雅黑" panose="020B0503020204020204" pitchFamily="34" charset="-122"/>
                <a:ea typeface="微软雅黑" panose="020B0503020204020204" pitchFamily="34" charset="-122"/>
                <a:cs typeface="Times New Roman" panose="02020603050405020304" pitchFamily="18" charset="0"/>
                <a:sym typeface="+mn-ea"/>
              </a:rPr>
              <a:t>（四）未按要求进行通风和气体检测的。</a:t>
            </a:r>
          </a:p>
        </p:txBody>
      </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85"/>
                                        </p:tgtEl>
                                        <p:attrNameLst>
                                          <p:attrName>style.visibility</p:attrName>
                                        </p:attrNameLst>
                                      </p:cBhvr>
                                      <p:to>
                                        <p:strVal val="visible"/>
                                      </p:to>
                                    </p:set>
                                    <p:anim calcmode="lin" valueType="num">
                                      <p:cBhvr>
                                        <p:cTn id="7" dur="500" fill="hold"/>
                                        <p:tgtEl>
                                          <p:spTgt spid="285"/>
                                        </p:tgtEl>
                                        <p:attrNameLst>
                                          <p:attrName>ppt_w</p:attrName>
                                        </p:attrNameLst>
                                      </p:cBhvr>
                                      <p:tavLst>
                                        <p:tav tm="0">
                                          <p:val>
                                            <p:fltVal val="0"/>
                                          </p:val>
                                        </p:tav>
                                        <p:tav tm="100000">
                                          <p:val>
                                            <p:strVal val="#ppt_w"/>
                                          </p:val>
                                        </p:tav>
                                      </p:tavLst>
                                    </p:anim>
                                    <p:anim calcmode="lin" valueType="num">
                                      <p:cBhvr>
                                        <p:cTn id="8" dur="500" fill="hold"/>
                                        <p:tgtEl>
                                          <p:spTgt spid="285"/>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1049251"/>
                                        </p:tgtEl>
                                        <p:attrNameLst>
                                          <p:attrName>style.visibility</p:attrName>
                                        </p:attrNameLst>
                                      </p:cBhvr>
                                      <p:to>
                                        <p:strVal val="visible"/>
                                      </p:to>
                                    </p:set>
                                    <p:animEffect transition="in" filter="wedge">
                                      <p:cBhvr>
                                        <p:cTn id="12" dur="1000"/>
                                        <p:tgtEl>
                                          <p:spTgt spid="1049251"/>
                                        </p:tgtEl>
                                      </p:cBhvr>
                                    </p:animEffect>
                                  </p:childTnLst>
                                </p:cTn>
                              </p:par>
                            </p:childTnLst>
                          </p:cTn>
                        </p:par>
                        <p:par>
                          <p:cTn id="13" fill="hold" nodeType="afterGroup">
                            <p:stCondLst>
                              <p:cond delay="1500"/>
                            </p:stCondLst>
                            <p:childTnLst>
                              <p:par>
                                <p:cTn id="14" presetID="22" presetClass="entr" presetSubtype="4" fill="hold" grpId="0" nodeType="afterEffect">
                                  <p:stCondLst>
                                    <p:cond delay="0"/>
                                  </p:stCondLst>
                                  <p:childTnLst>
                                    <p:set>
                                      <p:cBhvr>
                                        <p:cTn id="15" dur="1" fill="hold">
                                          <p:stCondLst>
                                            <p:cond delay="0"/>
                                          </p:stCondLst>
                                        </p:cTn>
                                        <p:tgtEl>
                                          <p:spTgt spid="1049263"/>
                                        </p:tgtEl>
                                        <p:attrNameLst>
                                          <p:attrName>style.visibility</p:attrName>
                                        </p:attrNameLst>
                                      </p:cBhvr>
                                      <p:to>
                                        <p:strVal val="visible"/>
                                      </p:to>
                                    </p:set>
                                    <p:animEffect transition="in" filter="wipe(down)">
                                      <p:cBhvr>
                                        <p:cTn id="16" dur="500"/>
                                        <p:tgtEl>
                                          <p:spTgt spid="1049263"/>
                                        </p:tgtEl>
                                      </p:cBhvr>
                                    </p:animEffect>
                                  </p:childTnLst>
                                </p:cTn>
                              </p:par>
                            </p:childTnLst>
                          </p:cTn>
                        </p:par>
                        <p:par>
                          <p:cTn id="17" fill="hold" nodeType="afterGroup">
                            <p:stCondLst>
                              <p:cond delay="2000"/>
                            </p:stCondLst>
                            <p:childTnLst>
                              <p:par>
                                <p:cTn id="18" presetID="16" presetClass="entr" presetSubtype="21" fill="hold" nodeType="afterEffect">
                                  <p:stCondLst>
                                    <p:cond delay="0"/>
                                  </p:stCondLst>
                                  <p:childTnLst>
                                    <p:set>
                                      <p:cBhvr>
                                        <p:cTn id="19" dur="1" fill="hold">
                                          <p:stCondLst>
                                            <p:cond delay="0"/>
                                          </p:stCondLst>
                                        </p:cTn>
                                        <p:tgtEl>
                                          <p:spTgt spid="284"/>
                                        </p:tgtEl>
                                        <p:attrNameLst>
                                          <p:attrName>style.visibility</p:attrName>
                                        </p:attrNameLst>
                                      </p:cBhvr>
                                      <p:to>
                                        <p:strVal val="visible"/>
                                      </p:to>
                                    </p:set>
                                    <p:animEffect transition="in" filter="barn(inVertical)">
                                      <p:cBhvr>
                                        <p:cTn id="20" dur="500"/>
                                        <p:tgtEl>
                                          <p:spTgt spid="284"/>
                                        </p:tgtEl>
                                      </p:cBhvr>
                                    </p:animEffect>
                                  </p:childTnLst>
                                </p:cTn>
                              </p:par>
                              <p:par>
                                <p:cTn id="21" presetID="23" presetClass="entr" presetSubtype="16" fill="hold" nodeType="withEffect">
                                  <p:stCondLst>
                                    <p:cond delay="0"/>
                                  </p:stCondLst>
                                  <p:childTnLst>
                                    <p:set>
                                      <p:cBhvr>
                                        <p:cTn id="22" dur="1" fill="hold">
                                          <p:stCondLst>
                                            <p:cond delay="0"/>
                                          </p:stCondLst>
                                        </p:cTn>
                                        <p:tgtEl>
                                          <p:spTgt spid="286"/>
                                        </p:tgtEl>
                                        <p:attrNameLst>
                                          <p:attrName>style.visibility</p:attrName>
                                        </p:attrNameLst>
                                      </p:cBhvr>
                                      <p:to>
                                        <p:strVal val="visible"/>
                                      </p:to>
                                    </p:set>
                                    <p:anim calcmode="lin" valueType="num">
                                      <p:cBhvr>
                                        <p:cTn id="23" dur="500" fill="hold"/>
                                        <p:tgtEl>
                                          <p:spTgt spid="286"/>
                                        </p:tgtEl>
                                        <p:attrNameLst>
                                          <p:attrName>ppt_w</p:attrName>
                                        </p:attrNameLst>
                                      </p:cBhvr>
                                      <p:tavLst>
                                        <p:tav tm="0">
                                          <p:val>
                                            <p:fltVal val="0"/>
                                          </p:val>
                                        </p:tav>
                                        <p:tav tm="100000">
                                          <p:val>
                                            <p:strVal val="#ppt_w"/>
                                          </p:val>
                                        </p:tav>
                                      </p:tavLst>
                                    </p:anim>
                                    <p:anim calcmode="lin" valueType="num">
                                      <p:cBhvr>
                                        <p:cTn id="24" dur="500" fill="hold"/>
                                        <p:tgtEl>
                                          <p:spTgt spid="286"/>
                                        </p:tgtEl>
                                        <p:attrNameLst>
                                          <p:attrName>ppt_h</p:attrName>
                                        </p:attrNameLst>
                                      </p:cBhvr>
                                      <p:tavLst>
                                        <p:tav tm="0">
                                          <p:val>
                                            <p:fltVal val="0"/>
                                          </p:val>
                                        </p:tav>
                                        <p:tav tm="100000">
                                          <p:val>
                                            <p:strVal val="#ppt_h"/>
                                          </p:val>
                                        </p:tav>
                                      </p:tavLst>
                                    </p:anim>
                                  </p:childTnLst>
                                </p:cTn>
                              </p:par>
                            </p:childTnLst>
                          </p:cTn>
                        </p:par>
                        <p:par>
                          <p:cTn id="25" fill="hold" nodeType="afterGroup">
                            <p:stCondLst>
                              <p:cond delay="2500"/>
                            </p:stCondLst>
                            <p:childTnLst>
                              <p:par>
                                <p:cTn id="26" presetID="20" presetClass="entr" presetSubtype="0" fill="hold" grpId="0" nodeType="afterEffect">
                                  <p:stCondLst>
                                    <p:cond delay="0"/>
                                  </p:stCondLst>
                                  <p:childTnLst>
                                    <p:set>
                                      <p:cBhvr>
                                        <p:cTn id="27" dur="1" fill="hold">
                                          <p:stCondLst>
                                            <p:cond delay="0"/>
                                          </p:stCondLst>
                                        </p:cTn>
                                        <p:tgtEl>
                                          <p:spTgt spid="1049250"/>
                                        </p:tgtEl>
                                        <p:attrNameLst>
                                          <p:attrName>style.visibility</p:attrName>
                                        </p:attrNameLst>
                                      </p:cBhvr>
                                      <p:to>
                                        <p:strVal val="visible"/>
                                      </p:to>
                                    </p:set>
                                    <p:animEffect transition="in" filter="wedge">
                                      <p:cBhvr>
                                        <p:cTn id="28" dur="1000"/>
                                        <p:tgtEl>
                                          <p:spTgt spid="1049250"/>
                                        </p:tgtEl>
                                      </p:cBhvr>
                                    </p:animEffect>
                                  </p:childTnLst>
                                </p:cTn>
                              </p:par>
                            </p:childTnLst>
                          </p:cTn>
                        </p:par>
                        <p:par>
                          <p:cTn id="29" fill="hold" nodeType="afterGroup">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1049264"/>
                                        </p:tgtEl>
                                        <p:attrNameLst>
                                          <p:attrName>style.visibility</p:attrName>
                                        </p:attrNameLst>
                                      </p:cBhvr>
                                      <p:to>
                                        <p:strVal val="visible"/>
                                      </p:to>
                                    </p:set>
                                    <p:animEffect transition="in" filter="wipe(down)">
                                      <p:cBhvr>
                                        <p:cTn id="32" dur="500"/>
                                        <p:tgtEl>
                                          <p:spTgt spid="1049264"/>
                                        </p:tgtEl>
                                      </p:cBhvr>
                                    </p:animEffect>
                                  </p:childTnLst>
                                </p:cTn>
                              </p:par>
                            </p:childTnLst>
                          </p:cTn>
                        </p:par>
                        <p:par>
                          <p:cTn id="33" fill="hold" nodeType="afterGroup">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1049259"/>
                                        </p:tgtEl>
                                        <p:attrNameLst>
                                          <p:attrName>style.visibility</p:attrName>
                                        </p:attrNameLst>
                                      </p:cBhvr>
                                      <p:to>
                                        <p:strVal val="visible"/>
                                      </p:to>
                                    </p:set>
                                    <p:animEffect transition="in" filter="wipe(right)">
                                      <p:cBhvr>
                                        <p:cTn id="36" dur="300"/>
                                        <p:tgtEl>
                                          <p:spTgt spid="1049259"/>
                                        </p:tgtEl>
                                      </p:cBhvr>
                                    </p:animEffect>
                                  </p:childTnLst>
                                </p:cTn>
                              </p:par>
                            </p:childTnLst>
                          </p:cTn>
                        </p:par>
                        <p:par>
                          <p:cTn id="37" fill="hold" nodeType="afterGroup">
                            <p:stCondLst>
                              <p:cond delay="4300"/>
                            </p:stCondLst>
                            <p:childTnLst>
                              <p:par>
                                <p:cTn id="38" presetID="22" presetClass="entr" presetSubtype="8" fill="hold" grpId="0" nodeType="afterEffect">
                                  <p:stCondLst>
                                    <p:cond delay="0"/>
                                  </p:stCondLst>
                                  <p:childTnLst>
                                    <p:set>
                                      <p:cBhvr>
                                        <p:cTn id="39" dur="1" fill="hold">
                                          <p:stCondLst>
                                            <p:cond delay="0"/>
                                          </p:stCondLst>
                                        </p:cTn>
                                        <p:tgtEl>
                                          <p:spTgt spid="1049260"/>
                                        </p:tgtEl>
                                        <p:attrNameLst>
                                          <p:attrName>style.visibility</p:attrName>
                                        </p:attrNameLst>
                                      </p:cBhvr>
                                      <p:to>
                                        <p:strVal val="visible"/>
                                      </p:to>
                                    </p:set>
                                    <p:animEffect transition="in" filter="wipe(left)">
                                      <p:cBhvr>
                                        <p:cTn id="40" dur="500"/>
                                        <p:tgtEl>
                                          <p:spTgt spid="1049260"/>
                                        </p:tgtEl>
                                      </p:cBhvr>
                                    </p:animEffect>
                                  </p:childTnLst>
                                </p:cTn>
                              </p:par>
                            </p:childTnLst>
                          </p:cTn>
                        </p:par>
                        <p:par>
                          <p:cTn id="41" fill="hold" nodeType="afterGroup">
                            <p:stCondLst>
                              <p:cond delay="4800"/>
                            </p:stCondLst>
                            <p:childTnLst>
                              <p:par>
                                <p:cTn id="42" presetID="42" presetClass="entr" presetSubtype="0" fill="hold" grpId="0" nodeType="afterEffect">
                                  <p:stCondLst>
                                    <p:cond delay="0"/>
                                  </p:stCondLst>
                                  <p:childTnLst>
                                    <p:set>
                                      <p:cBhvr>
                                        <p:cTn id="43" dur="1" fill="hold">
                                          <p:stCondLst>
                                            <p:cond delay="0"/>
                                          </p:stCondLst>
                                        </p:cTn>
                                        <p:tgtEl>
                                          <p:spTgt spid="1049258"/>
                                        </p:tgtEl>
                                        <p:attrNameLst>
                                          <p:attrName>style.visibility</p:attrName>
                                        </p:attrNameLst>
                                      </p:cBhvr>
                                      <p:to>
                                        <p:strVal val="visible"/>
                                      </p:to>
                                    </p:set>
                                    <p:animEffect transition="in" filter="fade">
                                      <p:cBhvr>
                                        <p:cTn id="44" dur="1000"/>
                                        <p:tgtEl>
                                          <p:spTgt spid="1049258"/>
                                        </p:tgtEl>
                                      </p:cBhvr>
                                    </p:animEffect>
                                    <p:anim calcmode="lin" valueType="num">
                                      <p:cBhvr>
                                        <p:cTn id="45" dur="1000" fill="hold"/>
                                        <p:tgtEl>
                                          <p:spTgt spid="1049258"/>
                                        </p:tgtEl>
                                        <p:attrNameLst>
                                          <p:attrName>ppt_x</p:attrName>
                                        </p:attrNameLst>
                                      </p:cBhvr>
                                      <p:tavLst>
                                        <p:tav tm="0">
                                          <p:val>
                                            <p:strVal val="#ppt_x"/>
                                          </p:val>
                                        </p:tav>
                                        <p:tav tm="100000">
                                          <p:val>
                                            <p:strVal val="#ppt_x"/>
                                          </p:val>
                                        </p:tav>
                                      </p:tavLst>
                                    </p:anim>
                                    <p:anim calcmode="lin" valueType="num">
                                      <p:cBhvr>
                                        <p:cTn id="46" dur="1000" fill="hold"/>
                                        <p:tgtEl>
                                          <p:spTgt spid="1049258"/>
                                        </p:tgtEl>
                                        <p:attrNameLst>
                                          <p:attrName>ppt_y</p:attrName>
                                        </p:attrNameLst>
                                      </p:cBhvr>
                                      <p:tavLst>
                                        <p:tav tm="0">
                                          <p:val>
                                            <p:strVal val="#ppt_y+.1"/>
                                          </p:val>
                                        </p:tav>
                                        <p:tav tm="100000">
                                          <p:val>
                                            <p:strVal val="#ppt_y"/>
                                          </p:val>
                                        </p:tav>
                                      </p:tavLst>
                                    </p:anim>
                                  </p:childTnLst>
                                </p:cTn>
                              </p:par>
                            </p:childTnLst>
                          </p:cTn>
                        </p:par>
                        <p:par>
                          <p:cTn id="47" fill="hold" nodeType="afterGroup">
                            <p:stCondLst>
                              <p:cond delay="5800"/>
                            </p:stCondLst>
                            <p:childTnLst>
                              <p:par>
                                <p:cTn id="48" presetID="56" presetClass="entr" presetSubtype="0" fill="hold" grpId="0" nodeType="afterEffect">
                                  <p:stCondLst>
                                    <p:cond delay="0"/>
                                  </p:stCondLst>
                                  <p:iterate type="lt">
                                    <p:tmPct val="10000"/>
                                  </p:iterate>
                                  <p:childTnLst>
                                    <p:set>
                                      <p:cBhvr>
                                        <p:cTn id="49" dur="1" fill="hold">
                                          <p:stCondLst>
                                            <p:cond delay="0"/>
                                          </p:stCondLst>
                                        </p:cTn>
                                        <p:tgtEl>
                                          <p:spTgt spid="1049261"/>
                                        </p:tgtEl>
                                        <p:attrNameLst>
                                          <p:attrName>style.visibility</p:attrName>
                                        </p:attrNameLst>
                                      </p:cBhvr>
                                      <p:to>
                                        <p:strVal val="visible"/>
                                      </p:to>
                                    </p:set>
                                    <p:anim by="(-#ppt_w*2)" calcmode="lin" valueType="num">
                                      <p:cBhvr rctx="PPT">
                                        <p:cTn id="50" dur="250" autoRev="1" fill="hold">
                                          <p:stCondLst>
                                            <p:cond delay="0"/>
                                          </p:stCondLst>
                                        </p:cTn>
                                        <p:tgtEl>
                                          <p:spTgt spid="1049261"/>
                                        </p:tgtEl>
                                        <p:attrNameLst>
                                          <p:attrName>ppt_w</p:attrName>
                                        </p:attrNameLst>
                                      </p:cBhvr>
                                    </p:anim>
                                    <p:anim by="(#ppt_w*0.50)" calcmode="lin" valueType="num">
                                      <p:cBhvr>
                                        <p:cTn id="51" dur="250" decel="50000" autoRev="1" fill="hold">
                                          <p:stCondLst>
                                            <p:cond delay="0"/>
                                          </p:stCondLst>
                                        </p:cTn>
                                        <p:tgtEl>
                                          <p:spTgt spid="1049261"/>
                                        </p:tgtEl>
                                        <p:attrNameLst>
                                          <p:attrName>ppt_x</p:attrName>
                                        </p:attrNameLst>
                                      </p:cBhvr>
                                    </p:anim>
                                    <p:anim from="(-#ppt_h/2)" to="(#ppt_y)" calcmode="lin" valueType="num">
                                      <p:cBhvr>
                                        <p:cTn id="52" dur="500" fill="hold">
                                          <p:stCondLst>
                                            <p:cond delay="0"/>
                                          </p:stCondLst>
                                        </p:cTn>
                                        <p:tgtEl>
                                          <p:spTgt spid="1049261"/>
                                        </p:tgtEl>
                                        <p:attrNameLst>
                                          <p:attrName>ppt_y</p:attrName>
                                        </p:attrNameLst>
                                      </p:cBhvr>
                                    </p:anim>
                                    <p:animRot by="21600000">
                                      <p:cBhvr>
                                        <p:cTn id="53" dur="500" fill="hold">
                                          <p:stCondLst>
                                            <p:cond delay="0"/>
                                          </p:stCondLst>
                                        </p:cTn>
                                        <p:tgtEl>
                                          <p:spTgt spid="1049261"/>
                                        </p:tgtEl>
                                        <p:attrNameLst>
                                          <p:attrName>r</p:attrName>
                                        </p:attrNameLst>
                                      </p:cBhvr>
                                    </p:animRot>
                                  </p:childTnLst>
                                </p:cTn>
                              </p:par>
                            </p:childTnLst>
                          </p:cTn>
                        </p:par>
                        <p:par>
                          <p:cTn id="54" fill="hold" nodeType="afterGroup">
                            <p:stCondLst>
                              <p:cond delay="6300"/>
                            </p:stCondLst>
                            <p:childTnLst>
                              <p:par>
                                <p:cTn id="55" presetID="16" presetClass="entr" presetSubtype="21" fill="hold" grpId="0" nodeType="afterEffect">
                                  <p:stCondLst>
                                    <p:cond delay="0"/>
                                  </p:stCondLst>
                                  <p:childTnLst>
                                    <p:set>
                                      <p:cBhvr>
                                        <p:cTn id="56" dur="1" fill="hold">
                                          <p:stCondLst>
                                            <p:cond delay="0"/>
                                          </p:stCondLst>
                                        </p:cTn>
                                        <p:tgtEl>
                                          <p:spTgt spid="1049262"/>
                                        </p:tgtEl>
                                        <p:attrNameLst>
                                          <p:attrName>style.visibility</p:attrName>
                                        </p:attrNameLst>
                                      </p:cBhvr>
                                      <p:to>
                                        <p:strVal val="visible"/>
                                      </p:to>
                                    </p:set>
                                    <p:animEffect transition="in" filter="barn(inVertical)">
                                      <p:cBhvr>
                                        <p:cTn id="57" dur="500"/>
                                        <p:tgtEl>
                                          <p:spTgt spid="10492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250" grpId="0" animBg="1"/>
      <p:bldP spid="1049251" grpId="0" animBg="1"/>
      <p:bldP spid="1049258" grpId="0" animBg="1"/>
      <p:bldP spid="1049259" grpId="0" animBg="1"/>
      <p:bldP spid="1049260" grpId="0" animBg="1"/>
      <p:bldP spid="1049261" grpId="0"/>
      <p:bldP spid="1049262" grpId="0"/>
      <p:bldP spid="1049263" grpId="0"/>
      <p:bldP spid="104926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8" name="组合 2"/>
          <p:cNvGrpSpPr/>
          <p:nvPr/>
        </p:nvGrpSpPr>
        <p:grpSpPr>
          <a:xfrm>
            <a:off x="758730" y="1373000"/>
            <a:ext cx="1826259" cy="1363753"/>
            <a:chOff x="1077252" y="2742843"/>
            <a:chExt cx="1858291" cy="1387673"/>
          </a:xfrm>
        </p:grpSpPr>
        <p:sp>
          <p:nvSpPr>
            <p:cNvPr id="1049265" name="任意多边形 86"/>
            <p:cNvSpPr/>
            <p:nvPr/>
          </p:nvSpPr>
          <p:spPr bwMode="auto">
            <a:xfrm rot="16200000">
              <a:off x="1312561" y="2507534"/>
              <a:ext cx="1387673" cy="1858291"/>
            </a:xfrm>
            <a:custGeom>
              <a:avLst/>
              <a:gdLst>
                <a:gd name="T0" fmla="*/ 881353 w 1762708"/>
                <a:gd name="T1" fmla="*/ 0 h 2331146"/>
                <a:gd name="T2" fmla="*/ 881354 w 1762708"/>
                <a:gd name="T3" fmla="*/ 0 h 2331146"/>
                <a:gd name="T4" fmla="*/ 881354 w 1762708"/>
                <a:gd name="T5" fmla="*/ 0 h 2331146"/>
                <a:gd name="T6" fmla="*/ 1762708 w 1762708"/>
                <a:gd name="T7" fmla="*/ 881354 h 2331146"/>
                <a:gd name="T8" fmla="*/ 1374127 w 1762708"/>
                <a:gd name="T9" fmla="*/ 1612187 h 2331146"/>
                <a:gd name="T10" fmla="*/ 1372283 w 1762708"/>
                <a:gd name="T11" fmla="*/ 1613188 h 2331146"/>
                <a:gd name="T12" fmla="*/ 1372283 w 1762708"/>
                <a:gd name="T13" fmla="*/ 1855121 h 2331146"/>
                <a:gd name="T14" fmla="*/ 1503445 w 1762708"/>
                <a:gd name="T15" fmla="*/ 1855121 h 2331146"/>
                <a:gd name="T16" fmla="*/ 881353 w 1762708"/>
                <a:gd name="T17" fmla="*/ 2331146 h 2331146"/>
                <a:gd name="T18" fmla="*/ 259261 w 1762708"/>
                <a:gd name="T19" fmla="*/ 1855121 h 2331146"/>
                <a:gd name="T20" fmla="*/ 390423 w 1762708"/>
                <a:gd name="T21" fmla="*/ 1855121 h 2331146"/>
                <a:gd name="T22" fmla="*/ 390423 w 1762708"/>
                <a:gd name="T23" fmla="*/ 1613187 h 2331146"/>
                <a:gd name="T24" fmla="*/ 388581 w 1762708"/>
                <a:gd name="T25" fmla="*/ 1612187 h 2331146"/>
                <a:gd name="T26" fmla="*/ 0 w 1762708"/>
                <a:gd name="T27" fmla="*/ 881354 h 2331146"/>
                <a:gd name="T28" fmla="*/ 703731 w 1762708"/>
                <a:gd name="T29" fmla="*/ 17906 h 2331146"/>
                <a:gd name="T30" fmla="*/ 717461 w 1762708"/>
                <a:gd name="T31" fmla="*/ 16522 h 2331146"/>
                <a:gd name="T32" fmla="*/ 717462 w 1762708"/>
                <a:gd name="T33" fmla="*/ 16522 h 2331146"/>
                <a:gd name="T34" fmla="*/ 881353 w 1762708"/>
                <a:gd name="T35" fmla="*/ 0 h 233114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62707" h="2331146">
                  <a:moveTo>
                    <a:pt x="881353" y="0"/>
                  </a:moveTo>
                  <a:lnTo>
                    <a:pt x="881354" y="0"/>
                  </a:lnTo>
                  <a:cubicBezTo>
                    <a:pt x="1368112" y="0"/>
                    <a:pt x="1762708" y="394596"/>
                    <a:pt x="1762708" y="881354"/>
                  </a:cubicBezTo>
                  <a:cubicBezTo>
                    <a:pt x="1762708" y="1185578"/>
                    <a:pt x="1608569" y="1453801"/>
                    <a:pt x="1374127" y="1612187"/>
                  </a:cubicBezTo>
                  <a:lnTo>
                    <a:pt x="1372283" y="1613188"/>
                  </a:lnTo>
                  <a:lnTo>
                    <a:pt x="1372283" y="1855121"/>
                  </a:lnTo>
                  <a:lnTo>
                    <a:pt x="1503445" y="1855121"/>
                  </a:lnTo>
                  <a:lnTo>
                    <a:pt x="881353" y="2331146"/>
                  </a:lnTo>
                  <a:lnTo>
                    <a:pt x="259261" y="1855121"/>
                  </a:lnTo>
                  <a:lnTo>
                    <a:pt x="390423" y="1855121"/>
                  </a:lnTo>
                  <a:lnTo>
                    <a:pt x="390423" y="1613187"/>
                  </a:lnTo>
                  <a:lnTo>
                    <a:pt x="388581" y="1612187"/>
                  </a:lnTo>
                  <a:cubicBezTo>
                    <a:pt x="154139" y="1453801"/>
                    <a:pt x="0" y="1185578"/>
                    <a:pt x="0" y="881354"/>
                  </a:cubicBezTo>
                  <a:cubicBezTo>
                    <a:pt x="0" y="455441"/>
                    <a:pt x="302113" y="100089"/>
                    <a:pt x="703731" y="17906"/>
                  </a:cubicBezTo>
                  <a:lnTo>
                    <a:pt x="717461" y="16522"/>
                  </a:lnTo>
                  <a:lnTo>
                    <a:pt x="717462" y="16522"/>
                  </a:lnTo>
                  <a:cubicBezTo>
                    <a:pt x="770400" y="5689"/>
                    <a:pt x="825213" y="0"/>
                    <a:pt x="881353" y="0"/>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2700000" scaled="1"/>
            </a:gradFill>
            <a:ln>
              <a:noFill/>
            </a:ln>
          </p:spPr>
          <p:txBody>
            <a:bodyPr lIns="54426" tIns="27213" rIns="54426" bIns="27213"/>
            <a:lstStyle>
              <a:defPPr>
                <a:defRPr lang="zh-CN"/>
              </a:defPPr>
              <a:lvl1pPr algn="l" defTabSz="967105" rtl="0" fontAlgn="base">
                <a:spcBef>
                  <a:spcPct val="0"/>
                </a:spcBef>
                <a:spcAft>
                  <a:spcPct val="0"/>
                </a:spcAft>
                <a:defRPr sz="1900" kern="1200">
                  <a:solidFill>
                    <a:schemeClr val="tx1"/>
                  </a:solidFill>
                  <a:latin typeface="Arial" panose="020B0604020202020204" pitchFamily="34" charset="0"/>
                  <a:ea typeface="宋体" panose="02010600030101010101" pitchFamily="2" charset="-122"/>
                  <a:cs typeface="+mn-cs"/>
                </a:defRPr>
              </a:lvl1pPr>
              <a:lvl2pPr marL="482600" indent="-25400" algn="l" defTabSz="967105" rtl="0" fontAlgn="base">
                <a:spcBef>
                  <a:spcPct val="0"/>
                </a:spcBef>
                <a:spcAft>
                  <a:spcPct val="0"/>
                </a:spcAft>
                <a:defRPr sz="1900" kern="1200">
                  <a:solidFill>
                    <a:schemeClr val="tx1"/>
                  </a:solidFill>
                  <a:latin typeface="Arial" panose="020B0604020202020204" pitchFamily="34" charset="0"/>
                  <a:ea typeface="宋体" panose="02010600030101010101" pitchFamily="2" charset="-122"/>
                  <a:cs typeface="+mn-cs"/>
                </a:defRPr>
              </a:lvl2pPr>
              <a:lvl3pPr marL="967105" indent="-52705" algn="l" defTabSz="967105" rtl="0" fontAlgn="base">
                <a:spcBef>
                  <a:spcPct val="0"/>
                </a:spcBef>
                <a:spcAft>
                  <a:spcPct val="0"/>
                </a:spcAft>
                <a:defRPr sz="1900" kern="1200">
                  <a:solidFill>
                    <a:schemeClr val="tx1"/>
                  </a:solidFill>
                  <a:latin typeface="Arial" panose="020B0604020202020204" pitchFamily="34" charset="0"/>
                  <a:ea typeface="宋体" panose="02010600030101010101" pitchFamily="2" charset="-122"/>
                  <a:cs typeface="+mn-cs"/>
                </a:defRPr>
              </a:lvl3pPr>
              <a:lvl4pPr marL="1450975" indent="-79375" algn="l" defTabSz="967105" rtl="0" fontAlgn="base">
                <a:spcBef>
                  <a:spcPct val="0"/>
                </a:spcBef>
                <a:spcAft>
                  <a:spcPct val="0"/>
                </a:spcAft>
                <a:defRPr sz="1900" kern="1200">
                  <a:solidFill>
                    <a:schemeClr val="tx1"/>
                  </a:solidFill>
                  <a:latin typeface="Arial" panose="020B0604020202020204" pitchFamily="34" charset="0"/>
                  <a:ea typeface="宋体" panose="02010600030101010101" pitchFamily="2" charset="-122"/>
                  <a:cs typeface="+mn-cs"/>
                </a:defRPr>
              </a:lvl4pPr>
              <a:lvl5pPr marL="1935480" indent="-106680" algn="l" defTabSz="967105" rtl="0" fontAlgn="base">
                <a:spcBef>
                  <a:spcPct val="0"/>
                </a:spcBef>
                <a:spcAft>
                  <a:spcPct val="0"/>
                </a:spcAft>
                <a:defRPr sz="19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9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19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19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1900" kern="1200">
                  <a:solidFill>
                    <a:schemeClr val="tx1"/>
                  </a:solidFill>
                  <a:latin typeface="Arial" panose="020B0604020202020204" pitchFamily="34" charset="0"/>
                  <a:ea typeface="宋体" panose="02010600030101010101" pitchFamily="2" charset="-122"/>
                  <a:cs typeface="+mn-cs"/>
                </a:defRPr>
              </a:lvl9pPr>
            </a:lstStyle>
            <a:p>
              <a:endParaRPr lang="zh-CN" altLang="en-US" sz="1425">
                <a:latin typeface="微软雅黑" panose="020B0503020204020204" pitchFamily="34" charset="-122"/>
                <a:ea typeface="微软雅黑" panose="020B0503020204020204" pitchFamily="34" charset="-122"/>
              </a:endParaRPr>
            </a:p>
          </p:txBody>
        </p:sp>
        <p:sp>
          <p:nvSpPr>
            <p:cNvPr id="1049266" name="椭圆 4"/>
            <p:cNvSpPr/>
            <p:nvPr/>
          </p:nvSpPr>
          <p:spPr>
            <a:xfrm>
              <a:off x="1250306" y="2907052"/>
              <a:ext cx="1072788" cy="1059475"/>
            </a:xfrm>
            <a:prstGeom prst="ellipse">
              <a:avLst/>
            </a:prstGeom>
            <a:gradFill flip="none" rotWithShape="1">
              <a:gsLst>
                <a:gs pos="0">
                  <a:srgbClr val="D9D9DA"/>
                </a:gs>
                <a:gs pos="100000">
                  <a:srgbClr val="FFFFFF">
                    <a:lumMod val="100000"/>
                  </a:srgbClr>
                </a:gs>
              </a:gsLst>
              <a:lin ang="2700000" scaled="1"/>
            </a:gradFill>
            <a:ln w="28575" cap="flat" cmpd="sng" algn="ctr">
              <a:gradFill flip="none" rotWithShape="1">
                <a:gsLst>
                  <a:gs pos="0">
                    <a:srgbClr val="D9D9DA"/>
                  </a:gs>
                  <a:gs pos="100000">
                    <a:srgbClr val="FFFFFF"/>
                  </a:gs>
                </a:gsLst>
                <a:lin ang="13500000" scaled="1"/>
              </a:gradFill>
              <a:prstDash val="solid"/>
              <a:miter lim="800000"/>
            </a:ln>
            <a:effectLst>
              <a:outerShdw blurRad="279400" dist="165100" dir="2700000" algn="t" rotWithShape="0">
                <a:prstClr val="black">
                  <a:alpha val="35000"/>
                </a:prstClr>
              </a:outerShdw>
            </a:effectLst>
          </p:spPr>
          <p:txBody>
            <a:bodyPr lIns="54426" tIns="27213" rIns="54426" bIns="27213" anchor="ctr"/>
            <a:lstStyle>
              <a:defPPr>
                <a:defRPr lang="zh-CN"/>
              </a:defPPr>
              <a:lvl1pPr algn="l" defTabSz="967105" rtl="0" fontAlgn="base">
                <a:spcBef>
                  <a:spcPct val="0"/>
                </a:spcBef>
                <a:spcAft>
                  <a:spcPct val="0"/>
                </a:spcAft>
                <a:defRPr sz="1900" kern="1200">
                  <a:solidFill>
                    <a:schemeClr val="tx1"/>
                  </a:solidFill>
                  <a:latin typeface="Arial" panose="020B0604020202020204" pitchFamily="34" charset="0"/>
                  <a:ea typeface="宋体" panose="02010600030101010101" pitchFamily="2" charset="-122"/>
                  <a:cs typeface="+mn-cs"/>
                </a:defRPr>
              </a:lvl1pPr>
              <a:lvl2pPr marL="482600" indent="-25400" algn="l" defTabSz="967105" rtl="0" fontAlgn="base">
                <a:spcBef>
                  <a:spcPct val="0"/>
                </a:spcBef>
                <a:spcAft>
                  <a:spcPct val="0"/>
                </a:spcAft>
                <a:defRPr sz="1900" kern="1200">
                  <a:solidFill>
                    <a:schemeClr val="tx1"/>
                  </a:solidFill>
                  <a:latin typeface="Arial" panose="020B0604020202020204" pitchFamily="34" charset="0"/>
                  <a:ea typeface="宋体" panose="02010600030101010101" pitchFamily="2" charset="-122"/>
                  <a:cs typeface="+mn-cs"/>
                </a:defRPr>
              </a:lvl2pPr>
              <a:lvl3pPr marL="967105" indent="-52705" algn="l" defTabSz="967105" rtl="0" fontAlgn="base">
                <a:spcBef>
                  <a:spcPct val="0"/>
                </a:spcBef>
                <a:spcAft>
                  <a:spcPct val="0"/>
                </a:spcAft>
                <a:defRPr sz="1900" kern="1200">
                  <a:solidFill>
                    <a:schemeClr val="tx1"/>
                  </a:solidFill>
                  <a:latin typeface="Arial" panose="020B0604020202020204" pitchFamily="34" charset="0"/>
                  <a:ea typeface="宋体" panose="02010600030101010101" pitchFamily="2" charset="-122"/>
                  <a:cs typeface="+mn-cs"/>
                </a:defRPr>
              </a:lvl3pPr>
              <a:lvl4pPr marL="1450975" indent="-79375" algn="l" defTabSz="967105" rtl="0" fontAlgn="base">
                <a:spcBef>
                  <a:spcPct val="0"/>
                </a:spcBef>
                <a:spcAft>
                  <a:spcPct val="0"/>
                </a:spcAft>
                <a:defRPr sz="1900" kern="1200">
                  <a:solidFill>
                    <a:schemeClr val="tx1"/>
                  </a:solidFill>
                  <a:latin typeface="Arial" panose="020B0604020202020204" pitchFamily="34" charset="0"/>
                  <a:ea typeface="宋体" panose="02010600030101010101" pitchFamily="2" charset="-122"/>
                  <a:cs typeface="+mn-cs"/>
                </a:defRPr>
              </a:lvl4pPr>
              <a:lvl5pPr marL="1935480" indent="-106680" algn="l" defTabSz="967105" rtl="0" fontAlgn="base">
                <a:spcBef>
                  <a:spcPct val="0"/>
                </a:spcBef>
                <a:spcAft>
                  <a:spcPct val="0"/>
                </a:spcAft>
                <a:defRPr sz="19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9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19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19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1900" kern="1200">
                  <a:solidFill>
                    <a:schemeClr val="tx1"/>
                  </a:solidFill>
                  <a:latin typeface="Arial" panose="020B0604020202020204" pitchFamily="34" charset="0"/>
                  <a:ea typeface="宋体" panose="02010600030101010101" pitchFamily="2" charset="-122"/>
                  <a:cs typeface="+mn-cs"/>
                </a:defRPr>
              </a:lvl9pPr>
            </a:lstStyle>
            <a:p>
              <a:pPr algn="ctr" fontAlgn="auto">
                <a:spcBef>
                  <a:spcPct val="0"/>
                </a:spcBef>
                <a:spcAft>
                  <a:spcPct val="0"/>
                </a:spcAft>
              </a:pPr>
              <a:endParaRPr lang="zh-CN" altLang="en-US" sz="1425" kern="0">
                <a:solidFill>
                  <a:prstClr val="white"/>
                </a:solidFill>
                <a:latin typeface="微软雅黑" panose="020B0503020204020204" pitchFamily="34" charset="-122"/>
                <a:ea typeface="微软雅黑" panose="020B0503020204020204" pitchFamily="34" charset="-122"/>
              </a:endParaRPr>
            </a:p>
          </p:txBody>
        </p:sp>
        <p:sp>
          <p:nvSpPr>
            <p:cNvPr id="1049267" name="文本框 19"/>
            <p:cNvSpPr txBox="1"/>
            <p:nvPr/>
          </p:nvSpPr>
          <p:spPr>
            <a:xfrm>
              <a:off x="1399017" y="3041941"/>
              <a:ext cx="730136" cy="805734"/>
            </a:xfrm>
            <a:prstGeom prst="rect">
              <a:avLst/>
            </a:prstGeom>
            <a:noFill/>
          </p:spPr>
          <p:txBody>
            <a:bodyPr wrap="none" lIns="54426" tIns="27213" rIns="54426" bIns="27213">
              <a:spAutoFit/>
            </a:bodyPr>
            <a:lstStyle>
              <a:defPPr>
                <a:defRPr lang="zh-CN"/>
              </a:defPPr>
              <a:lvl1pPr algn="l" defTabSz="967105" rtl="0" fontAlgn="base">
                <a:spcBef>
                  <a:spcPct val="0"/>
                </a:spcBef>
                <a:spcAft>
                  <a:spcPct val="0"/>
                </a:spcAft>
                <a:defRPr sz="1900" kern="1200">
                  <a:solidFill>
                    <a:schemeClr val="tx1"/>
                  </a:solidFill>
                  <a:latin typeface="Arial" panose="020B0604020202020204" pitchFamily="34" charset="0"/>
                  <a:ea typeface="宋体" panose="02010600030101010101" pitchFamily="2" charset="-122"/>
                  <a:cs typeface="+mn-cs"/>
                </a:defRPr>
              </a:lvl1pPr>
              <a:lvl2pPr marL="482600" indent="-25400" algn="l" defTabSz="967105" rtl="0" fontAlgn="base">
                <a:spcBef>
                  <a:spcPct val="0"/>
                </a:spcBef>
                <a:spcAft>
                  <a:spcPct val="0"/>
                </a:spcAft>
                <a:defRPr sz="1900" kern="1200">
                  <a:solidFill>
                    <a:schemeClr val="tx1"/>
                  </a:solidFill>
                  <a:latin typeface="Arial" panose="020B0604020202020204" pitchFamily="34" charset="0"/>
                  <a:ea typeface="宋体" panose="02010600030101010101" pitchFamily="2" charset="-122"/>
                  <a:cs typeface="+mn-cs"/>
                </a:defRPr>
              </a:lvl2pPr>
              <a:lvl3pPr marL="967105" indent="-52705" algn="l" defTabSz="967105" rtl="0" fontAlgn="base">
                <a:spcBef>
                  <a:spcPct val="0"/>
                </a:spcBef>
                <a:spcAft>
                  <a:spcPct val="0"/>
                </a:spcAft>
                <a:defRPr sz="1900" kern="1200">
                  <a:solidFill>
                    <a:schemeClr val="tx1"/>
                  </a:solidFill>
                  <a:latin typeface="Arial" panose="020B0604020202020204" pitchFamily="34" charset="0"/>
                  <a:ea typeface="宋体" panose="02010600030101010101" pitchFamily="2" charset="-122"/>
                  <a:cs typeface="+mn-cs"/>
                </a:defRPr>
              </a:lvl3pPr>
              <a:lvl4pPr marL="1450975" indent="-79375" algn="l" defTabSz="967105" rtl="0" fontAlgn="base">
                <a:spcBef>
                  <a:spcPct val="0"/>
                </a:spcBef>
                <a:spcAft>
                  <a:spcPct val="0"/>
                </a:spcAft>
                <a:defRPr sz="1900" kern="1200">
                  <a:solidFill>
                    <a:schemeClr val="tx1"/>
                  </a:solidFill>
                  <a:latin typeface="Arial" panose="020B0604020202020204" pitchFamily="34" charset="0"/>
                  <a:ea typeface="宋体" panose="02010600030101010101" pitchFamily="2" charset="-122"/>
                  <a:cs typeface="+mn-cs"/>
                </a:defRPr>
              </a:lvl4pPr>
              <a:lvl5pPr marL="1935480" indent="-106680" algn="l" defTabSz="967105" rtl="0" fontAlgn="base">
                <a:spcBef>
                  <a:spcPct val="0"/>
                </a:spcBef>
                <a:spcAft>
                  <a:spcPct val="0"/>
                </a:spcAft>
                <a:defRPr sz="19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9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19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19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1900" kern="1200">
                  <a:solidFill>
                    <a:schemeClr val="tx1"/>
                  </a:solidFill>
                  <a:latin typeface="Arial" panose="020B0604020202020204" pitchFamily="34" charset="0"/>
                  <a:ea typeface="宋体" panose="02010600030101010101" pitchFamily="2" charset="-122"/>
                  <a:cs typeface="+mn-cs"/>
                </a:defRPr>
              </a:lvl9pPr>
            </a:lstStyle>
            <a:p>
              <a:pPr algn="ctr" fontAlgn="auto">
                <a:spcBef>
                  <a:spcPct val="0"/>
                </a:spcBef>
                <a:spcAft>
                  <a:spcPct val="0"/>
                </a:spcAft>
              </a:pPr>
              <a:r>
                <a:rPr lang="zh-CN" sz="2400" b="1">
                  <a:solidFill>
                    <a:srgbClr val="C00000"/>
                  </a:solidFill>
                  <a:latin typeface="微软雅黑" panose="020B0503020204020204" pitchFamily="34" charset="-122"/>
                  <a:ea typeface="微软雅黑" panose="020B0503020204020204" pitchFamily="34" charset="-122"/>
                </a:rPr>
                <a:t>综上</a:t>
              </a:r>
            </a:p>
            <a:p>
              <a:pPr algn="ctr" fontAlgn="auto">
                <a:spcBef>
                  <a:spcPct val="0"/>
                </a:spcBef>
                <a:spcAft>
                  <a:spcPct val="0"/>
                </a:spcAft>
              </a:pPr>
              <a:r>
                <a:rPr lang="zh-CN" sz="2400" b="1">
                  <a:solidFill>
                    <a:srgbClr val="C00000"/>
                  </a:solidFill>
                  <a:latin typeface="微软雅黑" panose="020B0503020204020204" pitchFamily="34" charset="-122"/>
                  <a:ea typeface="微软雅黑" panose="020B0503020204020204" pitchFamily="34" charset="-122"/>
                </a:rPr>
                <a:t>分析</a:t>
              </a:r>
            </a:p>
          </p:txBody>
        </p:sp>
      </p:grpSp>
      <p:sp>
        <p:nvSpPr>
          <p:cNvPr id="1049268" name="矩形 6"/>
          <p:cNvSpPr/>
          <p:nvPr/>
        </p:nvSpPr>
        <p:spPr>
          <a:xfrm>
            <a:off x="2661920" y="1569720"/>
            <a:ext cx="8368665" cy="943610"/>
          </a:xfrm>
          <a:prstGeom prst="rect">
            <a:avLst/>
          </a:prstGeom>
          <a:solidFill>
            <a:srgbClr val="C00000"/>
          </a:solidFill>
          <a:ln w="19050" cap="flat" cmpd="sng" algn="ctr">
            <a:solidFill>
              <a:srgbClr val="C00000"/>
            </a:solidFill>
            <a:prstDash val="sysDot"/>
          </a:ln>
          <a:effectLst/>
        </p:spPr>
        <p:txBody>
          <a:bodyPr rtlCol="0" anchor="ctr"/>
          <a:lstStyle/>
          <a:p>
            <a:pPr algn="ctr" fontAlgn="base">
              <a:spcBef>
                <a:spcPct val="0"/>
              </a:spcBef>
              <a:spcAft>
                <a:spcPct val="0"/>
              </a:spcAft>
            </a:pPr>
            <a:endParaRPr lang="zh-CN" altLang="en-US" sz="4000" b="1" kern="0">
              <a:solidFill>
                <a:schemeClr val="bg1"/>
              </a:solidFill>
              <a:latin typeface="微软雅黑" panose="020B0503020204020204" pitchFamily="34" charset="-122"/>
              <a:ea typeface="微软雅黑" panose="020B0503020204020204" pitchFamily="34" charset="-122"/>
              <a:sym typeface="思源黑体 CN Normal" panose="020B0400000000000000" pitchFamily="34" charset="-122"/>
            </a:endParaRPr>
          </a:p>
        </p:txBody>
      </p:sp>
      <p:sp>
        <p:nvSpPr>
          <p:cNvPr id="1049269" name="矩形 7"/>
          <p:cNvSpPr/>
          <p:nvPr/>
        </p:nvSpPr>
        <p:spPr>
          <a:xfrm>
            <a:off x="2766060" y="1595120"/>
            <a:ext cx="8264525" cy="863600"/>
          </a:xfrm>
          <a:prstGeom prst="rect">
            <a:avLst/>
          </a:prstGeom>
        </p:spPr>
        <p:txBody>
          <a:bodyPr wrap="square">
            <a:noAutofit/>
          </a:bodyPr>
          <a:lstStyle/>
          <a:p>
            <a:pPr lvl="0" defTabSz="913130" fontAlgn="base">
              <a:lnSpc>
                <a:spcPct val="125000"/>
              </a:lnSpc>
              <a:spcBef>
                <a:spcPct val="0"/>
              </a:spcBef>
              <a:spcAft>
                <a:spcPts val="500"/>
              </a:spcAft>
            </a:pPr>
            <a:r>
              <a:rPr lang="zh-CN" altLang="en-US" sz="2000" b="1" kern="0">
                <a:solidFill>
                  <a:prstClr val="white"/>
                </a:solidFill>
                <a:latin typeface="微软雅黑" panose="020B0503020204020204" pitchFamily="34" charset="-122"/>
                <a:ea typeface="微软雅黑" panose="020B0503020204020204" pitchFamily="34" charset="-122"/>
                <a:cs typeface="+mn-ea"/>
                <a:sym typeface="+mn-lt"/>
              </a:rPr>
              <a:t>《规定》修订后，在责任落实上更加明确，关键环节管理上更加清晰，监督检查重点上更加突出，主要突出了三个方面内容</a:t>
            </a:r>
          </a:p>
        </p:txBody>
      </p:sp>
      <p:sp>
        <p:nvSpPr>
          <p:cNvPr id="1049270" name="TextBox 7"/>
          <p:cNvSpPr>
            <a:spLocks noChangeArrowheads="1"/>
          </p:cNvSpPr>
          <p:nvPr/>
        </p:nvSpPr>
        <p:spPr bwMode="auto">
          <a:xfrm>
            <a:off x="1982972" y="3375316"/>
            <a:ext cx="8963850" cy="255905"/>
          </a:xfrm>
          <a:prstGeom prst="rect">
            <a:avLst/>
          </a:prstGeom>
          <a:noFill/>
          <a:ln>
            <a:noFill/>
          </a:ln>
          <a:effectLst/>
        </p:spPr>
        <p:txBody>
          <a:bodyPr wrap="square" lIns="0" tIns="0" rIns="0" bIns="0">
            <a:spAutoFit/>
          </a:bodyPr>
          <a:lstStyle/>
          <a:p>
            <a:pPr lvl="0" defTabSz="913130" fontAlgn="base">
              <a:lnSpc>
                <a:spcPts val="2000"/>
              </a:lnSpc>
              <a:spcBef>
                <a:spcPct val="0"/>
              </a:spcBef>
              <a:spcAft>
                <a:spcPts val="500"/>
              </a:spcAft>
            </a:pPr>
            <a:r>
              <a:rPr kern="0">
                <a:latin typeface="微软雅黑" panose="020B0503020204020204" pitchFamily="34" charset="-122"/>
                <a:ea typeface="微软雅黑" panose="020B0503020204020204" pitchFamily="34" charset="-122"/>
                <a:cs typeface="+mn-ea"/>
                <a:sym typeface="+mn-lt"/>
              </a:rPr>
              <a:t>一是要求企业必须配备有限空间作业监护人。</a:t>
            </a:r>
          </a:p>
        </p:txBody>
      </p:sp>
      <p:sp>
        <p:nvSpPr>
          <p:cNvPr id="1049271" name="圆角矩形 76"/>
          <p:cNvSpPr/>
          <p:nvPr/>
        </p:nvSpPr>
        <p:spPr>
          <a:xfrm>
            <a:off x="1346640" y="3152543"/>
            <a:ext cx="9704350" cy="657499"/>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6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nvGrpSpPr>
          <p:cNvPr id="289" name="组合 10"/>
          <p:cNvGrpSpPr/>
          <p:nvPr/>
        </p:nvGrpSpPr>
        <p:grpSpPr>
          <a:xfrm>
            <a:off x="1017891" y="3155953"/>
            <a:ext cx="657499" cy="657499"/>
            <a:chOff x="1417067" y="4277724"/>
            <a:chExt cx="657499" cy="657499"/>
          </a:xfrm>
        </p:grpSpPr>
        <p:grpSp>
          <p:nvGrpSpPr>
            <p:cNvPr id="290" name="组合 11"/>
            <p:cNvGrpSpPr/>
            <p:nvPr/>
          </p:nvGrpSpPr>
          <p:grpSpPr>
            <a:xfrm>
              <a:off x="1417067" y="4277724"/>
              <a:ext cx="657499" cy="657499"/>
              <a:chOff x="3724323" y="1908536"/>
              <a:chExt cx="1329153" cy="1329153"/>
            </a:xfrm>
            <a:gradFill>
              <a:gsLst>
                <a:gs pos="0">
                  <a:srgbClr val="FCD860"/>
                </a:gs>
                <a:gs pos="34200">
                  <a:srgbClr val="E6D38F"/>
                </a:gs>
                <a:gs pos="62000">
                  <a:srgbClr val="C69135"/>
                </a:gs>
                <a:gs pos="100000">
                  <a:srgbClr val="F1DF97"/>
                </a:gs>
              </a:gsLst>
              <a:lin ang="12000000" scaled="0"/>
            </a:gradFill>
          </p:grpSpPr>
          <p:sp>
            <p:nvSpPr>
              <p:cNvPr id="1049272" name="椭圆 13"/>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1049273" name="椭圆 14"/>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1049274" name="TextBox 7"/>
            <p:cNvSpPr>
              <a:spLocks noChangeArrowheads="1"/>
            </p:cNvSpPr>
            <p:nvPr/>
          </p:nvSpPr>
          <p:spPr bwMode="auto">
            <a:xfrm>
              <a:off x="1517646" y="4452585"/>
              <a:ext cx="456340" cy="307777"/>
            </a:xfrm>
            <a:prstGeom prst="rect">
              <a:avLst/>
            </a:prstGeom>
            <a:noFill/>
            <a:ln>
              <a:noFill/>
            </a:ln>
            <a:effectLst/>
          </p:spPr>
          <p:txBody>
            <a:bodyPr wrap="square" lIns="0" tIns="0" rIns="0" bIns="0">
              <a:spAutoFit/>
            </a:bodyPr>
            <a:lstStyle/>
            <a:p>
              <a:pPr marL="0" marR="0" lvl="0" indent="0" algn="ctr" defTabSz="914400" rtl="0" eaLnBrk="1" fontAlgn="auto" latinLnBrk="0" hangingPunct="1">
                <a:lnSpc>
                  <a:spcPct val="100000"/>
                </a:lnSpc>
                <a:spcBef>
                  <a:spcPct val="0"/>
                </a:spcBef>
                <a:spcAft>
                  <a:spcPct val="0"/>
                </a:spcAft>
                <a:buClrTx/>
                <a:buSzTx/>
                <a:buFontTx/>
                <a:buNone/>
              </a:pPr>
              <a:r>
                <a:rPr kumimoji="0" lang="en-US" altLang="zh-CN" sz="2000" b="1" i="0" u="none" strike="noStrike" kern="120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cs typeface="+mn-cs"/>
                  <a:sym typeface="微软雅黑" panose="020B0503020204020204" pitchFamily="34" charset="-122"/>
                </a:rPr>
                <a:t>1</a:t>
              </a:r>
              <a:endParaRPr kumimoji="0" lang="zh-CN" altLang="en-US" sz="2000" b="1" i="0" u="none" strike="noStrike" kern="120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cs typeface="+mn-cs"/>
                <a:sym typeface="微软雅黑" panose="020B0503020204020204" pitchFamily="34" charset="-122"/>
              </a:endParaRPr>
            </a:p>
          </p:txBody>
        </p:sp>
      </p:grpSp>
      <p:sp>
        <p:nvSpPr>
          <p:cNvPr id="1049275" name="TextBox 7"/>
          <p:cNvSpPr>
            <a:spLocks noChangeArrowheads="1"/>
          </p:cNvSpPr>
          <p:nvPr/>
        </p:nvSpPr>
        <p:spPr bwMode="auto">
          <a:xfrm>
            <a:off x="1946996" y="4226045"/>
            <a:ext cx="8904090" cy="255905"/>
          </a:xfrm>
          <a:prstGeom prst="rect">
            <a:avLst/>
          </a:prstGeom>
          <a:noFill/>
          <a:ln>
            <a:noFill/>
          </a:ln>
          <a:effectLst/>
        </p:spPr>
        <p:txBody>
          <a:bodyPr wrap="square" lIns="0" tIns="0" rIns="0" bIns="0">
            <a:spAutoFit/>
          </a:bodyPr>
          <a:lstStyle/>
          <a:p>
            <a:pPr lvl="0" defTabSz="913130" fontAlgn="base">
              <a:lnSpc>
                <a:spcPts val="2000"/>
              </a:lnSpc>
              <a:spcBef>
                <a:spcPct val="0"/>
              </a:spcBef>
              <a:spcAft>
                <a:spcPts val="500"/>
              </a:spcAft>
            </a:pPr>
            <a:r>
              <a:rPr lang="zh-CN" altLang="en-US" kern="0">
                <a:latin typeface="微软雅黑" panose="020B0503020204020204" pitchFamily="34" charset="-122"/>
                <a:ea typeface="微软雅黑" panose="020B0503020204020204" pitchFamily="34" charset="-122"/>
                <a:cs typeface="+mn-ea"/>
                <a:sym typeface="+mn-lt"/>
              </a:rPr>
              <a:t>二是突出作业审批、应急处置等关键环节安全管理。</a:t>
            </a:r>
          </a:p>
        </p:txBody>
      </p:sp>
      <p:sp>
        <p:nvSpPr>
          <p:cNvPr id="1049276" name="圆角矩形 76"/>
          <p:cNvSpPr/>
          <p:nvPr/>
        </p:nvSpPr>
        <p:spPr>
          <a:xfrm>
            <a:off x="1346640" y="4024970"/>
            <a:ext cx="9704352" cy="657499"/>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6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nvGrpSpPr>
          <p:cNvPr id="291" name="组合 17"/>
          <p:cNvGrpSpPr/>
          <p:nvPr/>
        </p:nvGrpSpPr>
        <p:grpSpPr>
          <a:xfrm>
            <a:off x="1017891" y="4028380"/>
            <a:ext cx="657499" cy="657499"/>
            <a:chOff x="1417067" y="4277724"/>
            <a:chExt cx="657499" cy="657499"/>
          </a:xfrm>
        </p:grpSpPr>
        <p:grpSp>
          <p:nvGrpSpPr>
            <p:cNvPr id="292" name="组合 18"/>
            <p:cNvGrpSpPr/>
            <p:nvPr/>
          </p:nvGrpSpPr>
          <p:grpSpPr>
            <a:xfrm>
              <a:off x="1417067" y="4277724"/>
              <a:ext cx="657499" cy="657499"/>
              <a:chOff x="3724323" y="1908536"/>
              <a:chExt cx="1329153" cy="1329153"/>
            </a:xfrm>
            <a:gradFill>
              <a:gsLst>
                <a:gs pos="0">
                  <a:srgbClr val="FCD860"/>
                </a:gs>
                <a:gs pos="34200">
                  <a:srgbClr val="E6D38F"/>
                </a:gs>
                <a:gs pos="62000">
                  <a:srgbClr val="C69135"/>
                </a:gs>
                <a:gs pos="100000">
                  <a:srgbClr val="F1DF97"/>
                </a:gs>
              </a:gsLst>
              <a:lin ang="12000000" scaled="0"/>
            </a:gradFill>
          </p:grpSpPr>
          <p:sp>
            <p:nvSpPr>
              <p:cNvPr id="1049277" name="椭圆 20"/>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1049278" name="椭圆 21"/>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1049279" name="TextBox 7"/>
            <p:cNvSpPr>
              <a:spLocks noChangeArrowheads="1"/>
            </p:cNvSpPr>
            <p:nvPr/>
          </p:nvSpPr>
          <p:spPr bwMode="auto">
            <a:xfrm>
              <a:off x="1517646" y="4452585"/>
              <a:ext cx="456340" cy="307777"/>
            </a:xfrm>
            <a:prstGeom prst="rect">
              <a:avLst/>
            </a:prstGeom>
            <a:noFill/>
            <a:ln>
              <a:noFill/>
            </a:ln>
            <a:effectLst/>
          </p:spPr>
          <p:txBody>
            <a:bodyPr wrap="square" lIns="0" tIns="0" rIns="0" bIns="0">
              <a:spAutoFit/>
            </a:bodyPr>
            <a:lstStyle/>
            <a:p>
              <a:pPr marL="0" marR="0" lvl="0" indent="0" algn="ctr" defTabSz="914400" rtl="0" eaLnBrk="1" fontAlgn="auto" latinLnBrk="0" hangingPunct="1">
                <a:lnSpc>
                  <a:spcPct val="100000"/>
                </a:lnSpc>
                <a:spcBef>
                  <a:spcPct val="0"/>
                </a:spcBef>
                <a:spcAft>
                  <a:spcPct val="0"/>
                </a:spcAft>
                <a:buClrTx/>
                <a:buSzTx/>
                <a:buFontTx/>
                <a:buNone/>
              </a:pPr>
              <a:r>
                <a:rPr kumimoji="0" lang="en-US" altLang="zh-CN" sz="2000" b="1" i="0" u="none" strike="noStrike" kern="120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cs typeface="+mn-cs"/>
                  <a:sym typeface="微软雅黑" panose="020B0503020204020204" pitchFamily="34" charset="-122"/>
                </a:rPr>
                <a:t>2</a:t>
              </a:r>
              <a:endParaRPr kumimoji="0" lang="zh-CN" altLang="en-US" sz="2000" b="1" i="0" u="none" strike="noStrike" kern="120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cs typeface="+mn-cs"/>
                <a:sym typeface="微软雅黑" panose="020B0503020204020204" pitchFamily="34" charset="-122"/>
              </a:endParaRPr>
            </a:p>
          </p:txBody>
        </p:sp>
      </p:grpSp>
      <p:sp>
        <p:nvSpPr>
          <p:cNvPr id="1049280" name="TextBox 7"/>
          <p:cNvSpPr>
            <a:spLocks noChangeArrowheads="1"/>
          </p:cNvSpPr>
          <p:nvPr/>
        </p:nvSpPr>
        <p:spPr bwMode="auto">
          <a:xfrm>
            <a:off x="1946996" y="5098788"/>
            <a:ext cx="8999826" cy="255905"/>
          </a:xfrm>
          <a:prstGeom prst="rect">
            <a:avLst/>
          </a:prstGeom>
          <a:noFill/>
          <a:ln>
            <a:noFill/>
          </a:ln>
          <a:effectLst/>
        </p:spPr>
        <p:txBody>
          <a:bodyPr wrap="square" lIns="0" tIns="0" rIns="0" bIns="0">
            <a:spAutoFit/>
          </a:bodyPr>
          <a:lstStyle/>
          <a:p>
            <a:pPr lvl="0" defTabSz="913130" fontAlgn="base">
              <a:lnSpc>
                <a:spcPts val="2000"/>
              </a:lnSpc>
              <a:spcBef>
                <a:spcPct val="0"/>
              </a:spcBef>
              <a:spcAft>
                <a:spcPts val="500"/>
              </a:spcAft>
            </a:pPr>
            <a:r>
              <a:rPr lang="zh-CN" altLang="en-US" kern="0">
                <a:latin typeface="微软雅黑" panose="020B0503020204020204" pitchFamily="34" charset="-122"/>
                <a:ea typeface="微软雅黑" panose="020B0503020204020204" pitchFamily="34" charset="-122"/>
                <a:cs typeface="+mn-ea"/>
                <a:sym typeface="+mn-lt"/>
              </a:rPr>
              <a:t>三是突出高风险有限空间监督管理。</a:t>
            </a:r>
          </a:p>
        </p:txBody>
      </p:sp>
      <p:sp>
        <p:nvSpPr>
          <p:cNvPr id="1049281" name="圆角矩形 76"/>
          <p:cNvSpPr/>
          <p:nvPr/>
        </p:nvSpPr>
        <p:spPr>
          <a:xfrm>
            <a:off x="1346640" y="4923888"/>
            <a:ext cx="9704353" cy="657499"/>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6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nvGrpSpPr>
          <p:cNvPr id="293" name="组合 24"/>
          <p:cNvGrpSpPr/>
          <p:nvPr/>
        </p:nvGrpSpPr>
        <p:grpSpPr>
          <a:xfrm>
            <a:off x="1017891" y="4927298"/>
            <a:ext cx="657499" cy="657499"/>
            <a:chOff x="1417067" y="4277724"/>
            <a:chExt cx="657499" cy="657499"/>
          </a:xfrm>
        </p:grpSpPr>
        <p:grpSp>
          <p:nvGrpSpPr>
            <p:cNvPr id="294" name="组合 25"/>
            <p:cNvGrpSpPr/>
            <p:nvPr/>
          </p:nvGrpSpPr>
          <p:grpSpPr>
            <a:xfrm>
              <a:off x="1417067" y="4277724"/>
              <a:ext cx="657499" cy="657499"/>
              <a:chOff x="3724323" y="1908536"/>
              <a:chExt cx="1329153" cy="1329153"/>
            </a:xfrm>
            <a:gradFill>
              <a:gsLst>
                <a:gs pos="0">
                  <a:srgbClr val="FCD860"/>
                </a:gs>
                <a:gs pos="34200">
                  <a:srgbClr val="E6D38F"/>
                </a:gs>
                <a:gs pos="62000">
                  <a:srgbClr val="C69135"/>
                </a:gs>
                <a:gs pos="100000">
                  <a:srgbClr val="F1DF97"/>
                </a:gs>
              </a:gsLst>
              <a:lin ang="12000000" scaled="0"/>
            </a:gradFill>
          </p:grpSpPr>
          <p:sp>
            <p:nvSpPr>
              <p:cNvPr id="1049282" name="椭圆 27"/>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1049283" name="椭圆 28"/>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1049284" name="TextBox 7"/>
            <p:cNvSpPr>
              <a:spLocks noChangeArrowheads="1"/>
            </p:cNvSpPr>
            <p:nvPr/>
          </p:nvSpPr>
          <p:spPr bwMode="auto">
            <a:xfrm>
              <a:off x="1517646" y="4452585"/>
              <a:ext cx="456340" cy="307777"/>
            </a:xfrm>
            <a:prstGeom prst="rect">
              <a:avLst/>
            </a:prstGeom>
            <a:noFill/>
            <a:ln>
              <a:noFill/>
            </a:ln>
            <a:effectLst/>
          </p:spPr>
          <p:txBody>
            <a:bodyPr wrap="square" lIns="0" tIns="0" rIns="0" bIns="0">
              <a:spAutoFit/>
            </a:bodyPr>
            <a:lstStyle/>
            <a:p>
              <a:pPr marL="0" marR="0" lvl="0" indent="0" algn="ctr" defTabSz="914400" rtl="0" eaLnBrk="1" fontAlgn="auto" latinLnBrk="0" hangingPunct="1">
                <a:lnSpc>
                  <a:spcPct val="100000"/>
                </a:lnSpc>
                <a:spcBef>
                  <a:spcPct val="0"/>
                </a:spcBef>
                <a:spcAft>
                  <a:spcPct val="0"/>
                </a:spcAft>
                <a:buClrTx/>
                <a:buSzTx/>
                <a:buFontTx/>
                <a:buNone/>
              </a:pPr>
              <a:r>
                <a:rPr kumimoji="0" lang="en-US" altLang="zh-CN" sz="2000" b="1" i="0" u="none" strike="noStrike" kern="120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cs typeface="+mn-cs"/>
                  <a:sym typeface="微软雅黑" panose="020B0503020204020204" pitchFamily="34" charset="-122"/>
                </a:rPr>
                <a:t>3</a:t>
              </a:r>
              <a:endParaRPr kumimoji="0" lang="zh-CN" altLang="en-US" sz="2000" b="1" i="0" u="none" strike="noStrike" kern="120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cs typeface="+mn-cs"/>
                <a:sym typeface="微软雅黑" panose="020B0503020204020204" pitchFamily="34" charset="-122"/>
              </a:endParaRPr>
            </a:p>
          </p:txBody>
        </p:sp>
      </p:gr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 presetClass="entr" presetSubtype="8" fill="hold" nodeType="afterEffect">
                                  <p:stCondLst>
                                    <p:cond delay="0"/>
                                  </p:stCondLst>
                                  <p:childTnLst>
                                    <p:set>
                                      <p:cBhvr>
                                        <p:cTn id="6" dur="1" fill="hold">
                                          <p:stCondLst>
                                            <p:cond delay="0"/>
                                          </p:stCondLst>
                                        </p:cTn>
                                        <p:tgtEl>
                                          <p:spTgt spid="288"/>
                                        </p:tgtEl>
                                        <p:attrNameLst>
                                          <p:attrName>style.visibility</p:attrName>
                                        </p:attrNameLst>
                                      </p:cBhvr>
                                      <p:to>
                                        <p:strVal val="visible"/>
                                      </p:to>
                                    </p:set>
                                    <p:anim calcmode="lin" valueType="num">
                                      <p:cBhvr additive="base">
                                        <p:cTn id="7" dur="1500" fill="hold"/>
                                        <p:tgtEl>
                                          <p:spTgt spid="288"/>
                                        </p:tgtEl>
                                        <p:attrNameLst>
                                          <p:attrName>ppt_x</p:attrName>
                                        </p:attrNameLst>
                                      </p:cBhvr>
                                      <p:tavLst>
                                        <p:tav tm="0">
                                          <p:val>
                                            <p:strVal val="0-#ppt_w/2"/>
                                          </p:val>
                                        </p:tav>
                                        <p:tav tm="100000">
                                          <p:val>
                                            <p:strVal val="#ppt_x"/>
                                          </p:val>
                                        </p:tav>
                                      </p:tavLst>
                                    </p:anim>
                                    <p:anim calcmode="lin" valueType="num">
                                      <p:cBhvr additive="base">
                                        <p:cTn id="8" dur="1500" fill="hold"/>
                                        <p:tgtEl>
                                          <p:spTgt spid="28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500"/>
                            </p:stCondLst>
                            <p:childTnLst>
                              <p:par>
                                <p:cTn id="10" presetID="21" presetClass="entr" presetSubtype="1" fill="hold" grpId="0" nodeType="afterEffect">
                                  <p:stCondLst>
                                    <p:cond delay="0"/>
                                  </p:stCondLst>
                                  <p:childTnLst>
                                    <p:set>
                                      <p:cBhvr>
                                        <p:cTn id="11" dur="1" fill="hold">
                                          <p:stCondLst>
                                            <p:cond delay="0"/>
                                          </p:stCondLst>
                                        </p:cTn>
                                        <p:tgtEl>
                                          <p:spTgt spid="1049268"/>
                                        </p:tgtEl>
                                        <p:attrNameLst>
                                          <p:attrName>style.visibility</p:attrName>
                                        </p:attrNameLst>
                                      </p:cBhvr>
                                      <p:to>
                                        <p:strVal val="visible"/>
                                      </p:to>
                                    </p:set>
                                    <p:animEffect transition="in" filter="wheel(1)">
                                      <p:cBhvr>
                                        <p:cTn id="12" dur="500"/>
                                        <p:tgtEl>
                                          <p:spTgt spid="1049268"/>
                                        </p:tgtEl>
                                      </p:cBhvr>
                                    </p:animEffect>
                                  </p:childTnLst>
                                </p:cTn>
                              </p:par>
                            </p:childTnLst>
                          </p:cTn>
                        </p:par>
                        <p:par>
                          <p:cTn id="13" fill="hold" nodeType="afterGroup">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1049269"/>
                                        </p:tgtEl>
                                        <p:attrNameLst>
                                          <p:attrName>style.visibility</p:attrName>
                                        </p:attrNameLst>
                                      </p:cBhvr>
                                      <p:to>
                                        <p:strVal val="visible"/>
                                      </p:to>
                                    </p:set>
                                    <p:animEffect transition="in" filter="wipe(down)">
                                      <p:cBhvr>
                                        <p:cTn id="16" dur="500"/>
                                        <p:tgtEl>
                                          <p:spTgt spid="1049269"/>
                                        </p:tgtEl>
                                      </p:cBhvr>
                                    </p:animEffect>
                                  </p:childTnLst>
                                </p:cTn>
                              </p:par>
                            </p:childTnLst>
                          </p:cTn>
                        </p:par>
                        <p:par>
                          <p:cTn id="17" fill="hold" nodeType="afterGroup">
                            <p:stCondLst>
                              <p:cond delay="2500"/>
                            </p:stCondLst>
                            <p:childTnLst>
                              <p:par>
                                <p:cTn id="18" presetID="53" presetClass="entr" presetSubtype="16" fill="hold" nodeType="afterEffect">
                                  <p:stCondLst>
                                    <p:cond delay="0"/>
                                  </p:stCondLst>
                                  <p:childTnLst>
                                    <p:set>
                                      <p:cBhvr>
                                        <p:cTn id="19" dur="1" fill="hold">
                                          <p:stCondLst>
                                            <p:cond delay="0"/>
                                          </p:stCondLst>
                                        </p:cTn>
                                        <p:tgtEl>
                                          <p:spTgt spid="289"/>
                                        </p:tgtEl>
                                        <p:attrNameLst>
                                          <p:attrName>style.visibility</p:attrName>
                                        </p:attrNameLst>
                                      </p:cBhvr>
                                      <p:to>
                                        <p:strVal val="visible"/>
                                      </p:to>
                                    </p:set>
                                    <p:anim calcmode="lin" valueType="num">
                                      <p:cBhvr>
                                        <p:cTn id="20" dur="500" fill="hold"/>
                                        <p:tgtEl>
                                          <p:spTgt spid="289"/>
                                        </p:tgtEl>
                                        <p:attrNameLst>
                                          <p:attrName>ppt_w</p:attrName>
                                        </p:attrNameLst>
                                      </p:cBhvr>
                                      <p:tavLst>
                                        <p:tav tm="0">
                                          <p:val>
                                            <p:fltVal val="0"/>
                                          </p:val>
                                        </p:tav>
                                        <p:tav tm="100000">
                                          <p:val>
                                            <p:strVal val="#ppt_w"/>
                                          </p:val>
                                        </p:tav>
                                      </p:tavLst>
                                    </p:anim>
                                    <p:anim calcmode="lin" valueType="num">
                                      <p:cBhvr>
                                        <p:cTn id="21" dur="500" fill="hold"/>
                                        <p:tgtEl>
                                          <p:spTgt spid="289"/>
                                        </p:tgtEl>
                                        <p:attrNameLst>
                                          <p:attrName>ppt_h</p:attrName>
                                        </p:attrNameLst>
                                      </p:cBhvr>
                                      <p:tavLst>
                                        <p:tav tm="0">
                                          <p:val>
                                            <p:fltVal val="0"/>
                                          </p:val>
                                        </p:tav>
                                        <p:tav tm="100000">
                                          <p:val>
                                            <p:strVal val="#ppt_h"/>
                                          </p:val>
                                        </p:tav>
                                      </p:tavLst>
                                    </p:anim>
                                    <p:animEffect transition="in" filter="fade">
                                      <p:cBhvr>
                                        <p:cTn id="22" dur="500"/>
                                        <p:tgtEl>
                                          <p:spTgt spid="289"/>
                                        </p:tgtEl>
                                      </p:cBhvr>
                                    </p:animEffect>
                                  </p:childTnLst>
                                </p:cTn>
                              </p:par>
                            </p:childTnLst>
                          </p:cTn>
                        </p:par>
                        <p:par>
                          <p:cTn id="23" fill="hold" nodeType="afterGroup">
                            <p:stCondLst>
                              <p:cond delay="3000"/>
                            </p:stCondLst>
                            <p:childTnLst>
                              <p:par>
                                <p:cTn id="24" presetID="22" presetClass="entr" presetSubtype="8" fill="hold" grpId="0" nodeType="afterEffect">
                                  <p:stCondLst>
                                    <p:cond delay="0"/>
                                  </p:stCondLst>
                                  <p:childTnLst>
                                    <p:set>
                                      <p:cBhvr>
                                        <p:cTn id="25" dur="1" fill="hold">
                                          <p:stCondLst>
                                            <p:cond delay="0"/>
                                          </p:stCondLst>
                                        </p:cTn>
                                        <p:tgtEl>
                                          <p:spTgt spid="1049271"/>
                                        </p:tgtEl>
                                        <p:attrNameLst>
                                          <p:attrName>style.visibility</p:attrName>
                                        </p:attrNameLst>
                                      </p:cBhvr>
                                      <p:to>
                                        <p:strVal val="visible"/>
                                      </p:to>
                                    </p:set>
                                    <p:animEffect transition="in" filter="wipe(left)">
                                      <p:cBhvr>
                                        <p:cTn id="26" dur="500"/>
                                        <p:tgtEl>
                                          <p:spTgt spid="1049271"/>
                                        </p:tgtEl>
                                      </p:cBhvr>
                                    </p:animEffect>
                                  </p:childTnLst>
                                </p:cTn>
                              </p:par>
                            </p:childTnLst>
                          </p:cTn>
                        </p:par>
                        <p:par>
                          <p:cTn id="27" fill="hold" nodeType="afterGroup">
                            <p:stCondLst>
                              <p:cond delay="3500"/>
                            </p:stCondLst>
                            <p:childTnLst>
                              <p:par>
                                <p:cTn id="28" presetID="53" presetClass="entr" presetSubtype="16" fill="hold" grpId="0" nodeType="afterEffect">
                                  <p:stCondLst>
                                    <p:cond delay="0"/>
                                  </p:stCondLst>
                                  <p:childTnLst>
                                    <p:set>
                                      <p:cBhvr>
                                        <p:cTn id="29" dur="1" fill="hold">
                                          <p:stCondLst>
                                            <p:cond delay="0"/>
                                          </p:stCondLst>
                                        </p:cTn>
                                        <p:tgtEl>
                                          <p:spTgt spid="1049270"/>
                                        </p:tgtEl>
                                        <p:attrNameLst>
                                          <p:attrName>style.visibility</p:attrName>
                                        </p:attrNameLst>
                                      </p:cBhvr>
                                      <p:to>
                                        <p:strVal val="visible"/>
                                      </p:to>
                                    </p:set>
                                    <p:anim calcmode="lin" valueType="num">
                                      <p:cBhvr>
                                        <p:cTn id="30" dur="500" fill="hold"/>
                                        <p:tgtEl>
                                          <p:spTgt spid="1049270"/>
                                        </p:tgtEl>
                                        <p:attrNameLst>
                                          <p:attrName>ppt_w</p:attrName>
                                        </p:attrNameLst>
                                      </p:cBhvr>
                                      <p:tavLst>
                                        <p:tav tm="0">
                                          <p:val>
                                            <p:fltVal val="0"/>
                                          </p:val>
                                        </p:tav>
                                        <p:tav tm="100000">
                                          <p:val>
                                            <p:strVal val="#ppt_w"/>
                                          </p:val>
                                        </p:tav>
                                      </p:tavLst>
                                    </p:anim>
                                    <p:anim calcmode="lin" valueType="num">
                                      <p:cBhvr>
                                        <p:cTn id="31" dur="500" fill="hold"/>
                                        <p:tgtEl>
                                          <p:spTgt spid="1049270"/>
                                        </p:tgtEl>
                                        <p:attrNameLst>
                                          <p:attrName>ppt_h</p:attrName>
                                        </p:attrNameLst>
                                      </p:cBhvr>
                                      <p:tavLst>
                                        <p:tav tm="0">
                                          <p:val>
                                            <p:fltVal val="0"/>
                                          </p:val>
                                        </p:tav>
                                        <p:tav tm="100000">
                                          <p:val>
                                            <p:strVal val="#ppt_h"/>
                                          </p:val>
                                        </p:tav>
                                      </p:tavLst>
                                    </p:anim>
                                    <p:animEffect transition="in" filter="fade">
                                      <p:cBhvr>
                                        <p:cTn id="32" dur="500"/>
                                        <p:tgtEl>
                                          <p:spTgt spid="1049270"/>
                                        </p:tgtEl>
                                      </p:cBhvr>
                                    </p:animEffect>
                                  </p:childTnLst>
                                </p:cTn>
                              </p:par>
                            </p:childTnLst>
                          </p:cTn>
                        </p:par>
                        <p:par>
                          <p:cTn id="33" fill="hold" nodeType="afterGroup">
                            <p:stCondLst>
                              <p:cond delay="4000"/>
                            </p:stCondLst>
                            <p:childTnLst>
                              <p:par>
                                <p:cTn id="34" presetID="53" presetClass="entr" presetSubtype="16" fill="hold" nodeType="afterEffect">
                                  <p:stCondLst>
                                    <p:cond delay="0"/>
                                  </p:stCondLst>
                                  <p:childTnLst>
                                    <p:set>
                                      <p:cBhvr>
                                        <p:cTn id="35" dur="1" fill="hold">
                                          <p:stCondLst>
                                            <p:cond delay="0"/>
                                          </p:stCondLst>
                                        </p:cTn>
                                        <p:tgtEl>
                                          <p:spTgt spid="291"/>
                                        </p:tgtEl>
                                        <p:attrNameLst>
                                          <p:attrName>style.visibility</p:attrName>
                                        </p:attrNameLst>
                                      </p:cBhvr>
                                      <p:to>
                                        <p:strVal val="visible"/>
                                      </p:to>
                                    </p:set>
                                    <p:anim calcmode="lin" valueType="num">
                                      <p:cBhvr>
                                        <p:cTn id="36" dur="500" fill="hold"/>
                                        <p:tgtEl>
                                          <p:spTgt spid="291"/>
                                        </p:tgtEl>
                                        <p:attrNameLst>
                                          <p:attrName>ppt_w</p:attrName>
                                        </p:attrNameLst>
                                      </p:cBhvr>
                                      <p:tavLst>
                                        <p:tav tm="0">
                                          <p:val>
                                            <p:fltVal val="0"/>
                                          </p:val>
                                        </p:tav>
                                        <p:tav tm="100000">
                                          <p:val>
                                            <p:strVal val="#ppt_w"/>
                                          </p:val>
                                        </p:tav>
                                      </p:tavLst>
                                    </p:anim>
                                    <p:anim calcmode="lin" valueType="num">
                                      <p:cBhvr>
                                        <p:cTn id="37" dur="500" fill="hold"/>
                                        <p:tgtEl>
                                          <p:spTgt spid="291"/>
                                        </p:tgtEl>
                                        <p:attrNameLst>
                                          <p:attrName>ppt_h</p:attrName>
                                        </p:attrNameLst>
                                      </p:cBhvr>
                                      <p:tavLst>
                                        <p:tav tm="0">
                                          <p:val>
                                            <p:fltVal val="0"/>
                                          </p:val>
                                        </p:tav>
                                        <p:tav tm="100000">
                                          <p:val>
                                            <p:strVal val="#ppt_h"/>
                                          </p:val>
                                        </p:tav>
                                      </p:tavLst>
                                    </p:anim>
                                    <p:animEffect transition="in" filter="fade">
                                      <p:cBhvr>
                                        <p:cTn id="38" dur="500"/>
                                        <p:tgtEl>
                                          <p:spTgt spid="291"/>
                                        </p:tgtEl>
                                      </p:cBhvr>
                                    </p:animEffect>
                                  </p:childTnLst>
                                </p:cTn>
                              </p:par>
                            </p:childTnLst>
                          </p:cTn>
                        </p:par>
                        <p:par>
                          <p:cTn id="39" fill="hold" nodeType="afterGroup">
                            <p:stCondLst>
                              <p:cond delay="4500"/>
                            </p:stCondLst>
                            <p:childTnLst>
                              <p:par>
                                <p:cTn id="40" presetID="22" presetClass="entr" presetSubtype="8" fill="hold" grpId="0" nodeType="afterEffect">
                                  <p:stCondLst>
                                    <p:cond delay="0"/>
                                  </p:stCondLst>
                                  <p:childTnLst>
                                    <p:set>
                                      <p:cBhvr>
                                        <p:cTn id="41" dur="1" fill="hold">
                                          <p:stCondLst>
                                            <p:cond delay="0"/>
                                          </p:stCondLst>
                                        </p:cTn>
                                        <p:tgtEl>
                                          <p:spTgt spid="1049276"/>
                                        </p:tgtEl>
                                        <p:attrNameLst>
                                          <p:attrName>style.visibility</p:attrName>
                                        </p:attrNameLst>
                                      </p:cBhvr>
                                      <p:to>
                                        <p:strVal val="visible"/>
                                      </p:to>
                                    </p:set>
                                    <p:animEffect transition="in" filter="wipe(left)">
                                      <p:cBhvr>
                                        <p:cTn id="42" dur="500"/>
                                        <p:tgtEl>
                                          <p:spTgt spid="1049276"/>
                                        </p:tgtEl>
                                      </p:cBhvr>
                                    </p:animEffect>
                                  </p:childTnLst>
                                </p:cTn>
                              </p:par>
                            </p:childTnLst>
                          </p:cTn>
                        </p:par>
                        <p:par>
                          <p:cTn id="43" fill="hold" nodeType="afterGroup">
                            <p:stCondLst>
                              <p:cond delay="5000"/>
                            </p:stCondLst>
                            <p:childTnLst>
                              <p:par>
                                <p:cTn id="44" presetID="53" presetClass="entr" presetSubtype="16" fill="hold" grpId="0" nodeType="afterEffect">
                                  <p:stCondLst>
                                    <p:cond delay="0"/>
                                  </p:stCondLst>
                                  <p:childTnLst>
                                    <p:set>
                                      <p:cBhvr>
                                        <p:cTn id="45" dur="1" fill="hold">
                                          <p:stCondLst>
                                            <p:cond delay="0"/>
                                          </p:stCondLst>
                                        </p:cTn>
                                        <p:tgtEl>
                                          <p:spTgt spid="1049275"/>
                                        </p:tgtEl>
                                        <p:attrNameLst>
                                          <p:attrName>style.visibility</p:attrName>
                                        </p:attrNameLst>
                                      </p:cBhvr>
                                      <p:to>
                                        <p:strVal val="visible"/>
                                      </p:to>
                                    </p:set>
                                    <p:anim calcmode="lin" valueType="num">
                                      <p:cBhvr>
                                        <p:cTn id="46" dur="500" fill="hold"/>
                                        <p:tgtEl>
                                          <p:spTgt spid="1049275"/>
                                        </p:tgtEl>
                                        <p:attrNameLst>
                                          <p:attrName>ppt_w</p:attrName>
                                        </p:attrNameLst>
                                      </p:cBhvr>
                                      <p:tavLst>
                                        <p:tav tm="0">
                                          <p:val>
                                            <p:fltVal val="0"/>
                                          </p:val>
                                        </p:tav>
                                        <p:tav tm="100000">
                                          <p:val>
                                            <p:strVal val="#ppt_w"/>
                                          </p:val>
                                        </p:tav>
                                      </p:tavLst>
                                    </p:anim>
                                    <p:anim calcmode="lin" valueType="num">
                                      <p:cBhvr>
                                        <p:cTn id="47" dur="500" fill="hold"/>
                                        <p:tgtEl>
                                          <p:spTgt spid="1049275"/>
                                        </p:tgtEl>
                                        <p:attrNameLst>
                                          <p:attrName>ppt_h</p:attrName>
                                        </p:attrNameLst>
                                      </p:cBhvr>
                                      <p:tavLst>
                                        <p:tav tm="0">
                                          <p:val>
                                            <p:fltVal val="0"/>
                                          </p:val>
                                        </p:tav>
                                        <p:tav tm="100000">
                                          <p:val>
                                            <p:strVal val="#ppt_h"/>
                                          </p:val>
                                        </p:tav>
                                      </p:tavLst>
                                    </p:anim>
                                    <p:animEffect transition="in" filter="fade">
                                      <p:cBhvr>
                                        <p:cTn id="48" dur="500"/>
                                        <p:tgtEl>
                                          <p:spTgt spid="1049275"/>
                                        </p:tgtEl>
                                      </p:cBhvr>
                                    </p:animEffect>
                                  </p:childTnLst>
                                </p:cTn>
                              </p:par>
                            </p:childTnLst>
                          </p:cTn>
                        </p:par>
                        <p:par>
                          <p:cTn id="49" fill="hold" nodeType="afterGroup">
                            <p:stCondLst>
                              <p:cond delay="5500"/>
                            </p:stCondLst>
                            <p:childTnLst>
                              <p:par>
                                <p:cTn id="50" presetID="53" presetClass="entr" presetSubtype="16" fill="hold" nodeType="afterEffect">
                                  <p:stCondLst>
                                    <p:cond delay="0"/>
                                  </p:stCondLst>
                                  <p:childTnLst>
                                    <p:set>
                                      <p:cBhvr>
                                        <p:cTn id="51" dur="1" fill="hold">
                                          <p:stCondLst>
                                            <p:cond delay="0"/>
                                          </p:stCondLst>
                                        </p:cTn>
                                        <p:tgtEl>
                                          <p:spTgt spid="293"/>
                                        </p:tgtEl>
                                        <p:attrNameLst>
                                          <p:attrName>style.visibility</p:attrName>
                                        </p:attrNameLst>
                                      </p:cBhvr>
                                      <p:to>
                                        <p:strVal val="visible"/>
                                      </p:to>
                                    </p:set>
                                    <p:anim calcmode="lin" valueType="num">
                                      <p:cBhvr>
                                        <p:cTn id="52" dur="500" fill="hold"/>
                                        <p:tgtEl>
                                          <p:spTgt spid="293"/>
                                        </p:tgtEl>
                                        <p:attrNameLst>
                                          <p:attrName>ppt_w</p:attrName>
                                        </p:attrNameLst>
                                      </p:cBhvr>
                                      <p:tavLst>
                                        <p:tav tm="0">
                                          <p:val>
                                            <p:fltVal val="0"/>
                                          </p:val>
                                        </p:tav>
                                        <p:tav tm="100000">
                                          <p:val>
                                            <p:strVal val="#ppt_w"/>
                                          </p:val>
                                        </p:tav>
                                      </p:tavLst>
                                    </p:anim>
                                    <p:anim calcmode="lin" valueType="num">
                                      <p:cBhvr>
                                        <p:cTn id="53" dur="500" fill="hold"/>
                                        <p:tgtEl>
                                          <p:spTgt spid="293"/>
                                        </p:tgtEl>
                                        <p:attrNameLst>
                                          <p:attrName>ppt_h</p:attrName>
                                        </p:attrNameLst>
                                      </p:cBhvr>
                                      <p:tavLst>
                                        <p:tav tm="0">
                                          <p:val>
                                            <p:fltVal val="0"/>
                                          </p:val>
                                        </p:tav>
                                        <p:tav tm="100000">
                                          <p:val>
                                            <p:strVal val="#ppt_h"/>
                                          </p:val>
                                        </p:tav>
                                      </p:tavLst>
                                    </p:anim>
                                    <p:animEffect transition="in" filter="fade">
                                      <p:cBhvr>
                                        <p:cTn id="54" dur="500"/>
                                        <p:tgtEl>
                                          <p:spTgt spid="293"/>
                                        </p:tgtEl>
                                      </p:cBhvr>
                                    </p:animEffect>
                                  </p:childTnLst>
                                </p:cTn>
                              </p:par>
                            </p:childTnLst>
                          </p:cTn>
                        </p:par>
                        <p:par>
                          <p:cTn id="55" fill="hold" nodeType="afterGroup">
                            <p:stCondLst>
                              <p:cond delay="6000"/>
                            </p:stCondLst>
                            <p:childTnLst>
                              <p:par>
                                <p:cTn id="56" presetID="22" presetClass="entr" presetSubtype="8" fill="hold" grpId="0" nodeType="afterEffect">
                                  <p:stCondLst>
                                    <p:cond delay="0"/>
                                  </p:stCondLst>
                                  <p:childTnLst>
                                    <p:set>
                                      <p:cBhvr>
                                        <p:cTn id="57" dur="1" fill="hold">
                                          <p:stCondLst>
                                            <p:cond delay="0"/>
                                          </p:stCondLst>
                                        </p:cTn>
                                        <p:tgtEl>
                                          <p:spTgt spid="1049281"/>
                                        </p:tgtEl>
                                        <p:attrNameLst>
                                          <p:attrName>style.visibility</p:attrName>
                                        </p:attrNameLst>
                                      </p:cBhvr>
                                      <p:to>
                                        <p:strVal val="visible"/>
                                      </p:to>
                                    </p:set>
                                    <p:animEffect transition="in" filter="wipe(left)">
                                      <p:cBhvr>
                                        <p:cTn id="58" dur="500"/>
                                        <p:tgtEl>
                                          <p:spTgt spid="1049281"/>
                                        </p:tgtEl>
                                      </p:cBhvr>
                                    </p:animEffect>
                                  </p:childTnLst>
                                </p:cTn>
                              </p:par>
                            </p:childTnLst>
                          </p:cTn>
                        </p:par>
                        <p:par>
                          <p:cTn id="59" fill="hold" nodeType="afterGroup">
                            <p:stCondLst>
                              <p:cond delay="6500"/>
                            </p:stCondLst>
                            <p:childTnLst>
                              <p:par>
                                <p:cTn id="60" presetID="53" presetClass="entr" presetSubtype="16" fill="hold" grpId="0" nodeType="afterEffect">
                                  <p:stCondLst>
                                    <p:cond delay="0"/>
                                  </p:stCondLst>
                                  <p:childTnLst>
                                    <p:set>
                                      <p:cBhvr>
                                        <p:cTn id="61" dur="1" fill="hold">
                                          <p:stCondLst>
                                            <p:cond delay="0"/>
                                          </p:stCondLst>
                                        </p:cTn>
                                        <p:tgtEl>
                                          <p:spTgt spid="1049280"/>
                                        </p:tgtEl>
                                        <p:attrNameLst>
                                          <p:attrName>style.visibility</p:attrName>
                                        </p:attrNameLst>
                                      </p:cBhvr>
                                      <p:to>
                                        <p:strVal val="visible"/>
                                      </p:to>
                                    </p:set>
                                    <p:anim calcmode="lin" valueType="num">
                                      <p:cBhvr>
                                        <p:cTn id="62" dur="500" fill="hold"/>
                                        <p:tgtEl>
                                          <p:spTgt spid="1049280"/>
                                        </p:tgtEl>
                                        <p:attrNameLst>
                                          <p:attrName>ppt_w</p:attrName>
                                        </p:attrNameLst>
                                      </p:cBhvr>
                                      <p:tavLst>
                                        <p:tav tm="0">
                                          <p:val>
                                            <p:fltVal val="0"/>
                                          </p:val>
                                        </p:tav>
                                        <p:tav tm="100000">
                                          <p:val>
                                            <p:strVal val="#ppt_w"/>
                                          </p:val>
                                        </p:tav>
                                      </p:tavLst>
                                    </p:anim>
                                    <p:anim calcmode="lin" valueType="num">
                                      <p:cBhvr>
                                        <p:cTn id="63" dur="500" fill="hold"/>
                                        <p:tgtEl>
                                          <p:spTgt spid="1049280"/>
                                        </p:tgtEl>
                                        <p:attrNameLst>
                                          <p:attrName>ppt_h</p:attrName>
                                        </p:attrNameLst>
                                      </p:cBhvr>
                                      <p:tavLst>
                                        <p:tav tm="0">
                                          <p:val>
                                            <p:fltVal val="0"/>
                                          </p:val>
                                        </p:tav>
                                        <p:tav tm="100000">
                                          <p:val>
                                            <p:strVal val="#ppt_h"/>
                                          </p:val>
                                        </p:tav>
                                      </p:tavLst>
                                    </p:anim>
                                    <p:animEffect transition="in" filter="fade">
                                      <p:cBhvr>
                                        <p:cTn id="64" dur="500"/>
                                        <p:tgtEl>
                                          <p:spTgt spid="10492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268" grpId="0" animBg="1"/>
      <p:bldP spid="1049269" grpId="0"/>
      <p:bldP spid="1049270" grpId="0" animBg="1"/>
      <p:bldP spid="1049271" grpId="0" animBg="1"/>
      <p:bldP spid="1049275" grpId="0" animBg="1"/>
      <p:bldP spid="1049276" grpId="0" animBg="1"/>
      <p:bldP spid="1049280" grpId="0" animBg="1"/>
      <p:bldP spid="104928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286" name="矩形 2"/>
          <p:cNvSpPr>
            <a:spLocks noChangeArrowheads="1"/>
          </p:cNvSpPr>
          <p:nvPr/>
        </p:nvSpPr>
        <p:spPr bwMode="auto">
          <a:xfrm>
            <a:off x="770631" y="1207602"/>
            <a:ext cx="8742076" cy="554355"/>
          </a:xfrm>
          <a:prstGeom prst="rect">
            <a:avLst/>
          </a:prstGeom>
          <a:noFill/>
          <a:ln w="9525">
            <a:noFill/>
            <a:miter lim="800000"/>
          </a:ln>
        </p:spPr>
        <p:txBody>
          <a:bodyPr wrap="square" lIns="63498" tIns="31749" rIns="63498" bIns="31749">
            <a:spAutoFit/>
          </a:bodyPr>
          <a:lstStyle/>
          <a:p>
            <a:pPr lvl="0" defTabSz="457200"/>
            <a:r>
              <a:rPr sz="3200" b="1" kern="0">
                <a:solidFill>
                  <a:srgbClr val="C00000"/>
                </a:solidFill>
                <a:latin typeface="微软雅黑" panose="020B0503020204020204" pitchFamily="34" charset="-122"/>
                <a:ea typeface="微软雅黑" panose="020B0503020204020204" pitchFamily="34" charset="-122"/>
                <a:cs typeface="+mn-ea"/>
                <a:sym typeface="+mn-lt"/>
              </a:rPr>
              <a:t>一</a:t>
            </a:r>
            <a:r>
              <a:rPr lang="zh-CN" sz="3200" b="1" kern="0">
                <a:solidFill>
                  <a:srgbClr val="C00000"/>
                </a:solidFill>
                <a:latin typeface="微软雅黑" panose="020B0503020204020204" pitchFamily="34" charset="-122"/>
                <a:ea typeface="微软雅黑" panose="020B0503020204020204" pitchFamily="34" charset="-122"/>
                <a:cs typeface="+mn-ea"/>
                <a:sym typeface="+mn-lt"/>
              </a:rPr>
              <a:t>、</a:t>
            </a:r>
            <a:r>
              <a:rPr sz="3200" b="1" kern="0">
                <a:solidFill>
                  <a:srgbClr val="C00000"/>
                </a:solidFill>
                <a:latin typeface="微软雅黑" panose="020B0503020204020204" pitchFamily="34" charset="-122"/>
                <a:ea typeface="微软雅黑" panose="020B0503020204020204" pitchFamily="34" charset="-122"/>
                <a:cs typeface="+mn-ea"/>
                <a:sym typeface="+mn-lt"/>
              </a:rPr>
              <a:t>企业必须配备有限空间作业监护人</a:t>
            </a:r>
            <a:endParaRPr lang="zh-CN" altLang="en-US" sz="3200" b="1" kern="0">
              <a:ln w="19050">
                <a:noFill/>
              </a:ln>
              <a:solidFill>
                <a:srgbClr val="C00000"/>
              </a:solidFill>
              <a:latin typeface="微软雅黑" panose="020B0503020204020204" pitchFamily="34" charset="-122"/>
              <a:ea typeface="微软雅黑" panose="020B0503020204020204" pitchFamily="34" charset="-122"/>
              <a:cs typeface="+mn-ea"/>
              <a:sym typeface="+mn-lt"/>
            </a:endParaRPr>
          </a:p>
        </p:txBody>
      </p:sp>
      <p:cxnSp>
        <p:nvCxnSpPr>
          <p:cNvPr id="3145801" name="直接连接符 3"/>
          <p:cNvCxnSpPr/>
          <p:nvPr/>
        </p:nvCxnSpPr>
        <p:spPr>
          <a:xfrm>
            <a:off x="766821" y="1901278"/>
            <a:ext cx="820355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296" name="组合 20"/>
          <p:cNvGrpSpPr/>
          <p:nvPr/>
        </p:nvGrpSpPr>
        <p:grpSpPr>
          <a:xfrm>
            <a:off x="770625" y="2154813"/>
            <a:ext cx="8381899" cy="737235"/>
            <a:chOff x="383197" y="1459190"/>
            <a:chExt cx="9759122" cy="804323"/>
          </a:xfrm>
        </p:grpSpPr>
        <p:sp>
          <p:nvSpPr>
            <p:cNvPr id="1049287" name="文本框 22"/>
            <p:cNvSpPr txBox="1">
              <a:spLocks noChangeArrowheads="1"/>
            </p:cNvSpPr>
            <p:nvPr/>
          </p:nvSpPr>
          <p:spPr bwMode="auto">
            <a:xfrm>
              <a:off x="472205" y="1459190"/>
              <a:ext cx="9670114" cy="804323"/>
            </a:xfrm>
            <a:prstGeom prst="rect">
              <a:avLst/>
            </a:prstGeom>
            <a:noFill/>
            <a:ln>
              <a:noFill/>
            </a:ln>
          </p:spPr>
          <p:txBody>
            <a:bodyPr wrap="square">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defTabSz="913130" fontAlgn="base">
                <a:lnSpc>
                  <a:spcPct val="150000"/>
                </a:lnSpc>
                <a:spcBef>
                  <a:spcPct val="0"/>
                </a:spcBef>
                <a:spcAft>
                  <a:spcPts val="500"/>
                </a:spcAft>
              </a:pPr>
              <a:r>
                <a:rPr lang="en-US" altLang="zh-CN" sz="1400">
                  <a:latin typeface="微软雅黑" panose="020B0503020204020204" pitchFamily="34" charset="-122"/>
                  <a:ea typeface="微软雅黑" panose="020B0503020204020204" pitchFamily="34" charset="-122"/>
                  <a:cs typeface="+mn-ea"/>
                  <a:sym typeface="+mn-lt"/>
                </a:rPr>
                <a:t>1</a:t>
              </a:r>
              <a:r>
                <a:rPr lang="zh-CN" altLang="en-US" sz="1400">
                  <a:latin typeface="微软雅黑" panose="020B0503020204020204" pitchFamily="34" charset="-122"/>
                  <a:ea typeface="微软雅黑" panose="020B0503020204020204" pitchFamily="34" charset="-122"/>
                  <a:cs typeface="+mn-ea"/>
                  <a:sym typeface="+mn-lt"/>
                </a:rPr>
                <a:t>、要求工贸企业需要</a:t>
              </a:r>
              <a:r>
                <a:rPr lang="zh-CN" altLang="en-US" sz="1400" b="1">
                  <a:solidFill>
                    <a:srgbClr val="C00000"/>
                  </a:solidFill>
                  <a:latin typeface="微软雅黑" panose="020B0503020204020204" pitchFamily="34" charset="-122"/>
                  <a:ea typeface="微软雅黑" panose="020B0503020204020204" pitchFamily="34" charset="-122"/>
                  <a:cs typeface="+mn-ea"/>
                  <a:sym typeface="+mn-lt"/>
                </a:rPr>
                <a:t>配备专职或者兼职</a:t>
              </a:r>
              <a:r>
                <a:rPr lang="zh-CN" altLang="en-US" sz="1400">
                  <a:solidFill>
                    <a:schemeClr val="tx1"/>
                  </a:solidFill>
                  <a:latin typeface="微软雅黑" panose="020B0503020204020204" pitchFamily="34" charset="-122"/>
                  <a:ea typeface="微软雅黑" panose="020B0503020204020204" pitchFamily="34" charset="-122"/>
                  <a:cs typeface="+mn-ea"/>
                  <a:sym typeface="+mn-lt"/>
                </a:rPr>
                <a:t>的监护人员</a:t>
              </a:r>
              <a:r>
                <a:rPr lang="zh-CN" altLang="en-US" sz="1400">
                  <a:latin typeface="微软雅黑" panose="020B0503020204020204" pitchFamily="34" charset="-122"/>
                  <a:ea typeface="微软雅黑" panose="020B0503020204020204" pitchFamily="34" charset="-122"/>
                  <a:cs typeface="+mn-ea"/>
                  <a:sym typeface="+mn-lt"/>
                </a:rPr>
                <a:t>，</a:t>
              </a:r>
              <a:r>
                <a:rPr lang="zh-CN" altLang="en-US" sz="1400" b="1">
                  <a:solidFill>
                    <a:srgbClr val="C00000"/>
                  </a:solidFill>
                  <a:latin typeface="微软雅黑" panose="020B0503020204020204" pitchFamily="34" charset="-122"/>
                  <a:ea typeface="微软雅黑" panose="020B0503020204020204" pitchFamily="34" charset="-122"/>
                  <a:cs typeface="+mn-ea"/>
                  <a:sym typeface="+mn-lt"/>
                </a:rPr>
                <a:t>专门负责</a:t>
              </a:r>
              <a:r>
                <a:rPr lang="zh-CN" altLang="en-US" sz="1400">
                  <a:latin typeface="微软雅黑" panose="020B0503020204020204" pitchFamily="34" charset="-122"/>
                  <a:ea typeface="微软雅黑" panose="020B0503020204020204" pitchFamily="34" charset="-122"/>
                  <a:cs typeface="+mn-ea"/>
                  <a:sym typeface="+mn-lt"/>
                </a:rPr>
                <a:t>监督有限空间作业安全措施的落实。监护人员应当</a:t>
              </a:r>
              <a:r>
                <a:rPr lang="zh-CN" altLang="en-US" sz="1400" b="1">
                  <a:solidFill>
                    <a:srgbClr val="C00000"/>
                  </a:solidFill>
                  <a:latin typeface="微软雅黑" panose="020B0503020204020204" pitchFamily="34" charset="-122"/>
                  <a:ea typeface="微软雅黑" panose="020B0503020204020204" pitchFamily="34" charset="-122"/>
                  <a:cs typeface="+mn-ea"/>
                  <a:sym typeface="+mn-lt"/>
                </a:rPr>
                <a:t>具备</a:t>
              </a:r>
              <a:r>
                <a:rPr lang="zh-CN" altLang="en-US" sz="1400">
                  <a:latin typeface="微软雅黑" panose="020B0503020204020204" pitchFamily="34" charset="-122"/>
                  <a:ea typeface="微软雅黑" panose="020B0503020204020204" pitchFamily="34" charset="-122"/>
                  <a:cs typeface="+mn-ea"/>
                  <a:sym typeface="+mn-lt"/>
                </a:rPr>
                <a:t>相应的</a:t>
              </a:r>
              <a:r>
                <a:rPr lang="zh-CN" altLang="en-US" sz="1400">
                  <a:solidFill>
                    <a:schemeClr val="tx1"/>
                  </a:solidFill>
                  <a:latin typeface="微软雅黑" panose="020B0503020204020204" pitchFamily="34" charset="-122"/>
                  <a:ea typeface="微软雅黑" panose="020B0503020204020204" pitchFamily="34" charset="-122"/>
                  <a:cs typeface="+mn-ea"/>
                  <a:sym typeface="+mn-lt"/>
                </a:rPr>
                <a:t>安全知识和应急处置能力</a:t>
              </a:r>
              <a:r>
                <a:rPr lang="zh-CN" altLang="en-US" sz="1400">
                  <a:latin typeface="微软雅黑" panose="020B0503020204020204" pitchFamily="34" charset="-122"/>
                  <a:ea typeface="微软雅黑" panose="020B0503020204020204" pitchFamily="34" charset="-122"/>
                  <a:cs typeface="+mn-ea"/>
                  <a:sym typeface="+mn-lt"/>
                </a:rPr>
                <a:t>，能够</a:t>
              </a:r>
              <a:r>
                <a:rPr lang="zh-CN" altLang="en-US" sz="1400" b="1">
                  <a:solidFill>
                    <a:srgbClr val="C00000"/>
                  </a:solidFill>
                  <a:latin typeface="微软雅黑" panose="020B0503020204020204" pitchFamily="34" charset="-122"/>
                  <a:ea typeface="微软雅黑" panose="020B0503020204020204" pitchFamily="34" charset="-122"/>
                  <a:cs typeface="+mn-ea"/>
                  <a:sym typeface="+mn-lt"/>
                </a:rPr>
                <a:t>正确使用</a:t>
              </a:r>
              <a:r>
                <a:rPr lang="zh-CN" altLang="en-US" sz="1400">
                  <a:latin typeface="微软雅黑" panose="020B0503020204020204" pitchFamily="34" charset="-122"/>
                  <a:ea typeface="微软雅黑" panose="020B0503020204020204" pitchFamily="34" charset="-122"/>
                  <a:cs typeface="+mn-ea"/>
                  <a:sym typeface="+mn-lt"/>
                </a:rPr>
                <a:t>防护用品和应急救援装备。</a:t>
              </a:r>
            </a:p>
          </p:txBody>
        </p:sp>
        <p:cxnSp>
          <p:nvCxnSpPr>
            <p:cNvPr id="3145802" name="直接连接符 6"/>
            <p:cNvCxnSpPr/>
            <p:nvPr/>
          </p:nvCxnSpPr>
          <p:spPr>
            <a:xfrm flipH="1">
              <a:off x="383197" y="1506637"/>
              <a:ext cx="0" cy="530001"/>
            </a:xfrm>
            <a:prstGeom prst="line">
              <a:avLst/>
            </a:prstGeom>
            <a:noFill/>
            <a:ln w="38100" cap="flat" cmpd="sng" algn="ctr">
              <a:solidFill>
                <a:srgbClr val="C00000"/>
              </a:solidFill>
              <a:prstDash val="solid"/>
              <a:miter lim="800000"/>
            </a:ln>
            <a:effectLst/>
          </p:spPr>
        </p:cxnSp>
      </p:grpSp>
      <p:grpSp>
        <p:nvGrpSpPr>
          <p:cNvPr id="297" name="组合 20"/>
          <p:cNvGrpSpPr/>
          <p:nvPr/>
        </p:nvGrpSpPr>
        <p:grpSpPr>
          <a:xfrm>
            <a:off x="762247" y="3015506"/>
            <a:ext cx="8377577" cy="765624"/>
            <a:chOff x="383197" y="1475664"/>
            <a:chExt cx="9754089" cy="835295"/>
          </a:xfrm>
        </p:grpSpPr>
        <p:sp>
          <p:nvSpPr>
            <p:cNvPr id="1049288" name="文本框 22"/>
            <p:cNvSpPr txBox="1">
              <a:spLocks noChangeArrowheads="1"/>
            </p:cNvSpPr>
            <p:nvPr/>
          </p:nvSpPr>
          <p:spPr bwMode="auto">
            <a:xfrm>
              <a:off x="472205" y="1506637"/>
              <a:ext cx="9665081" cy="804322"/>
            </a:xfrm>
            <a:prstGeom prst="rect">
              <a:avLst/>
            </a:prstGeom>
            <a:noFill/>
            <a:ln>
              <a:noFill/>
            </a:ln>
          </p:spPr>
          <p:txBody>
            <a:bodyPr wrap="square">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nSpc>
                  <a:spcPct val="150000"/>
                </a:lnSpc>
              </a:pPr>
              <a:r>
                <a:rPr lang="en-US" sz="1400">
                  <a:latin typeface="微软雅黑" panose="020B0503020204020204" pitchFamily="34" charset="-122"/>
                  <a:ea typeface="微软雅黑" panose="020B0503020204020204" pitchFamily="34" charset="-122"/>
                  <a:cs typeface="+mn-ea"/>
                  <a:sym typeface="+mn-lt"/>
                </a:rPr>
                <a:t>2</a:t>
              </a:r>
              <a:r>
                <a:rPr lang="zh-CN" altLang="en-US" sz="1400">
                  <a:latin typeface="微软雅黑" panose="020B0503020204020204" pitchFamily="34" charset="-122"/>
                  <a:ea typeface="微软雅黑" panose="020B0503020204020204" pitchFamily="34" charset="-122"/>
                  <a:cs typeface="+mn-ea"/>
                  <a:sym typeface="+mn-lt"/>
                </a:rPr>
                <a:t>、</a:t>
              </a:r>
              <a:r>
                <a:rPr sz="1400">
                  <a:latin typeface="微软雅黑" panose="020B0503020204020204" pitchFamily="34" charset="-122"/>
                  <a:ea typeface="微软雅黑" panose="020B0503020204020204" pitchFamily="34" charset="-122"/>
                  <a:cs typeface="+mn-ea"/>
                  <a:sym typeface="+mn-lt"/>
                </a:rPr>
                <a:t>作业前</a:t>
              </a:r>
              <a:r>
                <a:rPr lang="zh-CN" sz="1400">
                  <a:latin typeface="微软雅黑" panose="020B0503020204020204" pitchFamily="34" charset="-122"/>
                  <a:ea typeface="微软雅黑" panose="020B0503020204020204" pitchFamily="34" charset="-122"/>
                  <a:cs typeface="+mn-ea"/>
                  <a:sym typeface="+mn-lt"/>
                </a:rPr>
                <a:t>，</a:t>
              </a:r>
              <a:r>
                <a:rPr sz="1400">
                  <a:latin typeface="微软雅黑" panose="020B0503020204020204" pitchFamily="34" charset="-122"/>
                  <a:ea typeface="微软雅黑" panose="020B0503020204020204" pitchFamily="34" charset="-122"/>
                  <a:cs typeface="+mn-ea"/>
                  <a:sym typeface="+mn-lt"/>
                </a:rPr>
                <a:t>监护人员负责</a:t>
              </a:r>
              <a:r>
                <a:rPr sz="1400" b="1">
                  <a:solidFill>
                    <a:srgbClr val="C00000"/>
                  </a:solidFill>
                  <a:latin typeface="微软雅黑" panose="020B0503020204020204" pitchFamily="34" charset="-122"/>
                  <a:ea typeface="微软雅黑" panose="020B0503020204020204" pitchFamily="34" charset="-122"/>
                  <a:cs typeface="+mn-ea"/>
                  <a:sym typeface="+mn-lt"/>
                </a:rPr>
                <a:t>解除</a:t>
              </a:r>
              <a:r>
                <a:rPr sz="1400">
                  <a:latin typeface="微软雅黑" panose="020B0503020204020204" pitchFamily="34" charset="-122"/>
                  <a:ea typeface="微软雅黑" panose="020B0503020204020204" pitchFamily="34" charset="-122"/>
                  <a:cs typeface="+mn-ea"/>
                  <a:sym typeface="+mn-lt"/>
                </a:rPr>
                <a:t>有限空间物理隔离措施，对通风、检测等各项风险管控措施进行</a:t>
              </a:r>
              <a:r>
                <a:rPr sz="1400" b="1">
                  <a:solidFill>
                    <a:srgbClr val="C00000"/>
                  </a:solidFill>
                  <a:latin typeface="微软雅黑" panose="020B0503020204020204" pitchFamily="34" charset="-122"/>
                  <a:ea typeface="微软雅黑" panose="020B0503020204020204" pitchFamily="34" charset="-122"/>
                  <a:cs typeface="+mn-ea"/>
                  <a:sym typeface="+mn-lt"/>
                </a:rPr>
                <a:t>检查</a:t>
              </a:r>
              <a:r>
                <a:rPr sz="1400">
                  <a:latin typeface="微软雅黑" panose="020B0503020204020204" pitchFamily="34" charset="-122"/>
                  <a:ea typeface="微软雅黑" panose="020B0503020204020204" pitchFamily="34" charset="-122"/>
                  <a:cs typeface="+mn-ea"/>
                  <a:sym typeface="+mn-lt"/>
                </a:rPr>
                <a:t>，并</a:t>
              </a:r>
              <a:r>
                <a:rPr sz="1400" b="1">
                  <a:solidFill>
                    <a:srgbClr val="C00000"/>
                  </a:solidFill>
                  <a:latin typeface="微软雅黑" panose="020B0503020204020204" pitchFamily="34" charset="-122"/>
                  <a:ea typeface="微软雅黑" panose="020B0503020204020204" pitchFamily="34" charset="-122"/>
                  <a:cs typeface="+mn-ea"/>
                  <a:sym typeface="+mn-lt"/>
                </a:rPr>
                <a:t>确认</a:t>
              </a:r>
              <a:r>
                <a:rPr sz="1400">
                  <a:latin typeface="微软雅黑" panose="020B0503020204020204" pitchFamily="34" charset="-122"/>
                  <a:ea typeface="微软雅黑" panose="020B0503020204020204" pitchFamily="34" charset="-122"/>
                  <a:cs typeface="+mn-ea"/>
                  <a:sym typeface="+mn-lt"/>
                </a:rPr>
                <a:t>防护用品能够正常使用且作业现场配备必要的应急救援装备。</a:t>
              </a:r>
            </a:p>
          </p:txBody>
        </p:sp>
        <p:cxnSp>
          <p:nvCxnSpPr>
            <p:cNvPr id="3145803" name="直接连接符 12"/>
            <p:cNvCxnSpPr/>
            <p:nvPr/>
          </p:nvCxnSpPr>
          <p:spPr>
            <a:xfrm flipH="1">
              <a:off x="383197" y="1475664"/>
              <a:ext cx="0" cy="574240"/>
            </a:xfrm>
            <a:prstGeom prst="line">
              <a:avLst/>
            </a:prstGeom>
            <a:noFill/>
            <a:ln w="38100" cap="flat" cmpd="sng" algn="ctr">
              <a:solidFill>
                <a:srgbClr val="C00000"/>
              </a:solidFill>
              <a:prstDash val="solid"/>
              <a:miter lim="800000"/>
            </a:ln>
            <a:effectLst/>
          </p:spPr>
        </p:cxnSp>
      </p:grpSp>
      <p:pic>
        <p:nvPicPr>
          <p:cNvPr id="2097188" name="图片 15"/>
          <p:cNvPicPr>
            <a:picLocks noChangeAspect="1"/>
          </p:cNvPicPr>
          <p:nvPr/>
        </p:nvPicPr>
        <p:blipFill>
          <a:blip r:embed="rId8"/>
          <a:stretch>
            <a:fillRect/>
          </a:stretch>
        </p:blipFill>
        <p:spPr>
          <a:xfrm flipH="1">
            <a:off x="9590405" y="3368040"/>
            <a:ext cx="2278380" cy="3266440"/>
          </a:xfrm>
          <a:prstGeom prst="rect">
            <a:avLst/>
          </a:prstGeom>
        </p:spPr>
      </p:pic>
      <p:grpSp>
        <p:nvGrpSpPr>
          <p:cNvPr id="298" name="组合 20"/>
          <p:cNvGrpSpPr/>
          <p:nvPr/>
        </p:nvGrpSpPr>
        <p:grpSpPr>
          <a:xfrm>
            <a:off x="757290" y="3883283"/>
            <a:ext cx="8381899" cy="737235"/>
            <a:chOff x="383197" y="1459190"/>
            <a:chExt cx="9759122" cy="804323"/>
          </a:xfrm>
        </p:grpSpPr>
        <p:sp>
          <p:nvSpPr>
            <p:cNvPr id="1049290" name="文本框 22"/>
            <p:cNvSpPr txBox="1">
              <a:spLocks noChangeArrowheads="1"/>
            </p:cNvSpPr>
            <p:nvPr>
              <p:custDataLst>
                <p:tags r:id="rId5"/>
              </p:custDataLst>
            </p:nvPr>
          </p:nvSpPr>
          <p:spPr bwMode="auto">
            <a:xfrm>
              <a:off x="472205" y="1459190"/>
              <a:ext cx="9670114" cy="804323"/>
            </a:xfrm>
            <a:prstGeom prst="rect">
              <a:avLst/>
            </a:prstGeom>
            <a:noFill/>
            <a:ln>
              <a:noFill/>
            </a:ln>
          </p:spPr>
          <p:txBody>
            <a:bodyPr wrap="square">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defTabSz="913130" fontAlgn="base">
                <a:lnSpc>
                  <a:spcPct val="150000"/>
                </a:lnSpc>
                <a:spcBef>
                  <a:spcPct val="0"/>
                </a:spcBef>
                <a:spcAft>
                  <a:spcPts val="500"/>
                </a:spcAft>
              </a:pPr>
              <a:r>
                <a:rPr lang="en-US" altLang="zh-CN" sz="1400">
                  <a:latin typeface="微软雅黑" panose="020B0503020204020204" pitchFamily="34" charset="-122"/>
                  <a:ea typeface="微软雅黑" panose="020B0503020204020204" pitchFamily="34" charset="-122"/>
                  <a:cs typeface="+mn-ea"/>
                  <a:sym typeface="+mn-lt"/>
                </a:rPr>
                <a:t>3</a:t>
              </a:r>
              <a:r>
                <a:rPr lang="zh-CN" altLang="en-US" sz="1400">
                  <a:latin typeface="微软雅黑" panose="020B0503020204020204" pitchFamily="34" charset="-122"/>
                  <a:ea typeface="微软雅黑" panose="020B0503020204020204" pitchFamily="34" charset="-122"/>
                  <a:cs typeface="+mn-ea"/>
                  <a:sym typeface="+mn-lt"/>
                </a:rPr>
                <a:t>、作业中监护人员要</a:t>
              </a:r>
              <a:r>
                <a:rPr lang="zh-CN" altLang="en-US" sz="1400" b="1">
                  <a:solidFill>
                    <a:srgbClr val="C00000"/>
                  </a:solidFill>
                  <a:latin typeface="微软雅黑" panose="020B0503020204020204" pitchFamily="34" charset="-122"/>
                  <a:ea typeface="微软雅黑" panose="020B0503020204020204" pitchFamily="34" charset="-122"/>
                  <a:cs typeface="+mn-ea"/>
                  <a:sym typeface="+mn-lt"/>
                </a:rPr>
                <a:t>全程进行监护</a:t>
              </a:r>
              <a:r>
                <a:rPr lang="zh-CN" altLang="en-US" sz="1400">
                  <a:latin typeface="微软雅黑" panose="020B0503020204020204" pitchFamily="34" charset="-122"/>
                  <a:ea typeface="微软雅黑" panose="020B0503020204020204" pitchFamily="34" charset="-122"/>
                  <a:cs typeface="+mn-ea"/>
                  <a:sym typeface="+mn-lt"/>
                </a:rPr>
                <a:t>，与作业人员保持</a:t>
              </a:r>
              <a:r>
                <a:rPr lang="zh-CN" altLang="en-US" sz="1400" b="1">
                  <a:solidFill>
                    <a:srgbClr val="C00000"/>
                  </a:solidFill>
                  <a:latin typeface="微软雅黑" panose="020B0503020204020204" pitchFamily="34" charset="-122"/>
                  <a:ea typeface="微软雅黑" panose="020B0503020204020204" pitchFamily="34" charset="-122"/>
                  <a:cs typeface="+mn-ea"/>
                  <a:sym typeface="+mn-lt"/>
                </a:rPr>
                <a:t>实时联络</a:t>
              </a:r>
              <a:r>
                <a:rPr lang="zh-CN" altLang="en-US" sz="1400">
                  <a:latin typeface="微软雅黑" panose="020B0503020204020204" pitchFamily="34" charset="-122"/>
                  <a:ea typeface="微软雅黑" panose="020B0503020204020204" pitchFamily="34" charset="-122"/>
                  <a:cs typeface="+mn-ea"/>
                  <a:sym typeface="+mn-lt"/>
                </a:rPr>
                <a:t>，</a:t>
              </a:r>
              <a:r>
                <a:rPr lang="zh-CN" altLang="en-US" sz="1400" b="1">
                  <a:solidFill>
                    <a:srgbClr val="C00000"/>
                  </a:solidFill>
                  <a:latin typeface="微软雅黑" panose="020B0503020204020204" pitchFamily="34" charset="-122"/>
                  <a:ea typeface="微软雅黑" panose="020B0503020204020204" pitchFamily="34" charset="-122"/>
                  <a:cs typeface="+mn-ea"/>
                  <a:sym typeface="+mn-lt"/>
                </a:rPr>
                <a:t>不得</a:t>
              </a:r>
              <a:r>
                <a:rPr lang="zh-CN" altLang="en-US" sz="1400">
                  <a:latin typeface="微软雅黑" panose="020B0503020204020204" pitchFamily="34" charset="-122"/>
                  <a:ea typeface="微软雅黑" panose="020B0503020204020204" pitchFamily="34" charset="-122"/>
                  <a:cs typeface="+mn-ea"/>
                  <a:sym typeface="+mn-lt"/>
                </a:rPr>
                <a:t>离开作业现场或者进入有限空间参与作业。</a:t>
              </a:r>
            </a:p>
          </p:txBody>
        </p:sp>
        <p:cxnSp>
          <p:nvCxnSpPr>
            <p:cNvPr id="3145804" name="直接连接符 13"/>
            <p:cNvCxnSpPr/>
            <p:nvPr>
              <p:custDataLst>
                <p:tags r:id="rId6"/>
              </p:custDataLst>
            </p:nvPr>
          </p:nvCxnSpPr>
          <p:spPr>
            <a:xfrm flipH="1">
              <a:off x="383197" y="1506637"/>
              <a:ext cx="0" cy="530001"/>
            </a:xfrm>
            <a:prstGeom prst="line">
              <a:avLst/>
            </a:prstGeom>
            <a:noFill/>
            <a:ln w="38100" cap="flat" cmpd="sng" algn="ctr">
              <a:solidFill>
                <a:srgbClr val="C00000"/>
              </a:solidFill>
              <a:prstDash val="solid"/>
              <a:miter lim="800000"/>
            </a:ln>
            <a:effectLst/>
          </p:spPr>
        </p:cxnSp>
      </p:grpSp>
      <p:grpSp>
        <p:nvGrpSpPr>
          <p:cNvPr id="299" name="组合 20"/>
          <p:cNvGrpSpPr/>
          <p:nvPr/>
        </p:nvGrpSpPr>
        <p:grpSpPr>
          <a:xfrm>
            <a:off x="756655" y="4617343"/>
            <a:ext cx="8381899" cy="529284"/>
            <a:chOff x="383197" y="1459190"/>
            <a:chExt cx="9759122" cy="577448"/>
          </a:xfrm>
        </p:grpSpPr>
        <p:sp>
          <p:nvSpPr>
            <p:cNvPr id="1049291" name="文本框 22"/>
            <p:cNvSpPr txBox="1">
              <a:spLocks noChangeArrowheads="1"/>
            </p:cNvSpPr>
            <p:nvPr>
              <p:custDataLst>
                <p:tags r:id="rId3"/>
              </p:custDataLst>
            </p:nvPr>
          </p:nvSpPr>
          <p:spPr bwMode="auto">
            <a:xfrm>
              <a:off x="472205" y="1459190"/>
              <a:ext cx="9670114" cy="451695"/>
            </a:xfrm>
            <a:prstGeom prst="rect">
              <a:avLst/>
            </a:prstGeom>
            <a:noFill/>
            <a:ln>
              <a:noFill/>
            </a:ln>
          </p:spPr>
          <p:txBody>
            <a:bodyPr wrap="square">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defTabSz="913130" fontAlgn="base">
                <a:lnSpc>
                  <a:spcPct val="150000"/>
                </a:lnSpc>
                <a:spcBef>
                  <a:spcPct val="0"/>
                </a:spcBef>
                <a:spcAft>
                  <a:spcPts val="500"/>
                </a:spcAft>
              </a:pPr>
              <a:r>
                <a:rPr lang="en-US" altLang="zh-CN" sz="1400">
                  <a:latin typeface="微软雅黑" panose="020B0503020204020204" pitchFamily="34" charset="-122"/>
                  <a:ea typeface="微软雅黑" panose="020B0503020204020204" pitchFamily="34" charset="-122"/>
                  <a:cs typeface="+mn-ea"/>
                  <a:sym typeface="+mn-lt"/>
                </a:rPr>
                <a:t>4</a:t>
              </a:r>
              <a:r>
                <a:rPr lang="zh-CN" altLang="en-US" sz="1400">
                  <a:latin typeface="微软雅黑" panose="020B0503020204020204" pitchFamily="34" charset="-122"/>
                  <a:ea typeface="微软雅黑" panose="020B0503020204020204" pitchFamily="34" charset="-122"/>
                  <a:cs typeface="+mn-ea"/>
                  <a:sym typeface="+mn-lt"/>
                </a:rPr>
                <a:t>、发现异常情况时，监护人员要立即组织作业人员撤离现场，</a:t>
              </a:r>
              <a:r>
                <a:rPr lang="zh-CN" altLang="en-US" sz="1400" b="1">
                  <a:solidFill>
                    <a:srgbClr val="C00000"/>
                  </a:solidFill>
                  <a:latin typeface="微软雅黑" panose="020B0503020204020204" pitchFamily="34" charset="-122"/>
                  <a:ea typeface="微软雅黑" panose="020B0503020204020204" pitchFamily="34" charset="-122"/>
                  <a:cs typeface="+mn-ea"/>
                  <a:sym typeface="+mn-lt"/>
                </a:rPr>
                <a:t>制止</a:t>
              </a:r>
              <a:r>
                <a:rPr lang="zh-CN" altLang="en-US" sz="1400">
                  <a:latin typeface="微软雅黑" panose="020B0503020204020204" pitchFamily="34" charset="-122"/>
                  <a:ea typeface="微软雅黑" panose="020B0503020204020204" pitchFamily="34" charset="-122"/>
                  <a:cs typeface="+mn-ea"/>
                  <a:sym typeface="+mn-lt"/>
                </a:rPr>
                <a:t>未做好安全措施</a:t>
              </a:r>
              <a:r>
                <a:rPr lang="zh-CN" altLang="en-US" sz="1400" b="1">
                  <a:solidFill>
                    <a:srgbClr val="C00000"/>
                  </a:solidFill>
                  <a:latin typeface="微软雅黑" panose="020B0503020204020204" pitchFamily="34" charset="-122"/>
                  <a:ea typeface="微软雅黑" panose="020B0503020204020204" pitchFamily="34" charset="-122"/>
                  <a:cs typeface="+mn-ea"/>
                  <a:sym typeface="+mn-lt"/>
                </a:rPr>
                <a:t>盲目施救</a:t>
              </a:r>
              <a:r>
                <a:rPr lang="zh-CN" altLang="en-US" sz="1400">
                  <a:latin typeface="微软雅黑" panose="020B0503020204020204" pitchFamily="34" charset="-122"/>
                  <a:ea typeface="微软雅黑" panose="020B0503020204020204" pitchFamily="34" charset="-122"/>
                  <a:cs typeface="+mn-ea"/>
                  <a:sym typeface="+mn-lt"/>
                </a:rPr>
                <a:t>。</a:t>
              </a:r>
            </a:p>
          </p:txBody>
        </p:sp>
        <p:cxnSp>
          <p:nvCxnSpPr>
            <p:cNvPr id="3145805" name="直接连接符 17"/>
            <p:cNvCxnSpPr/>
            <p:nvPr>
              <p:custDataLst>
                <p:tags r:id="rId4"/>
              </p:custDataLst>
            </p:nvPr>
          </p:nvCxnSpPr>
          <p:spPr>
            <a:xfrm flipH="1">
              <a:off x="383197" y="1506637"/>
              <a:ext cx="0" cy="530001"/>
            </a:xfrm>
            <a:prstGeom prst="line">
              <a:avLst/>
            </a:prstGeom>
            <a:noFill/>
            <a:ln w="38100" cap="flat" cmpd="sng" algn="ctr">
              <a:solidFill>
                <a:srgbClr val="C00000"/>
              </a:solidFill>
              <a:prstDash val="solid"/>
              <a:miter lim="800000"/>
            </a:ln>
            <a:effectLst/>
          </p:spPr>
        </p:cxnSp>
      </p:grpSp>
      <p:grpSp>
        <p:nvGrpSpPr>
          <p:cNvPr id="300" name="组合 20"/>
          <p:cNvGrpSpPr/>
          <p:nvPr/>
        </p:nvGrpSpPr>
        <p:grpSpPr>
          <a:xfrm>
            <a:off x="761735" y="5387598"/>
            <a:ext cx="8381899" cy="586105"/>
            <a:chOff x="383197" y="1459190"/>
            <a:chExt cx="9759122" cy="639440"/>
          </a:xfrm>
        </p:grpSpPr>
        <p:sp>
          <p:nvSpPr>
            <p:cNvPr id="1049292" name="文本框 22"/>
            <p:cNvSpPr txBox="1">
              <a:spLocks noChangeArrowheads="1"/>
            </p:cNvSpPr>
            <p:nvPr>
              <p:custDataLst>
                <p:tags r:id="rId1"/>
              </p:custDataLst>
            </p:nvPr>
          </p:nvSpPr>
          <p:spPr bwMode="auto">
            <a:xfrm>
              <a:off x="472205" y="1459190"/>
              <a:ext cx="9670114" cy="639440"/>
            </a:xfrm>
            <a:prstGeom prst="rect">
              <a:avLst/>
            </a:prstGeom>
            <a:noFill/>
            <a:ln>
              <a:noFill/>
            </a:ln>
          </p:spPr>
          <p:txBody>
            <a:bodyPr wrap="square">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defTabSz="913130" fontAlgn="base">
                <a:lnSpc>
                  <a:spcPct val="100000"/>
                </a:lnSpc>
                <a:spcBef>
                  <a:spcPct val="0"/>
                </a:spcBef>
                <a:spcAft>
                  <a:spcPts val="500"/>
                </a:spcAft>
              </a:pPr>
              <a:r>
                <a:rPr lang="en-US" altLang="zh-CN" sz="1400">
                  <a:latin typeface="微软雅黑" panose="020B0503020204020204" pitchFamily="34" charset="-122"/>
                  <a:ea typeface="微软雅黑" panose="020B0503020204020204" pitchFamily="34" charset="-122"/>
                  <a:cs typeface="+mn-ea"/>
                  <a:sym typeface="+mn-lt"/>
                </a:rPr>
                <a:t>5</a:t>
              </a:r>
              <a:r>
                <a:rPr lang="zh-CN" altLang="en-US" sz="1400">
                  <a:latin typeface="微软雅黑" panose="020B0503020204020204" pitchFamily="34" charset="-122"/>
                  <a:ea typeface="微软雅黑" panose="020B0503020204020204" pitchFamily="34" charset="-122"/>
                  <a:cs typeface="+mn-ea"/>
                  <a:sym typeface="+mn-lt"/>
                </a:rPr>
                <a:t>、监护人员是工贸企业有限空间作业的</a:t>
              </a:r>
              <a:r>
                <a:rPr lang="zh-CN" altLang="en-US" sz="1400" b="1">
                  <a:solidFill>
                    <a:srgbClr val="C00000"/>
                  </a:solidFill>
                  <a:latin typeface="微软雅黑" panose="020B0503020204020204" pitchFamily="34" charset="-122"/>
                  <a:ea typeface="微软雅黑" panose="020B0503020204020204" pitchFamily="34" charset="-122"/>
                  <a:cs typeface="+mn-ea"/>
                  <a:sym typeface="+mn-lt"/>
                </a:rPr>
                <a:t>“关键人”</a:t>
              </a:r>
              <a:r>
                <a:rPr lang="zh-CN" altLang="en-US" sz="1400">
                  <a:latin typeface="微软雅黑" panose="020B0503020204020204" pitchFamily="34" charset="-122"/>
                  <a:ea typeface="微软雅黑" panose="020B0503020204020204" pitchFamily="34" charset="-122"/>
                  <a:cs typeface="+mn-ea"/>
                  <a:sym typeface="+mn-lt"/>
                </a:rPr>
                <a:t>和</a:t>
              </a:r>
              <a:r>
                <a:rPr lang="zh-CN" altLang="en-US" sz="1400" b="1">
                  <a:solidFill>
                    <a:srgbClr val="C00000"/>
                  </a:solidFill>
                  <a:latin typeface="微软雅黑" panose="020B0503020204020204" pitchFamily="34" charset="-122"/>
                  <a:ea typeface="微软雅黑" panose="020B0503020204020204" pitchFamily="34" charset="-122"/>
                  <a:cs typeface="+mn-ea"/>
                  <a:sym typeface="+mn-lt"/>
                </a:rPr>
                <a:t>“明白人</a:t>
              </a:r>
              <a:r>
                <a:rPr lang="zh-CN" altLang="en-US" sz="1400">
                  <a:latin typeface="微软雅黑" panose="020B0503020204020204" pitchFamily="34" charset="-122"/>
                  <a:ea typeface="微软雅黑" panose="020B0503020204020204" pitchFamily="34" charset="-122"/>
                  <a:cs typeface="+mn-ea"/>
                  <a:sym typeface="+mn-lt"/>
                </a:rPr>
                <a:t>”，通过发挥监护人员的专业作</a:t>
              </a:r>
            </a:p>
            <a:p>
              <a:pPr defTabSz="913130" fontAlgn="base">
                <a:lnSpc>
                  <a:spcPct val="100000"/>
                </a:lnSpc>
                <a:spcBef>
                  <a:spcPct val="0"/>
                </a:spcBef>
                <a:spcAft>
                  <a:spcPts val="500"/>
                </a:spcAft>
              </a:pPr>
              <a:r>
                <a:rPr lang="zh-CN" altLang="en-US" sz="1400">
                  <a:latin typeface="微软雅黑" panose="020B0503020204020204" pitchFamily="34" charset="-122"/>
                  <a:ea typeface="微软雅黑" panose="020B0503020204020204" pitchFamily="34" charset="-122"/>
                  <a:cs typeface="+mn-ea"/>
                  <a:sym typeface="+mn-lt"/>
                </a:rPr>
                <a:t>用，能够在</a:t>
              </a:r>
              <a:r>
                <a:rPr lang="zh-CN" altLang="en-US" sz="1400" b="1">
                  <a:solidFill>
                    <a:srgbClr val="C00000"/>
                  </a:solidFill>
                  <a:latin typeface="微软雅黑" panose="020B0503020204020204" pitchFamily="34" charset="-122"/>
                  <a:ea typeface="微软雅黑" panose="020B0503020204020204" pitchFamily="34" charset="-122"/>
                  <a:cs typeface="+mn-ea"/>
                  <a:sym typeface="+mn-lt"/>
                </a:rPr>
                <a:t>规范作业程序</a:t>
              </a:r>
              <a:r>
                <a:rPr lang="zh-CN" altLang="en-US" sz="1400">
                  <a:latin typeface="微软雅黑" panose="020B0503020204020204" pitchFamily="34" charset="-122"/>
                  <a:ea typeface="微软雅黑" panose="020B0503020204020204" pitchFamily="34" charset="-122"/>
                  <a:cs typeface="+mn-ea"/>
                  <a:sym typeface="+mn-lt"/>
                </a:rPr>
                <a:t>、</a:t>
              </a:r>
              <a:r>
                <a:rPr lang="zh-CN" altLang="en-US" sz="1400" b="1">
                  <a:solidFill>
                    <a:srgbClr val="C00000"/>
                  </a:solidFill>
                  <a:latin typeface="微软雅黑" panose="020B0503020204020204" pitchFamily="34" charset="-122"/>
                  <a:ea typeface="微软雅黑" panose="020B0503020204020204" pitchFamily="34" charset="-122"/>
                  <a:cs typeface="+mn-ea"/>
                  <a:sym typeface="+mn-lt"/>
                </a:rPr>
                <a:t>有效预防事故</a:t>
              </a:r>
              <a:r>
                <a:rPr lang="zh-CN" altLang="en-US" sz="1400">
                  <a:latin typeface="微软雅黑" panose="020B0503020204020204" pitchFamily="34" charset="-122"/>
                  <a:ea typeface="微软雅黑" panose="020B0503020204020204" pitchFamily="34" charset="-122"/>
                  <a:cs typeface="+mn-ea"/>
                  <a:sym typeface="+mn-lt"/>
                </a:rPr>
                <a:t>，特别是</a:t>
              </a:r>
              <a:r>
                <a:rPr lang="zh-CN" altLang="en-US" sz="1400" b="1">
                  <a:solidFill>
                    <a:srgbClr val="C00000"/>
                  </a:solidFill>
                  <a:latin typeface="微软雅黑" panose="020B0503020204020204" pitchFamily="34" charset="-122"/>
                  <a:ea typeface="微软雅黑" panose="020B0503020204020204" pitchFamily="34" charset="-122"/>
                  <a:cs typeface="+mn-ea"/>
                  <a:sym typeface="+mn-lt"/>
                </a:rPr>
                <a:t>防止伤亡扩大方面</a:t>
              </a:r>
              <a:r>
                <a:rPr lang="zh-CN" altLang="en-US" sz="1400">
                  <a:latin typeface="微软雅黑" panose="020B0503020204020204" pitchFamily="34" charset="-122"/>
                  <a:ea typeface="微软雅黑" panose="020B0503020204020204" pitchFamily="34" charset="-122"/>
                  <a:cs typeface="+mn-ea"/>
                  <a:sym typeface="+mn-lt"/>
                </a:rPr>
                <a:t>起到</a:t>
              </a:r>
              <a:r>
                <a:rPr lang="zh-CN" altLang="en-US" sz="1400" b="1">
                  <a:solidFill>
                    <a:srgbClr val="C00000"/>
                  </a:solidFill>
                  <a:latin typeface="微软雅黑" panose="020B0503020204020204" pitchFamily="34" charset="-122"/>
                  <a:ea typeface="微软雅黑" panose="020B0503020204020204" pitchFamily="34" charset="-122"/>
                  <a:cs typeface="+mn-ea"/>
                  <a:sym typeface="+mn-lt"/>
                </a:rPr>
                <a:t>关键</a:t>
              </a:r>
              <a:r>
                <a:rPr lang="zh-CN" altLang="en-US" sz="1400">
                  <a:latin typeface="微软雅黑" panose="020B0503020204020204" pitchFamily="34" charset="-122"/>
                  <a:ea typeface="微软雅黑" panose="020B0503020204020204" pitchFamily="34" charset="-122"/>
                  <a:cs typeface="+mn-ea"/>
                  <a:sym typeface="+mn-lt"/>
                </a:rPr>
                <a:t>的作用。</a:t>
              </a:r>
            </a:p>
          </p:txBody>
        </p:sp>
        <p:cxnSp>
          <p:nvCxnSpPr>
            <p:cNvPr id="3145806" name="直接连接符 20"/>
            <p:cNvCxnSpPr/>
            <p:nvPr>
              <p:custDataLst>
                <p:tags r:id="rId2"/>
              </p:custDataLst>
            </p:nvPr>
          </p:nvCxnSpPr>
          <p:spPr>
            <a:xfrm flipH="1">
              <a:off x="383197" y="1506637"/>
              <a:ext cx="0" cy="530001"/>
            </a:xfrm>
            <a:prstGeom prst="line">
              <a:avLst/>
            </a:prstGeom>
            <a:noFill/>
            <a:ln w="38100" cap="flat" cmpd="sng" algn="ctr">
              <a:solidFill>
                <a:srgbClr val="C00000"/>
              </a:solidFill>
              <a:prstDash val="solid"/>
              <a:miter lim="800000"/>
            </a:ln>
            <a:effectLst/>
          </p:spPr>
        </p:cxnSp>
      </p:gr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49286"/>
                                        </p:tgtEl>
                                        <p:attrNameLst>
                                          <p:attrName>style.visibility</p:attrName>
                                        </p:attrNameLst>
                                      </p:cBhvr>
                                      <p:to>
                                        <p:strVal val="visible"/>
                                      </p:to>
                                    </p:set>
                                    <p:anim calcmode="lin" valueType="num">
                                      <p:cBhvr>
                                        <p:cTn id="7" dur="500" fill="hold"/>
                                        <p:tgtEl>
                                          <p:spTgt spid="1049286"/>
                                        </p:tgtEl>
                                        <p:attrNameLst>
                                          <p:attrName>ppt_w</p:attrName>
                                        </p:attrNameLst>
                                      </p:cBhvr>
                                      <p:tavLst>
                                        <p:tav tm="0">
                                          <p:val>
                                            <p:fltVal val="0"/>
                                          </p:val>
                                        </p:tav>
                                        <p:tav tm="100000">
                                          <p:val>
                                            <p:strVal val="#ppt_w"/>
                                          </p:val>
                                        </p:tav>
                                      </p:tavLst>
                                    </p:anim>
                                    <p:anim calcmode="lin" valueType="num">
                                      <p:cBhvr>
                                        <p:cTn id="8" dur="500" fill="hold"/>
                                        <p:tgtEl>
                                          <p:spTgt spid="1049286"/>
                                        </p:tgtEl>
                                        <p:attrNameLst>
                                          <p:attrName>ppt_h</p:attrName>
                                        </p:attrNameLst>
                                      </p:cBhvr>
                                      <p:tavLst>
                                        <p:tav tm="0">
                                          <p:val>
                                            <p:fltVal val="0"/>
                                          </p:val>
                                        </p:tav>
                                        <p:tav tm="100000">
                                          <p:val>
                                            <p:strVal val="#ppt_h"/>
                                          </p:val>
                                        </p:tav>
                                      </p:tavLst>
                                    </p:anim>
                                    <p:animEffect transition="in" filter="fade">
                                      <p:cBhvr>
                                        <p:cTn id="9" dur="500"/>
                                        <p:tgtEl>
                                          <p:spTgt spid="1049286"/>
                                        </p:tgtEl>
                                      </p:cBhvr>
                                    </p:animEffect>
                                  </p:childTnLst>
                                </p:cTn>
                              </p:par>
                            </p:childTnLst>
                          </p:cTn>
                        </p:par>
                        <p:par>
                          <p:cTn id="10" fill="hold" nodeType="afterGroup">
                            <p:stCondLst>
                              <p:cond delay="500"/>
                            </p:stCondLst>
                            <p:childTnLst>
                              <p:par>
                                <p:cTn id="11" presetID="22" presetClass="entr" presetSubtype="8" fill="hold" nodeType="afterEffect">
                                  <p:stCondLst>
                                    <p:cond delay="0"/>
                                  </p:stCondLst>
                                  <p:childTnLst>
                                    <p:set>
                                      <p:cBhvr>
                                        <p:cTn id="12" dur="1" fill="hold">
                                          <p:stCondLst>
                                            <p:cond delay="0"/>
                                          </p:stCondLst>
                                        </p:cTn>
                                        <p:tgtEl>
                                          <p:spTgt spid="3145801"/>
                                        </p:tgtEl>
                                        <p:attrNameLst>
                                          <p:attrName>style.visibility</p:attrName>
                                        </p:attrNameLst>
                                      </p:cBhvr>
                                      <p:to>
                                        <p:strVal val="visible"/>
                                      </p:to>
                                    </p:set>
                                    <p:animEffect transition="in" filter="wipe(left)">
                                      <p:cBhvr>
                                        <p:cTn id="13" dur="500"/>
                                        <p:tgtEl>
                                          <p:spTgt spid="3145801"/>
                                        </p:tgtEl>
                                      </p:cBhvr>
                                    </p:animEffect>
                                  </p:childTnLst>
                                </p:cTn>
                              </p:par>
                            </p:childTnLst>
                          </p:cTn>
                        </p:par>
                        <p:par>
                          <p:cTn id="14" fill="hold" nodeType="afterGroup">
                            <p:stCondLst>
                              <p:cond delay="1000"/>
                            </p:stCondLst>
                            <p:childTnLst>
                              <p:par>
                                <p:cTn id="15" presetID="22" presetClass="entr" presetSubtype="8" fill="hold" nodeType="afterEffect">
                                  <p:stCondLst>
                                    <p:cond delay="0"/>
                                  </p:stCondLst>
                                  <p:childTnLst>
                                    <p:set>
                                      <p:cBhvr>
                                        <p:cTn id="16" dur="1" fill="hold">
                                          <p:stCondLst>
                                            <p:cond delay="0"/>
                                          </p:stCondLst>
                                        </p:cTn>
                                        <p:tgtEl>
                                          <p:spTgt spid="296"/>
                                        </p:tgtEl>
                                        <p:attrNameLst>
                                          <p:attrName>style.visibility</p:attrName>
                                        </p:attrNameLst>
                                      </p:cBhvr>
                                      <p:to>
                                        <p:strVal val="visible"/>
                                      </p:to>
                                    </p:set>
                                    <p:animEffect transition="in" filter="wipe(left)">
                                      <p:cBhvr>
                                        <p:cTn id="17" dur="500"/>
                                        <p:tgtEl>
                                          <p:spTgt spid="296"/>
                                        </p:tgtEl>
                                      </p:cBhvr>
                                    </p:animEffect>
                                  </p:childTnLst>
                                </p:cTn>
                              </p:par>
                            </p:childTnLst>
                          </p:cTn>
                        </p:par>
                        <p:par>
                          <p:cTn id="18" fill="hold" nodeType="afterGroup">
                            <p:stCondLst>
                              <p:cond delay="1500"/>
                            </p:stCondLst>
                            <p:childTnLst>
                              <p:par>
                                <p:cTn id="19" presetID="22" presetClass="entr" presetSubtype="8" fill="hold" nodeType="afterEffect">
                                  <p:stCondLst>
                                    <p:cond delay="0"/>
                                  </p:stCondLst>
                                  <p:childTnLst>
                                    <p:set>
                                      <p:cBhvr>
                                        <p:cTn id="20" dur="1" fill="hold">
                                          <p:stCondLst>
                                            <p:cond delay="0"/>
                                          </p:stCondLst>
                                        </p:cTn>
                                        <p:tgtEl>
                                          <p:spTgt spid="297"/>
                                        </p:tgtEl>
                                        <p:attrNameLst>
                                          <p:attrName>style.visibility</p:attrName>
                                        </p:attrNameLst>
                                      </p:cBhvr>
                                      <p:to>
                                        <p:strVal val="visible"/>
                                      </p:to>
                                    </p:set>
                                    <p:animEffect transition="in" filter="wipe(left)">
                                      <p:cBhvr>
                                        <p:cTn id="21" dur="500"/>
                                        <p:tgtEl>
                                          <p:spTgt spid="297"/>
                                        </p:tgtEl>
                                      </p:cBhvr>
                                    </p:animEffect>
                                  </p:childTnLst>
                                </p:cTn>
                              </p:par>
                            </p:childTnLst>
                          </p:cTn>
                        </p:par>
                        <p:par>
                          <p:cTn id="22" fill="hold" nodeType="afterGroup">
                            <p:stCondLst>
                              <p:cond delay="2000"/>
                            </p:stCondLst>
                            <p:childTnLst>
                              <p:par>
                                <p:cTn id="23" presetID="22" presetClass="entr" presetSubtype="4" fill="hold" nodeType="afterEffect">
                                  <p:stCondLst>
                                    <p:cond delay="0"/>
                                  </p:stCondLst>
                                  <p:childTnLst>
                                    <p:set>
                                      <p:cBhvr>
                                        <p:cTn id="24" dur="1" fill="hold">
                                          <p:stCondLst>
                                            <p:cond delay="0"/>
                                          </p:stCondLst>
                                        </p:cTn>
                                        <p:tgtEl>
                                          <p:spTgt spid="2097188"/>
                                        </p:tgtEl>
                                        <p:attrNameLst>
                                          <p:attrName>style.visibility</p:attrName>
                                        </p:attrNameLst>
                                      </p:cBhvr>
                                      <p:to>
                                        <p:strVal val="visible"/>
                                      </p:to>
                                    </p:set>
                                    <p:animEffect transition="in" filter="wipe(down)">
                                      <p:cBhvr>
                                        <p:cTn id="25" dur="500"/>
                                        <p:tgtEl>
                                          <p:spTgt spid="2097188"/>
                                        </p:tgtEl>
                                      </p:cBhvr>
                                    </p:animEffect>
                                  </p:childTnLst>
                                </p:cTn>
                              </p:par>
                            </p:childTnLst>
                          </p:cTn>
                        </p:par>
                        <p:par>
                          <p:cTn id="26" fill="hold" nodeType="afterGroup">
                            <p:stCondLst>
                              <p:cond delay="2500"/>
                            </p:stCondLst>
                            <p:childTnLst>
                              <p:par>
                                <p:cTn id="27" presetID="22" presetClass="entr" presetSubtype="8" fill="hold" nodeType="afterEffect">
                                  <p:stCondLst>
                                    <p:cond delay="0"/>
                                  </p:stCondLst>
                                  <p:childTnLst>
                                    <p:set>
                                      <p:cBhvr>
                                        <p:cTn id="28" dur="1" fill="hold">
                                          <p:stCondLst>
                                            <p:cond delay="0"/>
                                          </p:stCondLst>
                                        </p:cTn>
                                        <p:tgtEl>
                                          <p:spTgt spid="298"/>
                                        </p:tgtEl>
                                        <p:attrNameLst>
                                          <p:attrName>style.visibility</p:attrName>
                                        </p:attrNameLst>
                                      </p:cBhvr>
                                      <p:to>
                                        <p:strVal val="visible"/>
                                      </p:to>
                                    </p:set>
                                    <p:animEffect transition="in" filter="wipe(left)">
                                      <p:cBhvr>
                                        <p:cTn id="29" dur="500"/>
                                        <p:tgtEl>
                                          <p:spTgt spid="298"/>
                                        </p:tgtEl>
                                      </p:cBhvr>
                                    </p:animEffect>
                                  </p:childTnLst>
                                </p:cTn>
                              </p:par>
                            </p:childTnLst>
                          </p:cTn>
                        </p:par>
                        <p:par>
                          <p:cTn id="30" fill="hold" nodeType="afterGroup">
                            <p:stCondLst>
                              <p:cond delay="3000"/>
                            </p:stCondLst>
                            <p:childTnLst>
                              <p:par>
                                <p:cTn id="31" presetID="22" presetClass="entr" presetSubtype="8" fill="hold" nodeType="afterEffect">
                                  <p:stCondLst>
                                    <p:cond delay="0"/>
                                  </p:stCondLst>
                                  <p:childTnLst>
                                    <p:set>
                                      <p:cBhvr>
                                        <p:cTn id="32" dur="1" fill="hold">
                                          <p:stCondLst>
                                            <p:cond delay="0"/>
                                          </p:stCondLst>
                                        </p:cTn>
                                        <p:tgtEl>
                                          <p:spTgt spid="299"/>
                                        </p:tgtEl>
                                        <p:attrNameLst>
                                          <p:attrName>style.visibility</p:attrName>
                                        </p:attrNameLst>
                                      </p:cBhvr>
                                      <p:to>
                                        <p:strVal val="visible"/>
                                      </p:to>
                                    </p:set>
                                    <p:animEffect transition="in" filter="wipe(left)">
                                      <p:cBhvr>
                                        <p:cTn id="33" dur="500"/>
                                        <p:tgtEl>
                                          <p:spTgt spid="299"/>
                                        </p:tgtEl>
                                      </p:cBhvr>
                                    </p:animEffect>
                                  </p:childTnLst>
                                </p:cTn>
                              </p:par>
                            </p:childTnLst>
                          </p:cTn>
                        </p:par>
                        <p:par>
                          <p:cTn id="34" fill="hold" nodeType="afterGroup">
                            <p:stCondLst>
                              <p:cond delay="3500"/>
                            </p:stCondLst>
                            <p:childTnLst>
                              <p:par>
                                <p:cTn id="35" presetID="22" presetClass="entr" presetSubtype="8" fill="hold" nodeType="afterEffect">
                                  <p:stCondLst>
                                    <p:cond delay="0"/>
                                  </p:stCondLst>
                                  <p:childTnLst>
                                    <p:set>
                                      <p:cBhvr>
                                        <p:cTn id="36" dur="1" fill="hold">
                                          <p:stCondLst>
                                            <p:cond delay="0"/>
                                          </p:stCondLst>
                                        </p:cTn>
                                        <p:tgtEl>
                                          <p:spTgt spid="300"/>
                                        </p:tgtEl>
                                        <p:attrNameLst>
                                          <p:attrName>style.visibility</p:attrName>
                                        </p:attrNameLst>
                                      </p:cBhvr>
                                      <p:to>
                                        <p:strVal val="visible"/>
                                      </p:to>
                                    </p:set>
                                    <p:animEffect transition="in" filter="wipe(left)">
                                      <p:cBhvr>
                                        <p:cTn id="37" dur="500"/>
                                        <p:tgtEl>
                                          <p:spTgt spid="3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28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293" name="矩形 2"/>
          <p:cNvSpPr>
            <a:spLocks noChangeArrowheads="1"/>
          </p:cNvSpPr>
          <p:nvPr/>
        </p:nvSpPr>
        <p:spPr bwMode="auto">
          <a:xfrm>
            <a:off x="770890" y="1207770"/>
            <a:ext cx="9187815" cy="554355"/>
          </a:xfrm>
          <a:prstGeom prst="rect">
            <a:avLst/>
          </a:prstGeom>
          <a:noFill/>
          <a:ln w="9525">
            <a:noFill/>
            <a:miter lim="800000"/>
          </a:ln>
        </p:spPr>
        <p:txBody>
          <a:bodyPr wrap="square" lIns="63498" tIns="31749" rIns="63498" bIns="31749">
            <a:spAutoFit/>
          </a:bodyPr>
          <a:lstStyle/>
          <a:p>
            <a:pPr lvl="0" defTabSz="457200"/>
            <a:r>
              <a:rPr lang="zh-CN" sz="3200" b="1" kern="0">
                <a:solidFill>
                  <a:srgbClr val="C00000"/>
                </a:solidFill>
                <a:latin typeface="微软雅黑" panose="020B0503020204020204" pitchFamily="34" charset="-122"/>
                <a:ea typeface="微软雅黑" panose="020B0503020204020204" pitchFamily="34" charset="-122"/>
                <a:cs typeface="+mn-ea"/>
                <a:sym typeface="+mn-lt"/>
              </a:rPr>
              <a:t>二、</a:t>
            </a:r>
            <a:r>
              <a:rPr sz="3200" b="1" kern="0">
                <a:solidFill>
                  <a:srgbClr val="C00000"/>
                </a:solidFill>
                <a:latin typeface="微软雅黑" panose="020B0503020204020204" pitchFamily="34" charset="-122"/>
                <a:ea typeface="微软雅黑" panose="020B0503020204020204" pitchFamily="34" charset="-122"/>
                <a:cs typeface="+mn-ea"/>
                <a:sym typeface="+mn-lt"/>
              </a:rPr>
              <a:t>突出作业审批、应急处置等关键环节安全管理</a:t>
            </a:r>
          </a:p>
        </p:txBody>
      </p:sp>
      <p:cxnSp>
        <p:nvCxnSpPr>
          <p:cNvPr id="3145807" name="直接连接符 3"/>
          <p:cNvCxnSpPr/>
          <p:nvPr/>
        </p:nvCxnSpPr>
        <p:spPr>
          <a:xfrm flipV="1">
            <a:off x="756661" y="1853653"/>
            <a:ext cx="9117965" cy="5715"/>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302" name="组合 20"/>
          <p:cNvGrpSpPr/>
          <p:nvPr/>
        </p:nvGrpSpPr>
        <p:grpSpPr>
          <a:xfrm>
            <a:off x="770890" y="1975481"/>
            <a:ext cx="9869170" cy="714375"/>
            <a:chOff x="383197" y="1359425"/>
            <a:chExt cx="9008368" cy="779382"/>
          </a:xfrm>
        </p:grpSpPr>
        <p:sp>
          <p:nvSpPr>
            <p:cNvPr id="1049294" name="文本框 22"/>
            <p:cNvSpPr txBox="1">
              <a:spLocks noChangeArrowheads="1"/>
            </p:cNvSpPr>
            <p:nvPr/>
          </p:nvSpPr>
          <p:spPr bwMode="auto">
            <a:xfrm>
              <a:off x="472235" y="1359425"/>
              <a:ext cx="8919330" cy="779382"/>
            </a:xfrm>
            <a:prstGeom prst="rect">
              <a:avLst/>
            </a:prstGeom>
            <a:noFill/>
            <a:ln>
              <a:noFill/>
            </a:ln>
          </p:spPr>
          <p:txBody>
            <a:bodyPr wrap="square">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defTabSz="913130" fontAlgn="base">
                <a:lnSpc>
                  <a:spcPct val="150000"/>
                </a:lnSpc>
                <a:spcBef>
                  <a:spcPct val="0"/>
                </a:spcBef>
                <a:spcAft>
                  <a:spcPts val="500"/>
                </a:spcAft>
              </a:pPr>
              <a:r>
                <a:rPr lang="en-US" sz="1350">
                  <a:latin typeface="微软雅黑" panose="020B0503020204020204" pitchFamily="34" charset="-122"/>
                  <a:ea typeface="微软雅黑" panose="020B0503020204020204" pitchFamily="34" charset="-122"/>
                  <a:cs typeface="+mn-ea"/>
                  <a:sym typeface="+mn-lt"/>
                </a:rPr>
                <a:t>1</a:t>
              </a:r>
              <a:r>
                <a:rPr lang="zh-CN" altLang="en-US" sz="1350">
                  <a:latin typeface="微软雅黑" panose="020B0503020204020204" pitchFamily="34" charset="-122"/>
                  <a:ea typeface="微软雅黑" panose="020B0503020204020204" pitchFamily="34" charset="-122"/>
                  <a:cs typeface="+mn-ea"/>
                  <a:sym typeface="+mn-lt"/>
                </a:rPr>
                <a:t>、</a:t>
              </a:r>
              <a:r>
                <a:rPr sz="1350">
                  <a:latin typeface="微软雅黑" panose="020B0503020204020204" pitchFamily="34" charset="-122"/>
                  <a:ea typeface="微软雅黑" panose="020B0503020204020204" pitchFamily="34" charset="-122"/>
                  <a:cs typeface="+mn-ea"/>
                  <a:sym typeface="+mn-lt"/>
                </a:rPr>
                <a:t>要求工贸企业应当根据安全风险大小，明确</a:t>
              </a:r>
              <a:r>
                <a:rPr sz="1350" b="1">
                  <a:solidFill>
                    <a:srgbClr val="C00000"/>
                  </a:solidFill>
                  <a:latin typeface="微软雅黑" panose="020B0503020204020204" pitchFamily="34" charset="-122"/>
                  <a:ea typeface="微软雅黑" panose="020B0503020204020204" pitchFamily="34" charset="-122"/>
                  <a:cs typeface="+mn-ea"/>
                  <a:sym typeface="+mn-lt"/>
                </a:rPr>
                <a:t>审批要求</a:t>
              </a:r>
              <a:r>
                <a:rPr sz="1350">
                  <a:latin typeface="微软雅黑" panose="020B0503020204020204" pitchFamily="34" charset="-122"/>
                  <a:ea typeface="微软雅黑" panose="020B0503020204020204" pitchFamily="34" charset="-122"/>
                  <a:cs typeface="+mn-ea"/>
                  <a:sym typeface="+mn-lt"/>
                </a:rPr>
                <a:t>。对于存在</a:t>
              </a:r>
              <a:r>
                <a:rPr sz="1350" b="1">
                  <a:solidFill>
                    <a:srgbClr val="C00000"/>
                  </a:solidFill>
                  <a:latin typeface="微软雅黑" panose="020B0503020204020204" pitchFamily="34" charset="-122"/>
                  <a:ea typeface="微软雅黑" panose="020B0503020204020204" pitchFamily="34" charset="-122"/>
                  <a:cs typeface="+mn-ea"/>
                  <a:sym typeface="+mn-lt"/>
                </a:rPr>
                <a:t>硫化氢、一氧化碳、二氧化碳</a:t>
              </a:r>
              <a:r>
                <a:rPr sz="1350">
                  <a:latin typeface="微软雅黑" panose="020B0503020204020204" pitchFamily="34" charset="-122"/>
                  <a:ea typeface="微软雅黑" panose="020B0503020204020204" pitchFamily="34" charset="-122"/>
                  <a:cs typeface="+mn-ea"/>
                  <a:sym typeface="+mn-lt"/>
                </a:rPr>
                <a:t>等中毒和窒息等风险的有限空间作业，要求由</a:t>
              </a:r>
              <a:r>
                <a:rPr sz="1350" b="1">
                  <a:solidFill>
                    <a:srgbClr val="C00000"/>
                  </a:solidFill>
                  <a:latin typeface="微软雅黑" panose="020B0503020204020204" pitchFamily="34" charset="-122"/>
                  <a:ea typeface="微软雅黑" panose="020B0503020204020204" pitchFamily="34" charset="-122"/>
                  <a:cs typeface="+mn-ea"/>
                  <a:sym typeface="+mn-lt"/>
                </a:rPr>
                <a:t>工贸企业主要负责人或者其书面委托的人员</a:t>
              </a:r>
              <a:r>
                <a:rPr sz="1350">
                  <a:latin typeface="微软雅黑" panose="020B0503020204020204" pitchFamily="34" charset="-122"/>
                  <a:ea typeface="微软雅黑" panose="020B0503020204020204" pitchFamily="34" charset="-122"/>
                  <a:cs typeface="+mn-ea"/>
                  <a:sym typeface="+mn-lt"/>
                </a:rPr>
                <a:t>进行审批</a:t>
              </a:r>
              <a:r>
                <a:rPr lang="zh-CN" sz="1350">
                  <a:latin typeface="微软雅黑" panose="020B0503020204020204" pitchFamily="34" charset="-122"/>
                  <a:ea typeface="微软雅黑" panose="020B0503020204020204" pitchFamily="34" charset="-122"/>
                  <a:cs typeface="+mn-ea"/>
                  <a:sym typeface="+mn-lt"/>
                </a:rPr>
                <a:t>。</a:t>
              </a:r>
            </a:p>
          </p:txBody>
        </p:sp>
        <p:cxnSp>
          <p:nvCxnSpPr>
            <p:cNvPr id="3145808" name="直接连接符 6"/>
            <p:cNvCxnSpPr/>
            <p:nvPr/>
          </p:nvCxnSpPr>
          <p:spPr>
            <a:xfrm flipH="1">
              <a:off x="383197" y="1506637"/>
              <a:ext cx="0" cy="530001"/>
            </a:xfrm>
            <a:prstGeom prst="line">
              <a:avLst/>
            </a:prstGeom>
            <a:noFill/>
            <a:ln w="38100" cap="flat" cmpd="sng" algn="ctr">
              <a:solidFill>
                <a:srgbClr val="C00000"/>
              </a:solidFill>
              <a:prstDash val="solid"/>
              <a:miter lim="800000"/>
            </a:ln>
            <a:effectLst/>
          </p:spPr>
        </p:cxnSp>
      </p:grpSp>
      <p:grpSp>
        <p:nvGrpSpPr>
          <p:cNvPr id="303" name="组合 20"/>
          <p:cNvGrpSpPr/>
          <p:nvPr/>
        </p:nvGrpSpPr>
        <p:grpSpPr>
          <a:xfrm>
            <a:off x="762000" y="2738595"/>
            <a:ext cx="9782175" cy="714375"/>
            <a:chOff x="383197" y="1362675"/>
            <a:chExt cx="9754089" cy="778626"/>
          </a:xfrm>
        </p:grpSpPr>
        <p:sp>
          <p:nvSpPr>
            <p:cNvPr id="1049295" name="文本框 22"/>
            <p:cNvSpPr txBox="1">
              <a:spLocks noChangeArrowheads="1"/>
            </p:cNvSpPr>
            <p:nvPr/>
          </p:nvSpPr>
          <p:spPr bwMode="auto">
            <a:xfrm>
              <a:off x="472205" y="1362675"/>
              <a:ext cx="9665081" cy="778626"/>
            </a:xfrm>
            <a:prstGeom prst="rect">
              <a:avLst/>
            </a:prstGeom>
            <a:noFill/>
            <a:ln>
              <a:noFill/>
            </a:ln>
          </p:spPr>
          <p:txBody>
            <a:bodyPr wrap="square">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nSpc>
                  <a:spcPct val="150000"/>
                </a:lnSpc>
              </a:pPr>
              <a:r>
                <a:rPr lang="en-US" sz="1350">
                  <a:latin typeface="微软雅黑" panose="020B0503020204020204" pitchFamily="34" charset="-122"/>
                  <a:ea typeface="微软雅黑" panose="020B0503020204020204" pitchFamily="34" charset="-122"/>
                  <a:cs typeface="+mn-ea"/>
                  <a:sym typeface="+mn-lt"/>
                </a:rPr>
                <a:t>2</a:t>
              </a:r>
              <a:r>
                <a:rPr lang="zh-CN" altLang="en-US" sz="1350">
                  <a:latin typeface="微软雅黑" panose="020B0503020204020204" pitchFamily="34" charset="-122"/>
                  <a:ea typeface="微软雅黑" panose="020B0503020204020204" pitchFamily="34" charset="-122"/>
                  <a:cs typeface="+mn-ea"/>
                  <a:sym typeface="+mn-lt"/>
                </a:rPr>
                <a:t>、</a:t>
              </a:r>
              <a:r>
                <a:rPr sz="1350">
                  <a:latin typeface="微软雅黑" panose="020B0503020204020204" pitchFamily="34" charset="-122"/>
                  <a:ea typeface="微软雅黑" panose="020B0503020204020204" pitchFamily="34" charset="-122"/>
                  <a:cs typeface="+mn-ea"/>
                  <a:sym typeface="+mn-lt"/>
                </a:rPr>
                <a:t>由于相当一部分有限空间较大事故涉及</a:t>
              </a:r>
              <a:r>
                <a:rPr sz="1350" b="1">
                  <a:solidFill>
                    <a:srgbClr val="C00000"/>
                  </a:solidFill>
                  <a:latin typeface="微软雅黑" panose="020B0503020204020204" pitchFamily="34" charset="-122"/>
                  <a:ea typeface="微软雅黑" panose="020B0503020204020204" pitchFamily="34" charset="-122"/>
                  <a:cs typeface="+mn-ea"/>
                  <a:sym typeface="+mn-lt"/>
                </a:rPr>
                <a:t>外委外包</a:t>
              </a:r>
              <a:r>
                <a:rPr sz="1350">
                  <a:latin typeface="微软雅黑" panose="020B0503020204020204" pitchFamily="34" charset="-122"/>
                  <a:ea typeface="微软雅黑" panose="020B0503020204020204" pitchFamily="34" charset="-122"/>
                  <a:cs typeface="+mn-ea"/>
                  <a:sym typeface="+mn-lt"/>
                </a:rPr>
                <a:t>，为进一步压实企业主体责任，对于发包作业的，企业要进行</a:t>
              </a:r>
              <a:r>
                <a:rPr sz="1350" b="1">
                  <a:solidFill>
                    <a:srgbClr val="C00000"/>
                  </a:solidFill>
                  <a:latin typeface="微软雅黑" panose="020B0503020204020204" pitchFamily="34" charset="-122"/>
                  <a:ea typeface="微软雅黑" panose="020B0503020204020204" pitchFamily="34" charset="-122"/>
                  <a:cs typeface="+mn-ea"/>
                  <a:sym typeface="+mn-lt"/>
                </a:rPr>
                <a:t>统一协调管理</a:t>
              </a:r>
              <a:r>
                <a:rPr sz="1350">
                  <a:latin typeface="微软雅黑" panose="020B0503020204020204" pitchFamily="34" charset="-122"/>
                  <a:ea typeface="微软雅黑" panose="020B0503020204020204" pitchFamily="34" charset="-122"/>
                  <a:cs typeface="+mn-ea"/>
                  <a:sym typeface="+mn-lt"/>
                </a:rPr>
                <a:t>，并对现场作业进行安全检查，督促承包单位有效落实各项安全措施，防止“一包了之”。</a:t>
              </a:r>
            </a:p>
          </p:txBody>
        </p:sp>
        <p:cxnSp>
          <p:nvCxnSpPr>
            <p:cNvPr id="3145809" name="直接连接符 12"/>
            <p:cNvCxnSpPr/>
            <p:nvPr/>
          </p:nvCxnSpPr>
          <p:spPr>
            <a:xfrm flipH="1">
              <a:off x="383197" y="1475664"/>
              <a:ext cx="0" cy="574240"/>
            </a:xfrm>
            <a:prstGeom prst="line">
              <a:avLst/>
            </a:prstGeom>
            <a:noFill/>
            <a:ln w="38100" cap="flat" cmpd="sng" algn="ctr">
              <a:solidFill>
                <a:srgbClr val="C00000"/>
              </a:solidFill>
              <a:prstDash val="solid"/>
              <a:miter lim="800000"/>
            </a:ln>
            <a:effectLst/>
          </p:spPr>
        </p:cxnSp>
      </p:grpSp>
      <p:grpSp>
        <p:nvGrpSpPr>
          <p:cNvPr id="304" name="组合 20"/>
          <p:cNvGrpSpPr/>
          <p:nvPr/>
        </p:nvGrpSpPr>
        <p:grpSpPr>
          <a:xfrm>
            <a:off x="757555" y="3581400"/>
            <a:ext cx="8382000" cy="414020"/>
            <a:chOff x="383197" y="1459190"/>
            <a:chExt cx="9759122" cy="577448"/>
          </a:xfrm>
        </p:grpSpPr>
        <p:sp>
          <p:nvSpPr>
            <p:cNvPr id="1049297" name="文本框 22"/>
            <p:cNvSpPr txBox="1">
              <a:spLocks noChangeArrowheads="1"/>
            </p:cNvSpPr>
            <p:nvPr>
              <p:custDataLst>
                <p:tags r:id="rId8"/>
              </p:custDataLst>
            </p:nvPr>
          </p:nvSpPr>
          <p:spPr bwMode="auto">
            <a:xfrm>
              <a:off x="472205" y="1459190"/>
              <a:ext cx="9670114" cy="561506"/>
            </a:xfrm>
            <a:prstGeom prst="rect">
              <a:avLst/>
            </a:prstGeom>
            <a:noFill/>
            <a:ln>
              <a:noFill/>
            </a:ln>
          </p:spPr>
          <p:txBody>
            <a:bodyPr wrap="square">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defTabSz="913130" fontAlgn="base">
                <a:lnSpc>
                  <a:spcPct val="150000"/>
                </a:lnSpc>
                <a:spcBef>
                  <a:spcPct val="0"/>
                </a:spcBef>
                <a:spcAft>
                  <a:spcPts val="500"/>
                </a:spcAft>
              </a:pPr>
              <a:r>
                <a:rPr lang="en-US" altLang="zh-CN" sz="1350">
                  <a:latin typeface="微软雅黑" panose="020B0503020204020204" pitchFamily="34" charset="-122"/>
                  <a:ea typeface="微软雅黑" panose="020B0503020204020204" pitchFamily="34" charset="-122"/>
                  <a:cs typeface="+mn-ea"/>
                  <a:sym typeface="+mn-lt"/>
                </a:rPr>
                <a:t>3</a:t>
              </a:r>
              <a:r>
                <a:rPr lang="zh-CN" altLang="en-US" sz="1350">
                  <a:latin typeface="微软雅黑" panose="020B0503020204020204" pitchFamily="34" charset="-122"/>
                  <a:ea typeface="微软雅黑" panose="020B0503020204020204" pitchFamily="34" charset="-122"/>
                  <a:cs typeface="+mn-ea"/>
                  <a:sym typeface="+mn-lt"/>
                </a:rPr>
                <a:t>、应急演练方面，更加突出现场处置的重要性，明确企业要制定</a:t>
              </a:r>
              <a:r>
                <a:rPr lang="zh-CN" altLang="en-US" sz="1350" b="1">
                  <a:solidFill>
                    <a:srgbClr val="C00000"/>
                  </a:solidFill>
                  <a:latin typeface="微软雅黑" panose="020B0503020204020204" pitchFamily="34" charset="-122"/>
                  <a:ea typeface="微软雅黑" panose="020B0503020204020204" pitchFamily="34" charset="-122"/>
                  <a:cs typeface="+mn-ea"/>
                  <a:sym typeface="+mn-lt"/>
                </a:rPr>
                <a:t>现场处置方案</a:t>
              </a:r>
              <a:r>
                <a:rPr lang="zh-CN" altLang="en-US" sz="1350">
                  <a:latin typeface="微软雅黑" panose="020B0503020204020204" pitchFamily="34" charset="-122"/>
                  <a:ea typeface="微软雅黑" panose="020B0503020204020204" pitchFamily="34" charset="-122"/>
                  <a:cs typeface="+mn-ea"/>
                  <a:sym typeface="+mn-lt"/>
                </a:rPr>
                <a:t>并定期组织演练。</a:t>
              </a:r>
            </a:p>
          </p:txBody>
        </p:sp>
        <p:cxnSp>
          <p:nvCxnSpPr>
            <p:cNvPr id="3145810" name="直接连接符 13"/>
            <p:cNvCxnSpPr/>
            <p:nvPr>
              <p:custDataLst>
                <p:tags r:id="rId9"/>
              </p:custDataLst>
            </p:nvPr>
          </p:nvCxnSpPr>
          <p:spPr>
            <a:xfrm flipH="1">
              <a:off x="383197" y="1506637"/>
              <a:ext cx="0" cy="530001"/>
            </a:xfrm>
            <a:prstGeom prst="line">
              <a:avLst/>
            </a:prstGeom>
            <a:noFill/>
            <a:ln w="38100" cap="flat" cmpd="sng" algn="ctr">
              <a:solidFill>
                <a:srgbClr val="C00000"/>
              </a:solidFill>
              <a:prstDash val="solid"/>
              <a:miter lim="800000"/>
            </a:ln>
            <a:effectLst/>
          </p:spPr>
        </p:cxnSp>
      </p:grpSp>
      <p:grpSp>
        <p:nvGrpSpPr>
          <p:cNvPr id="305" name="组合 20"/>
          <p:cNvGrpSpPr/>
          <p:nvPr/>
        </p:nvGrpSpPr>
        <p:grpSpPr>
          <a:xfrm>
            <a:off x="756920" y="4108454"/>
            <a:ext cx="9117330" cy="714375"/>
            <a:chOff x="383197" y="1299217"/>
            <a:chExt cx="9759122" cy="1022588"/>
          </a:xfrm>
        </p:grpSpPr>
        <p:sp>
          <p:nvSpPr>
            <p:cNvPr id="1049298" name="文本框 22"/>
            <p:cNvSpPr txBox="1">
              <a:spLocks noChangeArrowheads="1"/>
            </p:cNvSpPr>
            <p:nvPr>
              <p:custDataLst>
                <p:tags r:id="rId6"/>
              </p:custDataLst>
            </p:nvPr>
          </p:nvSpPr>
          <p:spPr bwMode="auto">
            <a:xfrm>
              <a:off x="472205" y="1299217"/>
              <a:ext cx="9670114" cy="1022588"/>
            </a:xfrm>
            <a:prstGeom prst="rect">
              <a:avLst/>
            </a:prstGeom>
            <a:noFill/>
            <a:ln>
              <a:noFill/>
            </a:ln>
          </p:spPr>
          <p:txBody>
            <a:bodyPr wrap="square">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defTabSz="913130" fontAlgn="base">
                <a:lnSpc>
                  <a:spcPct val="150000"/>
                </a:lnSpc>
                <a:spcBef>
                  <a:spcPct val="0"/>
                </a:spcBef>
                <a:spcAft>
                  <a:spcPts val="500"/>
                </a:spcAft>
              </a:pPr>
              <a:r>
                <a:rPr lang="en-US" altLang="zh-CN" sz="1350">
                  <a:latin typeface="微软雅黑" panose="020B0503020204020204" pitchFamily="34" charset="-122"/>
                  <a:ea typeface="微软雅黑" panose="020B0503020204020204" pitchFamily="34" charset="-122"/>
                  <a:cs typeface="+mn-ea"/>
                  <a:sym typeface="+mn-lt"/>
                </a:rPr>
                <a:t>4</a:t>
              </a:r>
              <a:r>
                <a:rPr lang="zh-CN" altLang="en-US" sz="1350">
                  <a:latin typeface="微软雅黑" panose="020B0503020204020204" pitchFamily="34" charset="-122"/>
                  <a:ea typeface="微软雅黑" panose="020B0503020204020204" pitchFamily="34" charset="-122"/>
                  <a:cs typeface="+mn-ea"/>
                  <a:sym typeface="+mn-lt"/>
                </a:rPr>
                <a:t>、强调有限空间</a:t>
              </a:r>
              <a:r>
                <a:rPr lang="zh-CN" altLang="en-US" sz="1350" b="1">
                  <a:solidFill>
                    <a:srgbClr val="C00000"/>
                  </a:solidFill>
                  <a:latin typeface="微软雅黑" panose="020B0503020204020204" pitchFamily="34" charset="-122"/>
                  <a:ea typeface="微软雅黑" panose="020B0503020204020204" pitchFamily="34" charset="-122"/>
                  <a:cs typeface="+mn-ea"/>
                  <a:sym typeface="+mn-lt"/>
                </a:rPr>
                <a:t>出入口</a:t>
              </a:r>
              <a:r>
                <a:rPr lang="zh-CN" altLang="en-US" sz="1350">
                  <a:latin typeface="微软雅黑" panose="020B0503020204020204" pitchFamily="34" charset="-122"/>
                  <a:ea typeface="微软雅黑" panose="020B0503020204020204" pitchFamily="34" charset="-122"/>
                  <a:cs typeface="+mn-ea"/>
                  <a:sym typeface="+mn-lt"/>
                </a:rPr>
                <a:t>等醒目位置要设置</a:t>
              </a:r>
              <a:r>
                <a:rPr lang="zh-CN" altLang="en-US" sz="1350" b="1">
                  <a:solidFill>
                    <a:srgbClr val="C00000"/>
                  </a:solidFill>
                  <a:latin typeface="微软雅黑" panose="020B0503020204020204" pitchFamily="34" charset="-122"/>
                  <a:ea typeface="微软雅黑" panose="020B0503020204020204" pitchFamily="34" charset="-122"/>
                  <a:cs typeface="+mn-ea"/>
                  <a:sym typeface="+mn-lt"/>
                </a:rPr>
                <a:t>警示标志</a:t>
              </a:r>
              <a:r>
                <a:rPr lang="zh-CN" altLang="en-US" sz="1350">
                  <a:latin typeface="微软雅黑" panose="020B0503020204020204" pitchFamily="34" charset="-122"/>
                  <a:ea typeface="微软雅黑" panose="020B0503020204020204" pitchFamily="34" charset="-122"/>
                  <a:cs typeface="+mn-ea"/>
                  <a:sym typeface="+mn-lt"/>
                </a:rPr>
                <a:t>，采取</a:t>
              </a:r>
              <a:r>
                <a:rPr lang="zh-CN" altLang="en-US" sz="1350" b="1">
                  <a:solidFill>
                    <a:srgbClr val="C00000"/>
                  </a:solidFill>
                  <a:latin typeface="微软雅黑" panose="020B0503020204020204" pitchFamily="34" charset="-122"/>
                  <a:ea typeface="微软雅黑" panose="020B0503020204020204" pitchFamily="34" charset="-122"/>
                  <a:cs typeface="+mn-ea"/>
                  <a:sym typeface="+mn-lt"/>
                </a:rPr>
                <a:t>上锁、隔离栏、防护网</a:t>
              </a:r>
              <a:r>
                <a:rPr lang="zh-CN" altLang="en-US" sz="1350">
                  <a:latin typeface="微软雅黑" panose="020B0503020204020204" pitchFamily="34" charset="-122"/>
                  <a:ea typeface="微软雅黑" panose="020B0503020204020204" pitchFamily="34" charset="-122"/>
                  <a:cs typeface="+mn-ea"/>
                  <a:sym typeface="+mn-lt"/>
                </a:rPr>
                <a:t>等物理隔离措施，防止人员</a:t>
              </a:r>
              <a:r>
                <a:rPr lang="zh-CN" altLang="en-US" sz="1350" b="1">
                  <a:solidFill>
                    <a:srgbClr val="C00000"/>
                  </a:solidFill>
                  <a:latin typeface="微软雅黑" panose="020B0503020204020204" pitchFamily="34" charset="-122"/>
                  <a:ea typeface="微软雅黑" panose="020B0503020204020204" pitchFamily="34" charset="-122"/>
                  <a:cs typeface="+mn-ea"/>
                  <a:sym typeface="+mn-lt"/>
                </a:rPr>
                <a:t>未经审批</a:t>
              </a:r>
              <a:r>
                <a:rPr lang="zh-CN" altLang="en-US" sz="1350">
                  <a:latin typeface="微软雅黑" panose="020B0503020204020204" pitchFamily="34" charset="-122"/>
                  <a:ea typeface="微软雅黑" panose="020B0503020204020204" pitchFamily="34" charset="-122"/>
                  <a:cs typeface="+mn-ea"/>
                  <a:sym typeface="+mn-lt"/>
                </a:rPr>
                <a:t>进入。</a:t>
              </a:r>
            </a:p>
          </p:txBody>
        </p:sp>
        <p:cxnSp>
          <p:nvCxnSpPr>
            <p:cNvPr id="3145811" name="直接连接符 17"/>
            <p:cNvCxnSpPr/>
            <p:nvPr>
              <p:custDataLst>
                <p:tags r:id="rId7"/>
              </p:custDataLst>
            </p:nvPr>
          </p:nvCxnSpPr>
          <p:spPr>
            <a:xfrm flipH="1">
              <a:off x="383197" y="1506637"/>
              <a:ext cx="0" cy="530001"/>
            </a:xfrm>
            <a:prstGeom prst="line">
              <a:avLst/>
            </a:prstGeom>
            <a:noFill/>
            <a:ln w="38100" cap="flat" cmpd="sng" algn="ctr">
              <a:solidFill>
                <a:srgbClr val="C00000"/>
              </a:solidFill>
              <a:prstDash val="solid"/>
              <a:miter lim="800000"/>
            </a:ln>
            <a:effectLst/>
          </p:spPr>
        </p:cxnSp>
      </p:grpSp>
      <p:grpSp>
        <p:nvGrpSpPr>
          <p:cNvPr id="306" name="组合 20"/>
          <p:cNvGrpSpPr/>
          <p:nvPr/>
        </p:nvGrpSpPr>
        <p:grpSpPr>
          <a:xfrm>
            <a:off x="761365" y="4824730"/>
            <a:ext cx="9883775" cy="714375"/>
            <a:chOff x="383197" y="1381644"/>
            <a:chExt cx="9759122" cy="778932"/>
          </a:xfrm>
        </p:grpSpPr>
        <p:sp>
          <p:nvSpPr>
            <p:cNvPr id="1049299" name="文本框 22"/>
            <p:cNvSpPr txBox="1">
              <a:spLocks noChangeArrowheads="1"/>
            </p:cNvSpPr>
            <p:nvPr>
              <p:custDataLst>
                <p:tags r:id="rId4"/>
              </p:custDataLst>
            </p:nvPr>
          </p:nvSpPr>
          <p:spPr bwMode="auto">
            <a:xfrm>
              <a:off x="472205" y="1381644"/>
              <a:ext cx="9670114" cy="778932"/>
            </a:xfrm>
            <a:prstGeom prst="rect">
              <a:avLst/>
            </a:prstGeom>
            <a:noFill/>
            <a:ln>
              <a:noFill/>
            </a:ln>
          </p:spPr>
          <p:txBody>
            <a:bodyPr wrap="square">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defTabSz="913130" fontAlgn="base">
                <a:lnSpc>
                  <a:spcPct val="150000"/>
                </a:lnSpc>
                <a:spcBef>
                  <a:spcPct val="0"/>
                </a:spcBef>
                <a:spcAft>
                  <a:spcPts val="500"/>
                </a:spcAft>
              </a:pPr>
              <a:r>
                <a:rPr lang="en-US" altLang="zh-CN" sz="1350">
                  <a:latin typeface="微软雅黑" panose="020B0503020204020204" pitchFamily="34" charset="-122"/>
                  <a:ea typeface="微软雅黑" panose="020B0503020204020204" pitchFamily="34" charset="-122"/>
                  <a:cs typeface="+mn-ea"/>
                  <a:sym typeface="+mn-lt"/>
                </a:rPr>
                <a:t>5</a:t>
              </a:r>
              <a:r>
                <a:rPr lang="zh-CN" altLang="en-US" sz="1350">
                  <a:latin typeface="微软雅黑" panose="020B0503020204020204" pitchFamily="34" charset="-122"/>
                  <a:ea typeface="微软雅黑" panose="020B0503020204020204" pitchFamily="34" charset="-122"/>
                  <a:cs typeface="+mn-ea"/>
                  <a:sym typeface="+mn-lt"/>
                </a:rPr>
                <a:t>、要求企业配备符合标准的</a:t>
              </a:r>
              <a:r>
                <a:rPr lang="zh-CN" altLang="en-US" sz="1350" b="1">
                  <a:solidFill>
                    <a:srgbClr val="C00000"/>
                  </a:solidFill>
                  <a:latin typeface="微软雅黑" panose="020B0503020204020204" pitchFamily="34" charset="-122"/>
                  <a:ea typeface="微软雅黑" panose="020B0503020204020204" pitchFamily="34" charset="-122"/>
                  <a:cs typeface="+mn-ea"/>
                  <a:sym typeface="+mn-lt"/>
                </a:rPr>
                <a:t>气体检测报警仪器、机械通风设备、呼吸防护用品、全身式安全带</a:t>
              </a:r>
              <a:r>
                <a:rPr lang="zh-CN" altLang="en-US" sz="1350">
                  <a:latin typeface="微软雅黑" panose="020B0503020204020204" pitchFamily="34" charset="-122"/>
                  <a:ea typeface="微软雅黑" panose="020B0503020204020204" pitchFamily="34" charset="-122"/>
                  <a:cs typeface="+mn-ea"/>
                  <a:sym typeface="+mn-lt"/>
                </a:rPr>
                <a:t>等防护用品和应急救援装备，并</a:t>
              </a:r>
              <a:r>
                <a:rPr lang="zh-CN" altLang="en-US" sz="1350" b="1">
                  <a:solidFill>
                    <a:srgbClr val="C00000"/>
                  </a:solidFill>
                  <a:latin typeface="微软雅黑" panose="020B0503020204020204" pitchFamily="34" charset="-122"/>
                  <a:ea typeface="微软雅黑" panose="020B0503020204020204" pitchFamily="34" charset="-122"/>
                  <a:cs typeface="+mn-ea"/>
                  <a:sym typeface="+mn-lt"/>
                </a:rPr>
                <a:t>定期检测</a:t>
              </a:r>
              <a:r>
                <a:rPr lang="zh-CN" altLang="en-US" sz="1350">
                  <a:latin typeface="微软雅黑" panose="020B0503020204020204" pitchFamily="34" charset="-122"/>
                  <a:ea typeface="微软雅黑" panose="020B0503020204020204" pitchFamily="34" charset="-122"/>
                  <a:cs typeface="+mn-ea"/>
                  <a:sym typeface="+mn-lt"/>
                </a:rPr>
                <a:t>确保正常使用。</a:t>
              </a:r>
            </a:p>
          </p:txBody>
        </p:sp>
        <p:cxnSp>
          <p:nvCxnSpPr>
            <p:cNvPr id="3145812" name="直接连接符 20"/>
            <p:cNvCxnSpPr/>
            <p:nvPr>
              <p:custDataLst>
                <p:tags r:id="rId5"/>
              </p:custDataLst>
            </p:nvPr>
          </p:nvCxnSpPr>
          <p:spPr>
            <a:xfrm flipH="1">
              <a:off x="383197" y="1506637"/>
              <a:ext cx="0" cy="530001"/>
            </a:xfrm>
            <a:prstGeom prst="line">
              <a:avLst/>
            </a:prstGeom>
            <a:noFill/>
            <a:ln w="38100" cap="flat" cmpd="sng" algn="ctr">
              <a:solidFill>
                <a:srgbClr val="C00000"/>
              </a:solidFill>
              <a:prstDash val="solid"/>
              <a:miter lim="800000"/>
            </a:ln>
            <a:effectLst/>
          </p:spPr>
        </p:cxnSp>
      </p:grpSp>
      <p:grpSp>
        <p:nvGrpSpPr>
          <p:cNvPr id="307" name="组合 20"/>
          <p:cNvGrpSpPr/>
          <p:nvPr/>
        </p:nvGrpSpPr>
        <p:grpSpPr>
          <a:xfrm>
            <a:off x="770890" y="5588000"/>
            <a:ext cx="9883775" cy="714375"/>
            <a:chOff x="383197" y="1403800"/>
            <a:chExt cx="9759122" cy="778932"/>
          </a:xfrm>
        </p:grpSpPr>
        <p:sp>
          <p:nvSpPr>
            <p:cNvPr id="1049300" name="文本框 22"/>
            <p:cNvSpPr txBox="1">
              <a:spLocks noChangeArrowheads="1"/>
            </p:cNvSpPr>
            <p:nvPr>
              <p:custDataLst>
                <p:tags r:id="rId2"/>
              </p:custDataLst>
            </p:nvPr>
          </p:nvSpPr>
          <p:spPr bwMode="auto">
            <a:xfrm>
              <a:off x="472205" y="1403800"/>
              <a:ext cx="9670114" cy="778932"/>
            </a:xfrm>
            <a:prstGeom prst="rect">
              <a:avLst/>
            </a:prstGeom>
            <a:noFill/>
            <a:ln>
              <a:noFill/>
            </a:ln>
          </p:spPr>
          <p:txBody>
            <a:bodyPr wrap="square">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defTabSz="913130" fontAlgn="base">
                <a:lnSpc>
                  <a:spcPct val="150000"/>
                </a:lnSpc>
                <a:spcBef>
                  <a:spcPct val="0"/>
                </a:spcBef>
                <a:spcAft>
                  <a:spcPts val="500"/>
                </a:spcAft>
              </a:pPr>
              <a:r>
                <a:rPr lang="en-US" altLang="zh-CN" sz="1350">
                  <a:latin typeface="微软雅黑" panose="020B0503020204020204" pitchFamily="34" charset="-122"/>
                  <a:ea typeface="微软雅黑" panose="020B0503020204020204" pitchFamily="34" charset="-122"/>
                  <a:cs typeface="+mn-ea"/>
                  <a:sym typeface="+mn-lt"/>
                </a:rPr>
                <a:t>6</a:t>
              </a:r>
              <a:r>
                <a:rPr lang="zh-CN" altLang="en-US" sz="1350">
                  <a:latin typeface="微软雅黑" panose="020B0503020204020204" pitchFamily="34" charset="-122"/>
                  <a:ea typeface="微软雅黑" panose="020B0503020204020204" pitchFamily="34" charset="-122"/>
                  <a:cs typeface="+mn-ea"/>
                  <a:sym typeface="+mn-lt"/>
                </a:rPr>
                <a:t>、严格落实</a:t>
              </a:r>
              <a:r>
                <a:rPr lang="zh-CN" altLang="en-US" sz="1350" b="1">
                  <a:solidFill>
                    <a:srgbClr val="C00000"/>
                  </a:solidFill>
                  <a:latin typeface="微软雅黑" panose="020B0503020204020204" pitchFamily="34" charset="-122"/>
                  <a:ea typeface="微软雅黑" panose="020B0503020204020204" pitchFamily="34" charset="-122"/>
                  <a:cs typeface="+mn-ea"/>
                  <a:sym typeface="+mn-lt"/>
                </a:rPr>
                <a:t>“先通风、再监测、后作业”</a:t>
              </a:r>
              <a:r>
                <a:rPr lang="zh-CN" altLang="en-US" sz="1350">
                  <a:latin typeface="微软雅黑" panose="020B0503020204020204" pitchFamily="34" charset="-122"/>
                  <a:ea typeface="微软雅黑" panose="020B0503020204020204" pitchFamily="34" charset="-122"/>
                  <a:cs typeface="+mn-ea"/>
                  <a:sym typeface="+mn-lt"/>
                </a:rPr>
                <a:t>程序，作业过程中，应当</a:t>
              </a:r>
              <a:r>
                <a:rPr lang="zh-CN" altLang="en-US" sz="1350" b="1">
                  <a:solidFill>
                    <a:srgbClr val="C00000"/>
                  </a:solidFill>
                  <a:latin typeface="微软雅黑" panose="020B0503020204020204" pitchFamily="34" charset="-122"/>
                  <a:ea typeface="微软雅黑" panose="020B0503020204020204" pitchFamily="34" charset="-122"/>
                  <a:cs typeface="+mn-ea"/>
                  <a:sym typeface="+mn-lt"/>
                </a:rPr>
                <a:t>持续</a:t>
              </a:r>
              <a:r>
                <a:rPr lang="zh-CN" altLang="en-US" sz="1350">
                  <a:latin typeface="微软雅黑" panose="020B0503020204020204" pitchFamily="34" charset="-122"/>
                  <a:ea typeface="微软雅黑" panose="020B0503020204020204" pitchFamily="34" charset="-122"/>
                  <a:cs typeface="+mn-ea"/>
                  <a:sym typeface="+mn-lt"/>
                </a:rPr>
                <a:t>进行通风和气体浓度检测，作业</a:t>
              </a:r>
              <a:r>
                <a:rPr lang="zh-CN" altLang="en-US" sz="1350" b="1">
                  <a:solidFill>
                    <a:srgbClr val="C00000"/>
                  </a:solidFill>
                  <a:latin typeface="微软雅黑" panose="020B0503020204020204" pitchFamily="34" charset="-122"/>
                  <a:ea typeface="微软雅黑" panose="020B0503020204020204" pitchFamily="34" charset="-122"/>
                  <a:cs typeface="+mn-ea"/>
                  <a:sym typeface="+mn-lt"/>
                </a:rPr>
                <a:t>中断</a:t>
              </a:r>
              <a:r>
                <a:rPr lang="zh-CN" altLang="en-US" sz="1350">
                  <a:latin typeface="微软雅黑" panose="020B0503020204020204" pitchFamily="34" charset="-122"/>
                  <a:ea typeface="微软雅黑" panose="020B0503020204020204" pitchFamily="34" charset="-122"/>
                  <a:cs typeface="+mn-ea"/>
                  <a:sym typeface="+mn-lt"/>
                </a:rPr>
                <a:t>的，应当重新通风、气体</a:t>
              </a:r>
              <a:r>
                <a:rPr lang="zh-CN" altLang="en-US" sz="1350" b="1">
                  <a:solidFill>
                    <a:srgbClr val="C00000"/>
                  </a:solidFill>
                  <a:latin typeface="微软雅黑" panose="020B0503020204020204" pitchFamily="34" charset="-122"/>
                  <a:ea typeface="微软雅黑" panose="020B0503020204020204" pitchFamily="34" charset="-122"/>
                  <a:cs typeface="+mn-ea"/>
                  <a:sym typeface="+mn-lt"/>
                </a:rPr>
                <a:t>检测合格</a:t>
              </a:r>
              <a:r>
                <a:rPr lang="zh-CN" altLang="en-US" sz="1350">
                  <a:latin typeface="微软雅黑" panose="020B0503020204020204" pitchFamily="34" charset="-122"/>
                  <a:ea typeface="微软雅黑" panose="020B0503020204020204" pitchFamily="34" charset="-122"/>
                  <a:cs typeface="+mn-ea"/>
                  <a:sym typeface="+mn-lt"/>
                </a:rPr>
                <a:t>后方可进入。</a:t>
              </a:r>
            </a:p>
          </p:txBody>
        </p:sp>
        <p:cxnSp>
          <p:nvCxnSpPr>
            <p:cNvPr id="3145813" name="直接连接符 24"/>
            <p:cNvCxnSpPr/>
            <p:nvPr>
              <p:custDataLst>
                <p:tags r:id="rId3"/>
              </p:custDataLst>
            </p:nvPr>
          </p:nvCxnSpPr>
          <p:spPr>
            <a:xfrm flipH="1">
              <a:off x="383197" y="1506637"/>
              <a:ext cx="0" cy="530001"/>
            </a:xfrm>
            <a:prstGeom prst="line">
              <a:avLst/>
            </a:prstGeom>
            <a:noFill/>
            <a:ln w="38100" cap="flat" cmpd="sng" algn="ctr">
              <a:solidFill>
                <a:srgbClr val="C00000"/>
              </a:solidFill>
              <a:prstDash val="solid"/>
              <a:miter lim="800000"/>
            </a:ln>
            <a:effectLst/>
          </p:spPr>
        </p:cxnSp>
      </p:grpSp>
      <p:pic>
        <p:nvPicPr>
          <p:cNvPr id="2097189" name="图片 33"/>
          <p:cNvPicPr>
            <a:picLocks noChangeAspect="1"/>
          </p:cNvPicPr>
          <p:nvPr>
            <p:custDataLst>
              <p:tags r:id="rId1"/>
            </p:custDataLst>
          </p:nvPr>
        </p:nvPicPr>
        <p:blipFill>
          <a:blip r:embed="rId11"/>
          <a:stretch>
            <a:fillRect/>
          </a:stretch>
        </p:blipFill>
        <p:spPr>
          <a:xfrm flipH="1">
            <a:off x="9641205" y="2538095"/>
            <a:ext cx="2207260" cy="1950085"/>
          </a:xfrm>
          <a:prstGeom prst="rect">
            <a:avLst/>
          </a:prstGeom>
        </p:spPr>
      </p:pic>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49293"/>
                                        </p:tgtEl>
                                        <p:attrNameLst>
                                          <p:attrName>style.visibility</p:attrName>
                                        </p:attrNameLst>
                                      </p:cBhvr>
                                      <p:to>
                                        <p:strVal val="visible"/>
                                      </p:to>
                                    </p:set>
                                    <p:anim calcmode="lin" valueType="num">
                                      <p:cBhvr>
                                        <p:cTn id="7" dur="500" fill="hold"/>
                                        <p:tgtEl>
                                          <p:spTgt spid="1049293"/>
                                        </p:tgtEl>
                                        <p:attrNameLst>
                                          <p:attrName>ppt_w</p:attrName>
                                        </p:attrNameLst>
                                      </p:cBhvr>
                                      <p:tavLst>
                                        <p:tav tm="0">
                                          <p:val>
                                            <p:fltVal val="0"/>
                                          </p:val>
                                        </p:tav>
                                        <p:tav tm="100000">
                                          <p:val>
                                            <p:strVal val="#ppt_w"/>
                                          </p:val>
                                        </p:tav>
                                      </p:tavLst>
                                    </p:anim>
                                    <p:anim calcmode="lin" valueType="num">
                                      <p:cBhvr>
                                        <p:cTn id="8" dur="500" fill="hold"/>
                                        <p:tgtEl>
                                          <p:spTgt spid="1049293"/>
                                        </p:tgtEl>
                                        <p:attrNameLst>
                                          <p:attrName>ppt_h</p:attrName>
                                        </p:attrNameLst>
                                      </p:cBhvr>
                                      <p:tavLst>
                                        <p:tav tm="0">
                                          <p:val>
                                            <p:fltVal val="0"/>
                                          </p:val>
                                        </p:tav>
                                        <p:tav tm="100000">
                                          <p:val>
                                            <p:strVal val="#ppt_h"/>
                                          </p:val>
                                        </p:tav>
                                      </p:tavLst>
                                    </p:anim>
                                    <p:animEffect transition="in" filter="fade">
                                      <p:cBhvr>
                                        <p:cTn id="9" dur="500"/>
                                        <p:tgtEl>
                                          <p:spTgt spid="1049293"/>
                                        </p:tgtEl>
                                      </p:cBhvr>
                                    </p:animEffect>
                                  </p:childTnLst>
                                </p:cTn>
                              </p:par>
                            </p:childTnLst>
                          </p:cTn>
                        </p:par>
                        <p:par>
                          <p:cTn id="10" fill="hold" nodeType="afterGroup">
                            <p:stCondLst>
                              <p:cond delay="500"/>
                            </p:stCondLst>
                            <p:childTnLst>
                              <p:par>
                                <p:cTn id="11" presetID="22" presetClass="entr" presetSubtype="8" fill="hold" nodeType="afterEffect">
                                  <p:stCondLst>
                                    <p:cond delay="0"/>
                                  </p:stCondLst>
                                  <p:childTnLst>
                                    <p:set>
                                      <p:cBhvr>
                                        <p:cTn id="12" dur="1" fill="hold">
                                          <p:stCondLst>
                                            <p:cond delay="0"/>
                                          </p:stCondLst>
                                        </p:cTn>
                                        <p:tgtEl>
                                          <p:spTgt spid="3145807"/>
                                        </p:tgtEl>
                                        <p:attrNameLst>
                                          <p:attrName>style.visibility</p:attrName>
                                        </p:attrNameLst>
                                      </p:cBhvr>
                                      <p:to>
                                        <p:strVal val="visible"/>
                                      </p:to>
                                    </p:set>
                                    <p:animEffect transition="in" filter="wipe(left)">
                                      <p:cBhvr>
                                        <p:cTn id="13" dur="500"/>
                                        <p:tgtEl>
                                          <p:spTgt spid="3145807"/>
                                        </p:tgtEl>
                                      </p:cBhvr>
                                    </p:animEffect>
                                  </p:childTnLst>
                                </p:cTn>
                              </p:par>
                            </p:childTnLst>
                          </p:cTn>
                        </p:par>
                        <p:par>
                          <p:cTn id="14" fill="hold" nodeType="afterGroup">
                            <p:stCondLst>
                              <p:cond delay="1000"/>
                            </p:stCondLst>
                            <p:childTnLst>
                              <p:par>
                                <p:cTn id="15" presetID="22" presetClass="entr" presetSubtype="8" fill="hold" nodeType="afterEffect">
                                  <p:stCondLst>
                                    <p:cond delay="0"/>
                                  </p:stCondLst>
                                  <p:childTnLst>
                                    <p:set>
                                      <p:cBhvr>
                                        <p:cTn id="16" dur="1" fill="hold">
                                          <p:stCondLst>
                                            <p:cond delay="0"/>
                                          </p:stCondLst>
                                        </p:cTn>
                                        <p:tgtEl>
                                          <p:spTgt spid="302"/>
                                        </p:tgtEl>
                                        <p:attrNameLst>
                                          <p:attrName>style.visibility</p:attrName>
                                        </p:attrNameLst>
                                      </p:cBhvr>
                                      <p:to>
                                        <p:strVal val="visible"/>
                                      </p:to>
                                    </p:set>
                                    <p:animEffect transition="in" filter="wipe(left)">
                                      <p:cBhvr>
                                        <p:cTn id="17" dur="500"/>
                                        <p:tgtEl>
                                          <p:spTgt spid="302"/>
                                        </p:tgtEl>
                                      </p:cBhvr>
                                    </p:animEffect>
                                  </p:childTnLst>
                                </p:cTn>
                              </p:par>
                            </p:childTnLst>
                          </p:cTn>
                        </p:par>
                        <p:par>
                          <p:cTn id="18" fill="hold" nodeType="afterGroup">
                            <p:stCondLst>
                              <p:cond delay="1500"/>
                            </p:stCondLst>
                            <p:childTnLst>
                              <p:par>
                                <p:cTn id="19" presetID="22" presetClass="entr" presetSubtype="8" fill="hold" nodeType="afterEffect">
                                  <p:stCondLst>
                                    <p:cond delay="0"/>
                                  </p:stCondLst>
                                  <p:childTnLst>
                                    <p:set>
                                      <p:cBhvr>
                                        <p:cTn id="20" dur="1" fill="hold">
                                          <p:stCondLst>
                                            <p:cond delay="0"/>
                                          </p:stCondLst>
                                        </p:cTn>
                                        <p:tgtEl>
                                          <p:spTgt spid="303"/>
                                        </p:tgtEl>
                                        <p:attrNameLst>
                                          <p:attrName>style.visibility</p:attrName>
                                        </p:attrNameLst>
                                      </p:cBhvr>
                                      <p:to>
                                        <p:strVal val="visible"/>
                                      </p:to>
                                    </p:set>
                                    <p:animEffect transition="in" filter="wipe(left)">
                                      <p:cBhvr>
                                        <p:cTn id="21" dur="500"/>
                                        <p:tgtEl>
                                          <p:spTgt spid="303"/>
                                        </p:tgtEl>
                                      </p:cBhvr>
                                    </p:animEffect>
                                  </p:childTnLst>
                                </p:cTn>
                              </p:par>
                            </p:childTnLst>
                          </p:cTn>
                        </p:par>
                        <p:par>
                          <p:cTn id="22" fill="hold" nodeType="afterGroup">
                            <p:stCondLst>
                              <p:cond delay="2000"/>
                            </p:stCondLst>
                            <p:childTnLst>
                              <p:par>
                                <p:cTn id="23" presetID="22" presetClass="entr" presetSubtype="8" fill="hold" nodeType="afterEffect">
                                  <p:stCondLst>
                                    <p:cond delay="0"/>
                                  </p:stCondLst>
                                  <p:childTnLst>
                                    <p:set>
                                      <p:cBhvr>
                                        <p:cTn id="24" dur="1" fill="hold">
                                          <p:stCondLst>
                                            <p:cond delay="0"/>
                                          </p:stCondLst>
                                        </p:cTn>
                                        <p:tgtEl>
                                          <p:spTgt spid="304"/>
                                        </p:tgtEl>
                                        <p:attrNameLst>
                                          <p:attrName>style.visibility</p:attrName>
                                        </p:attrNameLst>
                                      </p:cBhvr>
                                      <p:to>
                                        <p:strVal val="visible"/>
                                      </p:to>
                                    </p:set>
                                    <p:animEffect transition="in" filter="wipe(left)">
                                      <p:cBhvr>
                                        <p:cTn id="25" dur="500"/>
                                        <p:tgtEl>
                                          <p:spTgt spid="304"/>
                                        </p:tgtEl>
                                      </p:cBhvr>
                                    </p:animEffect>
                                  </p:childTnLst>
                                </p:cTn>
                              </p:par>
                            </p:childTnLst>
                          </p:cTn>
                        </p:par>
                        <p:par>
                          <p:cTn id="26" fill="hold" nodeType="afterGroup">
                            <p:stCondLst>
                              <p:cond delay="2500"/>
                            </p:stCondLst>
                            <p:childTnLst>
                              <p:par>
                                <p:cTn id="27" presetID="22" presetClass="entr" presetSubtype="8" fill="hold" nodeType="afterEffect">
                                  <p:stCondLst>
                                    <p:cond delay="0"/>
                                  </p:stCondLst>
                                  <p:childTnLst>
                                    <p:set>
                                      <p:cBhvr>
                                        <p:cTn id="28" dur="1" fill="hold">
                                          <p:stCondLst>
                                            <p:cond delay="0"/>
                                          </p:stCondLst>
                                        </p:cTn>
                                        <p:tgtEl>
                                          <p:spTgt spid="305"/>
                                        </p:tgtEl>
                                        <p:attrNameLst>
                                          <p:attrName>style.visibility</p:attrName>
                                        </p:attrNameLst>
                                      </p:cBhvr>
                                      <p:to>
                                        <p:strVal val="visible"/>
                                      </p:to>
                                    </p:set>
                                    <p:animEffect transition="in" filter="wipe(left)">
                                      <p:cBhvr>
                                        <p:cTn id="29" dur="500"/>
                                        <p:tgtEl>
                                          <p:spTgt spid="305"/>
                                        </p:tgtEl>
                                      </p:cBhvr>
                                    </p:animEffect>
                                  </p:childTnLst>
                                </p:cTn>
                              </p:par>
                            </p:childTnLst>
                          </p:cTn>
                        </p:par>
                        <p:par>
                          <p:cTn id="30" fill="hold" nodeType="afterGroup">
                            <p:stCondLst>
                              <p:cond delay="3000"/>
                            </p:stCondLst>
                            <p:childTnLst>
                              <p:par>
                                <p:cTn id="31" presetID="22" presetClass="entr" presetSubtype="8" fill="hold" nodeType="afterEffect">
                                  <p:stCondLst>
                                    <p:cond delay="0"/>
                                  </p:stCondLst>
                                  <p:childTnLst>
                                    <p:set>
                                      <p:cBhvr>
                                        <p:cTn id="32" dur="1" fill="hold">
                                          <p:stCondLst>
                                            <p:cond delay="0"/>
                                          </p:stCondLst>
                                        </p:cTn>
                                        <p:tgtEl>
                                          <p:spTgt spid="306"/>
                                        </p:tgtEl>
                                        <p:attrNameLst>
                                          <p:attrName>style.visibility</p:attrName>
                                        </p:attrNameLst>
                                      </p:cBhvr>
                                      <p:to>
                                        <p:strVal val="visible"/>
                                      </p:to>
                                    </p:set>
                                    <p:animEffect transition="in" filter="wipe(left)">
                                      <p:cBhvr>
                                        <p:cTn id="33" dur="500"/>
                                        <p:tgtEl>
                                          <p:spTgt spid="306"/>
                                        </p:tgtEl>
                                      </p:cBhvr>
                                    </p:animEffect>
                                  </p:childTnLst>
                                </p:cTn>
                              </p:par>
                            </p:childTnLst>
                          </p:cTn>
                        </p:par>
                        <p:par>
                          <p:cTn id="34" fill="hold" nodeType="afterGroup">
                            <p:stCondLst>
                              <p:cond delay="3500"/>
                            </p:stCondLst>
                            <p:childTnLst>
                              <p:par>
                                <p:cTn id="35" presetID="22" presetClass="entr" presetSubtype="8" fill="hold" nodeType="afterEffect">
                                  <p:stCondLst>
                                    <p:cond delay="0"/>
                                  </p:stCondLst>
                                  <p:childTnLst>
                                    <p:set>
                                      <p:cBhvr>
                                        <p:cTn id="36" dur="1" fill="hold">
                                          <p:stCondLst>
                                            <p:cond delay="0"/>
                                          </p:stCondLst>
                                        </p:cTn>
                                        <p:tgtEl>
                                          <p:spTgt spid="307"/>
                                        </p:tgtEl>
                                        <p:attrNameLst>
                                          <p:attrName>style.visibility</p:attrName>
                                        </p:attrNameLst>
                                      </p:cBhvr>
                                      <p:to>
                                        <p:strVal val="visible"/>
                                      </p:to>
                                    </p:set>
                                    <p:animEffect transition="in" filter="wipe(left)">
                                      <p:cBhvr>
                                        <p:cTn id="37" dur="500"/>
                                        <p:tgtEl>
                                          <p:spTgt spid="307"/>
                                        </p:tgtEl>
                                      </p:cBhvr>
                                    </p:animEffect>
                                  </p:childTnLst>
                                </p:cTn>
                              </p:par>
                            </p:childTnLst>
                          </p:cTn>
                        </p:par>
                        <p:par>
                          <p:cTn id="38" fill="hold" nodeType="afterGroup">
                            <p:stCondLst>
                              <p:cond delay="4000"/>
                            </p:stCondLst>
                            <p:childTnLst>
                              <p:par>
                                <p:cTn id="39" presetID="22" presetClass="entr" presetSubtype="4" fill="hold" nodeType="afterEffect">
                                  <p:stCondLst>
                                    <p:cond delay="0"/>
                                  </p:stCondLst>
                                  <p:childTnLst>
                                    <p:set>
                                      <p:cBhvr>
                                        <p:cTn id="40" dur="1" fill="hold">
                                          <p:stCondLst>
                                            <p:cond delay="0"/>
                                          </p:stCondLst>
                                        </p:cTn>
                                        <p:tgtEl>
                                          <p:spTgt spid="2097189"/>
                                        </p:tgtEl>
                                        <p:attrNameLst>
                                          <p:attrName>style.visibility</p:attrName>
                                        </p:attrNameLst>
                                      </p:cBhvr>
                                      <p:to>
                                        <p:strVal val="visible"/>
                                      </p:to>
                                    </p:set>
                                    <p:animEffect transition="in" filter="wipe(down)">
                                      <p:cBhvr>
                                        <p:cTn id="41" dur="500"/>
                                        <p:tgtEl>
                                          <p:spTgt spid="2097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29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303" name="矩形 2"/>
          <p:cNvSpPr>
            <a:spLocks noChangeArrowheads="1"/>
          </p:cNvSpPr>
          <p:nvPr/>
        </p:nvSpPr>
        <p:spPr bwMode="auto">
          <a:xfrm>
            <a:off x="770631" y="1207602"/>
            <a:ext cx="8742076" cy="554355"/>
          </a:xfrm>
          <a:prstGeom prst="rect">
            <a:avLst/>
          </a:prstGeom>
          <a:noFill/>
          <a:ln w="9525">
            <a:noFill/>
            <a:miter lim="800000"/>
          </a:ln>
        </p:spPr>
        <p:txBody>
          <a:bodyPr wrap="square" lIns="63498" tIns="31749" rIns="63498" bIns="31749">
            <a:spAutoFit/>
          </a:bodyPr>
          <a:lstStyle/>
          <a:p>
            <a:pPr lvl="0" defTabSz="457200"/>
            <a:r>
              <a:rPr lang="zh-CN" sz="3200" b="1" kern="0">
                <a:solidFill>
                  <a:srgbClr val="C00000"/>
                </a:solidFill>
                <a:latin typeface="微软雅黑" panose="020B0503020204020204" pitchFamily="34" charset="-122"/>
                <a:ea typeface="微软雅黑" panose="020B0503020204020204" pitchFamily="34" charset="-122"/>
                <a:cs typeface="+mn-ea"/>
                <a:sym typeface="+mn-lt"/>
              </a:rPr>
              <a:t>三、</a:t>
            </a:r>
            <a:r>
              <a:rPr sz="3200" b="1" kern="0">
                <a:solidFill>
                  <a:srgbClr val="C00000"/>
                </a:solidFill>
                <a:latin typeface="微软雅黑" panose="020B0503020204020204" pitchFamily="34" charset="-122"/>
                <a:ea typeface="微软雅黑" panose="020B0503020204020204" pitchFamily="34" charset="-122"/>
                <a:cs typeface="+mn-ea"/>
                <a:sym typeface="+mn-lt"/>
              </a:rPr>
              <a:t>突出高风险有限空间监督管理</a:t>
            </a:r>
          </a:p>
        </p:txBody>
      </p:sp>
      <p:cxnSp>
        <p:nvCxnSpPr>
          <p:cNvPr id="3145814" name="直接连接符 3"/>
          <p:cNvCxnSpPr/>
          <p:nvPr/>
        </p:nvCxnSpPr>
        <p:spPr>
          <a:xfrm>
            <a:off x="766821" y="1901278"/>
            <a:ext cx="820355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311" name="组合 20"/>
          <p:cNvGrpSpPr/>
          <p:nvPr/>
        </p:nvGrpSpPr>
        <p:grpSpPr>
          <a:xfrm>
            <a:off x="770625" y="2295783"/>
            <a:ext cx="8381899" cy="783590"/>
            <a:chOff x="383197" y="1459190"/>
            <a:chExt cx="9759122" cy="854896"/>
          </a:xfrm>
        </p:grpSpPr>
        <p:sp>
          <p:nvSpPr>
            <p:cNvPr id="1049304" name="文本框 22"/>
            <p:cNvSpPr txBox="1">
              <a:spLocks noChangeArrowheads="1"/>
            </p:cNvSpPr>
            <p:nvPr/>
          </p:nvSpPr>
          <p:spPr bwMode="auto">
            <a:xfrm>
              <a:off x="472205" y="1459190"/>
              <a:ext cx="9670114" cy="854896"/>
            </a:xfrm>
            <a:prstGeom prst="rect">
              <a:avLst/>
            </a:prstGeom>
            <a:noFill/>
            <a:ln>
              <a:noFill/>
            </a:ln>
          </p:spPr>
          <p:txBody>
            <a:bodyPr wrap="square">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defTabSz="913130" fontAlgn="base">
                <a:lnSpc>
                  <a:spcPct val="150000"/>
                </a:lnSpc>
                <a:spcBef>
                  <a:spcPct val="0"/>
                </a:spcBef>
                <a:spcAft>
                  <a:spcPts val="500"/>
                </a:spcAft>
              </a:pPr>
              <a:r>
                <a:rPr lang="en-US" altLang="zh-CN" sz="1500">
                  <a:latin typeface="微软雅黑" panose="020B0503020204020204" pitchFamily="34" charset="-122"/>
                  <a:ea typeface="微软雅黑" panose="020B0503020204020204" pitchFamily="34" charset="-122"/>
                  <a:cs typeface="+mn-ea"/>
                  <a:sym typeface="+mn-lt"/>
                </a:rPr>
                <a:t>1</a:t>
              </a:r>
              <a:r>
                <a:rPr lang="zh-CN" altLang="en-US" sz="1500">
                  <a:latin typeface="微软雅黑" panose="020B0503020204020204" pitchFamily="34" charset="-122"/>
                  <a:ea typeface="微软雅黑" panose="020B0503020204020204" pitchFamily="34" charset="-122"/>
                  <a:cs typeface="+mn-ea"/>
                  <a:sym typeface="+mn-lt"/>
                </a:rPr>
                <a:t>、存在</a:t>
              </a:r>
              <a:r>
                <a:rPr lang="zh-CN" altLang="en-US" sz="1500" b="1">
                  <a:solidFill>
                    <a:srgbClr val="C00000"/>
                  </a:solidFill>
                  <a:latin typeface="微软雅黑" panose="020B0503020204020204" pitchFamily="34" charset="-122"/>
                  <a:ea typeface="微软雅黑" panose="020B0503020204020204" pitchFamily="34" charset="-122"/>
                  <a:cs typeface="+mn-ea"/>
                  <a:sym typeface="+mn-lt"/>
                </a:rPr>
                <a:t>硫化氢、一氧化碳、二氧化碳</a:t>
              </a:r>
              <a:r>
                <a:rPr lang="zh-CN" altLang="en-US" sz="1500">
                  <a:latin typeface="微软雅黑" panose="020B0503020204020204" pitchFamily="34" charset="-122"/>
                  <a:ea typeface="微软雅黑" panose="020B0503020204020204" pitchFamily="34" charset="-122"/>
                  <a:cs typeface="+mn-ea"/>
                  <a:sym typeface="+mn-lt"/>
                </a:rPr>
                <a:t>等中毒和窒息风险的有限空间，容易造成较大事故发生，需要督促企业落实各项风险防控措施，</a:t>
              </a:r>
              <a:r>
                <a:rPr lang="zh-CN" altLang="en-US" sz="1500" b="1">
                  <a:solidFill>
                    <a:srgbClr val="C00000"/>
                  </a:solidFill>
                  <a:latin typeface="微软雅黑" panose="020B0503020204020204" pitchFamily="34" charset="-122"/>
                  <a:ea typeface="微软雅黑" panose="020B0503020204020204" pitchFamily="34" charset="-122"/>
                  <a:cs typeface="+mn-ea"/>
                  <a:sym typeface="+mn-lt"/>
                </a:rPr>
                <a:t>加强监督检查</a:t>
              </a:r>
              <a:r>
                <a:rPr lang="zh-CN" altLang="en-US" sz="1500">
                  <a:latin typeface="微软雅黑" panose="020B0503020204020204" pitchFamily="34" charset="-122"/>
                  <a:ea typeface="微软雅黑" panose="020B0503020204020204" pitchFamily="34" charset="-122"/>
                  <a:cs typeface="+mn-ea"/>
                  <a:sym typeface="+mn-lt"/>
                </a:rPr>
                <a:t>。</a:t>
              </a:r>
            </a:p>
          </p:txBody>
        </p:sp>
        <p:cxnSp>
          <p:nvCxnSpPr>
            <p:cNvPr id="3145815" name="直接连接符 6"/>
            <p:cNvCxnSpPr/>
            <p:nvPr/>
          </p:nvCxnSpPr>
          <p:spPr>
            <a:xfrm flipH="1">
              <a:off x="383197" y="1506637"/>
              <a:ext cx="0" cy="530001"/>
            </a:xfrm>
            <a:prstGeom prst="line">
              <a:avLst/>
            </a:prstGeom>
            <a:noFill/>
            <a:ln w="38100" cap="flat" cmpd="sng" algn="ctr">
              <a:solidFill>
                <a:srgbClr val="C00000"/>
              </a:solidFill>
              <a:prstDash val="solid"/>
              <a:miter lim="800000"/>
            </a:ln>
            <a:effectLst/>
          </p:spPr>
        </p:cxnSp>
      </p:grpSp>
      <p:grpSp>
        <p:nvGrpSpPr>
          <p:cNvPr id="312" name="组合 20"/>
          <p:cNvGrpSpPr/>
          <p:nvPr/>
        </p:nvGrpSpPr>
        <p:grpSpPr>
          <a:xfrm>
            <a:off x="757802" y="3456196"/>
            <a:ext cx="8377577" cy="526344"/>
            <a:chOff x="383197" y="1475664"/>
            <a:chExt cx="9754089" cy="574240"/>
          </a:xfrm>
        </p:grpSpPr>
        <p:sp>
          <p:nvSpPr>
            <p:cNvPr id="1049305" name="文本框 22"/>
            <p:cNvSpPr txBox="1">
              <a:spLocks noChangeArrowheads="1"/>
            </p:cNvSpPr>
            <p:nvPr/>
          </p:nvSpPr>
          <p:spPr bwMode="auto">
            <a:xfrm>
              <a:off x="472205" y="1506637"/>
              <a:ext cx="9665081" cy="477328"/>
            </a:xfrm>
            <a:prstGeom prst="rect">
              <a:avLst/>
            </a:prstGeom>
            <a:noFill/>
            <a:ln>
              <a:noFill/>
            </a:ln>
          </p:spPr>
          <p:txBody>
            <a:bodyPr wrap="square">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nSpc>
                  <a:spcPct val="150000"/>
                </a:lnSpc>
              </a:pPr>
              <a:r>
                <a:rPr lang="en-US" sz="1500">
                  <a:latin typeface="微软雅黑" panose="020B0503020204020204" pitchFamily="34" charset="-122"/>
                  <a:ea typeface="微软雅黑" panose="020B0503020204020204" pitchFamily="34" charset="-122"/>
                  <a:cs typeface="+mn-ea"/>
                  <a:sym typeface="+mn-lt"/>
                </a:rPr>
                <a:t>2</a:t>
              </a:r>
              <a:r>
                <a:rPr lang="zh-CN" altLang="en-US" sz="1500">
                  <a:latin typeface="微软雅黑" panose="020B0503020204020204" pitchFamily="34" charset="-122"/>
                  <a:ea typeface="微软雅黑" panose="020B0503020204020204" pitchFamily="34" charset="-122"/>
                  <a:cs typeface="+mn-ea"/>
                  <a:sym typeface="+mn-lt"/>
                </a:rPr>
                <a:t>、</a:t>
              </a:r>
              <a:r>
                <a:rPr sz="1500">
                  <a:latin typeface="微软雅黑" panose="020B0503020204020204" pitchFamily="34" charset="-122"/>
                  <a:ea typeface="微软雅黑" panose="020B0503020204020204" pitchFamily="34" charset="-122"/>
                  <a:cs typeface="+mn-ea"/>
                  <a:sym typeface="+mn-lt"/>
                </a:rPr>
                <a:t>工贸企业有限空间</a:t>
              </a:r>
              <a:r>
                <a:rPr sz="1500" b="1">
                  <a:solidFill>
                    <a:srgbClr val="C00000"/>
                  </a:solidFill>
                  <a:latin typeface="微软雅黑" panose="020B0503020204020204" pitchFamily="34" charset="-122"/>
                  <a:ea typeface="微软雅黑" panose="020B0503020204020204" pitchFamily="34" charset="-122"/>
                  <a:cs typeface="+mn-ea"/>
                  <a:sym typeface="+mn-lt"/>
                </a:rPr>
                <a:t>重点监管目录</a:t>
              </a:r>
              <a:r>
                <a:rPr sz="1500">
                  <a:latin typeface="微软雅黑" panose="020B0503020204020204" pitchFamily="34" charset="-122"/>
                  <a:ea typeface="微软雅黑" panose="020B0503020204020204" pitchFamily="34" charset="-122"/>
                  <a:cs typeface="+mn-ea"/>
                  <a:sym typeface="+mn-lt"/>
                </a:rPr>
                <a:t>将以规范性文件的形式发布，根据事故等情况适时更新调整。</a:t>
              </a:r>
            </a:p>
          </p:txBody>
        </p:sp>
        <p:cxnSp>
          <p:nvCxnSpPr>
            <p:cNvPr id="3145816" name="直接连接符 12"/>
            <p:cNvCxnSpPr/>
            <p:nvPr/>
          </p:nvCxnSpPr>
          <p:spPr>
            <a:xfrm flipH="1">
              <a:off x="383197" y="1475664"/>
              <a:ext cx="0" cy="574240"/>
            </a:xfrm>
            <a:prstGeom prst="line">
              <a:avLst/>
            </a:prstGeom>
            <a:noFill/>
            <a:ln w="38100" cap="flat" cmpd="sng" algn="ctr">
              <a:solidFill>
                <a:srgbClr val="C00000"/>
              </a:solidFill>
              <a:prstDash val="solid"/>
              <a:miter lim="800000"/>
            </a:ln>
            <a:effectLst/>
          </p:spPr>
        </p:cxnSp>
      </p:grpSp>
      <p:pic>
        <p:nvPicPr>
          <p:cNvPr id="2097190" name="图片 15"/>
          <p:cNvPicPr>
            <a:picLocks noChangeAspect="1"/>
          </p:cNvPicPr>
          <p:nvPr/>
        </p:nvPicPr>
        <p:blipFill>
          <a:blip r:embed="rId4"/>
          <a:stretch>
            <a:fillRect/>
          </a:stretch>
        </p:blipFill>
        <p:spPr>
          <a:xfrm flipH="1">
            <a:off x="9766300" y="3619500"/>
            <a:ext cx="2102485" cy="3014980"/>
          </a:xfrm>
          <a:prstGeom prst="rect">
            <a:avLst/>
          </a:prstGeom>
        </p:spPr>
      </p:pic>
      <p:grpSp>
        <p:nvGrpSpPr>
          <p:cNvPr id="313" name="组合 20"/>
          <p:cNvGrpSpPr/>
          <p:nvPr/>
        </p:nvGrpSpPr>
        <p:grpSpPr>
          <a:xfrm>
            <a:off x="757555" y="4406265"/>
            <a:ext cx="8594725" cy="783590"/>
            <a:chOff x="383197" y="1459190"/>
            <a:chExt cx="9759122" cy="854895"/>
          </a:xfrm>
        </p:grpSpPr>
        <p:sp>
          <p:nvSpPr>
            <p:cNvPr id="1049307" name="文本框 22"/>
            <p:cNvSpPr txBox="1">
              <a:spLocks noChangeArrowheads="1"/>
            </p:cNvSpPr>
            <p:nvPr>
              <p:custDataLst>
                <p:tags r:id="rId1"/>
              </p:custDataLst>
            </p:nvPr>
          </p:nvSpPr>
          <p:spPr bwMode="auto">
            <a:xfrm>
              <a:off x="472205" y="1459190"/>
              <a:ext cx="9670114" cy="854895"/>
            </a:xfrm>
            <a:prstGeom prst="rect">
              <a:avLst/>
            </a:prstGeom>
            <a:noFill/>
            <a:ln>
              <a:noFill/>
            </a:ln>
          </p:spPr>
          <p:txBody>
            <a:bodyPr wrap="square">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defTabSz="913130" fontAlgn="base">
                <a:lnSpc>
                  <a:spcPct val="150000"/>
                </a:lnSpc>
                <a:spcBef>
                  <a:spcPct val="0"/>
                </a:spcBef>
                <a:spcAft>
                  <a:spcPts val="500"/>
                </a:spcAft>
              </a:pPr>
              <a:r>
                <a:rPr lang="en-US" altLang="zh-CN" sz="1500">
                  <a:latin typeface="微软雅黑" panose="020B0503020204020204" pitchFamily="34" charset="-122"/>
                  <a:ea typeface="微软雅黑" panose="020B0503020204020204" pitchFamily="34" charset="-122"/>
                  <a:cs typeface="+mn-ea"/>
                  <a:sym typeface="+mn-lt"/>
                </a:rPr>
                <a:t>3</a:t>
              </a:r>
              <a:r>
                <a:rPr lang="zh-CN" altLang="en-US" sz="1500">
                  <a:latin typeface="微软雅黑" panose="020B0503020204020204" pitchFamily="34" charset="-122"/>
                  <a:ea typeface="微软雅黑" panose="020B0503020204020204" pitchFamily="34" charset="-122"/>
                  <a:cs typeface="+mn-ea"/>
                  <a:sym typeface="+mn-lt"/>
                </a:rPr>
                <a:t>、强调要加强</a:t>
              </a:r>
              <a:r>
                <a:rPr lang="zh-CN" altLang="en-US" sz="1500" b="1">
                  <a:solidFill>
                    <a:srgbClr val="C00000"/>
                  </a:solidFill>
                  <a:latin typeface="微软雅黑" panose="020B0503020204020204" pitchFamily="34" charset="-122"/>
                  <a:ea typeface="微软雅黑" panose="020B0503020204020204" pitchFamily="34" charset="-122"/>
                  <a:cs typeface="+mn-ea"/>
                  <a:sym typeface="+mn-lt"/>
                </a:rPr>
                <a:t>重大事故隐患排查整改</a:t>
              </a:r>
              <a:r>
                <a:rPr lang="zh-CN" altLang="en-US" sz="1500">
                  <a:latin typeface="微软雅黑" panose="020B0503020204020204" pitchFamily="34" charset="-122"/>
                  <a:ea typeface="微软雅黑" panose="020B0503020204020204" pitchFamily="34" charset="-122"/>
                  <a:cs typeface="+mn-ea"/>
                  <a:sym typeface="+mn-lt"/>
                </a:rPr>
                <a:t>，督促基层监管执法人员和相关企业切实</a:t>
              </a:r>
              <a:r>
                <a:rPr lang="zh-CN" altLang="en-US" sz="1500" b="1">
                  <a:solidFill>
                    <a:srgbClr val="C00000"/>
                  </a:solidFill>
                  <a:latin typeface="微软雅黑" panose="020B0503020204020204" pitchFamily="34" charset="-122"/>
                  <a:ea typeface="微软雅黑" panose="020B0503020204020204" pitchFamily="34" charset="-122"/>
                  <a:cs typeface="+mn-ea"/>
                  <a:sym typeface="+mn-lt"/>
                </a:rPr>
                <a:t>提高风险隐患排查整改质量</a:t>
              </a:r>
              <a:r>
                <a:rPr lang="zh-CN" altLang="en-US" sz="1500">
                  <a:latin typeface="微软雅黑" panose="020B0503020204020204" pitchFamily="34" charset="-122"/>
                  <a:ea typeface="微软雅黑" panose="020B0503020204020204" pitchFamily="34" charset="-122"/>
                  <a:cs typeface="+mn-ea"/>
                  <a:sym typeface="+mn-lt"/>
                </a:rPr>
                <a:t>。</a:t>
              </a:r>
            </a:p>
          </p:txBody>
        </p:sp>
        <p:cxnSp>
          <p:nvCxnSpPr>
            <p:cNvPr id="3145817" name="直接连接符 13"/>
            <p:cNvCxnSpPr/>
            <p:nvPr>
              <p:custDataLst>
                <p:tags r:id="rId2"/>
              </p:custDataLst>
            </p:nvPr>
          </p:nvCxnSpPr>
          <p:spPr>
            <a:xfrm flipH="1">
              <a:off x="383197" y="1506637"/>
              <a:ext cx="0" cy="530001"/>
            </a:xfrm>
            <a:prstGeom prst="line">
              <a:avLst/>
            </a:prstGeom>
            <a:noFill/>
            <a:ln w="38100" cap="flat" cmpd="sng" algn="ctr">
              <a:solidFill>
                <a:srgbClr val="C00000"/>
              </a:solidFill>
              <a:prstDash val="solid"/>
              <a:miter lim="800000"/>
            </a:ln>
            <a:effectLst/>
          </p:spPr>
        </p:cxnSp>
      </p:grpSp>
      <p:sp>
        <p:nvSpPr>
          <p:cNvPr id="1048900" name="矩形 1"/>
          <p:cNvSpPr/>
          <p:nvPr/>
        </p:nvSpPr>
        <p:spPr>
          <a:xfrm>
            <a:off x="1691640" y="419735"/>
            <a:ext cx="3531870" cy="398780"/>
          </a:xfrm>
          <a:prstGeom prst="rect">
            <a:avLst/>
          </a:prstGeom>
        </p:spPr>
        <p:txBody>
          <a:bodyPr wrap="square">
            <a:spAutoFit/>
          </a:bodyPr>
          <a:lstStyle/>
          <a:p>
            <a:pPr lvl="0" algn="ct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《规定》内容修订情况对照</a:t>
            </a:r>
            <a:endParaRPr lang="zh-CN" altLang="en-US" sz="2000" b="1">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49303"/>
                                        </p:tgtEl>
                                        <p:attrNameLst>
                                          <p:attrName>style.visibility</p:attrName>
                                        </p:attrNameLst>
                                      </p:cBhvr>
                                      <p:to>
                                        <p:strVal val="visible"/>
                                      </p:to>
                                    </p:set>
                                    <p:anim calcmode="lin" valueType="num">
                                      <p:cBhvr>
                                        <p:cTn id="7" dur="500" fill="hold"/>
                                        <p:tgtEl>
                                          <p:spTgt spid="1049303"/>
                                        </p:tgtEl>
                                        <p:attrNameLst>
                                          <p:attrName>ppt_w</p:attrName>
                                        </p:attrNameLst>
                                      </p:cBhvr>
                                      <p:tavLst>
                                        <p:tav tm="0">
                                          <p:val>
                                            <p:fltVal val="0"/>
                                          </p:val>
                                        </p:tav>
                                        <p:tav tm="100000">
                                          <p:val>
                                            <p:strVal val="#ppt_w"/>
                                          </p:val>
                                        </p:tav>
                                      </p:tavLst>
                                    </p:anim>
                                    <p:anim calcmode="lin" valueType="num">
                                      <p:cBhvr>
                                        <p:cTn id="8" dur="500" fill="hold"/>
                                        <p:tgtEl>
                                          <p:spTgt spid="1049303"/>
                                        </p:tgtEl>
                                        <p:attrNameLst>
                                          <p:attrName>ppt_h</p:attrName>
                                        </p:attrNameLst>
                                      </p:cBhvr>
                                      <p:tavLst>
                                        <p:tav tm="0">
                                          <p:val>
                                            <p:fltVal val="0"/>
                                          </p:val>
                                        </p:tav>
                                        <p:tav tm="100000">
                                          <p:val>
                                            <p:strVal val="#ppt_h"/>
                                          </p:val>
                                        </p:tav>
                                      </p:tavLst>
                                    </p:anim>
                                    <p:animEffect transition="in" filter="fade">
                                      <p:cBhvr>
                                        <p:cTn id="9" dur="500"/>
                                        <p:tgtEl>
                                          <p:spTgt spid="1049303"/>
                                        </p:tgtEl>
                                      </p:cBhvr>
                                    </p:animEffect>
                                  </p:childTnLst>
                                </p:cTn>
                              </p:par>
                            </p:childTnLst>
                          </p:cTn>
                        </p:par>
                        <p:par>
                          <p:cTn id="10" fill="hold" nodeType="afterGroup">
                            <p:stCondLst>
                              <p:cond delay="500"/>
                            </p:stCondLst>
                            <p:childTnLst>
                              <p:par>
                                <p:cTn id="11" presetID="22" presetClass="entr" presetSubtype="8" fill="hold" nodeType="afterEffect">
                                  <p:stCondLst>
                                    <p:cond delay="0"/>
                                  </p:stCondLst>
                                  <p:childTnLst>
                                    <p:set>
                                      <p:cBhvr>
                                        <p:cTn id="12" dur="1" fill="hold">
                                          <p:stCondLst>
                                            <p:cond delay="0"/>
                                          </p:stCondLst>
                                        </p:cTn>
                                        <p:tgtEl>
                                          <p:spTgt spid="3145814"/>
                                        </p:tgtEl>
                                        <p:attrNameLst>
                                          <p:attrName>style.visibility</p:attrName>
                                        </p:attrNameLst>
                                      </p:cBhvr>
                                      <p:to>
                                        <p:strVal val="visible"/>
                                      </p:to>
                                    </p:set>
                                    <p:animEffect transition="in" filter="wipe(left)">
                                      <p:cBhvr>
                                        <p:cTn id="13" dur="500"/>
                                        <p:tgtEl>
                                          <p:spTgt spid="3145814"/>
                                        </p:tgtEl>
                                      </p:cBhvr>
                                    </p:animEffect>
                                  </p:childTnLst>
                                </p:cTn>
                              </p:par>
                            </p:childTnLst>
                          </p:cTn>
                        </p:par>
                        <p:par>
                          <p:cTn id="14" fill="hold" nodeType="afterGroup">
                            <p:stCondLst>
                              <p:cond delay="1000"/>
                            </p:stCondLst>
                            <p:childTnLst>
                              <p:par>
                                <p:cTn id="15" presetID="22" presetClass="entr" presetSubtype="8" fill="hold" nodeType="afterEffect">
                                  <p:stCondLst>
                                    <p:cond delay="0"/>
                                  </p:stCondLst>
                                  <p:childTnLst>
                                    <p:set>
                                      <p:cBhvr>
                                        <p:cTn id="16" dur="1" fill="hold">
                                          <p:stCondLst>
                                            <p:cond delay="0"/>
                                          </p:stCondLst>
                                        </p:cTn>
                                        <p:tgtEl>
                                          <p:spTgt spid="311"/>
                                        </p:tgtEl>
                                        <p:attrNameLst>
                                          <p:attrName>style.visibility</p:attrName>
                                        </p:attrNameLst>
                                      </p:cBhvr>
                                      <p:to>
                                        <p:strVal val="visible"/>
                                      </p:to>
                                    </p:set>
                                    <p:animEffect transition="in" filter="wipe(left)">
                                      <p:cBhvr>
                                        <p:cTn id="17" dur="500"/>
                                        <p:tgtEl>
                                          <p:spTgt spid="311"/>
                                        </p:tgtEl>
                                      </p:cBhvr>
                                    </p:animEffect>
                                  </p:childTnLst>
                                </p:cTn>
                              </p:par>
                            </p:childTnLst>
                          </p:cTn>
                        </p:par>
                        <p:par>
                          <p:cTn id="18" fill="hold" nodeType="afterGroup">
                            <p:stCondLst>
                              <p:cond delay="1500"/>
                            </p:stCondLst>
                            <p:childTnLst>
                              <p:par>
                                <p:cTn id="19" presetID="22" presetClass="entr" presetSubtype="8" fill="hold" nodeType="afterEffect">
                                  <p:stCondLst>
                                    <p:cond delay="0"/>
                                  </p:stCondLst>
                                  <p:childTnLst>
                                    <p:set>
                                      <p:cBhvr>
                                        <p:cTn id="20" dur="1" fill="hold">
                                          <p:stCondLst>
                                            <p:cond delay="0"/>
                                          </p:stCondLst>
                                        </p:cTn>
                                        <p:tgtEl>
                                          <p:spTgt spid="312"/>
                                        </p:tgtEl>
                                        <p:attrNameLst>
                                          <p:attrName>style.visibility</p:attrName>
                                        </p:attrNameLst>
                                      </p:cBhvr>
                                      <p:to>
                                        <p:strVal val="visible"/>
                                      </p:to>
                                    </p:set>
                                    <p:animEffect transition="in" filter="wipe(left)">
                                      <p:cBhvr>
                                        <p:cTn id="21" dur="500"/>
                                        <p:tgtEl>
                                          <p:spTgt spid="312"/>
                                        </p:tgtEl>
                                      </p:cBhvr>
                                    </p:animEffect>
                                  </p:childTnLst>
                                </p:cTn>
                              </p:par>
                            </p:childTnLst>
                          </p:cTn>
                        </p:par>
                        <p:par>
                          <p:cTn id="22" fill="hold" nodeType="afterGroup">
                            <p:stCondLst>
                              <p:cond delay="2000"/>
                            </p:stCondLst>
                            <p:childTnLst>
                              <p:par>
                                <p:cTn id="23" presetID="22" presetClass="entr" presetSubtype="4" fill="hold" nodeType="afterEffect">
                                  <p:stCondLst>
                                    <p:cond delay="0"/>
                                  </p:stCondLst>
                                  <p:childTnLst>
                                    <p:set>
                                      <p:cBhvr>
                                        <p:cTn id="24" dur="1" fill="hold">
                                          <p:stCondLst>
                                            <p:cond delay="0"/>
                                          </p:stCondLst>
                                        </p:cTn>
                                        <p:tgtEl>
                                          <p:spTgt spid="2097190"/>
                                        </p:tgtEl>
                                        <p:attrNameLst>
                                          <p:attrName>style.visibility</p:attrName>
                                        </p:attrNameLst>
                                      </p:cBhvr>
                                      <p:to>
                                        <p:strVal val="visible"/>
                                      </p:to>
                                    </p:set>
                                    <p:animEffect transition="in" filter="wipe(down)">
                                      <p:cBhvr>
                                        <p:cTn id="25" dur="500"/>
                                        <p:tgtEl>
                                          <p:spTgt spid="2097190"/>
                                        </p:tgtEl>
                                      </p:cBhvr>
                                    </p:animEffect>
                                  </p:childTnLst>
                                </p:cTn>
                              </p:par>
                            </p:childTnLst>
                          </p:cTn>
                        </p:par>
                        <p:par>
                          <p:cTn id="26" fill="hold" nodeType="afterGroup">
                            <p:stCondLst>
                              <p:cond delay="2500"/>
                            </p:stCondLst>
                            <p:childTnLst>
                              <p:par>
                                <p:cTn id="27" presetID="22" presetClass="entr" presetSubtype="8" fill="hold" nodeType="afterEffect">
                                  <p:stCondLst>
                                    <p:cond delay="0"/>
                                  </p:stCondLst>
                                  <p:childTnLst>
                                    <p:set>
                                      <p:cBhvr>
                                        <p:cTn id="28" dur="1" fill="hold">
                                          <p:stCondLst>
                                            <p:cond delay="0"/>
                                          </p:stCondLst>
                                        </p:cTn>
                                        <p:tgtEl>
                                          <p:spTgt spid="313"/>
                                        </p:tgtEl>
                                        <p:attrNameLst>
                                          <p:attrName>style.visibility</p:attrName>
                                        </p:attrNameLst>
                                      </p:cBhvr>
                                      <p:to>
                                        <p:strVal val="visible"/>
                                      </p:to>
                                    </p:set>
                                    <p:animEffect transition="in" filter="wipe(left)">
                                      <p:cBhvr>
                                        <p:cTn id="29" dur="500"/>
                                        <p:tgtEl>
                                          <p:spTgt spid="3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30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91" name="图片 7"/>
          <p:cNvPicPr>
            <a:picLocks noChangeAspect="1"/>
          </p:cNvPicPr>
          <p:nvPr/>
        </p:nvPicPr>
        <p:blipFill>
          <a:blip r:embed="rId2"/>
          <a:srcRect t="65917"/>
          <a:stretch>
            <a:fillRect/>
          </a:stretch>
        </p:blipFill>
        <p:spPr>
          <a:xfrm>
            <a:off x="0" y="4780280"/>
            <a:ext cx="12192000" cy="2077720"/>
          </a:xfrm>
          <a:prstGeom prst="rect">
            <a:avLst/>
          </a:prstGeom>
        </p:spPr>
      </p:pic>
      <p:pic>
        <p:nvPicPr>
          <p:cNvPr id="2097192" name="图片 11"/>
          <p:cNvPicPr>
            <a:picLocks noChangeAspect="1"/>
          </p:cNvPicPr>
          <p:nvPr/>
        </p:nvPicPr>
        <p:blipFill>
          <a:blip r:embed="rId3"/>
          <a:stretch>
            <a:fillRect/>
          </a:stretch>
        </p:blipFill>
        <p:spPr>
          <a:xfrm>
            <a:off x="7885992" y="4323287"/>
            <a:ext cx="4306008" cy="2322118"/>
          </a:xfrm>
          <a:prstGeom prst="rect">
            <a:avLst/>
          </a:prstGeom>
        </p:spPr>
      </p:pic>
      <p:pic>
        <p:nvPicPr>
          <p:cNvPr id="2097193" name="图片 9"/>
          <p:cNvPicPr>
            <a:picLocks noChangeAspect="1"/>
          </p:cNvPicPr>
          <p:nvPr/>
        </p:nvPicPr>
        <p:blipFill>
          <a:blip r:embed="rId4"/>
          <a:stretch>
            <a:fillRect/>
          </a:stretch>
        </p:blipFill>
        <p:spPr>
          <a:xfrm>
            <a:off x="0" y="5652348"/>
            <a:ext cx="12192000" cy="1232990"/>
          </a:xfrm>
          <a:prstGeom prst="rect">
            <a:avLst/>
          </a:prstGeom>
        </p:spPr>
      </p:pic>
      <p:pic>
        <p:nvPicPr>
          <p:cNvPr id="2097194" name="图片 13"/>
          <p:cNvPicPr>
            <a:picLocks noChangeAspect="1"/>
          </p:cNvPicPr>
          <p:nvPr/>
        </p:nvPicPr>
        <p:blipFill>
          <a:blip r:embed="rId5"/>
          <a:srcRect l="17981" t="35744" r="9913"/>
          <a:stretch>
            <a:fillRect/>
          </a:stretch>
        </p:blipFill>
        <p:spPr>
          <a:xfrm>
            <a:off x="268018" y="5099116"/>
            <a:ext cx="3454400" cy="1786222"/>
          </a:xfrm>
          <a:prstGeom prst="rect">
            <a:avLst/>
          </a:prstGeom>
        </p:spPr>
      </p:pic>
      <p:pic>
        <p:nvPicPr>
          <p:cNvPr id="2097195" name="图片 17"/>
          <p:cNvPicPr>
            <a:picLocks noChangeAspect="1"/>
          </p:cNvPicPr>
          <p:nvPr/>
        </p:nvPicPr>
        <p:blipFill>
          <a:blip r:embed="rId6"/>
          <a:stretch>
            <a:fillRect/>
          </a:stretch>
        </p:blipFill>
        <p:spPr>
          <a:xfrm>
            <a:off x="0" y="0"/>
            <a:ext cx="5403386" cy="1937805"/>
          </a:xfrm>
          <a:prstGeom prst="rect">
            <a:avLst/>
          </a:prstGeom>
        </p:spPr>
      </p:pic>
      <p:sp>
        <p:nvSpPr>
          <p:cNvPr id="1049308" name="矩形 6"/>
          <p:cNvSpPr/>
          <p:nvPr/>
        </p:nvSpPr>
        <p:spPr>
          <a:xfrm>
            <a:off x="699135" y="2924810"/>
            <a:ext cx="10542270" cy="1198880"/>
          </a:xfrm>
          <a:prstGeom prst="rect">
            <a:avLst/>
          </a:prstGeom>
        </p:spPr>
        <p:txBody>
          <a:bodyPr wrap="square">
            <a:spAutoFit/>
          </a:bodyPr>
          <a:lstStyle/>
          <a:p>
            <a:pPr lvl="0" algn="ctr" defTabSz="914400"/>
            <a:r>
              <a:rPr lang="en-US" altLang="zh-CN" sz="7200" b="1">
                <a:solidFill>
                  <a:srgbClr val="FF0000"/>
                </a:solidFill>
                <a:latin typeface="微软雅黑" panose="020B0503020204020204" pitchFamily="34" charset="-122"/>
                <a:ea typeface="微软雅黑" panose="020B0503020204020204" pitchFamily="34" charset="-122"/>
                <a:cs typeface="+mn-ea"/>
                <a:sym typeface="+mn-lt"/>
              </a:rPr>
              <a:t>《</a:t>
            </a:r>
            <a:r>
              <a:rPr lang="zh-CN" altLang="en-US" sz="7200" b="1">
                <a:solidFill>
                  <a:srgbClr val="FF0000"/>
                </a:solidFill>
                <a:latin typeface="微软雅黑" panose="020B0503020204020204" pitchFamily="34" charset="-122"/>
                <a:ea typeface="微软雅黑" panose="020B0503020204020204" pitchFamily="34" charset="-122"/>
                <a:cs typeface="+mn-ea"/>
                <a:sym typeface="+mn-lt"/>
              </a:rPr>
              <a:t>规定</a:t>
            </a:r>
            <a:r>
              <a:rPr lang="en-US" altLang="zh-CN" sz="7200" b="1">
                <a:solidFill>
                  <a:srgbClr val="FF0000"/>
                </a:solidFill>
                <a:latin typeface="微软雅黑" panose="020B0503020204020204" pitchFamily="34" charset="-122"/>
                <a:ea typeface="微软雅黑" panose="020B0503020204020204" pitchFamily="34" charset="-122"/>
                <a:cs typeface="+mn-ea"/>
                <a:sym typeface="+mn-lt"/>
              </a:rPr>
              <a:t>》</a:t>
            </a:r>
            <a:r>
              <a:rPr lang="zh-CN" altLang="en-US" sz="7200" b="1">
                <a:solidFill>
                  <a:srgbClr val="FF0000"/>
                </a:solidFill>
                <a:latin typeface="微软雅黑" panose="020B0503020204020204" pitchFamily="34" charset="-122"/>
                <a:ea typeface="微软雅黑" panose="020B0503020204020204" pitchFamily="34" charset="-122"/>
                <a:cs typeface="+mn-ea"/>
                <a:sym typeface="+mn-lt"/>
              </a:rPr>
              <a:t>落实的重点方面</a:t>
            </a:r>
          </a:p>
        </p:txBody>
      </p:sp>
      <p:grpSp>
        <p:nvGrpSpPr>
          <p:cNvPr id="315" name="组合 8"/>
          <p:cNvGrpSpPr/>
          <p:nvPr/>
        </p:nvGrpSpPr>
        <p:grpSpPr>
          <a:xfrm>
            <a:off x="4714113" y="1084703"/>
            <a:ext cx="2763773" cy="1715992"/>
            <a:chOff x="749490" y="1780093"/>
            <a:chExt cx="4179592" cy="2595056"/>
          </a:xfrm>
        </p:grpSpPr>
        <p:sp>
          <p:nvSpPr>
            <p:cNvPr id="1049309" name="Freeform 5"/>
            <p:cNvSpPr/>
            <p:nvPr/>
          </p:nvSpPr>
          <p:spPr bwMode="auto">
            <a:xfrm rot="391565">
              <a:off x="847620" y="1780093"/>
              <a:ext cx="4081462" cy="2565399"/>
            </a:xfrm>
            <a:custGeom>
              <a:avLst/>
              <a:gdLst>
                <a:gd name="T0" fmla="*/ 14 w 321"/>
                <a:gd name="T1" fmla="*/ 31 h 201"/>
                <a:gd name="T2" fmla="*/ 90 w 321"/>
                <a:gd name="T3" fmla="*/ 2 h 201"/>
                <a:gd name="T4" fmla="*/ 163 w 321"/>
                <a:gd name="T5" fmla="*/ 21 h 201"/>
                <a:gd name="T6" fmla="*/ 277 w 321"/>
                <a:gd name="T7" fmla="*/ 26 h 201"/>
                <a:gd name="T8" fmla="*/ 284 w 321"/>
                <a:gd name="T9" fmla="*/ 118 h 201"/>
                <a:gd name="T10" fmla="*/ 321 w 321"/>
                <a:gd name="T11" fmla="*/ 178 h 201"/>
                <a:gd name="T12" fmla="*/ 210 w 321"/>
                <a:gd name="T13" fmla="*/ 185 h 201"/>
                <a:gd name="T14" fmla="*/ 73 w 321"/>
                <a:gd name="T15" fmla="*/ 189 h 201"/>
                <a:gd name="T16" fmla="*/ 12 w 321"/>
                <a:gd name="T17" fmla="*/ 32 h 201"/>
                <a:gd name="T18" fmla="*/ 2 w 321"/>
                <a:gd name="T19" fmla="*/ 19 h 201"/>
                <a:gd name="T20" fmla="*/ 0 w 321"/>
                <a:gd name="T21" fmla="*/ 0 h 201"/>
                <a:gd name="T22" fmla="*/ 12 w 321"/>
                <a:gd name="T23" fmla="*/ 15 h 201"/>
                <a:gd name="T24" fmla="*/ 14 w 321"/>
                <a:gd name="T25" fmla="*/ 3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1" h="201">
                  <a:moveTo>
                    <a:pt x="14" y="31"/>
                  </a:moveTo>
                  <a:cubicBezTo>
                    <a:pt x="14" y="31"/>
                    <a:pt x="41" y="6"/>
                    <a:pt x="90" y="2"/>
                  </a:cubicBezTo>
                  <a:cubicBezTo>
                    <a:pt x="90" y="2"/>
                    <a:pt x="132" y="0"/>
                    <a:pt x="163" y="21"/>
                  </a:cubicBezTo>
                  <a:cubicBezTo>
                    <a:pt x="163" y="21"/>
                    <a:pt x="224" y="60"/>
                    <a:pt x="277" y="26"/>
                  </a:cubicBezTo>
                  <a:cubicBezTo>
                    <a:pt x="277" y="26"/>
                    <a:pt x="265" y="56"/>
                    <a:pt x="284" y="118"/>
                  </a:cubicBezTo>
                  <a:cubicBezTo>
                    <a:pt x="284" y="118"/>
                    <a:pt x="295" y="163"/>
                    <a:pt x="321" y="178"/>
                  </a:cubicBezTo>
                  <a:cubicBezTo>
                    <a:pt x="321" y="178"/>
                    <a:pt x="266" y="201"/>
                    <a:pt x="210" y="185"/>
                  </a:cubicBezTo>
                  <a:cubicBezTo>
                    <a:pt x="210" y="185"/>
                    <a:pt x="134" y="161"/>
                    <a:pt x="73" y="189"/>
                  </a:cubicBezTo>
                  <a:lnTo>
                    <a:pt x="12" y="32"/>
                  </a:lnTo>
                  <a:lnTo>
                    <a:pt x="2" y="19"/>
                  </a:lnTo>
                  <a:lnTo>
                    <a:pt x="0" y="0"/>
                  </a:lnTo>
                  <a:lnTo>
                    <a:pt x="12" y="15"/>
                  </a:lnTo>
                  <a:lnTo>
                    <a:pt x="14" y="31"/>
                  </a:lnTo>
                  <a:close/>
                </a:path>
              </a:pathLst>
            </a:custGeom>
            <a:solidFill>
              <a:srgbClr val="9B0D13">
                <a:alpha val="30000"/>
              </a:srgbClr>
            </a:solidFill>
            <a:ln w="12700" cap="flat">
              <a:noFill/>
              <a:prstDash val="solid"/>
              <a:miter lim="800000"/>
            </a:ln>
          </p:spPr>
          <p:txBody>
            <a:bodyPr vert="horz" wrap="square" lIns="91440" tIns="45720" rIns="91440" bIns="45720" numCol="1" anchor="t" anchorCtr="0" compatLnSpc="1"/>
            <a:lstStyle/>
            <a:p>
              <a:pPr marL="0" marR="0" lvl="0" indent="0" defTabSz="1219200" eaLnBrk="1" fontAlgn="auto" latinLnBrk="0" hangingPunct="1">
                <a:lnSpc>
                  <a:spcPct val="100000"/>
                </a:lnSpc>
                <a:spcBef>
                  <a:spcPct val="0"/>
                </a:spcBef>
                <a:spcAft>
                  <a:spcPct val="0"/>
                </a:spcAft>
                <a:buClrTx/>
                <a:buSzTx/>
                <a:buFontTx/>
                <a:buNone/>
              </a:pPr>
              <a:endParaRPr kumimoji="0" lang="zh-CN" altLang="en-US" sz="24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1049310" name="Freeform 5"/>
            <p:cNvSpPr/>
            <p:nvPr/>
          </p:nvSpPr>
          <p:spPr bwMode="auto">
            <a:xfrm rot="208630">
              <a:off x="749490" y="1802892"/>
              <a:ext cx="4081462" cy="2565399"/>
            </a:xfrm>
            <a:custGeom>
              <a:avLst/>
              <a:gdLst>
                <a:gd name="T0" fmla="*/ 14 w 321"/>
                <a:gd name="T1" fmla="*/ 31 h 201"/>
                <a:gd name="T2" fmla="*/ 90 w 321"/>
                <a:gd name="T3" fmla="*/ 2 h 201"/>
                <a:gd name="T4" fmla="*/ 163 w 321"/>
                <a:gd name="T5" fmla="*/ 21 h 201"/>
                <a:gd name="T6" fmla="*/ 277 w 321"/>
                <a:gd name="T7" fmla="*/ 26 h 201"/>
                <a:gd name="T8" fmla="*/ 284 w 321"/>
                <a:gd name="T9" fmla="*/ 118 h 201"/>
                <a:gd name="T10" fmla="*/ 321 w 321"/>
                <a:gd name="T11" fmla="*/ 178 h 201"/>
                <a:gd name="T12" fmla="*/ 210 w 321"/>
                <a:gd name="T13" fmla="*/ 185 h 201"/>
                <a:gd name="T14" fmla="*/ 73 w 321"/>
                <a:gd name="T15" fmla="*/ 189 h 201"/>
                <a:gd name="T16" fmla="*/ 12 w 321"/>
                <a:gd name="T17" fmla="*/ 32 h 201"/>
                <a:gd name="T18" fmla="*/ 2 w 321"/>
                <a:gd name="T19" fmla="*/ 19 h 201"/>
                <a:gd name="T20" fmla="*/ 0 w 321"/>
                <a:gd name="T21" fmla="*/ 0 h 201"/>
                <a:gd name="T22" fmla="*/ 12 w 321"/>
                <a:gd name="T23" fmla="*/ 15 h 201"/>
                <a:gd name="T24" fmla="*/ 14 w 321"/>
                <a:gd name="T25" fmla="*/ 3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1" h="201">
                  <a:moveTo>
                    <a:pt x="14" y="31"/>
                  </a:moveTo>
                  <a:cubicBezTo>
                    <a:pt x="14" y="31"/>
                    <a:pt x="41" y="6"/>
                    <a:pt x="90" y="2"/>
                  </a:cubicBezTo>
                  <a:cubicBezTo>
                    <a:pt x="90" y="2"/>
                    <a:pt x="132" y="0"/>
                    <a:pt x="163" y="21"/>
                  </a:cubicBezTo>
                  <a:cubicBezTo>
                    <a:pt x="163" y="21"/>
                    <a:pt x="224" y="60"/>
                    <a:pt x="277" y="26"/>
                  </a:cubicBezTo>
                  <a:cubicBezTo>
                    <a:pt x="277" y="26"/>
                    <a:pt x="265" y="56"/>
                    <a:pt x="284" y="118"/>
                  </a:cubicBezTo>
                  <a:cubicBezTo>
                    <a:pt x="284" y="118"/>
                    <a:pt x="295" y="163"/>
                    <a:pt x="321" y="178"/>
                  </a:cubicBezTo>
                  <a:cubicBezTo>
                    <a:pt x="321" y="178"/>
                    <a:pt x="266" y="201"/>
                    <a:pt x="210" y="185"/>
                  </a:cubicBezTo>
                  <a:cubicBezTo>
                    <a:pt x="210" y="185"/>
                    <a:pt x="134" y="161"/>
                    <a:pt x="73" y="189"/>
                  </a:cubicBezTo>
                  <a:lnTo>
                    <a:pt x="12" y="32"/>
                  </a:lnTo>
                  <a:lnTo>
                    <a:pt x="2" y="19"/>
                  </a:lnTo>
                  <a:lnTo>
                    <a:pt x="0" y="0"/>
                  </a:lnTo>
                  <a:lnTo>
                    <a:pt x="12" y="15"/>
                  </a:lnTo>
                  <a:lnTo>
                    <a:pt x="14" y="31"/>
                  </a:lnTo>
                  <a:close/>
                </a:path>
              </a:pathLst>
            </a:custGeom>
            <a:solidFill>
              <a:srgbClr val="9B0D13">
                <a:alpha val="50000"/>
              </a:srgbClr>
            </a:solidFill>
            <a:ln w="12700" cap="flat">
              <a:noFill/>
              <a:prstDash val="solid"/>
              <a:miter lim="800000"/>
            </a:ln>
          </p:spPr>
          <p:txBody>
            <a:bodyPr vert="horz" wrap="square" lIns="91440" tIns="45720" rIns="91440" bIns="45720" numCol="1" anchor="t" anchorCtr="0" compatLnSpc="1"/>
            <a:lstStyle/>
            <a:p>
              <a:pPr marL="0" marR="0" lvl="0" indent="0" defTabSz="1219200" eaLnBrk="1" fontAlgn="auto" latinLnBrk="0" hangingPunct="1">
                <a:lnSpc>
                  <a:spcPct val="100000"/>
                </a:lnSpc>
                <a:spcBef>
                  <a:spcPct val="0"/>
                </a:spcBef>
                <a:spcAft>
                  <a:spcPct val="0"/>
                </a:spcAft>
                <a:buClrTx/>
                <a:buSzTx/>
                <a:buFontTx/>
                <a:buNone/>
              </a:pPr>
              <a:endParaRPr kumimoji="0" lang="zh-CN" altLang="en-US" sz="24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1049311" name="Freeform 5"/>
            <p:cNvSpPr/>
            <p:nvPr/>
          </p:nvSpPr>
          <p:spPr bwMode="auto">
            <a:xfrm rot="21425700">
              <a:off x="798853" y="1809750"/>
              <a:ext cx="4081462" cy="2565399"/>
            </a:xfrm>
            <a:custGeom>
              <a:avLst/>
              <a:gdLst>
                <a:gd name="T0" fmla="*/ 14 w 321"/>
                <a:gd name="T1" fmla="*/ 31 h 201"/>
                <a:gd name="T2" fmla="*/ 90 w 321"/>
                <a:gd name="T3" fmla="*/ 2 h 201"/>
                <a:gd name="T4" fmla="*/ 163 w 321"/>
                <a:gd name="T5" fmla="*/ 21 h 201"/>
                <a:gd name="T6" fmla="*/ 277 w 321"/>
                <a:gd name="T7" fmla="*/ 26 h 201"/>
                <a:gd name="T8" fmla="*/ 284 w 321"/>
                <a:gd name="T9" fmla="*/ 118 h 201"/>
                <a:gd name="T10" fmla="*/ 321 w 321"/>
                <a:gd name="T11" fmla="*/ 178 h 201"/>
                <a:gd name="T12" fmla="*/ 210 w 321"/>
                <a:gd name="T13" fmla="*/ 185 h 201"/>
                <a:gd name="T14" fmla="*/ 73 w 321"/>
                <a:gd name="T15" fmla="*/ 189 h 201"/>
                <a:gd name="T16" fmla="*/ 12 w 321"/>
                <a:gd name="T17" fmla="*/ 32 h 201"/>
                <a:gd name="T18" fmla="*/ 2 w 321"/>
                <a:gd name="T19" fmla="*/ 19 h 201"/>
                <a:gd name="T20" fmla="*/ 0 w 321"/>
                <a:gd name="T21" fmla="*/ 0 h 201"/>
                <a:gd name="T22" fmla="*/ 12 w 321"/>
                <a:gd name="T23" fmla="*/ 15 h 201"/>
                <a:gd name="T24" fmla="*/ 14 w 321"/>
                <a:gd name="T25" fmla="*/ 3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1" h="201">
                  <a:moveTo>
                    <a:pt x="14" y="31"/>
                  </a:moveTo>
                  <a:cubicBezTo>
                    <a:pt x="14" y="31"/>
                    <a:pt x="41" y="6"/>
                    <a:pt x="90" y="2"/>
                  </a:cubicBezTo>
                  <a:cubicBezTo>
                    <a:pt x="90" y="2"/>
                    <a:pt x="132" y="0"/>
                    <a:pt x="163" y="21"/>
                  </a:cubicBezTo>
                  <a:cubicBezTo>
                    <a:pt x="163" y="21"/>
                    <a:pt x="224" y="60"/>
                    <a:pt x="277" y="26"/>
                  </a:cubicBezTo>
                  <a:cubicBezTo>
                    <a:pt x="277" y="26"/>
                    <a:pt x="265" y="56"/>
                    <a:pt x="284" y="118"/>
                  </a:cubicBezTo>
                  <a:cubicBezTo>
                    <a:pt x="284" y="118"/>
                    <a:pt x="295" y="163"/>
                    <a:pt x="321" y="178"/>
                  </a:cubicBezTo>
                  <a:cubicBezTo>
                    <a:pt x="321" y="178"/>
                    <a:pt x="266" y="201"/>
                    <a:pt x="210" y="185"/>
                  </a:cubicBezTo>
                  <a:cubicBezTo>
                    <a:pt x="210" y="185"/>
                    <a:pt x="134" y="161"/>
                    <a:pt x="73" y="189"/>
                  </a:cubicBezTo>
                  <a:lnTo>
                    <a:pt x="12" y="32"/>
                  </a:lnTo>
                  <a:lnTo>
                    <a:pt x="2" y="19"/>
                  </a:lnTo>
                  <a:lnTo>
                    <a:pt x="0" y="0"/>
                  </a:lnTo>
                  <a:lnTo>
                    <a:pt x="12" y="15"/>
                  </a:lnTo>
                  <a:lnTo>
                    <a:pt x="14" y="31"/>
                  </a:lnTo>
                  <a:close/>
                </a:path>
              </a:pathLst>
            </a:custGeom>
            <a:solidFill>
              <a:srgbClr val="D32119"/>
            </a:solidFill>
            <a:ln w="12700" cap="flat">
              <a:noFill/>
              <a:prstDash val="solid"/>
              <a:miter lim="800000"/>
            </a:ln>
          </p:spPr>
          <p:txBody>
            <a:bodyPr vert="horz" wrap="square" lIns="91440" tIns="45720" rIns="91440" bIns="45720" numCol="1" anchor="t" anchorCtr="0" compatLnSpc="1"/>
            <a:lstStyle/>
            <a:p>
              <a:pPr marL="0" marR="0" lvl="0" indent="0" defTabSz="1219200" eaLnBrk="1" fontAlgn="auto" latinLnBrk="0" hangingPunct="1">
                <a:lnSpc>
                  <a:spcPct val="100000"/>
                </a:lnSpc>
                <a:spcBef>
                  <a:spcPct val="0"/>
                </a:spcBef>
                <a:spcAft>
                  <a:spcPct val="0"/>
                </a:spcAft>
                <a:buClrTx/>
                <a:buSzTx/>
                <a:buFontTx/>
                <a:buNone/>
              </a:pPr>
              <a:endParaRPr kumimoji="0" lang="zh-CN" altLang="en-US" sz="24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endParaRPr>
            </a:p>
          </p:txBody>
        </p:sp>
      </p:grpSp>
      <p:sp>
        <p:nvSpPr>
          <p:cNvPr id="1049312" name="椭圆 15"/>
          <p:cNvSpPr/>
          <p:nvPr/>
        </p:nvSpPr>
        <p:spPr>
          <a:xfrm>
            <a:off x="5034918" y="1153239"/>
            <a:ext cx="2057274" cy="1455659"/>
          </a:xfrm>
          <a:prstGeom prst="ellipse">
            <a:avLst/>
          </a:prstGeom>
          <a:noFill/>
          <a:ln w="190500"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pPr>
            <a:r>
              <a:rPr kumimoji="0" lang="en-US" altLang="zh-CN" sz="7200" b="1" i="0" u="none" strike="noStrike" kern="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ea"/>
                <a:sym typeface="+mn-lt"/>
              </a:rPr>
              <a:t>03</a:t>
            </a:r>
          </a:p>
        </p:txBody>
      </p:sp>
      <p:pic>
        <p:nvPicPr>
          <p:cNvPr id="2097196" name="图片 18"/>
          <p:cNvPicPr>
            <a:picLocks noChangeAspect="1"/>
          </p:cNvPicPr>
          <p:nvPr/>
        </p:nvPicPr>
        <p:blipFill>
          <a:blip r:embed="rId7"/>
          <a:stretch>
            <a:fillRect/>
          </a:stretch>
        </p:blipFill>
        <p:spPr>
          <a:xfrm flipH="1">
            <a:off x="8623086" y="307973"/>
            <a:ext cx="3121404" cy="149225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2097195"/>
                                        </p:tgtEl>
                                        <p:attrNameLst>
                                          <p:attrName>style.visibility</p:attrName>
                                        </p:attrNameLst>
                                      </p:cBhvr>
                                      <p:to>
                                        <p:strVal val="visible"/>
                                      </p:to>
                                    </p:set>
                                    <p:animEffect transition="in" filter="wipe(left)">
                                      <p:cBhvr>
                                        <p:cTn id="7" dur="500"/>
                                        <p:tgtEl>
                                          <p:spTgt spid="2097195"/>
                                        </p:tgtEl>
                                      </p:cBhvr>
                                    </p:animEffect>
                                  </p:childTnLst>
                                </p:cTn>
                              </p:par>
                            </p:childTnLst>
                          </p:cTn>
                        </p:par>
                        <p:par>
                          <p:cTn id="8" fill="hold" nodeType="afterGroup">
                            <p:stCondLst>
                              <p:cond delay="500"/>
                            </p:stCondLst>
                            <p:childTnLst>
                              <p:par>
                                <p:cTn id="9" presetID="22" presetClass="entr" presetSubtype="4" fill="hold" nodeType="afterEffect">
                                  <p:stCondLst>
                                    <p:cond delay="0"/>
                                  </p:stCondLst>
                                  <p:childTnLst>
                                    <p:set>
                                      <p:cBhvr>
                                        <p:cTn id="10" dur="1" fill="hold">
                                          <p:stCondLst>
                                            <p:cond delay="0"/>
                                          </p:stCondLst>
                                        </p:cTn>
                                        <p:tgtEl>
                                          <p:spTgt spid="2097191"/>
                                        </p:tgtEl>
                                        <p:attrNameLst>
                                          <p:attrName>style.visibility</p:attrName>
                                        </p:attrNameLst>
                                      </p:cBhvr>
                                      <p:to>
                                        <p:strVal val="visible"/>
                                      </p:to>
                                    </p:set>
                                    <p:animEffect transition="in" filter="wipe(down)">
                                      <p:cBhvr>
                                        <p:cTn id="11" dur="500"/>
                                        <p:tgtEl>
                                          <p:spTgt spid="2097191"/>
                                        </p:tgtEl>
                                      </p:cBhvr>
                                    </p:animEffect>
                                  </p:childTnLst>
                                </p:cTn>
                              </p:par>
                            </p:childTnLst>
                          </p:cTn>
                        </p:par>
                        <p:par>
                          <p:cTn id="12" fill="hold" nodeType="afterGroup">
                            <p:stCondLst>
                              <p:cond delay="1000"/>
                            </p:stCondLst>
                            <p:childTnLst>
                              <p:par>
                                <p:cTn id="13" presetID="42" presetClass="entr" presetSubtype="0" fill="hold" nodeType="afterEffect">
                                  <p:stCondLst>
                                    <p:cond delay="0"/>
                                  </p:stCondLst>
                                  <p:childTnLst>
                                    <p:set>
                                      <p:cBhvr>
                                        <p:cTn id="14" dur="1" fill="hold">
                                          <p:stCondLst>
                                            <p:cond delay="0"/>
                                          </p:stCondLst>
                                        </p:cTn>
                                        <p:tgtEl>
                                          <p:spTgt spid="2097193"/>
                                        </p:tgtEl>
                                        <p:attrNameLst>
                                          <p:attrName>style.visibility</p:attrName>
                                        </p:attrNameLst>
                                      </p:cBhvr>
                                      <p:to>
                                        <p:strVal val="visible"/>
                                      </p:to>
                                    </p:set>
                                    <p:animEffect transition="in" filter="fade">
                                      <p:cBhvr>
                                        <p:cTn id="15" dur="1000"/>
                                        <p:tgtEl>
                                          <p:spTgt spid="2097193"/>
                                        </p:tgtEl>
                                      </p:cBhvr>
                                    </p:animEffect>
                                    <p:anim calcmode="lin" valueType="num">
                                      <p:cBhvr>
                                        <p:cTn id="16" dur="1000" fill="hold"/>
                                        <p:tgtEl>
                                          <p:spTgt spid="2097193"/>
                                        </p:tgtEl>
                                        <p:attrNameLst>
                                          <p:attrName>ppt_x</p:attrName>
                                        </p:attrNameLst>
                                      </p:cBhvr>
                                      <p:tavLst>
                                        <p:tav tm="0">
                                          <p:val>
                                            <p:strVal val="#ppt_x"/>
                                          </p:val>
                                        </p:tav>
                                        <p:tav tm="100000">
                                          <p:val>
                                            <p:strVal val="#ppt_x"/>
                                          </p:val>
                                        </p:tav>
                                      </p:tavLst>
                                    </p:anim>
                                    <p:anim calcmode="lin" valueType="num">
                                      <p:cBhvr>
                                        <p:cTn id="17" dur="1000" fill="hold"/>
                                        <p:tgtEl>
                                          <p:spTgt spid="2097193"/>
                                        </p:tgtEl>
                                        <p:attrNameLst>
                                          <p:attrName>ppt_y</p:attrName>
                                        </p:attrNameLst>
                                      </p:cBhvr>
                                      <p:tavLst>
                                        <p:tav tm="0">
                                          <p:val>
                                            <p:strVal val="#ppt_y+.1"/>
                                          </p:val>
                                        </p:tav>
                                        <p:tav tm="100000">
                                          <p:val>
                                            <p:strVal val="#ppt_y"/>
                                          </p:val>
                                        </p:tav>
                                      </p:tavLst>
                                    </p:anim>
                                  </p:childTnLst>
                                </p:cTn>
                              </p:par>
                            </p:childTnLst>
                          </p:cTn>
                        </p:par>
                        <p:par>
                          <p:cTn id="18" fill="hold" nodeType="afterGroup">
                            <p:stCondLst>
                              <p:cond delay="2000"/>
                            </p:stCondLst>
                            <p:childTnLst>
                              <p:par>
                                <p:cTn id="19" presetID="22" presetClass="entr" presetSubtype="4" fill="hold" nodeType="afterEffect">
                                  <p:stCondLst>
                                    <p:cond delay="0"/>
                                  </p:stCondLst>
                                  <p:childTnLst>
                                    <p:set>
                                      <p:cBhvr>
                                        <p:cTn id="20" dur="1" fill="hold">
                                          <p:stCondLst>
                                            <p:cond delay="0"/>
                                          </p:stCondLst>
                                        </p:cTn>
                                        <p:tgtEl>
                                          <p:spTgt spid="2097192"/>
                                        </p:tgtEl>
                                        <p:attrNameLst>
                                          <p:attrName>style.visibility</p:attrName>
                                        </p:attrNameLst>
                                      </p:cBhvr>
                                      <p:to>
                                        <p:strVal val="visible"/>
                                      </p:to>
                                    </p:set>
                                    <p:animEffect transition="in" filter="wipe(down)">
                                      <p:cBhvr>
                                        <p:cTn id="21" dur="500"/>
                                        <p:tgtEl>
                                          <p:spTgt spid="2097192"/>
                                        </p:tgtEl>
                                      </p:cBhvr>
                                    </p:animEffect>
                                  </p:childTnLst>
                                </p:cTn>
                              </p:par>
                            </p:childTnLst>
                          </p:cTn>
                        </p:par>
                        <p:par>
                          <p:cTn id="22" fill="hold" nodeType="afterGroup">
                            <p:stCondLst>
                              <p:cond delay="2500"/>
                            </p:stCondLst>
                            <p:childTnLst>
                              <p:par>
                                <p:cTn id="23" presetID="42" presetClass="entr" presetSubtype="0" fill="hold" nodeType="afterEffect">
                                  <p:stCondLst>
                                    <p:cond delay="0"/>
                                  </p:stCondLst>
                                  <p:childTnLst>
                                    <p:set>
                                      <p:cBhvr>
                                        <p:cTn id="24" dur="1" fill="hold">
                                          <p:stCondLst>
                                            <p:cond delay="0"/>
                                          </p:stCondLst>
                                        </p:cTn>
                                        <p:tgtEl>
                                          <p:spTgt spid="2097194"/>
                                        </p:tgtEl>
                                        <p:attrNameLst>
                                          <p:attrName>style.visibility</p:attrName>
                                        </p:attrNameLst>
                                      </p:cBhvr>
                                      <p:to>
                                        <p:strVal val="visible"/>
                                      </p:to>
                                    </p:set>
                                    <p:animEffect transition="in" filter="fade">
                                      <p:cBhvr>
                                        <p:cTn id="25" dur="1000"/>
                                        <p:tgtEl>
                                          <p:spTgt spid="2097194"/>
                                        </p:tgtEl>
                                      </p:cBhvr>
                                    </p:animEffect>
                                    <p:anim calcmode="lin" valueType="num">
                                      <p:cBhvr>
                                        <p:cTn id="26" dur="1000" fill="hold"/>
                                        <p:tgtEl>
                                          <p:spTgt spid="2097194"/>
                                        </p:tgtEl>
                                        <p:attrNameLst>
                                          <p:attrName>ppt_x</p:attrName>
                                        </p:attrNameLst>
                                      </p:cBhvr>
                                      <p:tavLst>
                                        <p:tav tm="0">
                                          <p:val>
                                            <p:strVal val="#ppt_x"/>
                                          </p:val>
                                        </p:tav>
                                        <p:tav tm="100000">
                                          <p:val>
                                            <p:strVal val="#ppt_x"/>
                                          </p:val>
                                        </p:tav>
                                      </p:tavLst>
                                    </p:anim>
                                    <p:anim calcmode="lin" valueType="num">
                                      <p:cBhvr>
                                        <p:cTn id="27" dur="1000" fill="hold"/>
                                        <p:tgtEl>
                                          <p:spTgt spid="2097194"/>
                                        </p:tgtEl>
                                        <p:attrNameLst>
                                          <p:attrName>ppt_y</p:attrName>
                                        </p:attrNameLst>
                                      </p:cBhvr>
                                      <p:tavLst>
                                        <p:tav tm="0">
                                          <p:val>
                                            <p:strVal val="#ppt_y+.1"/>
                                          </p:val>
                                        </p:tav>
                                        <p:tav tm="100000">
                                          <p:val>
                                            <p:strVal val="#ppt_y"/>
                                          </p:val>
                                        </p:tav>
                                      </p:tavLst>
                                    </p:anim>
                                  </p:childTnLst>
                                </p:cTn>
                              </p:par>
                            </p:childTnLst>
                          </p:cTn>
                        </p:par>
                        <p:par>
                          <p:cTn id="28" fill="hold" nodeType="afterGroup">
                            <p:stCondLst>
                              <p:cond delay="3500"/>
                            </p:stCondLst>
                            <p:childTnLst>
                              <p:par>
                                <p:cTn id="29" presetID="31" presetClass="entr" presetSubtype="0" fill="hold" nodeType="afterEffect">
                                  <p:stCondLst>
                                    <p:cond delay="0"/>
                                  </p:stCondLst>
                                  <p:childTnLst>
                                    <p:set>
                                      <p:cBhvr>
                                        <p:cTn id="30" dur="1" fill="hold">
                                          <p:stCondLst>
                                            <p:cond delay="0"/>
                                          </p:stCondLst>
                                        </p:cTn>
                                        <p:tgtEl>
                                          <p:spTgt spid="315"/>
                                        </p:tgtEl>
                                        <p:attrNameLst>
                                          <p:attrName>style.visibility</p:attrName>
                                        </p:attrNameLst>
                                      </p:cBhvr>
                                      <p:to>
                                        <p:strVal val="visible"/>
                                      </p:to>
                                    </p:set>
                                    <p:anim calcmode="lin" valueType="num">
                                      <p:cBhvr>
                                        <p:cTn id="31" dur="1000" fill="hold"/>
                                        <p:tgtEl>
                                          <p:spTgt spid="315"/>
                                        </p:tgtEl>
                                        <p:attrNameLst>
                                          <p:attrName>ppt_w</p:attrName>
                                        </p:attrNameLst>
                                      </p:cBhvr>
                                      <p:tavLst>
                                        <p:tav tm="0">
                                          <p:val>
                                            <p:fltVal val="0"/>
                                          </p:val>
                                        </p:tav>
                                        <p:tav tm="100000">
                                          <p:val>
                                            <p:strVal val="#ppt_w"/>
                                          </p:val>
                                        </p:tav>
                                      </p:tavLst>
                                    </p:anim>
                                    <p:anim calcmode="lin" valueType="num">
                                      <p:cBhvr>
                                        <p:cTn id="32" dur="1000" fill="hold"/>
                                        <p:tgtEl>
                                          <p:spTgt spid="315"/>
                                        </p:tgtEl>
                                        <p:attrNameLst>
                                          <p:attrName>ppt_h</p:attrName>
                                        </p:attrNameLst>
                                      </p:cBhvr>
                                      <p:tavLst>
                                        <p:tav tm="0">
                                          <p:val>
                                            <p:fltVal val="0"/>
                                          </p:val>
                                        </p:tav>
                                        <p:tav tm="100000">
                                          <p:val>
                                            <p:strVal val="#ppt_h"/>
                                          </p:val>
                                        </p:tav>
                                      </p:tavLst>
                                    </p:anim>
                                    <p:anim calcmode="lin" valueType="num">
                                      <p:cBhvr>
                                        <p:cTn id="33" dur="1000" fill="hold"/>
                                        <p:tgtEl>
                                          <p:spTgt spid="315"/>
                                        </p:tgtEl>
                                        <p:attrNameLst>
                                          <p:attrName>style.rotation</p:attrName>
                                        </p:attrNameLst>
                                      </p:cBhvr>
                                      <p:tavLst>
                                        <p:tav tm="0">
                                          <p:val>
                                            <p:fltVal val="90"/>
                                          </p:val>
                                        </p:tav>
                                        <p:tav tm="100000">
                                          <p:val>
                                            <p:fltVal val="0"/>
                                          </p:val>
                                        </p:tav>
                                      </p:tavLst>
                                    </p:anim>
                                    <p:animEffect transition="in" filter="fade">
                                      <p:cBhvr>
                                        <p:cTn id="34" dur="1000"/>
                                        <p:tgtEl>
                                          <p:spTgt spid="315"/>
                                        </p:tgtEl>
                                      </p:cBhvr>
                                    </p:animEffect>
                                  </p:childTnLst>
                                </p:cTn>
                              </p:par>
                            </p:childTnLst>
                          </p:cTn>
                        </p:par>
                        <p:par>
                          <p:cTn id="35" fill="hold" nodeType="afterGroup">
                            <p:stCondLst>
                              <p:cond delay="4500"/>
                            </p:stCondLst>
                            <p:childTnLst>
                              <p:par>
                                <p:cTn id="36" presetID="49" presetClass="entr" presetSubtype="0" decel="100000" fill="hold" grpId="0" nodeType="afterEffect">
                                  <p:stCondLst>
                                    <p:cond delay="0"/>
                                  </p:stCondLst>
                                  <p:childTnLst>
                                    <p:set>
                                      <p:cBhvr>
                                        <p:cTn id="37" dur="1" fill="hold">
                                          <p:stCondLst>
                                            <p:cond delay="0"/>
                                          </p:stCondLst>
                                        </p:cTn>
                                        <p:tgtEl>
                                          <p:spTgt spid="1049312"/>
                                        </p:tgtEl>
                                        <p:attrNameLst>
                                          <p:attrName>style.visibility</p:attrName>
                                        </p:attrNameLst>
                                      </p:cBhvr>
                                      <p:to>
                                        <p:strVal val="visible"/>
                                      </p:to>
                                    </p:set>
                                    <p:anim calcmode="lin" valueType="num">
                                      <p:cBhvr>
                                        <p:cTn id="38" dur="1000" fill="hold"/>
                                        <p:tgtEl>
                                          <p:spTgt spid="1049312"/>
                                        </p:tgtEl>
                                        <p:attrNameLst>
                                          <p:attrName>ppt_w</p:attrName>
                                        </p:attrNameLst>
                                      </p:cBhvr>
                                      <p:tavLst>
                                        <p:tav tm="0">
                                          <p:val>
                                            <p:fltVal val="0"/>
                                          </p:val>
                                        </p:tav>
                                        <p:tav tm="100000">
                                          <p:val>
                                            <p:strVal val="#ppt_w"/>
                                          </p:val>
                                        </p:tav>
                                      </p:tavLst>
                                    </p:anim>
                                    <p:anim calcmode="lin" valueType="num">
                                      <p:cBhvr>
                                        <p:cTn id="39" dur="1000" fill="hold"/>
                                        <p:tgtEl>
                                          <p:spTgt spid="1049312"/>
                                        </p:tgtEl>
                                        <p:attrNameLst>
                                          <p:attrName>ppt_h</p:attrName>
                                        </p:attrNameLst>
                                      </p:cBhvr>
                                      <p:tavLst>
                                        <p:tav tm="0">
                                          <p:val>
                                            <p:fltVal val="0"/>
                                          </p:val>
                                        </p:tav>
                                        <p:tav tm="100000">
                                          <p:val>
                                            <p:strVal val="#ppt_h"/>
                                          </p:val>
                                        </p:tav>
                                      </p:tavLst>
                                    </p:anim>
                                    <p:anim calcmode="lin" valueType="num">
                                      <p:cBhvr>
                                        <p:cTn id="40" dur="1000" fill="hold"/>
                                        <p:tgtEl>
                                          <p:spTgt spid="1049312"/>
                                        </p:tgtEl>
                                        <p:attrNameLst>
                                          <p:attrName>style.rotation</p:attrName>
                                        </p:attrNameLst>
                                      </p:cBhvr>
                                      <p:tavLst>
                                        <p:tav tm="0">
                                          <p:val>
                                            <p:fltVal val="360"/>
                                          </p:val>
                                        </p:tav>
                                        <p:tav tm="100000">
                                          <p:val>
                                            <p:fltVal val="0"/>
                                          </p:val>
                                        </p:tav>
                                      </p:tavLst>
                                    </p:anim>
                                    <p:animEffect transition="in" filter="fade">
                                      <p:cBhvr>
                                        <p:cTn id="41" dur="1000"/>
                                        <p:tgtEl>
                                          <p:spTgt spid="1049312"/>
                                        </p:tgtEl>
                                      </p:cBhvr>
                                    </p:animEffect>
                                  </p:childTnLst>
                                </p:cTn>
                              </p:par>
                            </p:childTnLst>
                          </p:cTn>
                        </p:par>
                        <p:par>
                          <p:cTn id="42" fill="hold" nodeType="afterGroup">
                            <p:stCondLst>
                              <p:cond delay="5500"/>
                            </p:stCondLst>
                            <p:childTnLst>
                              <p:par>
                                <p:cTn id="43" presetID="42" presetClass="entr" presetSubtype="0" fill="hold" grpId="0" nodeType="afterEffect">
                                  <p:stCondLst>
                                    <p:cond delay="0"/>
                                  </p:stCondLst>
                                  <p:iterate type="lt">
                                    <p:tmPct val="10000"/>
                                  </p:iterate>
                                  <p:childTnLst>
                                    <p:set>
                                      <p:cBhvr>
                                        <p:cTn id="44" dur="1" fill="hold">
                                          <p:stCondLst>
                                            <p:cond delay="0"/>
                                          </p:stCondLst>
                                        </p:cTn>
                                        <p:tgtEl>
                                          <p:spTgt spid="1049308"/>
                                        </p:tgtEl>
                                        <p:attrNameLst>
                                          <p:attrName>style.visibility</p:attrName>
                                        </p:attrNameLst>
                                      </p:cBhvr>
                                      <p:to>
                                        <p:strVal val="visible"/>
                                      </p:to>
                                    </p:set>
                                    <p:animEffect transition="in" filter="fade">
                                      <p:cBhvr>
                                        <p:cTn id="45" dur="750"/>
                                        <p:tgtEl>
                                          <p:spTgt spid="1049308"/>
                                        </p:tgtEl>
                                      </p:cBhvr>
                                    </p:animEffect>
                                    <p:anim calcmode="lin" valueType="num">
                                      <p:cBhvr>
                                        <p:cTn id="46" dur="750" fill="hold"/>
                                        <p:tgtEl>
                                          <p:spTgt spid="1049308"/>
                                        </p:tgtEl>
                                        <p:attrNameLst>
                                          <p:attrName>ppt_x</p:attrName>
                                        </p:attrNameLst>
                                      </p:cBhvr>
                                      <p:tavLst>
                                        <p:tav tm="0">
                                          <p:val>
                                            <p:strVal val="#ppt_x"/>
                                          </p:val>
                                        </p:tav>
                                        <p:tav tm="100000">
                                          <p:val>
                                            <p:strVal val="#ppt_x"/>
                                          </p:val>
                                        </p:tav>
                                      </p:tavLst>
                                    </p:anim>
                                    <p:anim calcmode="lin" valueType="num">
                                      <p:cBhvr>
                                        <p:cTn id="47" dur="750" fill="hold"/>
                                        <p:tgtEl>
                                          <p:spTgt spid="1049308"/>
                                        </p:tgtEl>
                                        <p:attrNameLst>
                                          <p:attrName>ppt_y</p:attrName>
                                        </p:attrNameLst>
                                      </p:cBhvr>
                                      <p:tavLst>
                                        <p:tav tm="0">
                                          <p:val>
                                            <p:strVal val="#ppt_y+.1"/>
                                          </p:val>
                                        </p:tav>
                                        <p:tav tm="100000">
                                          <p:val>
                                            <p:strVal val="#ppt_y"/>
                                          </p:val>
                                        </p:tav>
                                      </p:tavLst>
                                    </p:anim>
                                  </p:childTnLst>
                                </p:cTn>
                              </p:par>
                            </p:childTnLst>
                          </p:cTn>
                        </p:par>
                        <p:par>
                          <p:cTn id="48" fill="hold" nodeType="afterGroup">
                            <p:stCondLst>
                              <p:cond delay="6250"/>
                            </p:stCondLst>
                            <p:childTnLst>
                              <p:par>
                                <p:cTn id="49" presetID="2" presetClass="entr" presetSubtype="6" fill="hold" nodeType="afterEffect">
                                  <p:stCondLst>
                                    <p:cond delay="0"/>
                                  </p:stCondLst>
                                  <p:childTnLst>
                                    <p:set>
                                      <p:cBhvr>
                                        <p:cTn id="50" dur="1" fill="hold">
                                          <p:stCondLst>
                                            <p:cond delay="0"/>
                                          </p:stCondLst>
                                        </p:cTn>
                                        <p:tgtEl>
                                          <p:spTgt spid="2097196"/>
                                        </p:tgtEl>
                                        <p:attrNameLst>
                                          <p:attrName>style.visibility</p:attrName>
                                        </p:attrNameLst>
                                      </p:cBhvr>
                                      <p:to>
                                        <p:strVal val="visible"/>
                                      </p:to>
                                    </p:set>
                                    <p:anim calcmode="lin" valueType="num">
                                      <p:cBhvr additive="base">
                                        <p:cTn id="51" dur="750" fill="hold"/>
                                        <p:tgtEl>
                                          <p:spTgt spid="2097196"/>
                                        </p:tgtEl>
                                        <p:attrNameLst>
                                          <p:attrName>ppt_x</p:attrName>
                                        </p:attrNameLst>
                                      </p:cBhvr>
                                      <p:tavLst>
                                        <p:tav tm="0">
                                          <p:val>
                                            <p:strVal val="1+#ppt_w/2"/>
                                          </p:val>
                                        </p:tav>
                                        <p:tav tm="100000">
                                          <p:val>
                                            <p:strVal val="#ppt_x"/>
                                          </p:val>
                                        </p:tav>
                                      </p:tavLst>
                                    </p:anim>
                                    <p:anim calcmode="lin" valueType="num">
                                      <p:cBhvr additive="base">
                                        <p:cTn id="52" dur="750" fill="hold"/>
                                        <p:tgtEl>
                                          <p:spTgt spid="20971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308" grpId="0"/>
      <p:bldP spid="104931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316" name="矩形 1"/>
          <p:cNvSpPr/>
          <p:nvPr/>
        </p:nvSpPr>
        <p:spPr>
          <a:xfrm>
            <a:off x="1926590" y="474980"/>
            <a:ext cx="3253105" cy="398780"/>
          </a:xfrm>
          <a:prstGeom prst="rect">
            <a:avLst/>
          </a:prstGeom>
        </p:spPr>
        <p:txBody>
          <a:bodyPr wrap="square">
            <a:spAutoFit/>
          </a:bodyPr>
          <a:lstStyle/>
          <a:p>
            <a:pPr lvl="0" algn="ct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《规定》落实的重点方面</a:t>
            </a:r>
          </a:p>
        </p:txBody>
      </p:sp>
      <p:grpSp>
        <p:nvGrpSpPr>
          <p:cNvPr id="319" name="组合 2"/>
          <p:cNvGrpSpPr/>
          <p:nvPr/>
        </p:nvGrpSpPr>
        <p:grpSpPr>
          <a:xfrm>
            <a:off x="709779" y="1779952"/>
            <a:ext cx="789106" cy="813439"/>
            <a:chOff x="2246919" y="1303464"/>
            <a:chExt cx="1813891" cy="1869826"/>
          </a:xfrm>
        </p:grpSpPr>
        <p:pic>
          <p:nvPicPr>
            <p:cNvPr id="2097197" name="PA_图片 17"/>
            <p:cNvPicPr>
              <a:picLocks noChangeAspect="1"/>
            </p:cNvPicPr>
            <p:nvPr>
              <p:custDataLst>
                <p:tags r:id="rId18"/>
              </p:custDataLst>
            </p:nvPr>
          </p:nvPicPr>
          <p:blipFill>
            <a:blip r:embed="rId21"/>
            <a:stretch>
              <a:fillRect/>
            </a:stretch>
          </p:blipFill>
          <p:spPr>
            <a:xfrm>
              <a:off x="2246919" y="1364258"/>
              <a:ext cx="1813891" cy="1809032"/>
            </a:xfrm>
            <a:prstGeom prst="rect">
              <a:avLst/>
            </a:prstGeom>
          </p:spPr>
        </p:pic>
        <p:sp>
          <p:nvSpPr>
            <p:cNvPr id="1049317" name="PA_文本框 14"/>
            <p:cNvSpPr txBox="1"/>
            <p:nvPr>
              <p:custDataLst>
                <p:tags r:id="rId19"/>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落</a:t>
              </a:r>
            </a:p>
          </p:txBody>
        </p:sp>
      </p:grpSp>
      <p:grpSp>
        <p:nvGrpSpPr>
          <p:cNvPr id="320" name="组合 5"/>
          <p:cNvGrpSpPr/>
          <p:nvPr/>
        </p:nvGrpSpPr>
        <p:grpSpPr>
          <a:xfrm>
            <a:off x="1566306" y="1779952"/>
            <a:ext cx="789106" cy="813439"/>
            <a:chOff x="2246919" y="1303464"/>
            <a:chExt cx="1813891" cy="1869826"/>
          </a:xfrm>
        </p:grpSpPr>
        <p:pic>
          <p:nvPicPr>
            <p:cNvPr id="2097198" name="PA_图片 17"/>
            <p:cNvPicPr>
              <a:picLocks noChangeAspect="1"/>
            </p:cNvPicPr>
            <p:nvPr>
              <p:custDataLst>
                <p:tags r:id="rId16"/>
              </p:custDataLst>
            </p:nvPr>
          </p:nvPicPr>
          <p:blipFill>
            <a:blip r:embed="rId21"/>
            <a:stretch>
              <a:fillRect/>
            </a:stretch>
          </p:blipFill>
          <p:spPr>
            <a:xfrm>
              <a:off x="2246919" y="1364258"/>
              <a:ext cx="1813891" cy="1809032"/>
            </a:xfrm>
            <a:prstGeom prst="rect">
              <a:avLst/>
            </a:prstGeom>
          </p:spPr>
        </p:pic>
        <p:sp>
          <p:nvSpPr>
            <p:cNvPr id="1049318" name="PA_文本框 14"/>
            <p:cNvSpPr txBox="1"/>
            <p:nvPr>
              <p:custDataLst>
                <p:tags r:id="rId17"/>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实</a:t>
              </a:r>
            </a:p>
          </p:txBody>
        </p:sp>
      </p:grpSp>
      <p:grpSp>
        <p:nvGrpSpPr>
          <p:cNvPr id="321" name="组合 8"/>
          <p:cNvGrpSpPr/>
          <p:nvPr/>
        </p:nvGrpSpPr>
        <p:grpSpPr>
          <a:xfrm>
            <a:off x="2397795" y="1779952"/>
            <a:ext cx="789106" cy="813439"/>
            <a:chOff x="2246919" y="1303464"/>
            <a:chExt cx="1813891" cy="1869826"/>
          </a:xfrm>
        </p:grpSpPr>
        <p:pic>
          <p:nvPicPr>
            <p:cNvPr id="2097199" name="PA_图片 17"/>
            <p:cNvPicPr>
              <a:picLocks noChangeAspect="1"/>
            </p:cNvPicPr>
            <p:nvPr>
              <p:custDataLst>
                <p:tags r:id="rId14"/>
              </p:custDataLst>
            </p:nvPr>
          </p:nvPicPr>
          <p:blipFill>
            <a:blip r:embed="rId21"/>
            <a:stretch>
              <a:fillRect/>
            </a:stretch>
          </p:blipFill>
          <p:spPr>
            <a:xfrm>
              <a:off x="2246919" y="1364258"/>
              <a:ext cx="1813891" cy="1809032"/>
            </a:xfrm>
            <a:prstGeom prst="rect">
              <a:avLst/>
            </a:prstGeom>
          </p:spPr>
        </p:pic>
        <p:sp>
          <p:nvSpPr>
            <p:cNvPr id="1049319" name="PA_文本框 14"/>
            <p:cNvSpPr txBox="1"/>
            <p:nvPr>
              <p:custDataLst>
                <p:tags r:id="rId15"/>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规</a:t>
              </a:r>
            </a:p>
          </p:txBody>
        </p:sp>
      </p:grpSp>
      <p:grpSp>
        <p:nvGrpSpPr>
          <p:cNvPr id="322" name="组合 11"/>
          <p:cNvGrpSpPr/>
          <p:nvPr/>
        </p:nvGrpSpPr>
        <p:grpSpPr>
          <a:xfrm>
            <a:off x="3334262" y="1779952"/>
            <a:ext cx="789106" cy="813439"/>
            <a:chOff x="2246919" y="1303464"/>
            <a:chExt cx="1813891" cy="1869826"/>
          </a:xfrm>
        </p:grpSpPr>
        <p:pic>
          <p:nvPicPr>
            <p:cNvPr id="2097200" name="PA_图片 17"/>
            <p:cNvPicPr>
              <a:picLocks noChangeAspect="1"/>
            </p:cNvPicPr>
            <p:nvPr>
              <p:custDataLst>
                <p:tags r:id="rId12"/>
              </p:custDataLst>
            </p:nvPr>
          </p:nvPicPr>
          <p:blipFill>
            <a:blip r:embed="rId21"/>
            <a:stretch>
              <a:fillRect/>
            </a:stretch>
          </p:blipFill>
          <p:spPr>
            <a:xfrm>
              <a:off x="2246919" y="1364258"/>
              <a:ext cx="1813891" cy="1809032"/>
            </a:xfrm>
            <a:prstGeom prst="rect">
              <a:avLst/>
            </a:prstGeom>
          </p:spPr>
        </p:pic>
        <p:sp>
          <p:nvSpPr>
            <p:cNvPr id="1049320" name="PA_文本框 14"/>
            <p:cNvSpPr txBox="1"/>
            <p:nvPr>
              <p:custDataLst>
                <p:tags r:id="rId13"/>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定</a:t>
              </a:r>
            </a:p>
          </p:txBody>
        </p:sp>
      </p:grpSp>
      <p:grpSp>
        <p:nvGrpSpPr>
          <p:cNvPr id="323" name="组合 14"/>
          <p:cNvGrpSpPr/>
          <p:nvPr/>
        </p:nvGrpSpPr>
        <p:grpSpPr>
          <a:xfrm>
            <a:off x="4226595" y="1779952"/>
            <a:ext cx="789106" cy="813439"/>
            <a:chOff x="2246919" y="1303464"/>
            <a:chExt cx="1813891" cy="1869826"/>
          </a:xfrm>
        </p:grpSpPr>
        <p:pic>
          <p:nvPicPr>
            <p:cNvPr id="2097201" name="PA_图片 17"/>
            <p:cNvPicPr>
              <a:picLocks noChangeAspect="1"/>
            </p:cNvPicPr>
            <p:nvPr>
              <p:custDataLst>
                <p:tags r:id="rId10"/>
              </p:custDataLst>
            </p:nvPr>
          </p:nvPicPr>
          <p:blipFill>
            <a:blip r:embed="rId21"/>
            <a:stretch>
              <a:fillRect/>
            </a:stretch>
          </p:blipFill>
          <p:spPr>
            <a:xfrm>
              <a:off x="2246919" y="1364258"/>
              <a:ext cx="1813891" cy="1809032"/>
            </a:xfrm>
            <a:prstGeom prst="rect">
              <a:avLst/>
            </a:prstGeom>
          </p:spPr>
        </p:pic>
        <p:sp>
          <p:nvSpPr>
            <p:cNvPr id="1049321" name="PA_文本框 14"/>
            <p:cNvSpPr txBox="1"/>
            <p:nvPr>
              <p:custDataLst>
                <p:tags r:id="rId11"/>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要</a:t>
              </a:r>
            </a:p>
          </p:txBody>
        </p:sp>
      </p:grpSp>
      <p:grpSp>
        <p:nvGrpSpPr>
          <p:cNvPr id="324" name="组合 17"/>
          <p:cNvGrpSpPr/>
          <p:nvPr/>
        </p:nvGrpSpPr>
        <p:grpSpPr>
          <a:xfrm>
            <a:off x="5163062" y="1779952"/>
            <a:ext cx="789106" cy="813439"/>
            <a:chOff x="2246919" y="1303464"/>
            <a:chExt cx="1813891" cy="1869826"/>
          </a:xfrm>
        </p:grpSpPr>
        <p:pic>
          <p:nvPicPr>
            <p:cNvPr id="2097202" name="PA_图片 17"/>
            <p:cNvPicPr>
              <a:picLocks noChangeAspect="1"/>
            </p:cNvPicPr>
            <p:nvPr>
              <p:custDataLst>
                <p:tags r:id="rId8"/>
              </p:custDataLst>
            </p:nvPr>
          </p:nvPicPr>
          <p:blipFill>
            <a:blip r:embed="rId21"/>
            <a:stretch>
              <a:fillRect/>
            </a:stretch>
          </p:blipFill>
          <p:spPr>
            <a:xfrm>
              <a:off x="2246919" y="1364258"/>
              <a:ext cx="1813891" cy="1809032"/>
            </a:xfrm>
            <a:prstGeom prst="rect">
              <a:avLst/>
            </a:prstGeom>
          </p:spPr>
        </p:pic>
        <p:sp>
          <p:nvSpPr>
            <p:cNvPr id="1049322" name="PA_文本框 14"/>
            <p:cNvSpPr txBox="1"/>
            <p:nvPr>
              <p:custDataLst>
                <p:tags r:id="rId9"/>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求</a:t>
              </a:r>
            </a:p>
          </p:txBody>
        </p:sp>
      </p:grpSp>
      <p:sp>
        <p:nvSpPr>
          <p:cNvPr id="1049323" name="圆角矩形 36"/>
          <p:cNvSpPr/>
          <p:nvPr/>
        </p:nvSpPr>
        <p:spPr>
          <a:xfrm>
            <a:off x="6170295" y="1471295"/>
            <a:ext cx="5440045" cy="1569085"/>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324" name="矩形 21"/>
          <p:cNvSpPr>
            <a:spLocks noChangeArrowheads="1"/>
          </p:cNvSpPr>
          <p:nvPr/>
        </p:nvSpPr>
        <p:spPr bwMode="auto">
          <a:xfrm>
            <a:off x="6334125" y="1527175"/>
            <a:ext cx="5180965" cy="1382395"/>
          </a:xfrm>
          <a:prstGeom prst="rect">
            <a:avLst/>
          </a:prstGeom>
          <a:noFill/>
          <a:ln w="9525">
            <a:noFill/>
            <a:miter lim="800000"/>
          </a:ln>
        </p:spPr>
        <p:txBody>
          <a:bodyPr wrap="square" lIns="91431" tIns="45716" rIns="91431" bIns="45716">
            <a:spAutoFit/>
          </a:bodyPr>
          <a:lstStyle/>
          <a:p>
            <a:pPr marL="0" marR="0" lvl="0" indent="0" algn="l" defTabSz="913130" rtl="0" eaLnBrk="1" fontAlgn="base" latinLnBrk="0" hangingPunct="1">
              <a:lnSpc>
                <a:spcPct val="150000"/>
              </a:lnSpc>
              <a:spcBef>
                <a:spcPct val="0"/>
              </a:spcBef>
              <a:spcAft>
                <a:spcPts val="500"/>
              </a:spcAft>
              <a:buClrTx/>
              <a:buSzTx/>
              <a:buFontTx/>
              <a:buNone/>
            </a:pPr>
            <a:r>
              <a:rPr kumimoji="0" lang="zh-CN" altLang="en-US" sz="1400" b="1"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工贸企业量大面广，多数都涉及有限空间作业，包括地下有限空间、地上有限空间和密闭设备，涉及急性中毒、缺氧窒息等多种安全风险，危险有害因素非常复杂。落实好《规定》要求，有效防控有限空间作业风险，企业应当重点做好三个方面工作。</a:t>
            </a:r>
          </a:p>
        </p:txBody>
      </p:sp>
      <p:grpSp>
        <p:nvGrpSpPr>
          <p:cNvPr id="325" name="组合 27"/>
          <p:cNvGrpSpPr/>
          <p:nvPr/>
        </p:nvGrpSpPr>
        <p:grpSpPr>
          <a:xfrm>
            <a:off x="1892634" y="3456148"/>
            <a:ext cx="2015878" cy="2016140"/>
            <a:chOff x="1043755" y="2427740"/>
            <a:chExt cx="1512105" cy="1512105"/>
          </a:xfrm>
        </p:grpSpPr>
        <p:sp>
          <p:nvSpPr>
            <p:cNvPr id="1049325" name="椭圆 28"/>
            <p:cNvSpPr/>
            <p:nvPr>
              <p:custDataLst>
                <p:tags r:id="rId6"/>
              </p:custDataLst>
            </p:nvPr>
          </p:nvSpPr>
          <p:spPr bwMode="auto">
            <a:xfrm>
              <a:off x="1043755" y="2427740"/>
              <a:ext cx="1512105" cy="1512105"/>
            </a:xfrm>
            <a:prstGeom prst="ellipse">
              <a:avLst/>
            </a:prstGeom>
            <a:noFill/>
            <a:ln w="9525" cap="flat" cmpd="sng" algn="ctr">
              <a:solidFill>
                <a:srgbClr val="C00000"/>
              </a:solidFill>
              <a:prstDash val="sysDash"/>
              <a:round/>
              <a:headEnd type="none" w="med" len="med"/>
              <a:tailEnd type="none" w="med" len="med"/>
            </a:ln>
            <a:effectLst/>
          </p:spPr>
          <p:txBody>
            <a:bodyPr vert="horz" wrap="square" lIns="91440" tIns="45720" rIns="91440" bIns="45720" numCol="1" rtlCol="0" anchor="t" anchorCtr="0" compatLnSpc="1"/>
            <a:lstStyle/>
            <a:p>
              <a:pPr marL="0" marR="0" lvl="0" indent="0" algn="l" defTabSz="1218565" rtl="0" eaLnBrk="1" fontAlgn="base" latinLnBrk="0" hangingPunct="1">
                <a:lnSpc>
                  <a:spcPct val="100000"/>
                </a:lnSpc>
                <a:spcBef>
                  <a:spcPct val="0"/>
                </a:spcBef>
                <a:spcAft>
                  <a:spcPct val="0"/>
                </a:spcAft>
                <a:buClrTx/>
                <a:buSzTx/>
                <a:buFontTx/>
                <a:buNone/>
              </a:pPr>
              <a:endParaRPr kumimoji="0" lang="zh-CN" altLang="en-US" sz="24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326" name="椭圆 29"/>
            <p:cNvSpPr/>
            <p:nvPr>
              <p:custDataLst>
                <p:tags r:id="rId7"/>
              </p:custDataLst>
            </p:nvPr>
          </p:nvSpPr>
          <p:spPr bwMode="auto">
            <a:xfrm>
              <a:off x="1151762" y="2535747"/>
              <a:ext cx="1296090" cy="1296090"/>
            </a:xfrm>
            <a:prstGeom prst="ellipse">
              <a:avLst/>
            </a:prstGeom>
            <a:solidFill>
              <a:srgbClr val="C00000"/>
            </a:solidFill>
            <a:ln>
              <a:solidFill>
                <a:srgbClr val="C0000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40" tIns="45720" rIns="91440" bIns="45720" numCol="1" rtlCol="0" anchor="t" anchorCtr="0" compatLnSpc="1"/>
            <a:lstStyle/>
            <a:p>
              <a:pPr marL="0" marR="0" lvl="0" indent="0" algn="l" defTabSz="1218565" rtl="0" eaLnBrk="1" fontAlgn="base" latinLnBrk="0" hangingPunct="1">
                <a:lnSpc>
                  <a:spcPct val="100000"/>
                </a:lnSpc>
                <a:spcBef>
                  <a:spcPct val="0"/>
                </a:spcBef>
                <a:spcAft>
                  <a:spcPct val="0"/>
                </a:spcAft>
                <a:buClrTx/>
                <a:buSzTx/>
                <a:buFontTx/>
                <a:buNone/>
              </a:pPr>
              <a:endParaRPr kumimoji="0" lang="zh-CN" altLang="en-US" sz="24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grpSp>
      <p:sp>
        <p:nvSpPr>
          <p:cNvPr id="1049327" name="矩形 3"/>
          <p:cNvSpPr>
            <a:spLocks noChangeArrowheads="1"/>
          </p:cNvSpPr>
          <p:nvPr/>
        </p:nvSpPr>
        <p:spPr bwMode="auto">
          <a:xfrm>
            <a:off x="2033788" y="3871913"/>
            <a:ext cx="1715770" cy="1012825"/>
          </a:xfrm>
          <a:prstGeom prst="rect">
            <a:avLst/>
          </a:prstGeom>
          <a:noFill/>
          <a:ln w="9525">
            <a:solidFill>
              <a:srgbClr val="C00000"/>
            </a:solidFill>
            <a:miter lim="800000"/>
          </a:ln>
        </p:spPr>
        <p:txBody>
          <a:bodyPr wrap="none" lIns="121908" tIns="60954" rIns="121908" bIns="60954">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pPr>
            <a:r>
              <a:rPr kumimoji="0" lang="zh-CN" altLang="en-US" sz="2900" b="1" i="0" u="none" strike="noStrike" kern="1200" cap="none" spc="0" normalizeH="0" baseline="0" noProof="0">
                <a:ln>
                  <a:noFill/>
                </a:ln>
                <a:solidFill>
                  <a:srgbClr val="FFFFFF"/>
                </a:solidFill>
                <a:effectLst/>
                <a:uLnTx/>
                <a:uFillTx/>
                <a:cs typeface="+mn-ea"/>
                <a:sym typeface="+mn-lt"/>
              </a:rPr>
              <a:t>落实</a:t>
            </a: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pPr>
            <a:r>
              <a:rPr kumimoji="0" lang="zh-CN" altLang="en-US" sz="2900" b="1" i="0" u="none" strike="noStrike" kern="1200" cap="none" spc="0" normalizeH="0" baseline="0" noProof="0">
                <a:ln>
                  <a:noFill/>
                </a:ln>
                <a:solidFill>
                  <a:srgbClr val="FFFFFF"/>
                </a:solidFill>
                <a:effectLst/>
                <a:uLnTx/>
                <a:uFillTx/>
                <a:cs typeface="+mn-ea"/>
                <a:sym typeface="+mn-lt"/>
              </a:rPr>
              <a:t>安全责任</a:t>
            </a:r>
            <a:endParaRPr kumimoji="0" lang="zh-CN" altLang="en-US" sz="2900" b="1" i="0" u="none" strike="noStrike" kern="1200" cap="none" spc="0" normalizeH="0" baseline="0" noProof="0">
              <a:ln>
                <a:noFill/>
              </a:ln>
              <a:solidFill>
                <a:prstClr val="black"/>
              </a:solidFill>
              <a:effectLst/>
              <a:uLnTx/>
              <a:uFillTx/>
              <a:cs typeface="+mn-ea"/>
              <a:sym typeface="+mn-lt"/>
            </a:endParaRPr>
          </a:p>
        </p:txBody>
      </p:sp>
      <p:grpSp>
        <p:nvGrpSpPr>
          <p:cNvPr id="326" name="组合 31"/>
          <p:cNvGrpSpPr/>
          <p:nvPr/>
        </p:nvGrpSpPr>
        <p:grpSpPr>
          <a:xfrm>
            <a:off x="4989636" y="3456148"/>
            <a:ext cx="2015878" cy="2016140"/>
            <a:chOff x="1043755" y="2427740"/>
            <a:chExt cx="1512105" cy="1512105"/>
          </a:xfrm>
        </p:grpSpPr>
        <p:sp>
          <p:nvSpPr>
            <p:cNvPr id="1049328" name="椭圆 32"/>
            <p:cNvSpPr/>
            <p:nvPr>
              <p:custDataLst>
                <p:tags r:id="rId4"/>
              </p:custDataLst>
            </p:nvPr>
          </p:nvSpPr>
          <p:spPr bwMode="auto">
            <a:xfrm>
              <a:off x="1043755" y="2427740"/>
              <a:ext cx="1512105" cy="1512105"/>
            </a:xfrm>
            <a:prstGeom prst="ellipse">
              <a:avLst/>
            </a:prstGeom>
            <a:noFill/>
            <a:ln w="9525" cap="flat" cmpd="sng" algn="ctr">
              <a:solidFill>
                <a:srgbClr val="C00000"/>
              </a:solidFill>
              <a:prstDash val="sysDash"/>
              <a:round/>
              <a:headEnd type="none" w="med" len="med"/>
              <a:tailEnd type="none" w="med" len="med"/>
            </a:ln>
            <a:effectLst/>
          </p:spPr>
          <p:txBody>
            <a:bodyPr vert="horz" wrap="square" lIns="91440" tIns="45720" rIns="91440" bIns="45720" numCol="1" rtlCol="0" anchor="t" anchorCtr="0" compatLnSpc="1"/>
            <a:lstStyle/>
            <a:p>
              <a:pPr marL="0" marR="0" lvl="0" indent="0" algn="l" defTabSz="1218565" rtl="0" eaLnBrk="1" fontAlgn="base" latinLnBrk="0" hangingPunct="1">
                <a:lnSpc>
                  <a:spcPct val="100000"/>
                </a:lnSpc>
                <a:spcBef>
                  <a:spcPct val="0"/>
                </a:spcBef>
                <a:spcAft>
                  <a:spcPct val="0"/>
                </a:spcAft>
                <a:buClrTx/>
                <a:buSzTx/>
                <a:buFontTx/>
                <a:buNone/>
              </a:pPr>
              <a:endParaRPr kumimoji="0" lang="zh-CN" altLang="en-US" sz="24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329" name="椭圆 33"/>
            <p:cNvSpPr/>
            <p:nvPr>
              <p:custDataLst>
                <p:tags r:id="rId5"/>
              </p:custDataLst>
            </p:nvPr>
          </p:nvSpPr>
          <p:spPr bwMode="auto">
            <a:xfrm>
              <a:off x="1151762" y="2535747"/>
              <a:ext cx="1296090" cy="1296090"/>
            </a:xfrm>
            <a:prstGeom prst="ellipse">
              <a:avLst/>
            </a:prstGeom>
            <a:solidFill>
              <a:srgbClr val="C00000"/>
            </a:solidFill>
            <a:ln>
              <a:solidFill>
                <a:srgbClr val="C0000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40" tIns="45720" rIns="91440" bIns="45720" numCol="1" rtlCol="0" anchor="t" anchorCtr="0" compatLnSpc="1"/>
            <a:lstStyle/>
            <a:p>
              <a:pPr marL="0" marR="0" lvl="0" indent="0" algn="l" defTabSz="1218565" rtl="0" eaLnBrk="1" fontAlgn="base" latinLnBrk="0" hangingPunct="1">
                <a:lnSpc>
                  <a:spcPct val="100000"/>
                </a:lnSpc>
                <a:spcBef>
                  <a:spcPct val="0"/>
                </a:spcBef>
                <a:spcAft>
                  <a:spcPct val="0"/>
                </a:spcAft>
                <a:buClrTx/>
                <a:buSzTx/>
                <a:buFontTx/>
                <a:buNone/>
              </a:pPr>
              <a:endParaRPr kumimoji="0" lang="zh-CN" altLang="en-US" sz="24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grpSp>
      <p:sp>
        <p:nvSpPr>
          <p:cNvPr id="1049330" name="矩形 3"/>
          <p:cNvSpPr>
            <a:spLocks noChangeArrowheads="1"/>
          </p:cNvSpPr>
          <p:nvPr/>
        </p:nvSpPr>
        <p:spPr bwMode="auto">
          <a:xfrm>
            <a:off x="5136757" y="3871985"/>
            <a:ext cx="1715770" cy="1012825"/>
          </a:xfrm>
          <a:prstGeom prst="rect">
            <a:avLst/>
          </a:prstGeom>
          <a:noFill/>
          <a:ln w="9525">
            <a:solidFill>
              <a:srgbClr val="C00000"/>
            </a:solidFill>
            <a:miter lim="800000"/>
          </a:ln>
        </p:spPr>
        <p:txBody>
          <a:bodyPr wrap="none" lIns="121908" tIns="60954" rIns="121908" bIns="60954">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pPr>
            <a:r>
              <a:rPr kumimoji="0" lang="zh-CN" altLang="en-US" sz="2900" b="1" i="0" u="none" strike="noStrike" kern="1200" cap="none" spc="0" normalizeH="0" baseline="0" noProof="0">
                <a:ln>
                  <a:noFill/>
                </a:ln>
                <a:solidFill>
                  <a:srgbClr val="FFFFFF"/>
                </a:solidFill>
                <a:effectLst/>
                <a:uLnTx/>
                <a:uFillTx/>
                <a:cs typeface="+mn-ea"/>
                <a:sym typeface="+mn-lt"/>
              </a:rPr>
              <a:t>加强</a:t>
            </a: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pPr>
            <a:r>
              <a:rPr kumimoji="0" lang="zh-CN" altLang="en-US" sz="2900" b="1" i="0" u="none" strike="noStrike" kern="1200" cap="none" spc="0" normalizeH="0" baseline="0" noProof="0">
                <a:ln>
                  <a:noFill/>
                </a:ln>
                <a:solidFill>
                  <a:srgbClr val="FFFFFF"/>
                </a:solidFill>
                <a:effectLst/>
                <a:uLnTx/>
                <a:uFillTx/>
                <a:cs typeface="+mn-ea"/>
                <a:sym typeface="+mn-lt"/>
              </a:rPr>
              <a:t>基础管理</a:t>
            </a:r>
            <a:endParaRPr kumimoji="0" lang="zh-CN" altLang="en-US" sz="2900" b="1" i="0" u="none" strike="noStrike" kern="1200" cap="none" spc="0" normalizeH="0" baseline="0" noProof="0">
              <a:ln>
                <a:noFill/>
              </a:ln>
              <a:solidFill>
                <a:prstClr val="black"/>
              </a:solidFill>
              <a:effectLst/>
              <a:uLnTx/>
              <a:uFillTx/>
              <a:cs typeface="+mn-ea"/>
              <a:sym typeface="+mn-lt"/>
            </a:endParaRPr>
          </a:p>
        </p:txBody>
      </p:sp>
      <p:sp>
        <p:nvSpPr>
          <p:cNvPr id="1049331" name="矩形 3"/>
          <p:cNvSpPr>
            <a:spLocks noChangeArrowheads="1"/>
          </p:cNvSpPr>
          <p:nvPr/>
        </p:nvSpPr>
        <p:spPr bwMode="auto">
          <a:xfrm>
            <a:off x="8306525" y="3872071"/>
            <a:ext cx="1715770" cy="1012825"/>
          </a:xfrm>
          <a:prstGeom prst="rect">
            <a:avLst/>
          </a:prstGeom>
          <a:noFill/>
          <a:ln w="9525">
            <a:noFill/>
            <a:miter lim="800000"/>
          </a:ln>
        </p:spPr>
        <p:txBody>
          <a:bodyPr wrap="none" lIns="121908" tIns="60954" rIns="121908" bIns="60954">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pPr>
            <a:r>
              <a:rPr kumimoji="0" lang="zh-CN" sz="2900" b="1" i="0" u="none" strike="noStrike" kern="1200" cap="none" spc="0" normalizeH="0" baseline="0" noProof="0">
                <a:ln>
                  <a:noFill/>
                </a:ln>
                <a:solidFill>
                  <a:schemeClr val="bg1"/>
                </a:solidFill>
                <a:effectLst/>
                <a:uLnTx/>
                <a:uFillTx/>
                <a:cs typeface="+mn-ea"/>
                <a:sym typeface="+mn-lt"/>
              </a:rPr>
              <a:t>做好</a:t>
            </a: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pPr>
            <a:r>
              <a:rPr kumimoji="0" lang="zh-CN" sz="2900" b="1" i="0" u="none" strike="noStrike" kern="1200" cap="none" spc="0" normalizeH="0" baseline="0" noProof="0">
                <a:ln>
                  <a:noFill/>
                </a:ln>
                <a:solidFill>
                  <a:schemeClr val="bg1"/>
                </a:solidFill>
                <a:effectLst/>
                <a:uLnTx/>
                <a:uFillTx/>
                <a:cs typeface="+mn-ea"/>
                <a:sym typeface="+mn-lt"/>
              </a:rPr>
              <a:t>现场管理</a:t>
            </a:r>
          </a:p>
        </p:txBody>
      </p:sp>
      <p:grpSp>
        <p:nvGrpSpPr>
          <p:cNvPr id="327" name="组合 40"/>
          <p:cNvGrpSpPr/>
          <p:nvPr/>
        </p:nvGrpSpPr>
        <p:grpSpPr>
          <a:xfrm>
            <a:off x="8003981" y="3439003"/>
            <a:ext cx="2015878" cy="2016140"/>
            <a:chOff x="1043755" y="2427740"/>
            <a:chExt cx="1512105" cy="1512105"/>
          </a:xfrm>
        </p:grpSpPr>
        <p:sp>
          <p:nvSpPr>
            <p:cNvPr id="1049332" name="椭圆 41"/>
            <p:cNvSpPr/>
            <p:nvPr>
              <p:custDataLst>
                <p:tags r:id="rId2"/>
              </p:custDataLst>
            </p:nvPr>
          </p:nvSpPr>
          <p:spPr bwMode="auto">
            <a:xfrm>
              <a:off x="1043755" y="2427740"/>
              <a:ext cx="1512105" cy="1512105"/>
            </a:xfrm>
            <a:prstGeom prst="ellipse">
              <a:avLst/>
            </a:prstGeom>
            <a:noFill/>
            <a:ln w="9525" cap="flat" cmpd="sng" algn="ctr">
              <a:solidFill>
                <a:srgbClr val="C00000"/>
              </a:solidFill>
              <a:prstDash val="sysDash"/>
              <a:round/>
              <a:headEnd type="none" w="med" len="med"/>
              <a:tailEnd type="none" w="med" len="med"/>
            </a:ln>
            <a:effectLst/>
          </p:spPr>
          <p:txBody>
            <a:bodyPr vert="horz" wrap="square" lIns="91440" tIns="45720" rIns="91440" bIns="45720" numCol="1" rtlCol="0" anchor="t" anchorCtr="0" compatLnSpc="1"/>
            <a:lstStyle/>
            <a:p>
              <a:pPr marL="0" marR="0" lvl="0" indent="0" algn="l" defTabSz="1218565" rtl="0" eaLnBrk="1" fontAlgn="base" latinLnBrk="0" hangingPunct="1">
                <a:lnSpc>
                  <a:spcPct val="100000"/>
                </a:lnSpc>
                <a:spcBef>
                  <a:spcPct val="0"/>
                </a:spcBef>
                <a:spcAft>
                  <a:spcPct val="0"/>
                </a:spcAft>
                <a:buClrTx/>
                <a:buSzTx/>
                <a:buFontTx/>
                <a:buNone/>
              </a:pPr>
              <a:endParaRPr kumimoji="0" lang="zh-CN" altLang="en-US" sz="24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333" name="椭圆 42"/>
            <p:cNvSpPr/>
            <p:nvPr>
              <p:custDataLst>
                <p:tags r:id="rId3"/>
              </p:custDataLst>
            </p:nvPr>
          </p:nvSpPr>
          <p:spPr bwMode="auto">
            <a:xfrm>
              <a:off x="1151762" y="2535747"/>
              <a:ext cx="1296090" cy="1296090"/>
            </a:xfrm>
            <a:prstGeom prst="ellipse">
              <a:avLst/>
            </a:prstGeom>
            <a:solidFill>
              <a:srgbClr val="C00000"/>
            </a:solidFill>
            <a:ln>
              <a:solidFill>
                <a:srgbClr val="C0000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40" tIns="45720" rIns="91440" bIns="45720" numCol="1" rtlCol="0" anchor="t" anchorCtr="0" compatLnSpc="1"/>
            <a:lstStyle/>
            <a:p>
              <a:pPr marL="0" marR="0" lvl="0" indent="0" algn="l" defTabSz="1218565" rtl="0" eaLnBrk="1" fontAlgn="base" latinLnBrk="0" hangingPunct="1">
                <a:lnSpc>
                  <a:spcPct val="100000"/>
                </a:lnSpc>
                <a:spcBef>
                  <a:spcPct val="0"/>
                </a:spcBef>
                <a:spcAft>
                  <a:spcPct val="0"/>
                </a:spcAft>
                <a:buClrTx/>
                <a:buSzTx/>
                <a:buFontTx/>
                <a:buNone/>
              </a:pPr>
              <a:endParaRPr kumimoji="0" lang="zh-CN" altLang="en-US" sz="24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grpSp>
      <p:sp>
        <p:nvSpPr>
          <p:cNvPr id="1049334" name="矩形 3"/>
          <p:cNvSpPr>
            <a:spLocks noChangeArrowheads="1"/>
          </p:cNvSpPr>
          <p:nvPr>
            <p:custDataLst>
              <p:tags r:id="rId1"/>
            </p:custDataLst>
          </p:nvPr>
        </p:nvSpPr>
        <p:spPr bwMode="auto">
          <a:xfrm>
            <a:off x="8151102" y="3854840"/>
            <a:ext cx="1715770" cy="1012825"/>
          </a:xfrm>
          <a:prstGeom prst="rect">
            <a:avLst/>
          </a:prstGeom>
          <a:noFill/>
          <a:ln w="9525">
            <a:solidFill>
              <a:srgbClr val="C00000"/>
            </a:solidFill>
            <a:miter lim="800000"/>
          </a:ln>
        </p:spPr>
        <p:txBody>
          <a:bodyPr wrap="none" lIns="121908" tIns="60954" rIns="121908" bIns="60954">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pPr>
            <a:r>
              <a:rPr kumimoji="0" lang="zh-CN" altLang="en-US" sz="2900" b="1" i="0" u="none" strike="noStrike" kern="1200" cap="none" spc="0" normalizeH="0" baseline="0" noProof="0">
                <a:ln>
                  <a:noFill/>
                </a:ln>
                <a:solidFill>
                  <a:srgbClr val="FFFFFF"/>
                </a:solidFill>
                <a:effectLst/>
                <a:uLnTx/>
                <a:uFillTx/>
                <a:cs typeface="+mn-ea"/>
                <a:sym typeface="+mn-lt"/>
              </a:rPr>
              <a:t>做好</a:t>
            </a:r>
          </a:p>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pPr>
            <a:r>
              <a:rPr kumimoji="0" lang="zh-CN" altLang="en-US" sz="2900" b="1" i="0" u="none" strike="noStrike" kern="1200" cap="none" spc="0" normalizeH="0" baseline="0" noProof="0">
                <a:ln>
                  <a:noFill/>
                </a:ln>
                <a:solidFill>
                  <a:srgbClr val="FFFFFF"/>
                </a:solidFill>
                <a:effectLst/>
                <a:uLnTx/>
                <a:uFillTx/>
                <a:cs typeface="+mn-ea"/>
                <a:sym typeface="+mn-lt"/>
              </a:rPr>
              <a:t>现场管理</a:t>
            </a:r>
            <a:endParaRPr kumimoji="0" lang="zh-CN" altLang="en-US" sz="2900" b="1" i="0" u="none" strike="noStrike" kern="1200" cap="none" spc="0" normalizeH="0" baseline="0" noProof="0">
              <a:ln>
                <a:noFill/>
              </a:ln>
              <a:solidFill>
                <a:prstClr val="black"/>
              </a:solidFill>
              <a:effectLst/>
              <a:uLnTx/>
              <a:uFillTx/>
              <a:cs typeface="+mn-ea"/>
              <a:sym typeface="+mn-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272" fill="hold" nodeType="afterEffect">
                                  <p:stCondLst>
                                    <p:cond delay="0"/>
                                  </p:stCondLst>
                                  <p:childTnLst>
                                    <p:set>
                                      <p:cBhvr>
                                        <p:cTn id="6" dur="1" fill="hold">
                                          <p:stCondLst>
                                            <p:cond delay="0"/>
                                          </p:stCondLst>
                                        </p:cTn>
                                        <p:tgtEl>
                                          <p:spTgt spid="319"/>
                                        </p:tgtEl>
                                        <p:attrNameLst>
                                          <p:attrName>style.visibility</p:attrName>
                                        </p:attrNameLst>
                                      </p:cBhvr>
                                      <p:to>
                                        <p:strVal val="visible"/>
                                      </p:to>
                                    </p:set>
                                    <p:anim calcmode="lin" valueType="num">
                                      <p:cBhvr>
                                        <p:cTn id="7" dur="500" fill="hold"/>
                                        <p:tgtEl>
                                          <p:spTgt spid="319"/>
                                        </p:tgtEl>
                                        <p:attrNameLst>
                                          <p:attrName>ppt_w</p:attrName>
                                        </p:attrNameLst>
                                      </p:cBhvr>
                                      <p:tavLst>
                                        <p:tav tm="0">
                                          <p:val>
                                            <p:strVal val="2/3*#ppt_w"/>
                                          </p:val>
                                        </p:tav>
                                        <p:tav tm="100000">
                                          <p:val>
                                            <p:strVal val="#ppt_w"/>
                                          </p:val>
                                        </p:tav>
                                      </p:tavLst>
                                    </p:anim>
                                    <p:anim calcmode="lin" valueType="num">
                                      <p:cBhvr>
                                        <p:cTn id="8" dur="500" fill="hold"/>
                                        <p:tgtEl>
                                          <p:spTgt spid="319"/>
                                        </p:tgtEl>
                                        <p:attrNameLst>
                                          <p:attrName>ppt_h</p:attrName>
                                        </p:attrNameLst>
                                      </p:cBhvr>
                                      <p:tavLst>
                                        <p:tav tm="0">
                                          <p:val>
                                            <p:strVal val="2/3*#ppt_h"/>
                                          </p:val>
                                        </p:tav>
                                        <p:tav tm="100000">
                                          <p:val>
                                            <p:strVal val="#ppt_h"/>
                                          </p:val>
                                        </p:tav>
                                      </p:tavLst>
                                    </p:anim>
                                  </p:childTnLst>
                                </p:cTn>
                              </p:par>
                              <p:par>
                                <p:cTn id="9" presetID="23" presetClass="entr" presetSubtype="272" fill="hold" nodeType="withEffect">
                                  <p:stCondLst>
                                    <p:cond delay="200"/>
                                  </p:stCondLst>
                                  <p:childTnLst>
                                    <p:set>
                                      <p:cBhvr>
                                        <p:cTn id="10" dur="1" fill="hold">
                                          <p:stCondLst>
                                            <p:cond delay="0"/>
                                          </p:stCondLst>
                                        </p:cTn>
                                        <p:tgtEl>
                                          <p:spTgt spid="320"/>
                                        </p:tgtEl>
                                        <p:attrNameLst>
                                          <p:attrName>style.visibility</p:attrName>
                                        </p:attrNameLst>
                                      </p:cBhvr>
                                      <p:to>
                                        <p:strVal val="visible"/>
                                      </p:to>
                                    </p:set>
                                    <p:anim calcmode="lin" valueType="num">
                                      <p:cBhvr>
                                        <p:cTn id="11" dur="500" fill="hold"/>
                                        <p:tgtEl>
                                          <p:spTgt spid="320"/>
                                        </p:tgtEl>
                                        <p:attrNameLst>
                                          <p:attrName>ppt_w</p:attrName>
                                        </p:attrNameLst>
                                      </p:cBhvr>
                                      <p:tavLst>
                                        <p:tav tm="0">
                                          <p:val>
                                            <p:strVal val="2/3*#ppt_w"/>
                                          </p:val>
                                        </p:tav>
                                        <p:tav tm="100000">
                                          <p:val>
                                            <p:strVal val="#ppt_w"/>
                                          </p:val>
                                        </p:tav>
                                      </p:tavLst>
                                    </p:anim>
                                    <p:anim calcmode="lin" valueType="num">
                                      <p:cBhvr>
                                        <p:cTn id="12" dur="500" fill="hold"/>
                                        <p:tgtEl>
                                          <p:spTgt spid="320"/>
                                        </p:tgtEl>
                                        <p:attrNameLst>
                                          <p:attrName>ppt_h</p:attrName>
                                        </p:attrNameLst>
                                      </p:cBhvr>
                                      <p:tavLst>
                                        <p:tav tm="0">
                                          <p:val>
                                            <p:strVal val="2/3*#ppt_h"/>
                                          </p:val>
                                        </p:tav>
                                        <p:tav tm="100000">
                                          <p:val>
                                            <p:strVal val="#ppt_h"/>
                                          </p:val>
                                        </p:tav>
                                      </p:tavLst>
                                    </p:anim>
                                  </p:childTnLst>
                                </p:cTn>
                              </p:par>
                              <p:par>
                                <p:cTn id="13" presetID="23" presetClass="entr" presetSubtype="272" fill="hold" nodeType="withEffect">
                                  <p:stCondLst>
                                    <p:cond delay="400"/>
                                  </p:stCondLst>
                                  <p:childTnLst>
                                    <p:set>
                                      <p:cBhvr>
                                        <p:cTn id="14" dur="1" fill="hold">
                                          <p:stCondLst>
                                            <p:cond delay="0"/>
                                          </p:stCondLst>
                                        </p:cTn>
                                        <p:tgtEl>
                                          <p:spTgt spid="321"/>
                                        </p:tgtEl>
                                        <p:attrNameLst>
                                          <p:attrName>style.visibility</p:attrName>
                                        </p:attrNameLst>
                                      </p:cBhvr>
                                      <p:to>
                                        <p:strVal val="visible"/>
                                      </p:to>
                                    </p:set>
                                    <p:anim calcmode="lin" valueType="num">
                                      <p:cBhvr>
                                        <p:cTn id="15" dur="500" fill="hold"/>
                                        <p:tgtEl>
                                          <p:spTgt spid="321"/>
                                        </p:tgtEl>
                                        <p:attrNameLst>
                                          <p:attrName>ppt_w</p:attrName>
                                        </p:attrNameLst>
                                      </p:cBhvr>
                                      <p:tavLst>
                                        <p:tav tm="0">
                                          <p:val>
                                            <p:strVal val="2/3*#ppt_w"/>
                                          </p:val>
                                        </p:tav>
                                        <p:tav tm="100000">
                                          <p:val>
                                            <p:strVal val="#ppt_w"/>
                                          </p:val>
                                        </p:tav>
                                      </p:tavLst>
                                    </p:anim>
                                    <p:anim calcmode="lin" valueType="num">
                                      <p:cBhvr>
                                        <p:cTn id="16" dur="500" fill="hold"/>
                                        <p:tgtEl>
                                          <p:spTgt spid="321"/>
                                        </p:tgtEl>
                                        <p:attrNameLst>
                                          <p:attrName>ppt_h</p:attrName>
                                        </p:attrNameLst>
                                      </p:cBhvr>
                                      <p:tavLst>
                                        <p:tav tm="0">
                                          <p:val>
                                            <p:strVal val="2/3*#ppt_h"/>
                                          </p:val>
                                        </p:tav>
                                        <p:tav tm="100000">
                                          <p:val>
                                            <p:strVal val="#ppt_h"/>
                                          </p:val>
                                        </p:tav>
                                      </p:tavLst>
                                    </p:anim>
                                  </p:childTnLst>
                                </p:cTn>
                              </p:par>
                              <p:par>
                                <p:cTn id="17" presetID="23" presetClass="entr" presetSubtype="272" fill="hold" nodeType="withEffect">
                                  <p:stCondLst>
                                    <p:cond delay="400"/>
                                  </p:stCondLst>
                                  <p:childTnLst>
                                    <p:set>
                                      <p:cBhvr>
                                        <p:cTn id="18" dur="1" fill="hold">
                                          <p:stCondLst>
                                            <p:cond delay="0"/>
                                          </p:stCondLst>
                                        </p:cTn>
                                        <p:tgtEl>
                                          <p:spTgt spid="322"/>
                                        </p:tgtEl>
                                        <p:attrNameLst>
                                          <p:attrName>style.visibility</p:attrName>
                                        </p:attrNameLst>
                                      </p:cBhvr>
                                      <p:to>
                                        <p:strVal val="visible"/>
                                      </p:to>
                                    </p:set>
                                    <p:anim calcmode="lin" valueType="num">
                                      <p:cBhvr>
                                        <p:cTn id="19" dur="500" fill="hold"/>
                                        <p:tgtEl>
                                          <p:spTgt spid="322"/>
                                        </p:tgtEl>
                                        <p:attrNameLst>
                                          <p:attrName>ppt_w</p:attrName>
                                        </p:attrNameLst>
                                      </p:cBhvr>
                                      <p:tavLst>
                                        <p:tav tm="0">
                                          <p:val>
                                            <p:strVal val="2/3*#ppt_w"/>
                                          </p:val>
                                        </p:tav>
                                        <p:tav tm="100000">
                                          <p:val>
                                            <p:strVal val="#ppt_w"/>
                                          </p:val>
                                        </p:tav>
                                      </p:tavLst>
                                    </p:anim>
                                    <p:anim calcmode="lin" valueType="num">
                                      <p:cBhvr>
                                        <p:cTn id="20" dur="500" fill="hold"/>
                                        <p:tgtEl>
                                          <p:spTgt spid="322"/>
                                        </p:tgtEl>
                                        <p:attrNameLst>
                                          <p:attrName>ppt_h</p:attrName>
                                        </p:attrNameLst>
                                      </p:cBhvr>
                                      <p:tavLst>
                                        <p:tav tm="0">
                                          <p:val>
                                            <p:strVal val="2/3*#ppt_h"/>
                                          </p:val>
                                        </p:tav>
                                        <p:tav tm="100000">
                                          <p:val>
                                            <p:strVal val="#ppt_h"/>
                                          </p:val>
                                        </p:tav>
                                      </p:tavLst>
                                    </p:anim>
                                  </p:childTnLst>
                                </p:cTn>
                              </p:par>
                              <p:par>
                                <p:cTn id="21" presetID="23" presetClass="entr" presetSubtype="272" fill="hold" nodeType="withEffect">
                                  <p:stCondLst>
                                    <p:cond delay="500"/>
                                  </p:stCondLst>
                                  <p:childTnLst>
                                    <p:set>
                                      <p:cBhvr>
                                        <p:cTn id="22" dur="1" fill="hold">
                                          <p:stCondLst>
                                            <p:cond delay="0"/>
                                          </p:stCondLst>
                                        </p:cTn>
                                        <p:tgtEl>
                                          <p:spTgt spid="323"/>
                                        </p:tgtEl>
                                        <p:attrNameLst>
                                          <p:attrName>style.visibility</p:attrName>
                                        </p:attrNameLst>
                                      </p:cBhvr>
                                      <p:to>
                                        <p:strVal val="visible"/>
                                      </p:to>
                                    </p:set>
                                    <p:anim calcmode="lin" valueType="num">
                                      <p:cBhvr>
                                        <p:cTn id="23" dur="500" fill="hold"/>
                                        <p:tgtEl>
                                          <p:spTgt spid="323"/>
                                        </p:tgtEl>
                                        <p:attrNameLst>
                                          <p:attrName>ppt_w</p:attrName>
                                        </p:attrNameLst>
                                      </p:cBhvr>
                                      <p:tavLst>
                                        <p:tav tm="0">
                                          <p:val>
                                            <p:strVal val="2/3*#ppt_w"/>
                                          </p:val>
                                        </p:tav>
                                        <p:tav tm="100000">
                                          <p:val>
                                            <p:strVal val="#ppt_w"/>
                                          </p:val>
                                        </p:tav>
                                      </p:tavLst>
                                    </p:anim>
                                    <p:anim calcmode="lin" valueType="num">
                                      <p:cBhvr>
                                        <p:cTn id="24" dur="500" fill="hold"/>
                                        <p:tgtEl>
                                          <p:spTgt spid="323"/>
                                        </p:tgtEl>
                                        <p:attrNameLst>
                                          <p:attrName>ppt_h</p:attrName>
                                        </p:attrNameLst>
                                      </p:cBhvr>
                                      <p:tavLst>
                                        <p:tav tm="0">
                                          <p:val>
                                            <p:strVal val="2/3*#ppt_h"/>
                                          </p:val>
                                        </p:tav>
                                        <p:tav tm="100000">
                                          <p:val>
                                            <p:strVal val="#ppt_h"/>
                                          </p:val>
                                        </p:tav>
                                      </p:tavLst>
                                    </p:anim>
                                  </p:childTnLst>
                                </p:cTn>
                              </p:par>
                              <p:par>
                                <p:cTn id="25" presetID="23" presetClass="entr" presetSubtype="272" fill="hold" nodeType="withEffect">
                                  <p:stCondLst>
                                    <p:cond delay="600"/>
                                  </p:stCondLst>
                                  <p:childTnLst>
                                    <p:set>
                                      <p:cBhvr>
                                        <p:cTn id="26" dur="1" fill="hold">
                                          <p:stCondLst>
                                            <p:cond delay="0"/>
                                          </p:stCondLst>
                                        </p:cTn>
                                        <p:tgtEl>
                                          <p:spTgt spid="324"/>
                                        </p:tgtEl>
                                        <p:attrNameLst>
                                          <p:attrName>style.visibility</p:attrName>
                                        </p:attrNameLst>
                                      </p:cBhvr>
                                      <p:to>
                                        <p:strVal val="visible"/>
                                      </p:to>
                                    </p:set>
                                    <p:anim calcmode="lin" valueType="num">
                                      <p:cBhvr>
                                        <p:cTn id="27" dur="500" fill="hold"/>
                                        <p:tgtEl>
                                          <p:spTgt spid="324"/>
                                        </p:tgtEl>
                                        <p:attrNameLst>
                                          <p:attrName>ppt_w</p:attrName>
                                        </p:attrNameLst>
                                      </p:cBhvr>
                                      <p:tavLst>
                                        <p:tav tm="0">
                                          <p:val>
                                            <p:strVal val="2/3*#ppt_w"/>
                                          </p:val>
                                        </p:tav>
                                        <p:tav tm="100000">
                                          <p:val>
                                            <p:strVal val="#ppt_w"/>
                                          </p:val>
                                        </p:tav>
                                      </p:tavLst>
                                    </p:anim>
                                    <p:anim calcmode="lin" valueType="num">
                                      <p:cBhvr>
                                        <p:cTn id="28" dur="500" fill="hold"/>
                                        <p:tgtEl>
                                          <p:spTgt spid="324"/>
                                        </p:tgtEl>
                                        <p:attrNameLst>
                                          <p:attrName>ppt_h</p:attrName>
                                        </p:attrNameLst>
                                      </p:cBhvr>
                                      <p:tavLst>
                                        <p:tav tm="0">
                                          <p:val>
                                            <p:strVal val="2/3*#ppt_h"/>
                                          </p:val>
                                        </p:tav>
                                        <p:tav tm="100000">
                                          <p:val>
                                            <p:strVal val="#ppt_h"/>
                                          </p:val>
                                        </p:tav>
                                      </p:tavLst>
                                    </p:anim>
                                  </p:childTnLst>
                                </p:cTn>
                              </p:par>
                            </p:childTnLst>
                          </p:cTn>
                        </p:par>
                        <p:par>
                          <p:cTn id="29" fill="hold" nodeType="afterGroup">
                            <p:stCondLst>
                              <p:cond delay="1100"/>
                            </p:stCondLst>
                            <p:childTnLst>
                              <p:par>
                                <p:cTn id="30" presetID="42" presetClass="entr" presetSubtype="0" fill="hold" grpId="0" nodeType="afterEffect">
                                  <p:stCondLst>
                                    <p:cond delay="0"/>
                                  </p:stCondLst>
                                  <p:childTnLst>
                                    <p:set>
                                      <p:cBhvr>
                                        <p:cTn id="31" dur="1" fill="hold">
                                          <p:stCondLst>
                                            <p:cond delay="0"/>
                                          </p:stCondLst>
                                        </p:cTn>
                                        <p:tgtEl>
                                          <p:spTgt spid="1049323"/>
                                        </p:tgtEl>
                                        <p:attrNameLst>
                                          <p:attrName>style.visibility</p:attrName>
                                        </p:attrNameLst>
                                      </p:cBhvr>
                                      <p:to>
                                        <p:strVal val="visible"/>
                                      </p:to>
                                    </p:set>
                                    <p:animEffect transition="in" filter="fade">
                                      <p:cBhvr>
                                        <p:cTn id="32" dur="1000"/>
                                        <p:tgtEl>
                                          <p:spTgt spid="1049323"/>
                                        </p:tgtEl>
                                      </p:cBhvr>
                                    </p:animEffect>
                                    <p:anim calcmode="lin" valueType="num">
                                      <p:cBhvr>
                                        <p:cTn id="33" dur="1000" fill="hold"/>
                                        <p:tgtEl>
                                          <p:spTgt spid="1049323"/>
                                        </p:tgtEl>
                                        <p:attrNameLst>
                                          <p:attrName>ppt_x</p:attrName>
                                        </p:attrNameLst>
                                      </p:cBhvr>
                                      <p:tavLst>
                                        <p:tav tm="0">
                                          <p:val>
                                            <p:strVal val="#ppt_x"/>
                                          </p:val>
                                        </p:tav>
                                        <p:tav tm="100000">
                                          <p:val>
                                            <p:strVal val="#ppt_x"/>
                                          </p:val>
                                        </p:tav>
                                      </p:tavLst>
                                    </p:anim>
                                    <p:anim calcmode="lin" valueType="num">
                                      <p:cBhvr>
                                        <p:cTn id="34" dur="1000" fill="hold"/>
                                        <p:tgtEl>
                                          <p:spTgt spid="1049323"/>
                                        </p:tgtEl>
                                        <p:attrNameLst>
                                          <p:attrName>ppt_y</p:attrName>
                                        </p:attrNameLst>
                                      </p:cBhvr>
                                      <p:tavLst>
                                        <p:tav tm="0">
                                          <p:val>
                                            <p:strVal val="#ppt_y+.1"/>
                                          </p:val>
                                        </p:tav>
                                        <p:tav tm="100000">
                                          <p:val>
                                            <p:strVal val="#ppt_y"/>
                                          </p:val>
                                        </p:tav>
                                      </p:tavLst>
                                    </p:anim>
                                  </p:childTnLst>
                                </p:cTn>
                              </p:par>
                            </p:childTnLst>
                          </p:cTn>
                        </p:par>
                        <p:par>
                          <p:cTn id="35" fill="hold" nodeType="afterGroup">
                            <p:stCondLst>
                              <p:cond delay="2100"/>
                            </p:stCondLst>
                            <p:childTnLst>
                              <p:par>
                                <p:cTn id="36" presetID="14" presetClass="entr" presetSubtype="10" fill="hold" grpId="0" nodeType="afterEffect">
                                  <p:stCondLst>
                                    <p:cond delay="0"/>
                                  </p:stCondLst>
                                  <p:childTnLst>
                                    <p:set>
                                      <p:cBhvr>
                                        <p:cTn id="37" dur="1" fill="hold">
                                          <p:stCondLst>
                                            <p:cond delay="0"/>
                                          </p:stCondLst>
                                        </p:cTn>
                                        <p:tgtEl>
                                          <p:spTgt spid="1049324"/>
                                        </p:tgtEl>
                                        <p:attrNameLst>
                                          <p:attrName>style.visibility</p:attrName>
                                        </p:attrNameLst>
                                      </p:cBhvr>
                                      <p:to>
                                        <p:strVal val="visible"/>
                                      </p:to>
                                    </p:set>
                                    <p:animEffect transition="in" filter="randombar(horizontal)">
                                      <p:cBhvr>
                                        <p:cTn id="38" dur="750"/>
                                        <p:tgtEl>
                                          <p:spTgt spid="1049324"/>
                                        </p:tgtEl>
                                      </p:cBhvr>
                                    </p:animEffect>
                                  </p:childTnLst>
                                </p:cTn>
                              </p:par>
                              <p:par>
                                <p:cTn id="39" presetID="2" presetClass="entr" presetSubtype="4" fill="hold" nodeType="withEffect">
                                  <p:stCondLst>
                                    <p:cond delay="0"/>
                                  </p:stCondLst>
                                  <p:childTnLst>
                                    <p:set>
                                      <p:cBhvr>
                                        <p:cTn id="40" dur="1" fill="hold">
                                          <p:stCondLst>
                                            <p:cond delay="0"/>
                                          </p:stCondLst>
                                        </p:cTn>
                                        <p:tgtEl>
                                          <p:spTgt spid="325"/>
                                        </p:tgtEl>
                                        <p:attrNameLst>
                                          <p:attrName>style.visibility</p:attrName>
                                        </p:attrNameLst>
                                      </p:cBhvr>
                                      <p:to>
                                        <p:strVal val="visible"/>
                                      </p:to>
                                    </p:set>
                                    <p:anim calcmode="lin" valueType="num">
                                      <p:cBhvr additive="base">
                                        <p:cTn id="41" dur="500" fill="hold"/>
                                        <p:tgtEl>
                                          <p:spTgt spid="325"/>
                                        </p:tgtEl>
                                        <p:attrNameLst>
                                          <p:attrName>ppt_x</p:attrName>
                                        </p:attrNameLst>
                                      </p:cBhvr>
                                      <p:tavLst>
                                        <p:tav tm="0">
                                          <p:val>
                                            <p:strVal val="#ppt_x"/>
                                          </p:val>
                                        </p:tav>
                                        <p:tav tm="100000">
                                          <p:val>
                                            <p:strVal val="#ppt_x"/>
                                          </p:val>
                                        </p:tav>
                                      </p:tavLst>
                                    </p:anim>
                                    <p:anim calcmode="lin" valueType="num">
                                      <p:cBhvr additive="base">
                                        <p:cTn id="42" dur="500" fill="hold"/>
                                        <p:tgtEl>
                                          <p:spTgt spid="325"/>
                                        </p:tgtEl>
                                        <p:attrNameLst>
                                          <p:attrName>ppt_y</p:attrName>
                                        </p:attrNameLst>
                                      </p:cBhvr>
                                      <p:tavLst>
                                        <p:tav tm="0">
                                          <p:val>
                                            <p:strVal val="1+#ppt_h/2"/>
                                          </p:val>
                                        </p:tav>
                                        <p:tav tm="100000">
                                          <p:val>
                                            <p:strVal val="#ppt_y"/>
                                          </p:val>
                                        </p:tav>
                                      </p:tavLst>
                                    </p:anim>
                                  </p:childTnLst>
                                </p:cTn>
                              </p:par>
                            </p:childTnLst>
                          </p:cTn>
                        </p:par>
                        <p:par>
                          <p:cTn id="43" fill="hold" nodeType="afterGroup">
                            <p:stCondLst>
                              <p:cond delay="2850"/>
                            </p:stCondLst>
                            <p:childTnLst>
                              <p:par>
                                <p:cTn id="44" presetID="2" presetClass="entr" presetSubtype="4" fill="hold" grpId="0" nodeType="afterEffect">
                                  <p:stCondLst>
                                    <p:cond delay="0"/>
                                  </p:stCondLst>
                                  <p:childTnLst>
                                    <p:set>
                                      <p:cBhvr>
                                        <p:cTn id="45" dur="1" fill="hold">
                                          <p:stCondLst>
                                            <p:cond delay="0"/>
                                          </p:stCondLst>
                                        </p:cTn>
                                        <p:tgtEl>
                                          <p:spTgt spid="1049327"/>
                                        </p:tgtEl>
                                        <p:attrNameLst>
                                          <p:attrName>style.visibility</p:attrName>
                                        </p:attrNameLst>
                                      </p:cBhvr>
                                      <p:to>
                                        <p:strVal val="visible"/>
                                      </p:to>
                                    </p:set>
                                    <p:anim calcmode="lin" valueType="num">
                                      <p:cBhvr additive="base">
                                        <p:cTn id="46" dur="500" fill="hold"/>
                                        <p:tgtEl>
                                          <p:spTgt spid="1049327"/>
                                        </p:tgtEl>
                                        <p:attrNameLst>
                                          <p:attrName>ppt_x</p:attrName>
                                        </p:attrNameLst>
                                      </p:cBhvr>
                                      <p:tavLst>
                                        <p:tav tm="0">
                                          <p:val>
                                            <p:strVal val="#ppt_x"/>
                                          </p:val>
                                        </p:tav>
                                        <p:tav tm="100000">
                                          <p:val>
                                            <p:strVal val="#ppt_x"/>
                                          </p:val>
                                        </p:tav>
                                      </p:tavLst>
                                    </p:anim>
                                    <p:anim calcmode="lin" valueType="num">
                                      <p:cBhvr additive="base">
                                        <p:cTn id="47" dur="500" fill="hold"/>
                                        <p:tgtEl>
                                          <p:spTgt spid="1049327"/>
                                        </p:tgtEl>
                                        <p:attrNameLst>
                                          <p:attrName>ppt_y</p:attrName>
                                        </p:attrNameLst>
                                      </p:cBhvr>
                                      <p:tavLst>
                                        <p:tav tm="0">
                                          <p:val>
                                            <p:strVal val="1+#ppt_h/2"/>
                                          </p:val>
                                        </p:tav>
                                        <p:tav tm="100000">
                                          <p:val>
                                            <p:strVal val="#ppt_y"/>
                                          </p:val>
                                        </p:tav>
                                      </p:tavLst>
                                    </p:anim>
                                  </p:childTnLst>
                                </p:cTn>
                              </p:par>
                            </p:childTnLst>
                          </p:cTn>
                        </p:par>
                        <p:par>
                          <p:cTn id="48" fill="hold" nodeType="afterGroup">
                            <p:stCondLst>
                              <p:cond delay="3350"/>
                            </p:stCondLst>
                            <p:childTnLst>
                              <p:par>
                                <p:cTn id="49" presetID="2" presetClass="entr" presetSubtype="4" fill="hold" nodeType="afterEffect">
                                  <p:stCondLst>
                                    <p:cond delay="0"/>
                                  </p:stCondLst>
                                  <p:childTnLst>
                                    <p:set>
                                      <p:cBhvr>
                                        <p:cTn id="50" dur="1" fill="hold">
                                          <p:stCondLst>
                                            <p:cond delay="0"/>
                                          </p:stCondLst>
                                        </p:cTn>
                                        <p:tgtEl>
                                          <p:spTgt spid="326"/>
                                        </p:tgtEl>
                                        <p:attrNameLst>
                                          <p:attrName>style.visibility</p:attrName>
                                        </p:attrNameLst>
                                      </p:cBhvr>
                                      <p:to>
                                        <p:strVal val="visible"/>
                                      </p:to>
                                    </p:set>
                                    <p:anim calcmode="lin" valueType="num">
                                      <p:cBhvr additive="base">
                                        <p:cTn id="51" dur="500" fill="hold"/>
                                        <p:tgtEl>
                                          <p:spTgt spid="326"/>
                                        </p:tgtEl>
                                        <p:attrNameLst>
                                          <p:attrName>ppt_x</p:attrName>
                                        </p:attrNameLst>
                                      </p:cBhvr>
                                      <p:tavLst>
                                        <p:tav tm="0">
                                          <p:val>
                                            <p:strVal val="#ppt_x"/>
                                          </p:val>
                                        </p:tav>
                                        <p:tav tm="100000">
                                          <p:val>
                                            <p:strVal val="#ppt_x"/>
                                          </p:val>
                                        </p:tav>
                                      </p:tavLst>
                                    </p:anim>
                                    <p:anim calcmode="lin" valueType="num">
                                      <p:cBhvr additive="base">
                                        <p:cTn id="52" dur="500" fill="hold"/>
                                        <p:tgtEl>
                                          <p:spTgt spid="326"/>
                                        </p:tgtEl>
                                        <p:attrNameLst>
                                          <p:attrName>ppt_y</p:attrName>
                                        </p:attrNameLst>
                                      </p:cBhvr>
                                      <p:tavLst>
                                        <p:tav tm="0">
                                          <p:val>
                                            <p:strVal val="1+#ppt_h/2"/>
                                          </p:val>
                                        </p:tav>
                                        <p:tav tm="100000">
                                          <p:val>
                                            <p:strVal val="#ppt_y"/>
                                          </p:val>
                                        </p:tav>
                                      </p:tavLst>
                                    </p:anim>
                                  </p:childTnLst>
                                </p:cTn>
                              </p:par>
                            </p:childTnLst>
                          </p:cTn>
                        </p:par>
                        <p:par>
                          <p:cTn id="53" fill="hold" nodeType="afterGroup">
                            <p:stCondLst>
                              <p:cond delay="3850"/>
                            </p:stCondLst>
                            <p:childTnLst>
                              <p:par>
                                <p:cTn id="54" presetID="2" presetClass="entr" presetSubtype="4" fill="hold" grpId="0" nodeType="afterEffect">
                                  <p:stCondLst>
                                    <p:cond delay="0"/>
                                  </p:stCondLst>
                                  <p:childTnLst>
                                    <p:set>
                                      <p:cBhvr>
                                        <p:cTn id="55" dur="1" fill="hold">
                                          <p:stCondLst>
                                            <p:cond delay="0"/>
                                          </p:stCondLst>
                                        </p:cTn>
                                        <p:tgtEl>
                                          <p:spTgt spid="1049330"/>
                                        </p:tgtEl>
                                        <p:attrNameLst>
                                          <p:attrName>style.visibility</p:attrName>
                                        </p:attrNameLst>
                                      </p:cBhvr>
                                      <p:to>
                                        <p:strVal val="visible"/>
                                      </p:to>
                                    </p:set>
                                    <p:anim calcmode="lin" valueType="num">
                                      <p:cBhvr additive="base">
                                        <p:cTn id="56" dur="500" fill="hold"/>
                                        <p:tgtEl>
                                          <p:spTgt spid="1049330"/>
                                        </p:tgtEl>
                                        <p:attrNameLst>
                                          <p:attrName>ppt_x</p:attrName>
                                        </p:attrNameLst>
                                      </p:cBhvr>
                                      <p:tavLst>
                                        <p:tav tm="0">
                                          <p:val>
                                            <p:strVal val="#ppt_x"/>
                                          </p:val>
                                        </p:tav>
                                        <p:tav tm="100000">
                                          <p:val>
                                            <p:strVal val="#ppt_x"/>
                                          </p:val>
                                        </p:tav>
                                      </p:tavLst>
                                    </p:anim>
                                    <p:anim calcmode="lin" valueType="num">
                                      <p:cBhvr additive="base">
                                        <p:cTn id="57" dur="500" fill="hold"/>
                                        <p:tgtEl>
                                          <p:spTgt spid="1049330"/>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1049331"/>
                                        </p:tgtEl>
                                        <p:attrNameLst>
                                          <p:attrName>style.visibility</p:attrName>
                                        </p:attrNameLst>
                                      </p:cBhvr>
                                      <p:to>
                                        <p:strVal val="visible"/>
                                      </p:to>
                                    </p:set>
                                    <p:anim calcmode="lin" valueType="num">
                                      <p:cBhvr additive="base">
                                        <p:cTn id="60" dur="500" fill="hold"/>
                                        <p:tgtEl>
                                          <p:spTgt spid="1049331"/>
                                        </p:tgtEl>
                                        <p:attrNameLst>
                                          <p:attrName>ppt_x</p:attrName>
                                        </p:attrNameLst>
                                      </p:cBhvr>
                                      <p:tavLst>
                                        <p:tav tm="0">
                                          <p:val>
                                            <p:strVal val="#ppt_x"/>
                                          </p:val>
                                        </p:tav>
                                        <p:tav tm="100000">
                                          <p:val>
                                            <p:strVal val="#ppt_x"/>
                                          </p:val>
                                        </p:tav>
                                      </p:tavLst>
                                    </p:anim>
                                    <p:anim calcmode="lin" valueType="num">
                                      <p:cBhvr additive="base">
                                        <p:cTn id="61" dur="500" fill="hold"/>
                                        <p:tgtEl>
                                          <p:spTgt spid="1049331"/>
                                        </p:tgtEl>
                                        <p:attrNameLst>
                                          <p:attrName>ppt_y</p:attrName>
                                        </p:attrNameLst>
                                      </p:cBhvr>
                                      <p:tavLst>
                                        <p:tav tm="0">
                                          <p:val>
                                            <p:strVal val="1+#ppt_h/2"/>
                                          </p:val>
                                        </p:tav>
                                        <p:tav tm="100000">
                                          <p:val>
                                            <p:strVal val="#ppt_y"/>
                                          </p:val>
                                        </p:tav>
                                      </p:tavLst>
                                    </p:anim>
                                  </p:childTnLst>
                                </p:cTn>
                              </p:par>
                            </p:childTnLst>
                          </p:cTn>
                        </p:par>
                        <p:par>
                          <p:cTn id="62" fill="hold" nodeType="afterGroup">
                            <p:stCondLst>
                              <p:cond delay="4350"/>
                            </p:stCondLst>
                            <p:childTnLst>
                              <p:par>
                                <p:cTn id="63" presetID="2" presetClass="entr" presetSubtype="4" fill="hold" nodeType="afterEffect">
                                  <p:stCondLst>
                                    <p:cond delay="0"/>
                                  </p:stCondLst>
                                  <p:childTnLst>
                                    <p:set>
                                      <p:cBhvr>
                                        <p:cTn id="64" dur="1" fill="hold">
                                          <p:stCondLst>
                                            <p:cond delay="0"/>
                                          </p:stCondLst>
                                        </p:cTn>
                                        <p:tgtEl>
                                          <p:spTgt spid="327"/>
                                        </p:tgtEl>
                                        <p:attrNameLst>
                                          <p:attrName>style.visibility</p:attrName>
                                        </p:attrNameLst>
                                      </p:cBhvr>
                                      <p:to>
                                        <p:strVal val="visible"/>
                                      </p:to>
                                    </p:set>
                                    <p:anim calcmode="lin" valueType="num">
                                      <p:cBhvr additive="base">
                                        <p:cTn id="65" dur="500" fill="hold"/>
                                        <p:tgtEl>
                                          <p:spTgt spid="327"/>
                                        </p:tgtEl>
                                        <p:attrNameLst>
                                          <p:attrName>ppt_x</p:attrName>
                                        </p:attrNameLst>
                                      </p:cBhvr>
                                      <p:tavLst>
                                        <p:tav tm="0">
                                          <p:val>
                                            <p:strVal val="#ppt_x"/>
                                          </p:val>
                                        </p:tav>
                                        <p:tav tm="100000">
                                          <p:val>
                                            <p:strVal val="#ppt_x"/>
                                          </p:val>
                                        </p:tav>
                                      </p:tavLst>
                                    </p:anim>
                                    <p:anim calcmode="lin" valueType="num">
                                      <p:cBhvr additive="base">
                                        <p:cTn id="66" dur="500" fill="hold"/>
                                        <p:tgtEl>
                                          <p:spTgt spid="327"/>
                                        </p:tgtEl>
                                        <p:attrNameLst>
                                          <p:attrName>ppt_y</p:attrName>
                                        </p:attrNameLst>
                                      </p:cBhvr>
                                      <p:tavLst>
                                        <p:tav tm="0">
                                          <p:val>
                                            <p:strVal val="1+#ppt_h/2"/>
                                          </p:val>
                                        </p:tav>
                                        <p:tav tm="100000">
                                          <p:val>
                                            <p:strVal val="#ppt_y"/>
                                          </p:val>
                                        </p:tav>
                                      </p:tavLst>
                                    </p:anim>
                                  </p:childTnLst>
                                </p:cTn>
                              </p:par>
                            </p:childTnLst>
                          </p:cTn>
                        </p:par>
                        <p:par>
                          <p:cTn id="67" fill="hold" nodeType="afterGroup">
                            <p:stCondLst>
                              <p:cond delay="4850"/>
                            </p:stCondLst>
                            <p:childTnLst>
                              <p:par>
                                <p:cTn id="68" presetID="2" presetClass="entr" presetSubtype="4" fill="hold" grpId="0" nodeType="afterEffect">
                                  <p:stCondLst>
                                    <p:cond delay="0"/>
                                  </p:stCondLst>
                                  <p:childTnLst>
                                    <p:set>
                                      <p:cBhvr>
                                        <p:cTn id="69" dur="1" fill="hold">
                                          <p:stCondLst>
                                            <p:cond delay="0"/>
                                          </p:stCondLst>
                                        </p:cTn>
                                        <p:tgtEl>
                                          <p:spTgt spid="1049334"/>
                                        </p:tgtEl>
                                        <p:attrNameLst>
                                          <p:attrName>style.visibility</p:attrName>
                                        </p:attrNameLst>
                                      </p:cBhvr>
                                      <p:to>
                                        <p:strVal val="visible"/>
                                      </p:to>
                                    </p:set>
                                    <p:anim calcmode="lin" valueType="num">
                                      <p:cBhvr additive="base">
                                        <p:cTn id="70" dur="500" fill="hold"/>
                                        <p:tgtEl>
                                          <p:spTgt spid="1049334"/>
                                        </p:tgtEl>
                                        <p:attrNameLst>
                                          <p:attrName>ppt_x</p:attrName>
                                        </p:attrNameLst>
                                      </p:cBhvr>
                                      <p:tavLst>
                                        <p:tav tm="0">
                                          <p:val>
                                            <p:strVal val="#ppt_x"/>
                                          </p:val>
                                        </p:tav>
                                        <p:tav tm="100000">
                                          <p:val>
                                            <p:strVal val="#ppt_x"/>
                                          </p:val>
                                        </p:tav>
                                      </p:tavLst>
                                    </p:anim>
                                    <p:anim calcmode="lin" valueType="num">
                                      <p:cBhvr additive="base">
                                        <p:cTn id="71" dur="500" fill="hold"/>
                                        <p:tgtEl>
                                          <p:spTgt spid="10493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323" grpId="0" animBg="1"/>
      <p:bldP spid="1049324" grpId="0"/>
      <p:bldP spid="1049327" grpId="0" animBg="1"/>
      <p:bldP spid="1049330" grpId="0" animBg="1"/>
      <p:bldP spid="1049331" grpId="0"/>
      <p:bldP spid="104933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335" name="矩形 1"/>
          <p:cNvSpPr/>
          <p:nvPr/>
        </p:nvSpPr>
        <p:spPr>
          <a:xfrm>
            <a:off x="1926590" y="474980"/>
            <a:ext cx="3253105" cy="398780"/>
          </a:xfrm>
          <a:prstGeom prst="rect">
            <a:avLst/>
          </a:prstGeom>
        </p:spPr>
        <p:txBody>
          <a:bodyPr wrap="square">
            <a:spAutoFit/>
          </a:bodyPr>
          <a:lstStyle/>
          <a:p>
            <a:pPr lvl="0" algn="ct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《规定》落实的重点方面</a:t>
            </a:r>
          </a:p>
        </p:txBody>
      </p:sp>
      <p:grpSp>
        <p:nvGrpSpPr>
          <p:cNvPr id="329" name="组合 2"/>
          <p:cNvGrpSpPr/>
          <p:nvPr/>
        </p:nvGrpSpPr>
        <p:grpSpPr>
          <a:xfrm>
            <a:off x="2727174" y="1598342"/>
            <a:ext cx="789106" cy="813439"/>
            <a:chOff x="2246919" y="1303464"/>
            <a:chExt cx="1813891" cy="1869826"/>
          </a:xfrm>
        </p:grpSpPr>
        <p:pic>
          <p:nvPicPr>
            <p:cNvPr id="2097203" name="PA_图片 17"/>
            <p:cNvPicPr>
              <a:picLocks noChangeAspect="1"/>
            </p:cNvPicPr>
            <p:nvPr>
              <p:custDataLst>
                <p:tags r:id="rId15"/>
              </p:custDataLst>
            </p:nvPr>
          </p:nvPicPr>
          <p:blipFill>
            <a:blip r:embed="rId18"/>
            <a:stretch>
              <a:fillRect/>
            </a:stretch>
          </p:blipFill>
          <p:spPr>
            <a:xfrm>
              <a:off x="2246919" y="1364258"/>
              <a:ext cx="1813891" cy="1809032"/>
            </a:xfrm>
            <a:prstGeom prst="rect">
              <a:avLst/>
            </a:prstGeom>
          </p:spPr>
        </p:pic>
        <p:sp>
          <p:nvSpPr>
            <p:cNvPr id="1049336" name="PA_文本框 14"/>
            <p:cNvSpPr txBox="1"/>
            <p:nvPr>
              <p:custDataLst>
                <p:tags r:id="rId16"/>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落</a:t>
              </a:r>
            </a:p>
          </p:txBody>
        </p:sp>
      </p:grpSp>
      <p:grpSp>
        <p:nvGrpSpPr>
          <p:cNvPr id="330" name="组合 5"/>
          <p:cNvGrpSpPr/>
          <p:nvPr/>
        </p:nvGrpSpPr>
        <p:grpSpPr>
          <a:xfrm>
            <a:off x="3583701" y="1598342"/>
            <a:ext cx="789106" cy="813439"/>
            <a:chOff x="2246919" y="1303464"/>
            <a:chExt cx="1813891" cy="1869826"/>
          </a:xfrm>
        </p:grpSpPr>
        <p:pic>
          <p:nvPicPr>
            <p:cNvPr id="2097204" name="PA_图片 17"/>
            <p:cNvPicPr>
              <a:picLocks noChangeAspect="1"/>
            </p:cNvPicPr>
            <p:nvPr>
              <p:custDataLst>
                <p:tags r:id="rId13"/>
              </p:custDataLst>
            </p:nvPr>
          </p:nvPicPr>
          <p:blipFill>
            <a:blip r:embed="rId18"/>
            <a:stretch>
              <a:fillRect/>
            </a:stretch>
          </p:blipFill>
          <p:spPr>
            <a:xfrm>
              <a:off x="2246919" y="1364258"/>
              <a:ext cx="1813891" cy="1809032"/>
            </a:xfrm>
            <a:prstGeom prst="rect">
              <a:avLst/>
            </a:prstGeom>
          </p:spPr>
        </p:pic>
        <p:sp>
          <p:nvSpPr>
            <p:cNvPr id="1049337" name="PA_文本框 14"/>
            <p:cNvSpPr txBox="1"/>
            <p:nvPr>
              <p:custDataLst>
                <p:tags r:id="rId14"/>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实</a:t>
              </a:r>
            </a:p>
          </p:txBody>
        </p:sp>
      </p:grpSp>
      <p:grpSp>
        <p:nvGrpSpPr>
          <p:cNvPr id="331" name="组合 8"/>
          <p:cNvGrpSpPr/>
          <p:nvPr/>
        </p:nvGrpSpPr>
        <p:grpSpPr>
          <a:xfrm>
            <a:off x="4415190" y="1598342"/>
            <a:ext cx="789106" cy="813439"/>
            <a:chOff x="2246919" y="1303464"/>
            <a:chExt cx="1813891" cy="1869826"/>
          </a:xfrm>
        </p:grpSpPr>
        <p:pic>
          <p:nvPicPr>
            <p:cNvPr id="2097205" name="PA_图片 17"/>
            <p:cNvPicPr>
              <a:picLocks noChangeAspect="1"/>
            </p:cNvPicPr>
            <p:nvPr>
              <p:custDataLst>
                <p:tags r:id="rId11"/>
              </p:custDataLst>
            </p:nvPr>
          </p:nvPicPr>
          <p:blipFill>
            <a:blip r:embed="rId18"/>
            <a:stretch>
              <a:fillRect/>
            </a:stretch>
          </p:blipFill>
          <p:spPr>
            <a:xfrm>
              <a:off x="2246919" y="1364258"/>
              <a:ext cx="1813891" cy="1809032"/>
            </a:xfrm>
            <a:prstGeom prst="rect">
              <a:avLst/>
            </a:prstGeom>
          </p:spPr>
        </p:pic>
        <p:sp>
          <p:nvSpPr>
            <p:cNvPr id="1049338" name="PA_文本框 14"/>
            <p:cNvSpPr txBox="1"/>
            <p:nvPr>
              <p:custDataLst>
                <p:tags r:id="rId12"/>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安</a:t>
              </a:r>
            </a:p>
          </p:txBody>
        </p:sp>
      </p:grpSp>
      <p:grpSp>
        <p:nvGrpSpPr>
          <p:cNvPr id="332" name="组合 11"/>
          <p:cNvGrpSpPr/>
          <p:nvPr/>
        </p:nvGrpSpPr>
        <p:grpSpPr>
          <a:xfrm>
            <a:off x="5351657" y="1598342"/>
            <a:ext cx="789106" cy="813439"/>
            <a:chOff x="2246919" y="1303464"/>
            <a:chExt cx="1813891" cy="1869826"/>
          </a:xfrm>
        </p:grpSpPr>
        <p:pic>
          <p:nvPicPr>
            <p:cNvPr id="2097206" name="PA_图片 17"/>
            <p:cNvPicPr>
              <a:picLocks noChangeAspect="1"/>
            </p:cNvPicPr>
            <p:nvPr>
              <p:custDataLst>
                <p:tags r:id="rId9"/>
              </p:custDataLst>
            </p:nvPr>
          </p:nvPicPr>
          <p:blipFill>
            <a:blip r:embed="rId18"/>
            <a:stretch>
              <a:fillRect/>
            </a:stretch>
          </p:blipFill>
          <p:spPr>
            <a:xfrm>
              <a:off x="2246919" y="1364258"/>
              <a:ext cx="1813891" cy="1809032"/>
            </a:xfrm>
            <a:prstGeom prst="rect">
              <a:avLst/>
            </a:prstGeom>
          </p:spPr>
        </p:pic>
        <p:sp>
          <p:nvSpPr>
            <p:cNvPr id="1049339" name="PA_文本框 14"/>
            <p:cNvSpPr txBox="1"/>
            <p:nvPr>
              <p:custDataLst>
                <p:tags r:id="rId10"/>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全</a:t>
              </a:r>
            </a:p>
          </p:txBody>
        </p:sp>
      </p:grpSp>
      <p:grpSp>
        <p:nvGrpSpPr>
          <p:cNvPr id="333" name="组合 14"/>
          <p:cNvGrpSpPr/>
          <p:nvPr/>
        </p:nvGrpSpPr>
        <p:grpSpPr>
          <a:xfrm>
            <a:off x="6243990" y="1598342"/>
            <a:ext cx="789106" cy="813439"/>
            <a:chOff x="2246919" y="1303464"/>
            <a:chExt cx="1813891" cy="1869826"/>
          </a:xfrm>
        </p:grpSpPr>
        <p:pic>
          <p:nvPicPr>
            <p:cNvPr id="2097207" name="PA_图片 17"/>
            <p:cNvPicPr>
              <a:picLocks noChangeAspect="1"/>
            </p:cNvPicPr>
            <p:nvPr>
              <p:custDataLst>
                <p:tags r:id="rId7"/>
              </p:custDataLst>
            </p:nvPr>
          </p:nvPicPr>
          <p:blipFill>
            <a:blip r:embed="rId18"/>
            <a:stretch>
              <a:fillRect/>
            </a:stretch>
          </p:blipFill>
          <p:spPr>
            <a:xfrm>
              <a:off x="2246919" y="1364258"/>
              <a:ext cx="1813891" cy="1809032"/>
            </a:xfrm>
            <a:prstGeom prst="rect">
              <a:avLst/>
            </a:prstGeom>
          </p:spPr>
        </p:pic>
        <p:sp>
          <p:nvSpPr>
            <p:cNvPr id="1049340" name="PA_文本框 14"/>
            <p:cNvSpPr txBox="1"/>
            <p:nvPr>
              <p:custDataLst>
                <p:tags r:id="rId8"/>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责</a:t>
              </a:r>
            </a:p>
          </p:txBody>
        </p:sp>
      </p:grpSp>
      <p:grpSp>
        <p:nvGrpSpPr>
          <p:cNvPr id="334" name="组合 17"/>
          <p:cNvGrpSpPr/>
          <p:nvPr/>
        </p:nvGrpSpPr>
        <p:grpSpPr>
          <a:xfrm>
            <a:off x="7180457" y="1598342"/>
            <a:ext cx="789106" cy="813439"/>
            <a:chOff x="2246919" y="1303464"/>
            <a:chExt cx="1813891" cy="1869826"/>
          </a:xfrm>
        </p:grpSpPr>
        <p:pic>
          <p:nvPicPr>
            <p:cNvPr id="2097208" name="PA_图片 17"/>
            <p:cNvPicPr>
              <a:picLocks noChangeAspect="1"/>
            </p:cNvPicPr>
            <p:nvPr>
              <p:custDataLst>
                <p:tags r:id="rId5"/>
              </p:custDataLst>
            </p:nvPr>
          </p:nvPicPr>
          <p:blipFill>
            <a:blip r:embed="rId18"/>
            <a:stretch>
              <a:fillRect/>
            </a:stretch>
          </p:blipFill>
          <p:spPr>
            <a:xfrm>
              <a:off x="2246919" y="1364258"/>
              <a:ext cx="1813891" cy="1809032"/>
            </a:xfrm>
            <a:prstGeom prst="rect">
              <a:avLst/>
            </a:prstGeom>
          </p:spPr>
        </p:pic>
        <p:sp>
          <p:nvSpPr>
            <p:cNvPr id="1049341" name="PA_文本框 14"/>
            <p:cNvSpPr txBox="1"/>
            <p:nvPr>
              <p:custDataLst>
                <p:tags r:id="rId6"/>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任</a:t>
              </a:r>
            </a:p>
          </p:txBody>
        </p:sp>
      </p:grpSp>
      <p:sp>
        <p:nvSpPr>
          <p:cNvPr id="1049342" name="圆角矩形 36"/>
          <p:cNvSpPr/>
          <p:nvPr/>
        </p:nvSpPr>
        <p:spPr>
          <a:xfrm>
            <a:off x="615315" y="3152775"/>
            <a:ext cx="10960735" cy="2744470"/>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343" name="Freeform 11"/>
          <p:cNvSpPr/>
          <p:nvPr/>
        </p:nvSpPr>
        <p:spPr bwMode="auto">
          <a:xfrm>
            <a:off x="574699" y="3019381"/>
            <a:ext cx="80931" cy="472678"/>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344" name="Freeform 12"/>
          <p:cNvSpPr/>
          <p:nvPr/>
        </p:nvSpPr>
        <p:spPr bwMode="auto">
          <a:xfrm>
            <a:off x="574699" y="3083675"/>
            <a:ext cx="3477396" cy="408384"/>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345" name="TextBox 8"/>
          <p:cNvSpPr txBox="1"/>
          <p:nvPr/>
        </p:nvSpPr>
        <p:spPr>
          <a:xfrm>
            <a:off x="1003974" y="3108162"/>
            <a:ext cx="3048121" cy="359410"/>
          </a:xfrm>
          <a:prstGeom prst="rect">
            <a:avLst/>
          </a:prstGeom>
          <a:noFill/>
        </p:spPr>
        <p:txBody>
          <a:bodyPr wrap="square" lIns="68562" tIns="34281" rIns="68562" bIns="34281"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重点做好两个方面的工作</a:t>
            </a:r>
          </a:p>
        </p:txBody>
      </p:sp>
      <p:sp>
        <p:nvSpPr>
          <p:cNvPr id="1049346" name="矩形 26"/>
          <p:cNvSpPr>
            <a:spLocks noChangeArrowheads="1"/>
          </p:cNvSpPr>
          <p:nvPr/>
        </p:nvSpPr>
        <p:spPr bwMode="auto">
          <a:xfrm>
            <a:off x="912495" y="3744595"/>
            <a:ext cx="10258425" cy="1877695"/>
          </a:xfrm>
          <a:prstGeom prst="rect">
            <a:avLst/>
          </a:prstGeom>
          <a:noFill/>
          <a:ln w="9525">
            <a:noFill/>
            <a:miter lim="800000"/>
          </a:ln>
        </p:spPr>
        <p:txBody>
          <a:bodyPr wrap="square" lIns="91431" tIns="45716" rIns="91431" bIns="45716">
            <a:spAutoFit/>
          </a:bodyPr>
          <a:lstStyle/>
          <a:p>
            <a:pPr marL="285750" marR="0" lvl="0" indent="-285750" algn="l" defTabSz="913130" rtl="0" fontAlgn="base">
              <a:lnSpc>
                <a:spcPts val="3360"/>
              </a:lnSpc>
              <a:spcBef>
                <a:spcPct val="0"/>
              </a:spcBef>
              <a:spcAft>
                <a:spcPts val="500"/>
              </a:spcAft>
              <a:buClrTx/>
              <a:buSzTx/>
              <a:buFont typeface="Wingdings" panose="05000000000000000000" pitchFamily="2" charset="2"/>
              <a:buChar char="l"/>
            </a:pPr>
            <a:r>
              <a:rPr kumimoji="0"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一是企业</a:t>
            </a:r>
            <a:r>
              <a:rPr kumimoji="0" sz="1700" b="1" i="0" u="none" strike="noStrike" kern="0" cap="none" spc="0" normalizeH="0" baseline="0" noProof="0">
                <a:ln>
                  <a:noFill/>
                </a:ln>
                <a:solidFill>
                  <a:prstClr val="white"/>
                </a:solidFill>
                <a:effectLst/>
                <a:highlight>
                  <a:srgbClr val="FF0000"/>
                </a:highlight>
                <a:uLnTx/>
                <a:uFillTx/>
                <a:latin typeface="微软雅黑" panose="020B0503020204020204" pitchFamily="34" charset="-122"/>
                <a:ea typeface="微软雅黑" panose="020B0503020204020204" pitchFamily="34" charset="-122"/>
                <a:cs typeface="+mn-ea"/>
                <a:sym typeface="+mn-lt"/>
              </a:rPr>
              <a:t>主要负责人是第一责任人</a:t>
            </a:r>
            <a:r>
              <a:rPr kumimoji="0"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，应当结合企业实际制定有限空间作业</a:t>
            </a:r>
            <a:r>
              <a:rPr kumimoji="0" sz="1700" b="1" i="0" u="none" strike="noStrike" kern="0" cap="none" spc="0" normalizeH="0" baseline="0" noProof="0">
                <a:ln>
                  <a:noFill/>
                </a:ln>
                <a:solidFill>
                  <a:prstClr val="white"/>
                </a:solidFill>
                <a:effectLst/>
                <a:highlight>
                  <a:srgbClr val="FF0000"/>
                </a:highlight>
                <a:uLnTx/>
                <a:uFillTx/>
                <a:latin typeface="微软雅黑" panose="020B0503020204020204" pitchFamily="34" charset="-122"/>
                <a:ea typeface="微软雅黑" panose="020B0503020204020204" pitchFamily="34" charset="-122"/>
                <a:cs typeface="+mn-ea"/>
                <a:sym typeface="+mn-lt"/>
              </a:rPr>
              <a:t>安全管理制度</a:t>
            </a:r>
            <a:r>
              <a:rPr kumimoji="0"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，确保作业审批人、监护人员、作业人员能够</a:t>
            </a:r>
            <a:r>
              <a:rPr kumimoji="0" sz="1700" b="1" i="0" u="none" strike="noStrike" kern="0" cap="none" spc="0" normalizeH="0" baseline="0" noProof="0">
                <a:ln>
                  <a:noFill/>
                </a:ln>
                <a:solidFill>
                  <a:prstClr val="white"/>
                </a:solidFill>
                <a:effectLst/>
                <a:highlight>
                  <a:srgbClr val="FF0000"/>
                </a:highlight>
                <a:uLnTx/>
                <a:uFillTx/>
                <a:latin typeface="微软雅黑" panose="020B0503020204020204" pitchFamily="34" charset="-122"/>
                <a:ea typeface="微软雅黑" panose="020B0503020204020204" pitchFamily="34" charset="-122"/>
                <a:cs typeface="+mn-ea"/>
                <a:sym typeface="+mn-lt"/>
              </a:rPr>
              <a:t>各负其责</a:t>
            </a:r>
            <a:r>
              <a:rPr kumimoji="0" lang="zh-CN" altLang="en-US"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a:t>
            </a:r>
            <a:endParaRPr kumimoji="0" lang="en-US" altLang="zh-CN"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a:p>
            <a:pPr marL="285750" marR="0" lvl="0" indent="-285750" algn="l" defTabSz="913130" rtl="0" fontAlgn="base">
              <a:lnSpc>
                <a:spcPts val="3360"/>
              </a:lnSpc>
              <a:spcBef>
                <a:spcPct val="0"/>
              </a:spcBef>
              <a:spcAft>
                <a:spcPts val="500"/>
              </a:spcAft>
              <a:buClrTx/>
              <a:buSzTx/>
              <a:buFont typeface="Wingdings" panose="05000000000000000000" pitchFamily="2" charset="2"/>
              <a:buChar char="l"/>
            </a:pPr>
            <a:r>
              <a:rPr kumimoji="0"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二是要配备</a:t>
            </a:r>
            <a:r>
              <a:rPr kumimoji="0" sz="1700" b="1" i="0" u="none" strike="noStrike" kern="0" cap="none" spc="0" normalizeH="0" baseline="0" noProof="0">
                <a:ln>
                  <a:noFill/>
                </a:ln>
                <a:solidFill>
                  <a:prstClr val="white"/>
                </a:solidFill>
                <a:effectLst/>
                <a:highlight>
                  <a:srgbClr val="FF0000"/>
                </a:highlight>
                <a:uLnTx/>
                <a:uFillTx/>
                <a:latin typeface="微软雅黑" panose="020B0503020204020204" pitchFamily="34" charset="-122"/>
                <a:ea typeface="微软雅黑" panose="020B0503020204020204" pitchFamily="34" charset="-122"/>
                <a:cs typeface="+mn-ea"/>
                <a:sym typeface="+mn-lt"/>
              </a:rPr>
              <a:t>专职或者兼职的监护人员</a:t>
            </a:r>
            <a:r>
              <a:rPr kumimoji="0"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，并能够</a:t>
            </a:r>
            <a:r>
              <a:rPr kumimoji="0" sz="1700" b="1" i="0" u="none" strike="noStrike" kern="0" cap="none" spc="0" normalizeH="0" baseline="0" noProof="0">
                <a:ln>
                  <a:noFill/>
                </a:ln>
                <a:solidFill>
                  <a:prstClr val="white"/>
                </a:solidFill>
                <a:effectLst/>
                <a:highlight>
                  <a:srgbClr val="FF0000"/>
                </a:highlight>
                <a:uLnTx/>
                <a:uFillTx/>
                <a:latin typeface="微软雅黑" panose="020B0503020204020204" pitchFamily="34" charset="-122"/>
                <a:ea typeface="微软雅黑" panose="020B0503020204020204" pitchFamily="34" charset="-122"/>
                <a:cs typeface="+mn-ea"/>
                <a:sym typeface="+mn-lt"/>
              </a:rPr>
              <a:t>正确使用</a:t>
            </a:r>
            <a:r>
              <a:rPr kumimoji="0"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气体检测、机械通风、呼吸防护、应急救援等用品装备</a:t>
            </a:r>
            <a:r>
              <a:rPr kumimoji="0" lang="zh-CN" altLang="en-US"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a:t>
            </a:r>
          </a:p>
        </p:txBody>
      </p:sp>
      <p:grpSp>
        <p:nvGrpSpPr>
          <p:cNvPr id="335" name="组合 35"/>
          <p:cNvGrpSpPr/>
          <p:nvPr/>
        </p:nvGrpSpPr>
        <p:grpSpPr>
          <a:xfrm>
            <a:off x="902335" y="1598295"/>
            <a:ext cx="789305" cy="796925"/>
            <a:chOff x="1421" y="2517"/>
            <a:chExt cx="1243" cy="1255"/>
          </a:xfrm>
        </p:grpSpPr>
        <p:pic>
          <p:nvPicPr>
            <p:cNvPr id="2097209" name="PA_图片 17"/>
            <p:cNvPicPr>
              <a:picLocks noChangeAspect="1"/>
            </p:cNvPicPr>
            <p:nvPr>
              <p:custDataLst>
                <p:tags r:id="rId3"/>
              </p:custDataLst>
            </p:nvPr>
          </p:nvPicPr>
          <p:blipFill>
            <a:blip r:embed="rId18"/>
            <a:stretch>
              <a:fillRect/>
            </a:stretch>
          </p:blipFill>
          <p:spPr>
            <a:xfrm>
              <a:off x="1421" y="2533"/>
              <a:ext cx="1243" cy="1239"/>
            </a:xfrm>
            <a:prstGeom prst="rect">
              <a:avLst/>
            </a:prstGeom>
          </p:spPr>
        </p:pic>
        <p:sp>
          <p:nvSpPr>
            <p:cNvPr id="1049347" name="PA_文本框 14"/>
            <p:cNvSpPr txBox="1"/>
            <p:nvPr>
              <p:custDataLst>
                <p:tags r:id="rId4"/>
              </p:custDataLst>
            </p:nvPr>
          </p:nvSpPr>
          <p:spPr>
            <a:xfrm>
              <a:off x="1423" y="2517"/>
              <a:ext cx="1064" cy="1210"/>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一</a:t>
              </a:r>
            </a:p>
          </p:txBody>
        </p:sp>
      </p:grpSp>
      <p:grpSp>
        <p:nvGrpSpPr>
          <p:cNvPr id="336" name="组合 32"/>
          <p:cNvGrpSpPr/>
          <p:nvPr/>
        </p:nvGrpSpPr>
        <p:grpSpPr>
          <a:xfrm>
            <a:off x="1815949" y="1618662"/>
            <a:ext cx="789106" cy="813439"/>
            <a:chOff x="2246919" y="1303464"/>
            <a:chExt cx="1813891" cy="1869826"/>
          </a:xfrm>
        </p:grpSpPr>
        <p:pic>
          <p:nvPicPr>
            <p:cNvPr id="2097210" name="PA_图片 17"/>
            <p:cNvPicPr>
              <a:picLocks noChangeAspect="1"/>
            </p:cNvPicPr>
            <p:nvPr>
              <p:custDataLst>
                <p:tags r:id="rId1"/>
              </p:custDataLst>
            </p:nvPr>
          </p:nvPicPr>
          <p:blipFill>
            <a:blip r:embed="rId18"/>
            <a:stretch>
              <a:fillRect/>
            </a:stretch>
          </p:blipFill>
          <p:spPr>
            <a:xfrm>
              <a:off x="2246919" y="1364258"/>
              <a:ext cx="1813891" cy="1809032"/>
            </a:xfrm>
            <a:prstGeom prst="rect">
              <a:avLst/>
            </a:prstGeom>
          </p:spPr>
        </p:pic>
        <p:sp>
          <p:nvSpPr>
            <p:cNvPr id="1049348" name="PA_文本框 14"/>
            <p:cNvSpPr txBox="1"/>
            <p:nvPr>
              <p:custDataLst>
                <p:tags r:id="rId2"/>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a:t>
              </a: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335"/>
                                        </p:tgtEl>
                                        <p:attrNameLst>
                                          <p:attrName>style.visibility</p:attrName>
                                        </p:attrNameLst>
                                      </p:cBhvr>
                                      <p:to>
                                        <p:strVal val="visible"/>
                                      </p:to>
                                    </p:set>
                                    <p:anim calcmode="lin" valueType="num">
                                      <p:cBhvr>
                                        <p:cTn id="7" dur="500" fill="hold"/>
                                        <p:tgtEl>
                                          <p:spTgt spid="335"/>
                                        </p:tgtEl>
                                        <p:attrNameLst>
                                          <p:attrName>ppt_w</p:attrName>
                                        </p:attrNameLst>
                                      </p:cBhvr>
                                      <p:tavLst>
                                        <p:tav tm="0">
                                          <p:val>
                                            <p:fltVal val="0"/>
                                          </p:val>
                                        </p:tav>
                                        <p:tav tm="100000">
                                          <p:val>
                                            <p:strVal val="#ppt_w"/>
                                          </p:val>
                                        </p:tav>
                                      </p:tavLst>
                                    </p:anim>
                                    <p:anim calcmode="lin" valueType="num">
                                      <p:cBhvr>
                                        <p:cTn id="8" dur="500" fill="hold"/>
                                        <p:tgtEl>
                                          <p:spTgt spid="335"/>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3" presetClass="entr" presetSubtype="272" fill="hold" nodeType="afterEffect">
                                  <p:stCondLst>
                                    <p:cond delay="0"/>
                                  </p:stCondLst>
                                  <p:childTnLst>
                                    <p:set>
                                      <p:cBhvr>
                                        <p:cTn id="11" dur="1" fill="hold">
                                          <p:stCondLst>
                                            <p:cond delay="0"/>
                                          </p:stCondLst>
                                        </p:cTn>
                                        <p:tgtEl>
                                          <p:spTgt spid="336"/>
                                        </p:tgtEl>
                                        <p:attrNameLst>
                                          <p:attrName>style.visibility</p:attrName>
                                        </p:attrNameLst>
                                      </p:cBhvr>
                                      <p:to>
                                        <p:strVal val="visible"/>
                                      </p:to>
                                    </p:set>
                                    <p:anim calcmode="lin" valueType="num">
                                      <p:cBhvr>
                                        <p:cTn id="12" dur="500" fill="hold"/>
                                        <p:tgtEl>
                                          <p:spTgt spid="336"/>
                                        </p:tgtEl>
                                        <p:attrNameLst>
                                          <p:attrName>ppt_w</p:attrName>
                                        </p:attrNameLst>
                                      </p:cBhvr>
                                      <p:tavLst>
                                        <p:tav tm="0">
                                          <p:val>
                                            <p:strVal val="2/3*#ppt_w"/>
                                          </p:val>
                                        </p:tav>
                                        <p:tav tm="100000">
                                          <p:val>
                                            <p:strVal val="#ppt_w"/>
                                          </p:val>
                                        </p:tav>
                                      </p:tavLst>
                                    </p:anim>
                                    <p:anim calcmode="lin" valueType="num">
                                      <p:cBhvr>
                                        <p:cTn id="13" dur="500" fill="hold"/>
                                        <p:tgtEl>
                                          <p:spTgt spid="336"/>
                                        </p:tgtEl>
                                        <p:attrNameLst>
                                          <p:attrName>ppt_h</p:attrName>
                                        </p:attrNameLst>
                                      </p:cBhvr>
                                      <p:tavLst>
                                        <p:tav tm="0">
                                          <p:val>
                                            <p:strVal val="2/3*#ppt_h"/>
                                          </p:val>
                                        </p:tav>
                                        <p:tav tm="100000">
                                          <p:val>
                                            <p:strVal val="#ppt_h"/>
                                          </p:val>
                                        </p:tav>
                                      </p:tavLst>
                                    </p:anim>
                                  </p:childTnLst>
                                </p:cTn>
                              </p:par>
                            </p:childTnLst>
                          </p:cTn>
                        </p:par>
                        <p:par>
                          <p:cTn id="14" fill="hold" nodeType="afterGroup">
                            <p:stCondLst>
                              <p:cond delay="1000"/>
                            </p:stCondLst>
                            <p:childTnLst>
                              <p:par>
                                <p:cTn id="15" presetID="23" presetClass="entr" presetSubtype="272" fill="hold" nodeType="afterEffect">
                                  <p:stCondLst>
                                    <p:cond delay="0"/>
                                  </p:stCondLst>
                                  <p:childTnLst>
                                    <p:set>
                                      <p:cBhvr>
                                        <p:cTn id="16" dur="1" fill="hold">
                                          <p:stCondLst>
                                            <p:cond delay="0"/>
                                          </p:stCondLst>
                                        </p:cTn>
                                        <p:tgtEl>
                                          <p:spTgt spid="329"/>
                                        </p:tgtEl>
                                        <p:attrNameLst>
                                          <p:attrName>style.visibility</p:attrName>
                                        </p:attrNameLst>
                                      </p:cBhvr>
                                      <p:to>
                                        <p:strVal val="visible"/>
                                      </p:to>
                                    </p:set>
                                    <p:anim calcmode="lin" valueType="num">
                                      <p:cBhvr>
                                        <p:cTn id="17" dur="500" fill="hold"/>
                                        <p:tgtEl>
                                          <p:spTgt spid="329"/>
                                        </p:tgtEl>
                                        <p:attrNameLst>
                                          <p:attrName>ppt_w</p:attrName>
                                        </p:attrNameLst>
                                      </p:cBhvr>
                                      <p:tavLst>
                                        <p:tav tm="0">
                                          <p:val>
                                            <p:strVal val="2/3*#ppt_w"/>
                                          </p:val>
                                        </p:tav>
                                        <p:tav tm="100000">
                                          <p:val>
                                            <p:strVal val="#ppt_w"/>
                                          </p:val>
                                        </p:tav>
                                      </p:tavLst>
                                    </p:anim>
                                    <p:anim calcmode="lin" valueType="num">
                                      <p:cBhvr>
                                        <p:cTn id="18" dur="500" fill="hold"/>
                                        <p:tgtEl>
                                          <p:spTgt spid="329"/>
                                        </p:tgtEl>
                                        <p:attrNameLst>
                                          <p:attrName>ppt_h</p:attrName>
                                        </p:attrNameLst>
                                      </p:cBhvr>
                                      <p:tavLst>
                                        <p:tav tm="0">
                                          <p:val>
                                            <p:strVal val="2/3*#ppt_h"/>
                                          </p:val>
                                        </p:tav>
                                        <p:tav tm="100000">
                                          <p:val>
                                            <p:strVal val="#ppt_h"/>
                                          </p:val>
                                        </p:tav>
                                      </p:tavLst>
                                    </p:anim>
                                  </p:childTnLst>
                                </p:cTn>
                              </p:par>
                              <p:par>
                                <p:cTn id="19" presetID="23" presetClass="entr" presetSubtype="272" fill="hold" nodeType="withEffect">
                                  <p:stCondLst>
                                    <p:cond delay="200"/>
                                  </p:stCondLst>
                                  <p:childTnLst>
                                    <p:set>
                                      <p:cBhvr>
                                        <p:cTn id="20" dur="1" fill="hold">
                                          <p:stCondLst>
                                            <p:cond delay="0"/>
                                          </p:stCondLst>
                                        </p:cTn>
                                        <p:tgtEl>
                                          <p:spTgt spid="330"/>
                                        </p:tgtEl>
                                        <p:attrNameLst>
                                          <p:attrName>style.visibility</p:attrName>
                                        </p:attrNameLst>
                                      </p:cBhvr>
                                      <p:to>
                                        <p:strVal val="visible"/>
                                      </p:to>
                                    </p:set>
                                    <p:anim calcmode="lin" valueType="num">
                                      <p:cBhvr>
                                        <p:cTn id="21" dur="500" fill="hold"/>
                                        <p:tgtEl>
                                          <p:spTgt spid="330"/>
                                        </p:tgtEl>
                                        <p:attrNameLst>
                                          <p:attrName>ppt_w</p:attrName>
                                        </p:attrNameLst>
                                      </p:cBhvr>
                                      <p:tavLst>
                                        <p:tav tm="0">
                                          <p:val>
                                            <p:strVal val="2/3*#ppt_w"/>
                                          </p:val>
                                        </p:tav>
                                        <p:tav tm="100000">
                                          <p:val>
                                            <p:strVal val="#ppt_w"/>
                                          </p:val>
                                        </p:tav>
                                      </p:tavLst>
                                    </p:anim>
                                    <p:anim calcmode="lin" valueType="num">
                                      <p:cBhvr>
                                        <p:cTn id="22" dur="500" fill="hold"/>
                                        <p:tgtEl>
                                          <p:spTgt spid="330"/>
                                        </p:tgtEl>
                                        <p:attrNameLst>
                                          <p:attrName>ppt_h</p:attrName>
                                        </p:attrNameLst>
                                      </p:cBhvr>
                                      <p:tavLst>
                                        <p:tav tm="0">
                                          <p:val>
                                            <p:strVal val="2/3*#ppt_h"/>
                                          </p:val>
                                        </p:tav>
                                        <p:tav tm="100000">
                                          <p:val>
                                            <p:strVal val="#ppt_h"/>
                                          </p:val>
                                        </p:tav>
                                      </p:tavLst>
                                    </p:anim>
                                  </p:childTnLst>
                                </p:cTn>
                              </p:par>
                              <p:par>
                                <p:cTn id="23" presetID="23" presetClass="entr" presetSubtype="272" fill="hold" nodeType="withEffect">
                                  <p:stCondLst>
                                    <p:cond delay="400"/>
                                  </p:stCondLst>
                                  <p:childTnLst>
                                    <p:set>
                                      <p:cBhvr>
                                        <p:cTn id="24" dur="1" fill="hold">
                                          <p:stCondLst>
                                            <p:cond delay="0"/>
                                          </p:stCondLst>
                                        </p:cTn>
                                        <p:tgtEl>
                                          <p:spTgt spid="331"/>
                                        </p:tgtEl>
                                        <p:attrNameLst>
                                          <p:attrName>style.visibility</p:attrName>
                                        </p:attrNameLst>
                                      </p:cBhvr>
                                      <p:to>
                                        <p:strVal val="visible"/>
                                      </p:to>
                                    </p:set>
                                    <p:anim calcmode="lin" valueType="num">
                                      <p:cBhvr>
                                        <p:cTn id="25" dur="500" fill="hold"/>
                                        <p:tgtEl>
                                          <p:spTgt spid="331"/>
                                        </p:tgtEl>
                                        <p:attrNameLst>
                                          <p:attrName>ppt_w</p:attrName>
                                        </p:attrNameLst>
                                      </p:cBhvr>
                                      <p:tavLst>
                                        <p:tav tm="0">
                                          <p:val>
                                            <p:strVal val="2/3*#ppt_w"/>
                                          </p:val>
                                        </p:tav>
                                        <p:tav tm="100000">
                                          <p:val>
                                            <p:strVal val="#ppt_w"/>
                                          </p:val>
                                        </p:tav>
                                      </p:tavLst>
                                    </p:anim>
                                    <p:anim calcmode="lin" valueType="num">
                                      <p:cBhvr>
                                        <p:cTn id="26" dur="500" fill="hold"/>
                                        <p:tgtEl>
                                          <p:spTgt spid="331"/>
                                        </p:tgtEl>
                                        <p:attrNameLst>
                                          <p:attrName>ppt_h</p:attrName>
                                        </p:attrNameLst>
                                      </p:cBhvr>
                                      <p:tavLst>
                                        <p:tav tm="0">
                                          <p:val>
                                            <p:strVal val="2/3*#ppt_h"/>
                                          </p:val>
                                        </p:tav>
                                        <p:tav tm="100000">
                                          <p:val>
                                            <p:strVal val="#ppt_h"/>
                                          </p:val>
                                        </p:tav>
                                      </p:tavLst>
                                    </p:anim>
                                  </p:childTnLst>
                                </p:cTn>
                              </p:par>
                              <p:par>
                                <p:cTn id="27" presetID="23" presetClass="entr" presetSubtype="272" fill="hold" nodeType="withEffect">
                                  <p:stCondLst>
                                    <p:cond delay="400"/>
                                  </p:stCondLst>
                                  <p:childTnLst>
                                    <p:set>
                                      <p:cBhvr>
                                        <p:cTn id="28" dur="1" fill="hold">
                                          <p:stCondLst>
                                            <p:cond delay="0"/>
                                          </p:stCondLst>
                                        </p:cTn>
                                        <p:tgtEl>
                                          <p:spTgt spid="332"/>
                                        </p:tgtEl>
                                        <p:attrNameLst>
                                          <p:attrName>style.visibility</p:attrName>
                                        </p:attrNameLst>
                                      </p:cBhvr>
                                      <p:to>
                                        <p:strVal val="visible"/>
                                      </p:to>
                                    </p:set>
                                    <p:anim calcmode="lin" valueType="num">
                                      <p:cBhvr>
                                        <p:cTn id="29" dur="500" fill="hold"/>
                                        <p:tgtEl>
                                          <p:spTgt spid="332"/>
                                        </p:tgtEl>
                                        <p:attrNameLst>
                                          <p:attrName>ppt_w</p:attrName>
                                        </p:attrNameLst>
                                      </p:cBhvr>
                                      <p:tavLst>
                                        <p:tav tm="0">
                                          <p:val>
                                            <p:strVal val="2/3*#ppt_w"/>
                                          </p:val>
                                        </p:tav>
                                        <p:tav tm="100000">
                                          <p:val>
                                            <p:strVal val="#ppt_w"/>
                                          </p:val>
                                        </p:tav>
                                      </p:tavLst>
                                    </p:anim>
                                    <p:anim calcmode="lin" valueType="num">
                                      <p:cBhvr>
                                        <p:cTn id="30" dur="500" fill="hold"/>
                                        <p:tgtEl>
                                          <p:spTgt spid="332"/>
                                        </p:tgtEl>
                                        <p:attrNameLst>
                                          <p:attrName>ppt_h</p:attrName>
                                        </p:attrNameLst>
                                      </p:cBhvr>
                                      <p:tavLst>
                                        <p:tav tm="0">
                                          <p:val>
                                            <p:strVal val="2/3*#ppt_h"/>
                                          </p:val>
                                        </p:tav>
                                        <p:tav tm="100000">
                                          <p:val>
                                            <p:strVal val="#ppt_h"/>
                                          </p:val>
                                        </p:tav>
                                      </p:tavLst>
                                    </p:anim>
                                  </p:childTnLst>
                                </p:cTn>
                              </p:par>
                              <p:par>
                                <p:cTn id="31" presetID="23" presetClass="entr" presetSubtype="272" fill="hold" nodeType="withEffect">
                                  <p:stCondLst>
                                    <p:cond delay="500"/>
                                  </p:stCondLst>
                                  <p:childTnLst>
                                    <p:set>
                                      <p:cBhvr>
                                        <p:cTn id="32" dur="1" fill="hold">
                                          <p:stCondLst>
                                            <p:cond delay="0"/>
                                          </p:stCondLst>
                                        </p:cTn>
                                        <p:tgtEl>
                                          <p:spTgt spid="333"/>
                                        </p:tgtEl>
                                        <p:attrNameLst>
                                          <p:attrName>style.visibility</p:attrName>
                                        </p:attrNameLst>
                                      </p:cBhvr>
                                      <p:to>
                                        <p:strVal val="visible"/>
                                      </p:to>
                                    </p:set>
                                    <p:anim calcmode="lin" valueType="num">
                                      <p:cBhvr>
                                        <p:cTn id="33" dur="500" fill="hold"/>
                                        <p:tgtEl>
                                          <p:spTgt spid="333"/>
                                        </p:tgtEl>
                                        <p:attrNameLst>
                                          <p:attrName>ppt_w</p:attrName>
                                        </p:attrNameLst>
                                      </p:cBhvr>
                                      <p:tavLst>
                                        <p:tav tm="0">
                                          <p:val>
                                            <p:strVal val="2/3*#ppt_w"/>
                                          </p:val>
                                        </p:tav>
                                        <p:tav tm="100000">
                                          <p:val>
                                            <p:strVal val="#ppt_w"/>
                                          </p:val>
                                        </p:tav>
                                      </p:tavLst>
                                    </p:anim>
                                    <p:anim calcmode="lin" valueType="num">
                                      <p:cBhvr>
                                        <p:cTn id="34" dur="500" fill="hold"/>
                                        <p:tgtEl>
                                          <p:spTgt spid="333"/>
                                        </p:tgtEl>
                                        <p:attrNameLst>
                                          <p:attrName>ppt_h</p:attrName>
                                        </p:attrNameLst>
                                      </p:cBhvr>
                                      <p:tavLst>
                                        <p:tav tm="0">
                                          <p:val>
                                            <p:strVal val="2/3*#ppt_h"/>
                                          </p:val>
                                        </p:tav>
                                        <p:tav tm="100000">
                                          <p:val>
                                            <p:strVal val="#ppt_h"/>
                                          </p:val>
                                        </p:tav>
                                      </p:tavLst>
                                    </p:anim>
                                  </p:childTnLst>
                                </p:cTn>
                              </p:par>
                              <p:par>
                                <p:cTn id="35" presetID="23" presetClass="entr" presetSubtype="272" fill="hold" nodeType="withEffect">
                                  <p:stCondLst>
                                    <p:cond delay="600"/>
                                  </p:stCondLst>
                                  <p:childTnLst>
                                    <p:set>
                                      <p:cBhvr>
                                        <p:cTn id="36" dur="1" fill="hold">
                                          <p:stCondLst>
                                            <p:cond delay="0"/>
                                          </p:stCondLst>
                                        </p:cTn>
                                        <p:tgtEl>
                                          <p:spTgt spid="334"/>
                                        </p:tgtEl>
                                        <p:attrNameLst>
                                          <p:attrName>style.visibility</p:attrName>
                                        </p:attrNameLst>
                                      </p:cBhvr>
                                      <p:to>
                                        <p:strVal val="visible"/>
                                      </p:to>
                                    </p:set>
                                    <p:anim calcmode="lin" valueType="num">
                                      <p:cBhvr>
                                        <p:cTn id="37" dur="500" fill="hold"/>
                                        <p:tgtEl>
                                          <p:spTgt spid="334"/>
                                        </p:tgtEl>
                                        <p:attrNameLst>
                                          <p:attrName>ppt_w</p:attrName>
                                        </p:attrNameLst>
                                      </p:cBhvr>
                                      <p:tavLst>
                                        <p:tav tm="0">
                                          <p:val>
                                            <p:strVal val="2/3*#ppt_w"/>
                                          </p:val>
                                        </p:tav>
                                        <p:tav tm="100000">
                                          <p:val>
                                            <p:strVal val="#ppt_w"/>
                                          </p:val>
                                        </p:tav>
                                      </p:tavLst>
                                    </p:anim>
                                    <p:anim calcmode="lin" valueType="num">
                                      <p:cBhvr>
                                        <p:cTn id="38" dur="500" fill="hold"/>
                                        <p:tgtEl>
                                          <p:spTgt spid="334"/>
                                        </p:tgtEl>
                                        <p:attrNameLst>
                                          <p:attrName>ppt_h</p:attrName>
                                        </p:attrNameLst>
                                      </p:cBhvr>
                                      <p:tavLst>
                                        <p:tav tm="0">
                                          <p:val>
                                            <p:strVal val="2/3*#ppt_h"/>
                                          </p:val>
                                        </p:tav>
                                        <p:tav tm="100000">
                                          <p:val>
                                            <p:strVal val="#ppt_h"/>
                                          </p:val>
                                        </p:tav>
                                      </p:tavLst>
                                    </p:anim>
                                  </p:childTnLst>
                                </p:cTn>
                              </p:par>
                            </p:childTnLst>
                          </p:cTn>
                        </p:par>
                        <p:par>
                          <p:cTn id="39" fill="hold" nodeType="afterGroup">
                            <p:stCondLst>
                              <p:cond delay="2100"/>
                            </p:stCondLst>
                            <p:childTnLst>
                              <p:par>
                                <p:cTn id="40" presetID="22" presetClass="entr" presetSubtype="2" fill="hold" grpId="0" nodeType="afterEffect">
                                  <p:stCondLst>
                                    <p:cond delay="0"/>
                                  </p:stCondLst>
                                  <p:childTnLst>
                                    <p:set>
                                      <p:cBhvr>
                                        <p:cTn id="41" dur="1" fill="hold">
                                          <p:stCondLst>
                                            <p:cond delay="0"/>
                                          </p:stCondLst>
                                        </p:cTn>
                                        <p:tgtEl>
                                          <p:spTgt spid="1049343"/>
                                        </p:tgtEl>
                                        <p:attrNameLst>
                                          <p:attrName>style.visibility</p:attrName>
                                        </p:attrNameLst>
                                      </p:cBhvr>
                                      <p:to>
                                        <p:strVal val="visible"/>
                                      </p:to>
                                    </p:set>
                                    <p:animEffect transition="in" filter="wipe(right)">
                                      <p:cBhvr>
                                        <p:cTn id="42" dur="300"/>
                                        <p:tgtEl>
                                          <p:spTgt spid="1049343"/>
                                        </p:tgtEl>
                                      </p:cBhvr>
                                    </p:animEffect>
                                  </p:childTnLst>
                                </p:cTn>
                              </p:par>
                            </p:childTnLst>
                          </p:cTn>
                        </p:par>
                        <p:par>
                          <p:cTn id="43" fill="hold" nodeType="afterGroup">
                            <p:stCondLst>
                              <p:cond delay="2400"/>
                            </p:stCondLst>
                            <p:childTnLst>
                              <p:par>
                                <p:cTn id="44" presetID="22" presetClass="entr" presetSubtype="8" fill="hold" grpId="0" nodeType="afterEffect">
                                  <p:stCondLst>
                                    <p:cond delay="0"/>
                                  </p:stCondLst>
                                  <p:childTnLst>
                                    <p:set>
                                      <p:cBhvr>
                                        <p:cTn id="45" dur="1" fill="hold">
                                          <p:stCondLst>
                                            <p:cond delay="0"/>
                                          </p:stCondLst>
                                        </p:cTn>
                                        <p:tgtEl>
                                          <p:spTgt spid="1049344"/>
                                        </p:tgtEl>
                                        <p:attrNameLst>
                                          <p:attrName>style.visibility</p:attrName>
                                        </p:attrNameLst>
                                      </p:cBhvr>
                                      <p:to>
                                        <p:strVal val="visible"/>
                                      </p:to>
                                    </p:set>
                                    <p:animEffect transition="in" filter="wipe(left)">
                                      <p:cBhvr>
                                        <p:cTn id="46" dur="500"/>
                                        <p:tgtEl>
                                          <p:spTgt spid="1049344"/>
                                        </p:tgtEl>
                                      </p:cBhvr>
                                    </p:animEffect>
                                  </p:childTnLst>
                                </p:cTn>
                              </p:par>
                            </p:childTnLst>
                          </p:cTn>
                        </p:par>
                        <p:par>
                          <p:cTn id="47" fill="hold" nodeType="afterGroup">
                            <p:stCondLst>
                              <p:cond delay="2900"/>
                            </p:stCondLst>
                            <p:childTnLst>
                              <p:par>
                                <p:cTn id="48" presetID="42" presetClass="entr" presetSubtype="0" fill="hold" grpId="0" nodeType="afterEffect">
                                  <p:stCondLst>
                                    <p:cond delay="0"/>
                                  </p:stCondLst>
                                  <p:childTnLst>
                                    <p:set>
                                      <p:cBhvr>
                                        <p:cTn id="49" dur="1" fill="hold">
                                          <p:stCondLst>
                                            <p:cond delay="0"/>
                                          </p:stCondLst>
                                        </p:cTn>
                                        <p:tgtEl>
                                          <p:spTgt spid="1049342"/>
                                        </p:tgtEl>
                                        <p:attrNameLst>
                                          <p:attrName>style.visibility</p:attrName>
                                        </p:attrNameLst>
                                      </p:cBhvr>
                                      <p:to>
                                        <p:strVal val="visible"/>
                                      </p:to>
                                    </p:set>
                                    <p:animEffect transition="in" filter="fade">
                                      <p:cBhvr>
                                        <p:cTn id="50" dur="1000"/>
                                        <p:tgtEl>
                                          <p:spTgt spid="1049342"/>
                                        </p:tgtEl>
                                      </p:cBhvr>
                                    </p:animEffect>
                                    <p:anim calcmode="lin" valueType="num">
                                      <p:cBhvr>
                                        <p:cTn id="51" dur="1000" fill="hold"/>
                                        <p:tgtEl>
                                          <p:spTgt spid="1049342"/>
                                        </p:tgtEl>
                                        <p:attrNameLst>
                                          <p:attrName>ppt_x</p:attrName>
                                        </p:attrNameLst>
                                      </p:cBhvr>
                                      <p:tavLst>
                                        <p:tav tm="0">
                                          <p:val>
                                            <p:strVal val="#ppt_x"/>
                                          </p:val>
                                        </p:tav>
                                        <p:tav tm="100000">
                                          <p:val>
                                            <p:strVal val="#ppt_x"/>
                                          </p:val>
                                        </p:tav>
                                      </p:tavLst>
                                    </p:anim>
                                    <p:anim calcmode="lin" valueType="num">
                                      <p:cBhvr>
                                        <p:cTn id="52" dur="1000" fill="hold"/>
                                        <p:tgtEl>
                                          <p:spTgt spid="1049342"/>
                                        </p:tgtEl>
                                        <p:attrNameLst>
                                          <p:attrName>ppt_y</p:attrName>
                                        </p:attrNameLst>
                                      </p:cBhvr>
                                      <p:tavLst>
                                        <p:tav tm="0">
                                          <p:val>
                                            <p:strVal val="#ppt_y+.1"/>
                                          </p:val>
                                        </p:tav>
                                        <p:tav tm="100000">
                                          <p:val>
                                            <p:strVal val="#ppt_y"/>
                                          </p:val>
                                        </p:tav>
                                      </p:tavLst>
                                    </p:anim>
                                  </p:childTnLst>
                                </p:cTn>
                              </p:par>
                            </p:childTnLst>
                          </p:cTn>
                        </p:par>
                        <p:par>
                          <p:cTn id="53" fill="hold" nodeType="afterGroup">
                            <p:stCondLst>
                              <p:cond delay="3900"/>
                            </p:stCondLst>
                            <p:childTnLst>
                              <p:par>
                                <p:cTn id="54" presetID="56" presetClass="entr" presetSubtype="0" fill="hold" grpId="0" nodeType="afterEffect">
                                  <p:stCondLst>
                                    <p:cond delay="0"/>
                                  </p:stCondLst>
                                  <p:iterate type="lt">
                                    <p:tmPct val="10000"/>
                                  </p:iterate>
                                  <p:childTnLst>
                                    <p:set>
                                      <p:cBhvr>
                                        <p:cTn id="55" dur="1" fill="hold">
                                          <p:stCondLst>
                                            <p:cond delay="0"/>
                                          </p:stCondLst>
                                        </p:cTn>
                                        <p:tgtEl>
                                          <p:spTgt spid="1049345"/>
                                        </p:tgtEl>
                                        <p:attrNameLst>
                                          <p:attrName>style.visibility</p:attrName>
                                        </p:attrNameLst>
                                      </p:cBhvr>
                                      <p:to>
                                        <p:strVal val="visible"/>
                                      </p:to>
                                    </p:set>
                                    <p:anim by="(-#ppt_w*2)" calcmode="lin" valueType="num">
                                      <p:cBhvr rctx="PPT">
                                        <p:cTn id="56" dur="250" autoRev="1" fill="hold">
                                          <p:stCondLst>
                                            <p:cond delay="0"/>
                                          </p:stCondLst>
                                        </p:cTn>
                                        <p:tgtEl>
                                          <p:spTgt spid="1049345"/>
                                        </p:tgtEl>
                                        <p:attrNameLst>
                                          <p:attrName>ppt_w</p:attrName>
                                        </p:attrNameLst>
                                      </p:cBhvr>
                                    </p:anim>
                                    <p:anim by="(#ppt_w*0.50)" calcmode="lin" valueType="num">
                                      <p:cBhvr>
                                        <p:cTn id="57" dur="250" decel="50000" autoRev="1" fill="hold">
                                          <p:stCondLst>
                                            <p:cond delay="0"/>
                                          </p:stCondLst>
                                        </p:cTn>
                                        <p:tgtEl>
                                          <p:spTgt spid="1049345"/>
                                        </p:tgtEl>
                                        <p:attrNameLst>
                                          <p:attrName>ppt_x</p:attrName>
                                        </p:attrNameLst>
                                      </p:cBhvr>
                                    </p:anim>
                                    <p:anim from="(-#ppt_h/2)" to="(#ppt_y)" calcmode="lin" valueType="num">
                                      <p:cBhvr>
                                        <p:cTn id="58" dur="500" fill="hold">
                                          <p:stCondLst>
                                            <p:cond delay="0"/>
                                          </p:stCondLst>
                                        </p:cTn>
                                        <p:tgtEl>
                                          <p:spTgt spid="1049345"/>
                                        </p:tgtEl>
                                        <p:attrNameLst>
                                          <p:attrName>ppt_y</p:attrName>
                                        </p:attrNameLst>
                                      </p:cBhvr>
                                    </p:anim>
                                    <p:animRot by="21600000">
                                      <p:cBhvr>
                                        <p:cTn id="59" dur="500" fill="hold">
                                          <p:stCondLst>
                                            <p:cond delay="0"/>
                                          </p:stCondLst>
                                        </p:cTn>
                                        <p:tgtEl>
                                          <p:spTgt spid="1049345"/>
                                        </p:tgtEl>
                                        <p:attrNameLst>
                                          <p:attrName>r</p:attrName>
                                        </p:attrNameLst>
                                      </p:cBhvr>
                                    </p:animRot>
                                  </p:childTnLst>
                                </p:cTn>
                              </p:par>
                            </p:childTnLst>
                          </p:cTn>
                        </p:par>
                        <p:par>
                          <p:cTn id="60" fill="hold" nodeType="afterGroup">
                            <p:stCondLst>
                              <p:cond delay="4400"/>
                            </p:stCondLst>
                            <p:childTnLst>
                              <p:par>
                                <p:cTn id="61" presetID="14" presetClass="entr" presetSubtype="10" fill="hold" grpId="0" nodeType="afterEffect">
                                  <p:stCondLst>
                                    <p:cond delay="0"/>
                                  </p:stCondLst>
                                  <p:childTnLst>
                                    <p:set>
                                      <p:cBhvr>
                                        <p:cTn id="62" dur="1" fill="hold">
                                          <p:stCondLst>
                                            <p:cond delay="0"/>
                                          </p:stCondLst>
                                        </p:cTn>
                                        <p:tgtEl>
                                          <p:spTgt spid="1049346"/>
                                        </p:tgtEl>
                                        <p:attrNameLst>
                                          <p:attrName>style.visibility</p:attrName>
                                        </p:attrNameLst>
                                      </p:cBhvr>
                                      <p:to>
                                        <p:strVal val="visible"/>
                                      </p:to>
                                    </p:set>
                                    <p:animEffect transition="in" filter="randombar(horizontal)">
                                      <p:cBhvr>
                                        <p:cTn id="63" dur="750"/>
                                        <p:tgtEl>
                                          <p:spTgt spid="10493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342" grpId="0" animBg="1"/>
      <p:bldP spid="1049343" grpId="0" animBg="1"/>
      <p:bldP spid="1049344" grpId="0" animBg="1"/>
      <p:bldP spid="1049345" grpId="0"/>
      <p:bldP spid="104934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6" name="矩形 54"/>
          <p:cNvSpPr/>
          <p:nvPr/>
        </p:nvSpPr>
        <p:spPr>
          <a:xfrm>
            <a:off x="925098" y="1208301"/>
            <a:ext cx="10153128" cy="859939"/>
          </a:xfrm>
          <a:prstGeom prst="rect">
            <a:avLst/>
          </a:prstGeom>
          <a:solidFill>
            <a:srgbClr val="C000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730" name="直接连接符 58"/>
          <p:cNvCxnSpPr>
            <a:cxnSpLocks noChangeShapeType="1"/>
          </p:cNvCxnSpPr>
          <p:nvPr/>
        </p:nvCxnSpPr>
        <p:spPr bwMode="auto">
          <a:xfrm>
            <a:off x="851245" y="4559051"/>
            <a:ext cx="7399137" cy="0"/>
          </a:xfrm>
          <a:prstGeom prst="line">
            <a:avLst/>
          </a:prstGeom>
          <a:noFill/>
          <a:ln w="19050" cmpd="sng">
            <a:solidFill>
              <a:srgbClr val="C00000"/>
            </a:solidFill>
            <a:prstDash val="sysDash"/>
            <a:round/>
            <a:tailEnd type="triangle"/>
          </a:ln>
        </p:spPr>
      </p:cxnSp>
      <p:sp>
        <p:nvSpPr>
          <p:cNvPr id="1048627" name="矩形 59"/>
          <p:cNvSpPr/>
          <p:nvPr/>
        </p:nvSpPr>
        <p:spPr>
          <a:xfrm>
            <a:off x="851245" y="2277384"/>
            <a:ext cx="7097185" cy="535940"/>
          </a:xfrm>
          <a:prstGeom prst="rect">
            <a:avLst/>
          </a:prstGeom>
        </p:spPr>
        <p:txBody>
          <a:bodyPr wrap="square" lIns="105571" tIns="52784" rIns="105571" bIns="52784">
            <a:spAutoFit/>
          </a:bodyPr>
          <a:lstStyle/>
          <a:p>
            <a:pPr lvl="0" defTabSz="457200"/>
            <a:r>
              <a:rPr lang="zh-CN" altLang="en-US" sz="2800" b="1">
                <a:ln w="19050">
                  <a:noFill/>
                </a:ln>
                <a:effectLst/>
                <a:latin typeface="微软雅黑" panose="020B0503020204020204" pitchFamily="34" charset="-122"/>
                <a:ea typeface="微软雅黑" panose="020B0503020204020204" pitchFamily="34" charset="-122"/>
                <a:cs typeface="+mn-ea"/>
                <a:sym typeface="+mn-lt"/>
              </a:rPr>
              <a:t>总体有三个方面的考虑：</a:t>
            </a:r>
          </a:p>
        </p:txBody>
      </p:sp>
      <p:grpSp>
        <p:nvGrpSpPr>
          <p:cNvPr id="94" name="Group 15"/>
          <p:cNvGrpSpPr/>
          <p:nvPr/>
        </p:nvGrpSpPr>
        <p:grpSpPr>
          <a:xfrm>
            <a:off x="1105149" y="4717334"/>
            <a:ext cx="325065" cy="338134"/>
            <a:chOff x="0" y="0"/>
            <a:chExt cx="763788" cy="763788"/>
          </a:xfrm>
        </p:grpSpPr>
        <p:sp>
          <p:nvSpPr>
            <p:cNvPr id="1048628" name="椭圆 65"/>
            <p:cNvSpPr>
              <a:spLocks noChangeArrowheads="1"/>
            </p:cNvSpPr>
            <p:nvPr/>
          </p:nvSpPr>
          <p:spPr bwMode="auto">
            <a:xfrm>
              <a:off x="0" y="0"/>
              <a:ext cx="763788" cy="763788"/>
            </a:xfrm>
            <a:prstGeom prst="ellipse">
              <a:avLst/>
            </a:prstGeom>
            <a:solidFill>
              <a:srgbClr val="FFFFFF"/>
            </a:solidFill>
            <a:ln w="9525">
              <a:solidFill>
                <a:srgbClr val="C00000"/>
              </a:solidFill>
              <a:round/>
            </a:ln>
          </p:spPr>
          <p:txBody>
            <a:bodyPr anchor="ctr"/>
            <a:lstStyle/>
            <a:p>
              <a:pPr marL="0" marR="0" lvl="0" indent="0" algn="ctr" defTabSz="91313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zh-CN" sz="24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629" name="椭圆 6"/>
            <p:cNvSpPr>
              <a:spLocks noChangeArrowheads="1"/>
            </p:cNvSpPr>
            <p:nvPr/>
          </p:nvSpPr>
          <p:spPr bwMode="auto">
            <a:xfrm>
              <a:off x="137929" y="130519"/>
              <a:ext cx="497782" cy="498004"/>
            </a:xfrm>
            <a:prstGeom prst="ellipse">
              <a:avLst/>
            </a:prstGeom>
            <a:solidFill>
              <a:srgbClr val="FFC000"/>
            </a:solidFill>
            <a:ln w="38100">
              <a:solidFill>
                <a:srgbClr val="C00000"/>
              </a:solidFill>
              <a:miter lim="800000"/>
            </a:ln>
          </p:spPr>
          <p:txBody>
            <a:bodyPr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pPr>
              <a:endParaRPr kumimoji="0" lang="zh-CN" altLang="zh-CN" sz="2400" b="0" i="0" u="none" strike="noStrike" kern="0" cap="none" spc="0" normalizeH="0" baseline="0" noProof="0">
                <a:ln>
                  <a:noFill/>
                </a:ln>
                <a:solidFill>
                  <a:srgbClr val="FFFFFF"/>
                </a:solidFill>
                <a:effectLst/>
                <a:uLnTx/>
                <a:uFillTx/>
                <a:cs typeface="+mn-ea"/>
                <a:sym typeface="+mn-lt"/>
              </a:endParaRPr>
            </a:p>
          </p:txBody>
        </p:sp>
      </p:grpSp>
      <p:sp>
        <p:nvSpPr>
          <p:cNvPr id="1048630" name="TextBox 40"/>
          <p:cNvSpPr txBox="1"/>
          <p:nvPr/>
        </p:nvSpPr>
        <p:spPr>
          <a:xfrm>
            <a:off x="1480033" y="4754747"/>
            <a:ext cx="7186214" cy="337185"/>
          </a:xfrm>
          <a:prstGeom prst="rect">
            <a:avLst/>
          </a:prstGeom>
          <a:noFill/>
        </p:spPr>
        <p:txBody>
          <a:bodyPr wrap="square" rtlCol="0">
            <a:spAutoFit/>
          </a:bodyPr>
          <a:lstStyle/>
          <a:p>
            <a:pPr lvl="0"/>
            <a:r>
              <a:rPr lang="zh-CN" altLang="en-US" sz="1600" b="1">
                <a:latin typeface="微软雅黑" panose="020B0503020204020204" pitchFamily="34" charset="-122"/>
                <a:ea typeface="微软雅黑" panose="020B0503020204020204" pitchFamily="34" charset="-122"/>
                <a:cs typeface="+mn-ea"/>
                <a:sym typeface="+mn-lt"/>
              </a:rPr>
              <a:t>一是落实</a:t>
            </a:r>
            <a:r>
              <a:rPr lang="en-US" altLang="zh-CN" sz="1600" b="1">
                <a:latin typeface="微软雅黑" panose="020B0503020204020204" pitchFamily="34" charset="-122"/>
                <a:ea typeface="微软雅黑" panose="020B0503020204020204" pitchFamily="34" charset="-122"/>
                <a:cs typeface="+mn-ea"/>
                <a:sym typeface="+mn-lt"/>
              </a:rPr>
              <a:t>《</a:t>
            </a:r>
            <a:r>
              <a:rPr lang="zh-CN" altLang="en-US" sz="1600" b="1">
                <a:latin typeface="微软雅黑" panose="020B0503020204020204" pitchFamily="34" charset="-122"/>
                <a:ea typeface="微软雅黑" panose="020B0503020204020204" pitchFamily="34" charset="-122"/>
                <a:cs typeface="+mn-ea"/>
                <a:sym typeface="+mn-lt"/>
              </a:rPr>
              <a:t>安全生产法</a:t>
            </a:r>
            <a:r>
              <a:rPr lang="en-US" altLang="zh-CN" sz="1600" b="1">
                <a:latin typeface="微软雅黑" panose="020B0503020204020204" pitchFamily="34" charset="-122"/>
                <a:ea typeface="微软雅黑" panose="020B0503020204020204" pitchFamily="34" charset="-122"/>
                <a:cs typeface="+mn-ea"/>
                <a:sym typeface="+mn-lt"/>
              </a:rPr>
              <a:t>》</a:t>
            </a:r>
            <a:r>
              <a:rPr lang="zh-CN" altLang="en-US" sz="1600" b="1">
                <a:latin typeface="微软雅黑" panose="020B0503020204020204" pitchFamily="34" charset="-122"/>
                <a:ea typeface="微软雅黑" panose="020B0503020204020204" pitchFamily="34" charset="-122"/>
                <a:cs typeface="+mn-ea"/>
                <a:sym typeface="+mn-lt"/>
              </a:rPr>
              <a:t>，进一步加强依法治理。</a:t>
            </a:r>
          </a:p>
        </p:txBody>
      </p:sp>
      <p:grpSp>
        <p:nvGrpSpPr>
          <p:cNvPr id="95" name="Group 15"/>
          <p:cNvGrpSpPr/>
          <p:nvPr/>
        </p:nvGrpSpPr>
        <p:grpSpPr>
          <a:xfrm>
            <a:off x="1105149" y="5196849"/>
            <a:ext cx="325065" cy="338134"/>
            <a:chOff x="0" y="0"/>
            <a:chExt cx="763788" cy="763788"/>
          </a:xfrm>
        </p:grpSpPr>
        <p:sp>
          <p:nvSpPr>
            <p:cNvPr id="1048631" name="椭圆 69"/>
            <p:cNvSpPr>
              <a:spLocks noChangeArrowheads="1"/>
            </p:cNvSpPr>
            <p:nvPr/>
          </p:nvSpPr>
          <p:spPr bwMode="auto">
            <a:xfrm>
              <a:off x="0" y="0"/>
              <a:ext cx="763788" cy="763788"/>
            </a:xfrm>
            <a:prstGeom prst="ellipse">
              <a:avLst/>
            </a:prstGeom>
            <a:solidFill>
              <a:srgbClr val="FFFFFF"/>
            </a:solidFill>
            <a:ln w="9525">
              <a:solidFill>
                <a:srgbClr val="C00000"/>
              </a:solidFill>
              <a:round/>
            </a:ln>
          </p:spPr>
          <p:txBody>
            <a:bodyPr anchor="ctr"/>
            <a:lstStyle/>
            <a:p>
              <a:pPr marL="0" marR="0" lvl="0" indent="0" algn="ctr" defTabSz="91313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zh-CN" sz="24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632" name="椭圆 6"/>
            <p:cNvSpPr>
              <a:spLocks noChangeArrowheads="1"/>
            </p:cNvSpPr>
            <p:nvPr/>
          </p:nvSpPr>
          <p:spPr bwMode="auto">
            <a:xfrm>
              <a:off x="137929" y="130519"/>
              <a:ext cx="497782" cy="498004"/>
            </a:xfrm>
            <a:prstGeom prst="ellipse">
              <a:avLst/>
            </a:prstGeom>
            <a:solidFill>
              <a:srgbClr val="FFC000"/>
            </a:solidFill>
            <a:ln w="38100">
              <a:solidFill>
                <a:srgbClr val="C00000"/>
              </a:solidFill>
              <a:miter lim="800000"/>
            </a:ln>
          </p:spPr>
          <p:txBody>
            <a:bodyPr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pPr>
              <a:endParaRPr kumimoji="0" lang="zh-CN" altLang="zh-CN" sz="2400" b="0" i="0" u="none" strike="noStrike" kern="0" cap="none" spc="0" normalizeH="0" baseline="0" noProof="0">
                <a:ln>
                  <a:noFill/>
                </a:ln>
                <a:solidFill>
                  <a:srgbClr val="FFFFFF"/>
                </a:solidFill>
                <a:effectLst/>
                <a:uLnTx/>
                <a:uFillTx/>
                <a:cs typeface="+mn-ea"/>
                <a:sym typeface="+mn-lt"/>
              </a:endParaRPr>
            </a:p>
          </p:txBody>
        </p:sp>
      </p:grpSp>
      <p:sp>
        <p:nvSpPr>
          <p:cNvPr id="1048633" name="TextBox 40"/>
          <p:cNvSpPr txBox="1"/>
          <p:nvPr/>
        </p:nvSpPr>
        <p:spPr>
          <a:xfrm>
            <a:off x="1480033" y="5232490"/>
            <a:ext cx="7186214" cy="337185"/>
          </a:xfrm>
          <a:prstGeom prst="rect">
            <a:avLst/>
          </a:prstGeom>
          <a:noFill/>
        </p:spPr>
        <p:txBody>
          <a:bodyPr wrap="square" rtlCol="0">
            <a:spAutoFit/>
          </a:bodyPr>
          <a:lstStyle/>
          <a:p>
            <a:pPr lvl="0"/>
            <a:r>
              <a:rPr lang="zh-CN" altLang="en-US" sz="1600" b="1">
                <a:latin typeface="微软雅黑" panose="020B0503020204020204" pitchFamily="34" charset="-122"/>
                <a:ea typeface="微软雅黑" panose="020B0503020204020204" pitchFamily="34" charset="-122"/>
                <a:cs typeface="+mn-ea"/>
                <a:sym typeface="+mn-lt"/>
              </a:rPr>
              <a:t>二是吸取事故教训，进一步突出关键环节管理。</a:t>
            </a:r>
          </a:p>
        </p:txBody>
      </p:sp>
      <p:grpSp>
        <p:nvGrpSpPr>
          <p:cNvPr id="96" name="Group 15"/>
          <p:cNvGrpSpPr/>
          <p:nvPr/>
        </p:nvGrpSpPr>
        <p:grpSpPr>
          <a:xfrm>
            <a:off x="1105151" y="5676364"/>
            <a:ext cx="325065" cy="338134"/>
            <a:chOff x="0" y="0"/>
            <a:chExt cx="763788" cy="763788"/>
          </a:xfrm>
        </p:grpSpPr>
        <p:sp>
          <p:nvSpPr>
            <p:cNvPr id="1048634" name="椭圆 73"/>
            <p:cNvSpPr>
              <a:spLocks noChangeArrowheads="1"/>
            </p:cNvSpPr>
            <p:nvPr/>
          </p:nvSpPr>
          <p:spPr bwMode="auto">
            <a:xfrm>
              <a:off x="0" y="0"/>
              <a:ext cx="763788" cy="763788"/>
            </a:xfrm>
            <a:prstGeom prst="ellipse">
              <a:avLst/>
            </a:prstGeom>
            <a:solidFill>
              <a:srgbClr val="FFFFFF"/>
            </a:solidFill>
            <a:ln w="9525">
              <a:solidFill>
                <a:srgbClr val="C00000"/>
              </a:solidFill>
              <a:round/>
            </a:ln>
          </p:spPr>
          <p:txBody>
            <a:bodyPr anchor="ctr"/>
            <a:lstStyle/>
            <a:p>
              <a:pPr marL="0" marR="0" lvl="0" indent="0" algn="ctr" defTabSz="91313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zh-CN" sz="24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635" name="椭圆 6"/>
            <p:cNvSpPr>
              <a:spLocks noChangeArrowheads="1"/>
            </p:cNvSpPr>
            <p:nvPr/>
          </p:nvSpPr>
          <p:spPr bwMode="auto">
            <a:xfrm>
              <a:off x="137929" y="130519"/>
              <a:ext cx="497782" cy="498004"/>
            </a:xfrm>
            <a:prstGeom prst="ellipse">
              <a:avLst/>
            </a:prstGeom>
            <a:solidFill>
              <a:srgbClr val="FFC000"/>
            </a:solidFill>
            <a:ln w="38100">
              <a:solidFill>
                <a:srgbClr val="C00000"/>
              </a:solidFill>
              <a:miter lim="800000"/>
            </a:ln>
          </p:spPr>
          <p:txBody>
            <a:bodyPr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Arial" panose="020B0604020202020204" pitchFamily="34" charset="0"/>
                <a:buNone/>
              </a:pPr>
              <a:endParaRPr kumimoji="0" lang="zh-CN" altLang="zh-CN" sz="2400" b="0" i="0" u="none" strike="noStrike" kern="0" cap="none" spc="0" normalizeH="0" baseline="0" noProof="0">
                <a:ln>
                  <a:noFill/>
                </a:ln>
                <a:solidFill>
                  <a:srgbClr val="FFFFFF"/>
                </a:solidFill>
                <a:effectLst/>
                <a:uLnTx/>
                <a:uFillTx/>
                <a:cs typeface="+mn-ea"/>
                <a:sym typeface="+mn-lt"/>
              </a:endParaRPr>
            </a:p>
          </p:txBody>
        </p:sp>
      </p:grpSp>
      <p:sp>
        <p:nvSpPr>
          <p:cNvPr id="1048636" name="TextBox 40"/>
          <p:cNvSpPr txBox="1"/>
          <p:nvPr/>
        </p:nvSpPr>
        <p:spPr>
          <a:xfrm>
            <a:off x="1480033" y="5647987"/>
            <a:ext cx="7186214" cy="386080"/>
          </a:xfrm>
          <a:prstGeom prst="rect">
            <a:avLst/>
          </a:prstGeom>
          <a:noFill/>
        </p:spPr>
        <p:txBody>
          <a:bodyPr wrap="square" rtlCol="0">
            <a:spAutoFit/>
          </a:bodyPr>
          <a:lstStyle/>
          <a:p>
            <a:pPr lvl="0" defTabSz="1450340" fontAlgn="base">
              <a:lnSpc>
                <a:spcPts val="2300"/>
              </a:lnSpc>
              <a:spcBef>
                <a:spcPct val="0"/>
              </a:spcBef>
              <a:spcAft>
                <a:spcPct val="0"/>
              </a:spcAft>
            </a:pPr>
            <a:r>
              <a:rPr lang="zh-CN" altLang="en-US" sz="1600" b="1">
                <a:latin typeface="微软雅黑" panose="020B0503020204020204" pitchFamily="34" charset="-122"/>
                <a:ea typeface="微软雅黑" panose="020B0503020204020204" pitchFamily="34" charset="-122"/>
                <a:cs typeface="+mn-ea"/>
                <a:sym typeface="+mn-lt"/>
              </a:rPr>
              <a:t>三是总结专家指导服务成果，进一步固化典型经验做法。</a:t>
            </a:r>
          </a:p>
        </p:txBody>
      </p:sp>
      <p:sp>
        <p:nvSpPr>
          <p:cNvPr id="1048637" name="文本框 3"/>
          <p:cNvSpPr txBox="1"/>
          <p:nvPr/>
        </p:nvSpPr>
        <p:spPr>
          <a:xfrm>
            <a:off x="1099632" y="1281164"/>
            <a:ext cx="9544439" cy="706755"/>
          </a:xfrm>
          <a:prstGeom prst="rect">
            <a:avLst/>
          </a:prstGeom>
          <a:noFill/>
        </p:spPr>
        <p:txBody>
          <a:bodyPr wrap="square" rtlCol="0">
            <a:spAutoFit/>
          </a:bodyPr>
          <a:lstStyle/>
          <a:p>
            <a:pPr lvl="0" algn="dist"/>
            <a:r>
              <a:rPr lang="en-US" altLang="zh-CN" sz="4000" b="1">
                <a:solidFill>
                  <a:schemeClr val="bg1"/>
                </a:solidFill>
                <a:latin typeface="微软雅黑" panose="020B0503020204020204" pitchFamily="34" charset="-122"/>
                <a:ea typeface="微软雅黑" panose="020B0503020204020204" pitchFamily="34" charset="-122"/>
                <a:cs typeface="+mn-ea"/>
                <a:sym typeface="+mn-lt"/>
              </a:rPr>
              <a:t>《</a:t>
            </a:r>
            <a:r>
              <a:rPr lang="zh-CN" altLang="en-US" sz="4000" b="1">
                <a:solidFill>
                  <a:schemeClr val="bg1"/>
                </a:solidFill>
                <a:latin typeface="微软雅黑" panose="020B0503020204020204" pitchFamily="34" charset="-122"/>
                <a:ea typeface="微软雅黑" panose="020B0503020204020204" pitchFamily="34" charset="-122"/>
                <a:cs typeface="+mn-ea"/>
                <a:sym typeface="+mn-lt"/>
              </a:rPr>
              <a:t>规定</a:t>
            </a:r>
            <a:r>
              <a:rPr lang="en-US" altLang="zh-CN" sz="4000" b="1">
                <a:solidFill>
                  <a:schemeClr val="bg1"/>
                </a:solidFill>
                <a:latin typeface="微软雅黑" panose="020B0503020204020204" pitchFamily="34" charset="-122"/>
                <a:ea typeface="微软雅黑" panose="020B0503020204020204" pitchFamily="34" charset="-122"/>
                <a:cs typeface="+mn-ea"/>
                <a:sym typeface="+mn-lt"/>
              </a:rPr>
              <a:t>》</a:t>
            </a:r>
            <a:r>
              <a:rPr lang="zh-CN" altLang="en-US" sz="4000" b="1">
                <a:solidFill>
                  <a:schemeClr val="bg1"/>
                </a:solidFill>
                <a:latin typeface="微软雅黑" panose="020B0503020204020204" pitchFamily="34" charset="-122"/>
                <a:ea typeface="微软雅黑" panose="020B0503020204020204" pitchFamily="34" charset="-122"/>
                <a:cs typeface="+mn-ea"/>
                <a:sym typeface="+mn-lt"/>
              </a:rPr>
              <a:t>修订的背景和总体考虑</a:t>
            </a:r>
            <a:endParaRPr lang="en-US" altLang="zh-CN" sz="4000" b="1">
              <a:solidFill>
                <a:schemeClr val="bg1"/>
              </a:solidFill>
              <a:latin typeface="微软雅黑" panose="020B0503020204020204" pitchFamily="34" charset="-122"/>
              <a:ea typeface="微软雅黑" panose="020B0503020204020204" pitchFamily="34" charset="-122"/>
              <a:cs typeface="+mn-ea"/>
              <a:sym typeface="+mn-lt"/>
            </a:endParaRPr>
          </a:p>
        </p:txBody>
      </p:sp>
      <p:pic>
        <p:nvPicPr>
          <p:cNvPr id="2097177" name="图片 4"/>
          <p:cNvPicPr>
            <a:picLocks noChangeAspect="1"/>
          </p:cNvPicPr>
          <p:nvPr/>
        </p:nvPicPr>
        <p:blipFill>
          <a:blip r:embed="rId2"/>
          <a:stretch>
            <a:fillRect/>
          </a:stretch>
        </p:blipFill>
        <p:spPr>
          <a:xfrm flipH="1">
            <a:off x="8971176" y="2912213"/>
            <a:ext cx="2876482" cy="3602518"/>
          </a:xfrm>
          <a:prstGeom prst="rect">
            <a:avLst/>
          </a:prstGeom>
        </p:spPr>
      </p:pic>
      <p:sp>
        <p:nvSpPr>
          <p:cNvPr id="1048638" name="矩形 5"/>
          <p:cNvSpPr/>
          <p:nvPr/>
        </p:nvSpPr>
        <p:spPr>
          <a:xfrm>
            <a:off x="898525" y="2769235"/>
            <a:ext cx="7473950" cy="1720850"/>
          </a:xfrm>
          <a:prstGeom prst="rect">
            <a:avLst/>
          </a:prstGeom>
        </p:spPr>
        <p:txBody>
          <a:bodyPr wrap="square" lIns="105571" tIns="52784" rIns="105571" bIns="52784">
            <a:spAutoFit/>
          </a:bodyPr>
          <a:lstStyle/>
          <a:p>
            <a:pPr lvl="0">
              <a:lnSpc>
                <a:spcPct val="150000"/>
              </a:lnSpc>
              <a:buClr>
                <a:srgbClr val="C00000"/>
              </a:buClr>
            </a:pPr>
            <a:r>
              <a:rPr lang="zh-CN" altLang="en-US" sz="1400">
                <a:latin typeface="微软雅黑" panose="020B0503020204020204" pitchFamily="34" charset="-122"/>
                <a:ea typeface="微软雅黑" panose="020B0503020204020204" pitchFamily="34" charset="-122"/>
              </a:rPr>
              <a:t>      </a:t>
            </a:r>
            <a:r>
              <a:rPr lang="zh-CN" altLang="en-US" sz="1400">
                <a:latin typeface="微软雅黑" panose="020B0503020204020204" pitchFamily="34" charset="-122"/>
                <a:ea typeface="微软雅黑" panose="020B0503020204020204" pitchFamily="34" charset="-122"/>
                <a:cs typeface="Times New Roman" panose="02020603050405020304" pitchFamily="18" charset="0"/>
              </a:rPr>
              <a:t>为进一步加强和规范工贸企业有限空间作业安全工作，有效遏制有限空间作业事故发生，应急管理部在梳理分析近年来工贸企业有限空间作业典型事故、科学总结实践经验的基础上，组织对</a:t>
            </a:r>
            <a:r>
              <a:rPr lang="en-US" altLang="zh-CN" sz="1400">
                <a:latin typeface="微软雅黑" panose="020B0503020204020204" pitchFamily="34" charset="-122"/>
                <a:ea typeface="微软雅黑" panose="020B0503020204020204" pitchFamily="34" charset="-122"/>
                <a:cs typeface="Times New Roman" panose="02020603050405020304" pitchFamily="18" charset="0"/>
              </a:rPr>
              <a:t>2013</a:t>
            </a:r>
            <a:r>
              <a:rPr lang="zh-CN" altLang="en-US" sz="1400">
                <a:latin typeface="微软雅黑" panose="020B0503020204020204" pitchFamily="34" charset="-122"/>
                <a:ea typeface="微软雅黑" panose="020B0503020204020204" pitchFamily="34" charset="-122"/>
                <a:cs typeface="Times New Roman" panose="02020603050405020304" pitchFamily="18" charset="0"/>
              </a:rPr>
              <a:t>年实施的</a:t>
            </a:r>
            <a:r>
              <a:rPr lang="en-US" altLang="zh-CN" sz="140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400">
                <a:latin typeface="微软雅黑" panose="020B0503020204020204" pitchFamily="34" charset="-122"/>
                <a:ea typeface="微软雅黑" panose="020B0503020204020204" pitchFamily="34" charset="-122"/>
                <a:cs typeface="Times New Roman" panose="02020603050405020304" pitchFamily="18" charset="0"/>
              </a:rPr>
              <a:t>工贸企业有限空间作业安全管理与监督暂行规定</a:t>
            </a:r>
            <a:r>
              <a:rPr lang="en-US" altLang="zh-CN" sz="140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400">
                <a:latin typeface="微软雅黑" panose="020B0503020204020204" pitchFamily="34" charset="-122"/>
                <a:ea typeface="微软雅黑" panose="020B0503020204020204" pitchFamily="34" charset="-122"/>
                <a:cs typeface="Times New Roman" panose="02020603050405020304" pitchFamily="18" charset="0"/>
              </a:rPr>
              <a:t>进行了修订，期间分别征求了相关部门、行业协会、企业和社会公众的意见，经过认真研究、反复修改完善，形成</a:t>
            </a:r>
            <a:r>
              <a:rPr lang="en-US" altLang="zh-CN" sz="140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400">
                <a:latin typeface="微软雅黑" panose="020B0503020204020204" pitchFamily="34" charset="-122"/>
                <a:ea typeface="微软雅黑" panose="020B0503020204020204" pitchFamily="34" charset="-122"/>
                <a:cs typeface="Times New Roman" panose="02020603050405020304" pitchFamily="18" charset="0"/>
              </a:rPr>
              <a:t>规定</a:t>
            </a:r>
            <a:r>
              <a:rPr lang="en-US" altLang="zh-CN" sz="140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400">
                <a:latin typeface="微软雅黑" panose="020B0503020204020204" pitchFamily="34" charset="-122"/>
                <a:ea typeface="微软雅黑" panose="020B0503020204020204" pitchFamily="34" charset="-122"/>
                <a:cs typeface="Times New Roman" panose="02020603050405020304" pitchFamily="18" charset="0"/>
              </a:rPr>
              <a:t>。</a:t>
            </a:r>
            <a:endParaRPr kumimoji="0" lang="zh-CN" altLang="en-US" sz="1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endParaRP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7" presetClass="entr" presetSubtype="4" fill="hold" grpId="3" nodeType="afterEffect">
                                  <p:stCondLst>
                                    <p:cond delay="0"/>
                                  </p:stCondLst>
                                  <p:childTnLst>
                                    <p:set>
                                      <p:cBhvr>
                                        <p:cTn id="6" dur="500" fill="hold">
                                          <p:stCondLst>
                                            <p:cond delay="0"/>
                                          </p:stCondLst>
                                        </p:cTn>
                                        <p:tgtEl>
                                          <p:spTgt spid="1048626"/>
                                        </p:tgtEl>
                                        <p:attrNameLst>
                                          <p:attrName>style.visibility</p:attrName>
                                        </p:attrNameLst>
                                      </p:cBhvr>
                                      <p:to>
                                        <p:strVal val="visible"/>
                                      </p:to>
                                    </p:set>
                                    <p:anim calcmode="lin" valueType="num">
                                      <p:cBhvr additive="base">
                                        <p:cTn id="7" dur="500" fill="hold"/>
                                        <p:tgtEl>
                                          <p:spTgt spid="1048626"/>
                                        </p:tgtEl>
                                        <p:attrNameLst>
                                          <p:attrName>ppt_x</p:attrName>
                                        </p:attrNameLst>
                                      </p:cBhvr>
                                      <p:tavLst>
                                        <p:tav tm="0">
                                          <p:val>
                                            <p:strVal val="#ppt_x"/>
                                          </p:val>
                                        </p:tav>
                                        <p:tav tm="100000">
                                          <p:val>
                                            <p:strVal val="#ppt_x"/>
                                          </p:val>
                                        </p:tav>
                                      </p:tavLst>
                                    </p:anim>
                                    <p:anim calcmode="lin" valueType="num">
                                      <p:cBhvr additive="base">
                                        <p:cTn id="8" dur="500" fill="hold"/>
                                        <p:tgtEl>
                                          <p:spTgt spid="1048626"/>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048637"/>
                                        </p:tgtEl>
                                        <p:attrNameLst>
                                          <p:attrName>style.visibility</p:attrName>
                                        </p:attrNameLst>
                                      </p:cBhvr>
                                      <p:to>
                                        <p:strVal val="visible"/>
                                      </p:to>
                                    </p:set>
                                    <p:anim calcmode="lin" valueType="num">
                                      <p:cBhvr additive="base">
                                        <p:cTn id="12" dur="500" fill="hold"/>
                                        <p:tgtEl>
                                          <p:spTgt spid="1048637"/>
                                        </p:tgtEl>
                                        <p:attrNameLst>
                                          <p:attrName>ppt_x</p:attrName>
                                        </p:attrNameLst>
                                      </p:cBhvr>
                                      <p:tavLst>
                                        <p:tav tm="0">
                                          <p:val>
                                            <p:strVal val="#ppt_x"/>
                                          </p:val>
                                        </p:tav>
                                        <p:tav tm="100000">
                                          <p:val>
                                            <p:strVal val="#ppt_x"/>
                                          </p:val>
                                        </p:tav>
                                      </p:tavLst>
                                    </p:anim>
                                    <p:anim calcmode="lin" valueType="num">
                                      <p:cBhvr additive="base">
                                        <p:cTn id="13" dur="500" fill="hold"/>
                                        <p:tgtEl>
                                          <p:spTgt spid="1048637"/>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00"/>
                            </p:stCondLst>
                            <p:childTnLst>
                              <p:par>
                                <p:cTn id="15" presetID="42" presetClass="entr" presetSubtype="0" fill="hold" nodeType="afterEffect">
                                  <p:stCondLst>
                                    <p:cond delay="0"/>
                                  </p:stCondLst>
                                  <p:childTnLst>
                                    <p:set>
                                      <p:cBhvr>
                                        <p:cTn id="16" dur="500" fill="hold">
                                          <p:stCondLst>
                                            <p:cond delay="0"/>
                                          </p:stCondLst>
                                        </p:cTn>
                                        <p:tgtEl>
                                          <p:spTgt spid="2097177"/>
                                        </p:tgtEl>
                                        <p:attrNameLst>
                                          <p:attrName>style.visibility</p:attrName>
                                        </p:attrNameLst>
                                      </p:cBhvr>
                                      <p:to>
                                        <p:strVal val="visible"/>
                                      </p:to>
                                    </p:set>
                                    <p:animEffect transition="in" filter="fade">
                                      <p:cBhvr>
                                        <p:cTn id="17" dur="500"/>
                                        <p:tgtEl>
                                          <p:spTgt spid="2097177"/>
                                        </p:tgtEl>
                                      </p:cBhvr>
                                    </p:animEffect>
                                    <p:anim calcmode="lin" valueType="num">
                                      <p:cBhvr>
                                        <p:cTn id="18" dur="500" fill="hold"/>
                                        <p:tgtEl>
                                          <p:spTgt spid="2097177"/>
                                        </p:tgtEl>
                                        <p:attrNameLst>
                                          <p:attrName>ppt_x</p:attrName>
                                        </p:attrNameLst>
                                      </p:cBhvr>
                                      <p:tavLst>
                                        <p:tav tm="0">
                                          <p:val>
                                            <p:strVal val="#ppt_x"/>
                                          </p:val>
                                        </p:tav>
                                        <p:tav tm="100000">
                                          <p:val>
                                            <p:strVal val="#ppt_x"/>
                                          </p:val>
                                        </p:tav>
                                      </p:tavLst>
                                    </p:anim>
                                    <p:anim calcmode="lin" valueType="num">
                                      <p:cBhvr>
                                        <p:cTn id="19" dur="500" fill="hold"/>
                                        <p:tgtEl>
                                          <p:spTgt spid="2097177"/>
                                        </p:tgtEl>
                                        <p:attrNameLst>
                                          <p:attrName>ppt_y</p:attrName>
                                        </p:attrNameLst>
                                      </p:cBhvr>
                                      <p:tavLst>
                                        <p:tav tm="0">
                                          <p:val>
                                            <p:strVal val="#ppt_y+.1"/>
                                          </p:val>
                                        </p:tav>
                                        <p:tav tm="100000">
                                          <p:val>
                                            <p:strVal val="#ppt_y"/>
                                          </p:val>
                                        </p:tav>
                                      </p:tavLst>
                                    </p:anim>
                                  </p:childTnLst>
                                </p:cTn>
                              </p:par>
                              <p:par>
                                <p:cTn id="20" presetID="23" presetClass="entr" presetSubtype="16" fill="hold" grpId="0" nodeType="withEffect">
                                  <p:stCondLst>
                                    <p:cond delay="0"/>
                                  </p:stCondLst>
                                  <p:iterate type="lt">
                                    <p:tmPct val="10000"/>
                                  </p:iterate>
                                  <p:childTnLst>
                                    <p:set>
                                      <p:cBhvr>
                                        <p:cTn id="21" dur="1" fill="hold">
                                          <p:stCondLst>
                                            <p:cond delay="0"/>
                                          </p:stCondLst>
                                        </p:cTn>
                                        <p:tgtEl>
                                          <p:spTgt spid="1048627"/>
                                        </p:tgtEl>
                                        <p:attrNameLst>
                                          <p:attrName>style.visibility</p:attrName>
                                        </p:attrNameLst>
                                      </p:cBhvr>
                                      <p:to>
                                        <p:strVal val="visible"/>
                                      </p:to>
                                    </p:set>
                                    <p:anim calcmode="lin" valueType="num">
                                      <p:cBhvr>
                                        <p:cTn id="22" dur="200" fill="hold"/>
                                        <p:tgtEl>
                                          <p:spTgt spid="1048627"/>
                                        </p:tgtEl>
                                        <p:attrNameLst>
                                          <p:attrName>ppt_w</p:attrName>
                                        </p:attrNameLst>
                                      </p:cBhvr>
                                      <p:tavLst>
                                        <p:tav tm="0">
                                          <p:val>
                                            <p:fltVal val="0"/>
                                          </p:val>
                                        </p:tav>
                                        <p:tav tm="100000">
                                          <p:val>
                                            <p:strVal val="#ppt_w"/>
                                          </p:val>
                                        </p:tav>
                                      </p:tavLst>
                                    </p:anim>
                                    <p:anim calcmode="lin" valueType="num">
                                      <p:cBhvr>
                                        <p:cTn id="23" dur="200" fill="hold"/>
                                        <p:tgtEl>
                                          <p:spTgt spid="1048627"/>
                                        </p:tgtEl>
                                        <p:attrNameLst>
                                          <p:attrName>ppt_h</p:attrName>
                                        </p:attrNameLst>
                                      </p:cBhvr>
                                      <p:tavLst>
                                        <p:tav tm="0">
                                          <p:val>
                                            <p:fltVal val="0"/>
                                          </p:val>
                                        </p:tav>
                                        <p:tav tm="100000">
                                          <p:val>
                                            <p:strVal val="#ppt_h"/>
                                          </p:val>
                                        </p:tav>
                                      </p:tavLst>
                                    </p:anim>
                                  </p:childTnLst>
                                </p:cTn>
                              </p:par>
                              <p:par>
                                <p:cTn id="24" presetID="23" presetClass="entr" presetSubtype="16" fill="hold" grpId="0" nodeType="withEffect">
                                  <p:stCondLst>
                                    <p:cond delay="0"/>
                                  </p:stCondLst>
                                  <p:iterate type="lt">
                                    <p:tmPct val="10000"/>
                                  </p:iterate>
                                  <p:childTnLst>
                                    <p:set>
                                      <p:cBhvr>
                                        <p:cTn id="25" dur="1" fill="hold">
                                          <p:stCondLst>
                                            <p:cond delay="0"/>
                                          </p:stCondLst>
                                        </p:cTn>
                                        <p:tgtEl>
                                          <p:spTgt spid="1048638"/>
                                        </p:tgtEl>
                                        <p:attrNameLst>
                                          <p:attrName>style.visibility</p:attrName>
                                        </p:attrNameLst>
                                      </p:cBhvr>
                                      <p:to>
                                        <p:strVal val="visible"/>
                                      </p:to>
                                    </p:set>
                                    <p:anim calcmode="lin" valueType="num">
                                      <p:cBhvr>
                                        <p:cTn id="26" dur="200" fill="hold"/>
                                        <p:tgtEl>
                                          <p:spTgt spid="1048638"/>
                                        </p:tgtEl>
                                        <p:attrNameLst>
                                          <p:attrName>ppt_w</p:attrName>
                                        </p:attrNameLst>
                                      </p:cBhvr>
                                      <p:tavLst>
                                        <p:tav tm="0">
                                          <p:val>
                                            <p:fltVal val="0"/>
                                          </p:val>
                                        </p:tav>
                                        <p:tav tm="100000">
                                          <p:val>
                                            <p:strVal val="#ppt_w"/>
                                          </p:val>
                                        </p:tav>
                                      </p:tavLst>
                                    </p:anim>
                                    <p:anim calcmode="lin" valueType="num">
                                      <p:cBhvr>
                                        <p:cTn id="27" dur="200" fill="hold"/>
                                        <p:tgtEl>
                                          <p:spTgt spid="1048638"/>
                                        </p:tgtEl>
                                        <p:attrNameLst>
                                          <p:attrName>ppt_h</p:attrName>
                                        </p:attrNameLst>
                                      </p:cBhvr>
                                      <p:tavLst>
                                        <p:tav tm="0">
                                          <p:val>
                                            <p:fltVal val="0"/>
                                          </p:val>
                                        </p:tav>
                                        <p:tav tm="100000">
                                          <p:val>
                                            <p:strVal val="#ppt_h"/>
                                          </p:val>
                                        </p:tav>
                                      </p:tavLst>
                                    </p:anim>
                                  </p:childTnLst>
                                </p:cTn>
                              </p:par>
                            </p:childTnLst>
                          </p:cTn>
                        </p:par>
                        <p:par>
                          <p:cTn id="28" fill="hold" nodeType="afterGroup">
                            <p:stCondLst>
                              <p:cond delay="1500"/>
                            </p:stCondLst>
                            <p:childTnLst>
                              <p:par>
                                <p:cTn id="29" presetID="22" presetClass="entr" presetSubtype="8" fill="hold" nodeType="afterEffect">
                                  <p:stCondLst>
                                    <p:cond delay="0"/>
                                  </p:stCondLst>
                                  <p:childTnLst>
                                    <p:set>
                                      <p:cBhvr>
                                        <p:cTn id="30" dur="1" fill="hold">
                                          <p:stCondLst>
                                            <p:cond delay="0"/>
                                          </p:stCondLst>
                                        </p:cTn>
                                        <p:tgtEl>
                                          <p:spTgt spid="3145730"/>
                                        </p:tgtEl>
                                        <p:attrNameLst>
                                          <p:attrName>style.visibility</p:attrName>
                                        </p:attrNameLst>
                                      </p:cBhvr>
                                      <p:to>
                                        <p:strVal val="visible"/>
                                      </p:to>
                                    </p:set>
                                    <p:animEffect transition="in" filter="wipe(left)">
                                      <p:cBhvr>
                                        <p:cTn id="31" dur="500"/>
                                        <p:tgtEl>
                                          <p:spTgt spid="3145730"/>
                                        </p:tgtEl>
                                      </p:cBhvr>
                                    </p:animEffect>
                                  </p:childTnLst>
                                </p:cTn>
                              </p:par>
                            </p:childTnLst>
                          </p:cTn>
                        </p:par>
                        <p:par>
                          <p:cTn id="32" fill="hold" nodeType="afterGroup">
                            <p:stCondLst>
                              <p:cond delay="2000"/>
                            </p:stCondLst>
                            <p:childTnLst>
                              <p:par>
                                <p:cTn id="33" presetID="53" presetClass="entr" presetSubtype="16" fill="hold" nodeType="afterEffect">
                                  <p:stCondLst>
                                    <p:cond delay="0"/>
                                  </p:stCondLst>
                                  <p:childTnLst>
                                    <p:set>
                                      <p:cBhvr>
                                        <p:cTn id="34" dur="1" fill="hold">
                                          <p:stCondLst>
                                            <p:cond delay="0"/>
                                          </p:stCondLst>
                                        </p:cTn>
                                        <p:tgtEl>
                                          <p:spTgt spid="94"/>
                                        </p:tgtEl>
                                        <p:attrNameLst>
                                          <p:attrName>style.visibility</p:attrName>
                                        </p:attrNameLst>
                                      </p:cBhvr>
                                      <p:to>
                                        <p:strVal val="visible"/>
                                      </p:to>
                                    </p:set>
                                    <p:anim calcmode="lin" valueType="num">
                                      <p:cBhvr>
                                        <p:cTn id="35" dur="500" fill="hold"/>
                                        <p:tgtEl>
                                          <p:spTgt spid="94"/>
                                        </p:tgtEl>
                                        <p:attrNameLst>
                                          <p:attrName>ppt_w</p:attrName>
                                        </p:attrNameLst>
                                      </p:cBhvr>
                                      <p:tavLst>
                                        <p:tav tm="0">
                                          <p:val>
                                            <p:fltVal val="0"/>
                                          </p:val>
                                        </p:tav>
                                        <p:tav tm="100000">
                                          <p:val>
                                            <p:strVal val="#ppt_w"/>
                                          </p:val>
                                        </p:tav>
                                      </p:tavLst>
                                    </p:anim>
                                    <p:anim calcmode="lin" valueType="num">
                                      <p:cBhvr>
                                        <p:cTn id="36" dur="500" fill="hold"/>
                                        <p:tgtEl>
                                          <p:spTgt spid="94"/>
                                        </p:tgtEl>
                                        <p:attrNameLst>
                                          <p:attrName>ppt_h</p:attrName>
                                        </p:attrNameLst>
                                      </p:cBhvr>
                                      <p:tavLst>
                                        <p:tav tm="0">
                                          <p:val>
                                            <p:fltVal val="0"/>
                                          </p:val>
                                        </p:tav>
                                        <p:tav tm="100000">
                                          <p:val>
                                            <p:strVal val="#ppt_h"/>
                                          </p:val>
                                        </p:tav>
                                      </p:tavLst>
                                    </p:anim>
                                    <p:animEffect transition="in" filter="fade">
                                      <p:cBhvr>
                                        <p:cTn id="37" dur="500"/>
                                        <p:tgtEl>
                                          <p:spTgt spid="9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048630"/>
                                        </p:tgtEl>
                                        <p:attrNameLst>
                                          <p:attrName>style.visibility</p:attrName>
                                        </p:attrNameLst>
                                      </p:cBhvr>
                                      <p:to>
                                        <p:strVal val="visible"/>
                                      </p:to>
                                    </p:set>
                                    <p:animEffect transition="in" filter="fade">
                                      <p:cBhvr>
                                        <p:cTn id="40" dur="500"/>
                                        <p:tgtEl>
                                          <p:spTgt spid="1048630"/>
                                        </p:tgtEl>
                                      </p:cBhvr>
                                    </p:animEffect>
                                  </p:childTnLst>
                                </p:cTn>
                              </p:par>
                            </p:childTnLst>
                          </p:cTn>
                        </p:par>
                        <p:par>
                          <p:cTn id="41" fill="hold" nodeType="afterGroup">
                            <p:stCondLst>
                              <p:cond delay="2500"/>
                            </p:stCondLst>
                            <p:childTnLst>
                              <p:par>
                                <p:cTn id="42" presetID="53" presetClass="entr" presetSubtype="16" fill="hold" nodeType="afterEffect">
                                  <p:stCondLst>
                                    <p:cond delay="0"/>
                                  </p:stCondLst>
                                  <p:childTnLst>
                                    <p:set>
                                      <p:cBhvr>
                                        <p:cTn id="43" dur="1" fill="hold">
                                          <p:stCondLst>
                                            <p:cond delay="0"/>
                                          </p:stCondLst>
                                        </p:cTn>
                                        <p:tgtEl>
                                          <p:spTgt spid="95"/>
                                        </p:tgtEl>
                                        <p:attrNameLst>
                                          <p:attrName>style.visibility</p:attrName>
                                        </p:attrNameLst>
                                      </p:cBhvr>
                                      <p:to>
                                        <p:strVal val="visible"/>
                                      </p:to>
                                    </p:set>
                                    <p:anim calcmode="lin" valueType="num">
                                      <p:cBhvr>
                                        <p:cTn id="44" dur="500" fill="hold"/>
                                        <p:tgtEl>
                                          <p:spTgt spid="95"/>
                                        </p:tgtEl>
                                        <p:attrNameLst>
                                          <p:attrName>ppt_w</p:attrName>
                                        </p:attrNameLst>
                                      </p:cBhvr>
                                      <p:tavLst>
                                        <p:tav tm="0">
                                          <p:val>
                                            <p:fltVal val="0"/>
                                          </p:val>
                                        </p:tav>
                                        <p:tav tm="100000">
                                          <p:val>
                                            <p:strVal val="#ppt_w"/>
                                          </p:val>
                                        </p:tav>
                                      </p:tavLst>
                                    </p:anim>
                                    <p:anim calcmode="lin" valueType="num">
                                      <p:cBhvr>
                                        <p:cTn id="45" dur="500" fill="hold"/>
                                        <p:tgtEl>
                                          <p:spTgt spid="95"/>
                                        </p:tgtEl>
                                        <p:attrNameLst>
                                          <p:attrName>ppt_h</p:attrName>
                                        </p:attrNameLst>
                                      </p:cBhvr>
                                      <p:tavLst>
                                        <p:tav tm="0">
                                          <p:val>
                                            <p:fltVal val="0"/>
                                          </p:val>
                                        </p:tav>
                                        <p:tav tm="100000">
                                          <p:val>
                                            <p:strVal val="#ppt_h"/>
                                          </p:val>
                                        </p:tav>
                                      </p:tavLst>
                                    </p:anim>
                                    <p:animEffect transition="in" filter="fade">
                                      <p:cBhvr>
                                        <p:cTn id="46" dur="500"/>
                                        <p:tgtEl>
                                          <p:spTgt spid="95"/>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048633"/>
                                        </p:tgtEl>
                                        <p:attrNameLst>
                                          <p:attrName>style.visibility</p:attrName>
                                        </p:attrNameLst>
                                      </p:cBhvr>
                                      <p:to>
                                        <p:strVal val="visible"/>
                                      </p:to>
                                    </p:set>
                                    <p:animEffect transition="in" filter="fade">
                                      <p:cBhvr>
                                        <p:cTn id="49" dur="500"/>
                                        <p:tgtEl>
                                          <p:spTgt spid="1048633"/>
                                        </p:tgtEl>
                                      </p:cBhvr>
                                    </p:animEffect>
                                  </p:childTnLst>
                                </p:cTn>
                              </p:par>
                            </p:childTnLst>
                          </p:cTn>
                        </p:par>
                        <p:par>
                          <p:cTn id="50" fill="hold" nodeType="afterGroup">
                            <p:stCondLst>
                              <p:cond delay="3000"/>
                            </p:stCondLst>
                            <p:childTnLst>
                              <p:par>
                                <p:cTn id="51" presetID="53" presetClass="entr" presetSubtype="16" fill="hold" nodeType="afterEffect">
                                  <p:stCondLst>
                                    <p:cond delay="0"/>
                                  </p:stCondLst>
                                  <p:childTnLst>
                                    <p:set>
                                      <p:cBhvr>
                                        <p:cTn id="52" dur="1" fill="hold">
                                          <p:stCondLst>
                                            <p:cond delay="0"/>
                                          </p:stCondLst>
                                        </p:cTn>
                                        <p:tgtEl>
                                          <p:spTgt spid="96"/>
                                        </p:tgtEl>
                                        <p:attrNameLst>
                                          <p:attrName>style.visibility</p:attrName>
                                        </p:attrNameLst>
                                      </p:cBhvr>
                                      <p:to>
                                        <p:strVal val="visible"/>
                                      </p:to>
                                    </p:set>
                                    <p:anim calcmode="lin" valueType="num">
                                      <p:cBhvr>
                                        <p:cTn id="53" dur="500" fill="hold"/>
                                        <p:tgtEl>
                                          <p:spTgt spid="96"/>
                                        </p:tgtEl>
                                        <p:attrNameLst>
                                          <p:attrName>ppt_w</p:attrName>
                                        </p:attrNameLst>
                                      </p:cBhvr>
                                      <p:tavLst>
                                        <p:tav tm="0">
                                          <p:val>
                                            <p:fltVal val="0"/>
                                          </p:val>
                                        </p:tav>
                                        <p:tav tm="100000">
                                          <p:val>
                                            <p:strVal val="#ppt_w"/>
                                          </p:val>
                                        </p:tav>
                                      </p:tavLst>
                                    </p:anim>
                                    <p:anim calcmode="lin" valueType="num">
                                      <p:cBhvr>
                                        <p:cTn id="54" dur="500" fill="hold"/>
                                        <p:tgtEl>
                                          <p:spTgt spid="96"/>
                                        </p:tgtEl>
                                        <p:attrNameLst>
                                          <p:attrName>ppt_h</p:attrName>
                                        </p:attrNameLst>
                                      </p:cBhvr>
                                      <p:tavLst>
                                        <p:tav tm="0">
                                          <p:val>
                                            <p:fltVal val="0"/>
                                          </p:val>
                                        </p:tav>
                                        <p:tav tm="100000">
                                          <p:val>
                                            <p:strVal val="#ppt_h"/>
                                          </p:val>
                                        </p:tav>
                                      </p:tavLst>
                                    </p:anim>
                                    <p:animEffect transition="in" filter="fade">
                                      <p:cBhvr>
                                        <p:cTn id="55" dur="500"/>
                                        <p:tgtEl>
                                          <p:spTgt spid="96"/>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048636"/>
                                        </p:tgtEl>
                                        <p:attrNameLst>
                                          <p:attrName>style.visibility</p:attrName>
                                        </p:attrNameLst>
                                      </p:cBhvr>
                                      <p:to>
                                        <p:strVal val="visible"/>
                                      </p:to>
                                    </p:set>
                                    <p:animEffect transition="in" filter="fade">
                                      <p:cBhvr>
                                        <p:cTn id="58" dur="500"/>
                                        <p:tgtEl>
                                          <p:spTgt spid="10486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26" grpId="3" animBg="1"/>
      <p:bldP spid="1048627" grpId="0"/>
      <p:bldP spid="1048630" grpId="0"/>
      <p:bldP spid="1048633" grpId="0"/>
      <p:bldP spid="1048636" grpId="0"/>
      <p:bldP spid="1048637" grpId="0"/>
      <p:bldP spid="104863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349" name="矩形 1"/>
          <p:cNvSpPr/>
          <p:nvPr/>
        </p:nvSpPr>
        <p:spPr>
          <a:xfrm>
            <a:off x="1926590" y="474980"/>
            <a:ext cx="3253105" cy="398780"/>
          </a:xfrm>
          <a:prstGeom prst="rect">
            <a:avLst/>
          </a:prstGeom>
        </p:spPr>
        <p:txBody>
          <a:bodyPr wrap="square">
            <a:spAutoFit/>
          </a:bodyPr>
          <a:lstStyle/>
          <a:p>
            <a:pPr lvl="0" algn="ct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《规定》落实的重点方面</a:t>
            </a:r>
          </a:p>
        </p:txBody>
      </p:sp>
      <p:grpSp>
        <p:nvGrpSpPr>
          <p:cNvPr id="338" name="组合 2"/>
          <p:cNvGrpSpPr/>
          <p:nvPr/>
        </p:nvGrpSpPr>
        <p:grpSpPr>
          <a:xfrm>
            <a:off x="2727174" y="1537382"/>
            <a:ext cx="789106" cy="813439"/>
            <a:chOff x="2246919" y="1303464"/>
            <a:chExt cx="1813891" cy="1869826"/>
          </a:xfrm>
        </p:grpSpPr>
        <p:pic>
          <p:nvPicPr>
            <p:cNvPr id="2097211" name="PA_图片 17"/>
            <p:cNvPicPr>
              <a:picLocks noChangeAspect="1"/>
            </p:cNvPicPr>
            <p:nvPr>
              <p:custDataLst>
                <p:tags r:id="rId15"/>
              </p:custDataLst>
            </p:nvPr>
          </p:nvPicPr>
          <p:blipFill>
            <a:blip r:embed="rId18"/>
            <a:stretch>
              <a:fillRect/>
            </a:stretch>
          </p:blipFill>
          <p:spPr>
            <a:xfrm>
              <a:off x="2246919" y="1364258"/>
              <a:ext cx="1813891" cy="1809032"/>
            </a:xfrm>
            <a:prstGeom prst="rect">
              <a:avLst/>
            </a:prstGeom>
          </p:spPr>
        </p:pic>
        <p:sp>
          <p:nvSpPr>
            <p:cNvPr id="1049350" name="PA_文本框 14"/>
            <p:cNvSpPr txBox="1"/>
            <p:nvPr>
              <p:custDataLst>
                <p:tags r:id="rId16"/>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加</a:t>
              </a:r>
            </a:p>
          </p:txBody>
        </p:sp>
      </p:grpSp>
      <p:grpSp>
        <p:nvGrpSpPr>
          <p:cNvPr id="339" name="组合 5"/>
          <p:cNvGrpSpPr/>
          <p:nvPr/>
        </p:nvGrpSpPr>
        <p:grpSpPr>
          <a:xfrm>
            <a:off x="3583701" y="1537382"/>
            <a:ext cx="789106" cy="813439"/>
            <a:chOff x="2246919" y="1303464"/>
            <a:chExt cx="1813891" cy="1869826"/>
          </a:xfrm>
        </p:grpSpPr>
        <p:pic>
          <p:nvPicPr>
            <p:cNvPr id="2097212" name="PA_图片 17"/>
            <p:cNvPicPr>
              <a:picLocks noChangeAspect="1"/>
            </p:cNvPicPr>
            <p:nvPr>
              <p:custDataLst>
                <p:tags r:id="rId13"/>
              </p:custDataLst>
            </p:nvPr>
          </p:nvPicPr>
          <p:blipFill>
            <a:blip r:embed="rId18"/>
            <a:stretch>
              <a:fillRect/>
            </a:stretch>
          </p:blipFill>
          <p:spPr>
            <a:xfrm>
              <a:off x="2246919" y="1364258"/>
              <a:ext cx="1813891" cy="1809032"/>
            </a:xfrm>
            <a:prstGeom prst="rect">
              <a:avLst/>
            </a:prstGeom>
          </p:spPr>
        </p:pic>
        <p:sp>
          <p:nvSpPr>
            <p:cNvPr id="1049351" name="PA_文本框 14"/>
            <p:cNvSpPr txBox="1"/>
            <p:nvPr>
              <p:custDataLst>
                <p:tags r:id="rId14"/>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强</a:t>
              </a:r>
            </a:p>
          </p:txBody>
        </p:sp>
      </p:grpSp>
      <p:grpSp>
        <p:nvGrpSpPr>
          <p:cNvPr id="340" name="组合 8"/>
          <p:cNvGrpSpPr/>
          <p:nvPr/>
        </p:nvGrpSpPr>
        <p:grpSpPr>
          <a:xfrm>
            <a:off x="4415190" y="1537382"/>
            <a:ext cx="789106" cy="813439"/>
            <a:chOff x="2246919" y="1303464"/>
            <a:chExt cx="1813891" cy="1869826"/>
          </a:xfrm>
        </p:grpSpPr>
        <p:pic>
          <p:nvPicPr>
            <p:cNvPr id="2097213" name="PA_图片 17"/>
            <p:cNvPicPr>
              <a:picLocks noChangeAspect="1"/>
            </p:cNvPicPr>
            <p:nvPr>
              <p:custDataLst>
                <p:tags r:id="rId11"/>
              </p:custDataLst>
            </p:nvPr>
          </p:nvPicPr>
          <p:blipFill>
            <a:blip r:embed="rId18"/>
            <a:stretch>
              <a:fillRect/>
            </a:stretch>
          </p:blipFill>
          <p:spPr>
            <a:xfrm>
              <a:off x="2246919" y="1364258"/>
              <a:ext cx="1813891" cy="1809032"/>
            </a:xfrm>
            <a:prstGeom prst="rect">
              <a:avLst/>
            </a:prstGeom>
          </p:spPr>
        </p:pic>
        <p:sp>
          <p:nvSpPr>
            <p:cNvPr id="1049352" name="PA_文本框 14"/>
            <p:cNvSpPr txBox="1"/>
            <p:nvPr>
              <p:custDataLst>
                <p:tags r:id="rId12"/>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基</a:t>
              </a:r>
            </a:p>
          </p:txBody>
        </p:sp>
      </p:grpSp>
      <p:grpSp>
        <p:nvGrpSpPr>
          <p:cNvPr id="341" name="组合 11"/>
          <p:cNvGrpSpPr/>
          <p:nvPr/>
        </p:nvGrpSpPr>
        <p:grpSpPr>
          <a:xfrm>
            <a:off x="5351657" y="1537382"/>
            <a:ext cx="789106" cy="813439"/>
            <a:chOff x="2246919" y="1303464"/>
            <a:chExt cx="1813891" cy="1869826"/>
          </a:xfrm>
        </p:grpSpPr>
        <p:pic>
          <p:nvPicPr>
            <p:cNvPr id="2097214" name="PA_图片 17"/>
            <p:cNvPicPr>
              <a:picLocks noChangeAspect="1"/>
            </p:cNvPicPr>
            <p:nvPr>
              <p:custDataLst>
                <p:tags r:id="rId9"/>
              </p:custDataLst>
            </p:nvPr>
          </p:nvPicPr>
          <p:blipFill>
            <a:blip r:embed="rId18"/>
            <a:stretch>
              <a:fillRect/>
            </a:stretch>
          </p:blipFill>
          <p:spPr>
            <a:xfrm>
              <a:off x="2246919" y="1364258"/>
              <a:ext cx="1813891" cy="1809032"/>
            </a:xfrm>
            <a:prstGeom prst="rect">
              <a:avLst/>
            </a:prstGeom>
          </p:spPr>
        </p:pic>
        <p:sp>
          <p:nvSpPr>
            <p:cNvPr id="1049353" name="PA_文本框 14"/>
            <p:cNvSpPr txBox="1"/>
            <p:nvPr>
              <p:custDataLst>
                <p:tags r:id="rId10"/>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础</a:t>
              </a:r>
            </a:p>
          </p:txBody>
        </p:sp>
      </p:grpSp>
      <p:grpSp>
        <p:nvGrpSpPr>
          <p:cNvPr id="342" name="组合 14"/>
          <p:cNvGrpSpPr/>
          <p:nvPr/>
        </p:nvGrpSpPr>
        <p:grpSpPr>
          <a:xfrm>
            <a:off x="6243990" y="1537382"/>
            <a:ext cx="789106" cy="813439"/>
            <a:chOff x="2246919" y="1303464"/>
            <a:chExt cx="1813891" cy="1869826"/>
          </a:xfrm>
        </p:grpSpPr>
        <p:pic>
          <p:nvPicPr>
            <p:cNvPr id="2097215" name="PA_图片 17"/>
            <p:cNvPicPr>
              <a:picLocks noChangeAspect="1"/>
            </p:cNvPicPr>
            <p:nvPr>
              <p:custDataLst>
                <p:tags r:id="rId7"/>
              </p:custDataLst>
            </p:nvPr>
          </p:nvPicPr>
          <p:blipFill>
            <a:blip r:embed="rId18"/>
            <a:stretch>
              <a:fillRect/>
            </a:stretch>
          </p:blipFill>
          <p:spPr>
            <a:xfrm>
              <a:off x="2246919" y="1364258"/>
              <a:ext cx="1813891" cy="1809032"/>
            </a:xfrm>
            <a:prstGeom prst="rect">
              <a:avLst/>
            </a:prstGeom>
          </p:spPr>
        </p:pic>
        <p:sp>
          <p:nvSpPr>
            <p:cNvPr id="1049354" name="PA_文本框 14"/>
            <p:cNvSpPr txBox="1"/>
            <p:nvPr>
              <p:custDataLst>
                <p:tags r:id="rId8"/>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管</a:t>
              </a:r>
            </a:p>
          </p:txBody>
        </p:sp>
      </p:grpSp>
      <p:grpSp>
        <p:nvGrpSpPr>
          <p:cNvPr id="343" name="组合 17"/>
          <p:cNvGrpSpPr/>
          <p:nvPr/>
        </p:nvGrpSpPr>
        <p:grpSpPr>
          <a:xfrm>
            <a:off x="7180457" y="1537382"/>
            <a:ext cx="789106" cy="813439"/>
            <a:chOff x="2246919" y="1303464"/>
            <a:chExt cx="1813891" cy="1869826"/>
          </a:xfrm>
        </p:grpSpPr>
        <p:pic>
          <p:nvPicPr>
            <p:cNvPr id="2097216" name="PA_图片 17"/>
            <p:cNvPicPr>
              <a:picLocks noChangeAspect="1"/>
            </p:cNvPicPr>
            <p:nvPr>
              <p:custDataLst>
                <p:tags r:id="rId5"/>
              </p:custDataLst>
            </p:nvPr>
          </p:nvPicPr>
          <p:blipFill>
            <a:blip r:embed="rId18"/>
            <a:stretch>
              <a:fillRect/>
            </a:stretch>
          </p:blipFill>
          <p:spPr>
            <a:xfrm>
              <a:off x="2246919" y="1364258"/>
              <a:ext cx="1813891" cy="1809032"/>
            </a:xfrm>
            <a:prstGeom prst="rect">
              <a:avLst/>
            </a:prstGeom>
          </p:spPr>
        </p:pic>
        <p:sp>
          <p:nvSpPr>
            <p:cNvPr id="1049355" name="PA_文本框 14"/>
            <p:cNvSpPr txBox="1"/>
            <p:nvPr>
              <p:custDataLst>
                <p:tags r:id="rId6"/>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理</a:t>
              </a:r>
            </a:p>
          </p:txBody>
        </p:sp>
      </p:grpSp>
      <p:sp>
        <p:nvSpPr>
          <p:cNvPr id="1049356" name="圆角矩形 36"/>
          <p:cNvSpPr/>
          <p:nvPr/>
        </p:nvSpPr>
        <p:spPr>
          <a:xfrm>
            <a:off x="594995" y="2877820"/>
            <a:ext cx="10960735" cy="3459480"/>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357" name="Freeform 11"/>
          <p:cNvSpPr/>
          <p:nvPr/>
        </p:nvSpPr>
        <p:spPr bwMode="auto">
          <a:xfrm>
            <a:off x="554379" y="2744426"/>
            <a:ext cx="80931" cy="472678"/>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358" name="Freeform 12"/>
          <p:cNvSpPr/>
          <p:nvPr/>
        </p:nvSpPr>
        <p:spPr bwMode="auto">
          <a:xfrm>
            <a:off x="554379" y="2808720"/>
            <a:ext cx="3477396" cy="408384"/>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359" name="TextBox 8"/>
          <p:cNvSpPr txBox="1"/>
          <p:nvPr/>
        </p:nvSpPr>
        <p:spPr>
          <a:xfrm>
            <a:off x="983654" y="2833207"/>
            <a:ext cx="3048121" cy="359410"/>
          </a:xfrm>
          <a:prstGeom prst="rect">
            <a:avLst/>
          </a:prstGeom>
          <a:noFill/>
        </p:spPr>
        <p:txBody>
          <a:bodyPr wrap="square" lIns="68562" tIns="34281" rIns="68562" bIns="34281"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重点做好三个方面的工作</a:t>
            </a:r>
          </a:p>
        </p:txBody>
      </p:sp>
      <p:sp>
        <p:nvSpPr>
          <p:cNvPr id="1049360" name="矩形 26"/>
          <p:cNvSpPr>
            <a:spLocks noChangeArrowheads="1"/>
          </p:cNvSpPr>
          <p:nvPr/>
        </p:nvSpPr>
        <p:spPr bwMode="auto">
          <a:xfrm>
            <a:off x="727710" y="3321050"/>
            <a:ext cx="10576560" cy="2726690"/>
          </a:xfrm>
          <a:prstGeom prst="rect">
            <a:avLst/>
          </a:prstGeom>
          <a:noFill/>
          <a:ln w="9525">
            <a:noFill/>
            <a:miter lim="800000"/>
          </a:ln>
        </p:spPr>
        <p:txBody>
          <a:bodyPr wrap="square" lIns="91431" tIns="45716" rIns="91431" bIns="45716">
            <a:spAutoFit/>
          </a:bodyPr>
          <a:lstStyle/>
          <a:p>
            <a:pPr marL="285750" marR="0" lvl="0" indent="-285750" algn="l" defTabSz="913130" rtl="0" eaLnBrk="1" fontAlgn="base" latinLnBrk="0" hangingPunct="1">
              <a:lnSpc>
                <a:spcPct val="160000"/>
              </a:lnSpc>
              <a:spcBef>
                <a:spcPct val="0"/>
              </a:spcBef>
              <a:spcAft>
                <a:spcPts val="500"/>
              </a:spcAft>
              <a:buClrTx/>
              <a:buSzTx/>
              <a:buFont typeface="Wingdings" panose="05000000000000000000" pitchFamily="2" charset="2"/>
              <a:buChar char="l"/>
            </a:pPr>
            <a:r>
              <a:rPr kumimoji="0"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一是</a:t>
            </a:r>
            <a:r>
              <a:rPr kumimoji="0" sz="170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企业应当</a:t>
            </a:r>
            <a:r>
              <a:rPr kumimoji="0" sz="1700" b="1" i="0" u="none" strike="noStrike" kern="0" cap="none" spc="0" normalizeH="0" baseline="0" noProof="0">
                <a:ln>
                  <a:noFill/>
                </a:ln>
                <a:solidFill>
                  <a:prstClr val="white"/>
                </a:solidFill>
                <a:effectLst/>
                <a:highlight>
                  <a:srgbClr val="FF0000"/>
                </a:highlight>
                <a:uLnTx/>
                <a:uFillTx/>
                <a:latin typeface="微软雅黑" panose="020B0503020204020204" pitchFamily="34" charset="-122"/>
                <a:ea typeface="微软雅黑" panose="020B0503020204020204" pitchFamily="34" charset="-122"/>
                <a:cs typeface="+mn-ea"/>
                <a:sym typeface="+mn-lt"/>
              </a:rPr>
              <a:t>每年至少组织一次</a:t>
            </a:r>
            <a:r>
              <a:rPr kumimoji="0" sz="170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有限空间作业专题安全培训，对</a:t>
            </a:r>
            <a:r>
              <a:rPr kumimoji="0" sz="1700" b="1" i="0" u="none" strike="noStrike" kern="0" cap="none" spc="0" normalizeH="0" baseline="0" noProof="0">
                <a:ln>
                  <a:noFill/>
                </a:ln>
                <a:solidFill>
                  <a:prstClr val="white"/>
                </a:solidFill>
                <a:effectLst/>
                <a:highlight>
                  <a:srgbClr val="FF0000"/>
                </a:highlight>
                <a:uLnTx/>
                <a:uFillTx/>
                <a:latin typeface="微软雅黑" panose="020B0503020204020204" pitchFamily="34" charset="-122"/>
                <a:ea typeface="微软雅黑" panose="020B0503020204020204" pitchFamily="34" charset="-122"/>
                <a:cs typeface="+mn-ea"/>
                <a:sym typeface="+mn-lt"/>
              </a:rPr>
              <a:t>作业审批人、监护人员、作业人员和应急救援人员</a:t>
            </a:r>
            <a:r>
              <a:rPr kumimoji="0" sz="170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培训有限空间作业知识和技能</a:t>
            </a:r>
            <a:r>
              <a:rPr kumimoji="0" lang="zh-CN" altLang="en-US"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a:t>
            </a:r>
            <a:endParaRPr kumimoji="0" lang="en-US" altLang="zh-CN"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a:p>
            <a:pPr marL="285750" marR="0" lvl="0" indent="-285750" algn="l" defTabSz="913130" rtl="0" eaLnBrk="1" fontAlgn="base" latinLnBrk="0" hangingPunct="1">
              <a:lnSpc>
                <a:spcPct val="160000"/>
              </a:lnSpc>
              <a:spcBef>
                <a:spcPct val="0"/>
              </a:spcBef>
              <a:spcAft>
                <a:spcPts val="500"/>
              </a:spcAft>
              <a:buClrTx/>
              <a:buSzTx/>
              <a:buFont typeface="Wingdings" panose="05000000000000000000" pitchFamily="2" charset="2"/>
              <a:buChar char="l"/>
            </a:pPr>
            <a:r>
              <a:rPr kumimoji="0"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二是</a:t>
            </a:r>
            <a:r>
              <a:rPr kumimoji="0" sz="170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企业应当制定</a:t>
            </a:r>
            <a:r>
              <a:rPr kumimoji="0" sz="1700" b="1" i="0" u="none" strike="noStrike" kern="0" cap="none" spc="0" normalizeH="0" baseline="0" noProof="0">
                <a:ln>
                  <a:noFill/>
                </a:ln>
                <a:solidFill>
                  <a:prstClr val="white"/>
                </a:solidFill>
                <a:effectLst/>
                <a:highlight>
                  <a:srgbClr val="FF0000"/>
                </a:highlight>
                <a:uLnTx/>
                <a:uFillTx/>
                <a:latin typeface="微软雅黑" panose="020B0503020204020204" pitchFamily="34" charset="-122"/>
                <a:ea typeface="微软雅黑" panose="020B0503020204020204" pitchFamily="34" charset="-122"/>
                <a:cs typeface="+mn-ea"/>
                <a:sym typeface="+mn-lt"/>
              </a:rPr>
              <a:t>现场处置方案</a:t>
            </a:r>
            <a:r>
              <a:rPr kumimoji="0" sz="170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a:t>
            </a:r>
            <a:r>
              <a:rPr kumimoji="0" sz="1700" b="1" i="0" u="none" strike="noStrike" kern="0" cap="none" spc="0" normalizeH="0" baseline="0" noProof="0">
                <a:ln>
                  <a:noFill/>
                </a:ln>
                <a:solidFill>
                  <a:prstClr val="white"/>
                </a:solidFill>
                <a:effectLst/>
                <a:highlight>
                  <a:srgbClr val="FF0000"/>
                </a:highlight>
                <a:uLnTx/>
                <a:uFillTx/>
                <a:latin typeface="微软雅黑" panose="020B0503020204020204" pitchFamily="34" charset="-122"/>
                <a:ea typeface="微软雅黑" panose="020B0503020204020204" pitchFamily="34" charset="-122"/>
                <a:cs typeface="+mn-ea"/>
                <a:sym typeface="+mn-lt"/>
              </a:rPr>
              <a:t>每半年至少组织一次演练</a:t>
            </a:r>
            <a:r>
              <a:rPr kumimoji="0" sz="170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，确保一旦有人遇险，能够及时有效处置，伤亡不再继续扩大</a:t>
            </a:r>
            <a:r>
              <a:rPr kumimoji="0" lang="zh-CN" altLang="en-US"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a:t>
            </a:r>
          </a:p>
          <a:p>
            <a:pPr marL="285750" marR="0" lvl="0" indent="-285750" algn="l" defTabSz="913130" rtl="0" eaLnBrk="1" fontAlgn="base" latinLnBrk="0" hangingPunct="1">
              <a:lnSpc>
                <a:spcPct val="160000"/>
              </a:lnSpc>
              <a:spcBef>
                <a:spcPct val="0"/>
              </a:spcBef>
              <a:spcAft>
                <a:spcPts val="500"/>
              </a:spcAft>
              <a:buClrTx/>
              <a:buSzTx/>
              <a:buFont typeface="Wingdings" panose="05000000000000000000" pitchFamily="2" charset="2"/>
              <a:buChar char="l"/>
            </a:pPr>
            <a:r>
              <a:rPr kumimoji="0" lang="zh-CN" altLang="en-US"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三是</a:t>
            </a:r>
            <a:r>
              <a:rPr kumimoji="0" lang="zh-CN" altLang="en-US" sz="1700" b="1"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发包</a:t>
            </a:r>
            <a:r>
              <a:rPr kumimoji="0" lang="zh-CN" altLang="en-US"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给其他单位实施的，工贸企业要进行</a:t>
            </a:r>
            <a:r>
              <a:rPr kumimoji="0" lang="zh-CN" altLang="en-US" sz="1700" b="1" i="0" u="none" strike="noStrike" kern="0" cap="none" spc="0" normalizeH="0" baseline="0" noProof="0">
                <a:ln>
                  <a:noFill/>
                </a:ln>
                <a:solidFill>
                  <a:prstClr val="white"/>
                </a:solidFill>
                <a:effectLst/>
                <a:highlight>
                  <a:srgbClr val="FF0000"/>
                </a:highlight>
                <a:uLnTx/>
                <a:uFillTx/>
                <a:latin typeface="微软雅黑" panose="020B0503020204020204" pitchFamily="34" charset="-122"/>
                <a:ea typeface="微软雅黑" panose="020B0503020204020204" pitchFamily="34" charset="-122"/>
                <a:cs typeface="+mn-ea"/>
                <a:sym typeface="+mn-lt"/>
              </a:rPr>
              <a:t>统一协调、管理</a:t>
            </a:r>
            <a:r>
              <a:rPr kumimoji="0" lang="zh-CN" altLang="en-US"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，对现场作业进行安全</a:t>
            </a:r>
            <a:r>
              <a:rPr kumimoji="0" lang="zh-CN" altLang="en-US" sz="1700" b="1" i="0" u="none" strike="noStrike" kern="0" cap="none" spc="0" normalizeH="0" baseline="0" noProof="0">
                <a:ln>
                  <a:noFill/>
                </a:ln>
                <a:solidFill>
                  <a:prstClr val="white"/>
                </a:solidFill>
                <a:effectLst/>
                <a:highlight>
                  <a:srgbClr val="FF0000"/>
                </a:highlight>
                <a:uLnTx/>
                <a:uFillTx/>
                <a:latin typeface="微软雅黑" panose="020B0503020204020204" pitchFamily="34" charset="-122"/>
                <a:ea typeface="微软雅黑" panose="020B0503020204020204" pitchFamily="34" charset="-122"/>
                <a:cs typeface="+mn-ea"/>
                <a:sym typeface="+mn-lt"/>
              </a:rPr>
              <a:t>检查</a:t>
            </a:r>
            <a:r>
              <a:rPr kumimoji="0" lang="zh-CN" altLang="en-US"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a:t>
            </a:r>
            <a:r>
              <a:rPr kumimoji="0" lang="zh-CN" altLang="en-US" sz="1700" b="1" i="0" u="none" strike="noStrike" kern="0" cap="none" spc="0" normalizeH="0" baseline="0" noProof="0">
                <a:ln>
                  <a:noFill/>
                </a:ln>
                <a:solidFill>
                  <a:prstClr val="white"/>
                </a:solidFill>
                <a:effectLst/>
                <a:highlight>
                  <a:srgbClr val="FF0000"/>
                </a:highlight>
                <a:uLnTx/>
                <a:uFillTx/>
                <a:latin typeface="微软雅黑" panose="020B0503020204020204" pitchFamily="34" charset="-122"/>
                <a:ea typeface="微软雅黑" panose="020B0503020204020204" pitchFamily="34" charset="-122"/>
                <a:cs typeface="+mn-ea"/>
                <a:sym typeface="+mn-lt"/>
              </a:rPr>
              <a:t>督促</a:t>
            </a:r>
            <a:r>
              <a:rPr kumimoji="0" lang="zh-CN" altLang="en-US"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各项安全措施落实到位。</a:t>
            </a:r>
          </a:p>
        </p:txBody>
      </p:sp>
      <p:grpSp>
        <p:nvGrpSpPr>
          <p:cNvPr id="344" name="组合 32"/>
          <p:cNvGrpSpPr/>
          <p:nvPr/>
        </p:nvGrpSpPr>
        <p:grpSpPr>
          <a:xfrm>
            <a:off x="1815949" y="1557702"/>
            <a:ext cx="789106" cy="813439"/>
            <a:chOff x="2246919" y="1303464"/>
            <a:chExt cx="1813891" cy="1869826"/>
          </a:xfrm>
        </p:grpSpPr>
        <p:pic>
          <p:nvPicPr>
            <p:cNvPr id="2097217" name="PA_图片 17"/>
            <p:cNvPicPr>
              <a:picLocks noChangeAspect="1"/>
            </p:cNvPicPr>
            <p:nvPr>
              <p:custDataLst>
                <p:tags r:id="rId3"/>
              </p:custDataLst>
            </p:nvPr>
          </p:nvPicPr>
          <p:blipFill>
            <a:blip r:embed="rId18"/>
            <a:stretch>
              <a:fillRect/>
            </a:stretch>
          </p:blipFill>
          <p:spPr>
            <a:xfrm>
              <a:off x="2246919" y="1364258"/>
              <a:ext cx="1813891" cy="1809032"/>
            </a:xfrm>
            <a:prstGeom prst="rect">
              <a:avLst/>
            </a:prstGeom>
          </p:spPr>
        </p:pic>
        <p:sp>
          <p:nvSpPr>
            <p:cNvPr id="1049361" name="PA_文本框 14"/>
            <p:cNvSpPr txBox="1"/>
            <p:nvPr>
              <p:custDataLst>
                <p:tags r:id="rId4"/>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a:t>
              </a:r>
            </a:p>
          </p:txBody>
        </p:sp>
      </p:grpSp>
      <p:grpSp>
        <p:nvGrpSpPr>
          <p:cNvPr id="345" name="组合 35"/>
          <p:cNvGrpSpPr/>
          <p:nvPr/>
        </p:nvGrpSpPr>
        <p:grpSpPr>
          <a:xfrm>
            <a:off x="902335" y="1598295"/>
            <a:ext cx="789305" cy="796925"/>
            <a:chOff x="1421" y="2517"/>
            <a:chExt cx="1243" cy="1255"/>
          </a:xfrm>
        </p:grpSpPr>
        <p:pic>
          <p:nvPicPr>
            <p:cNvPr id="2097218" name="PA_图片 17"/>
            <p:cNvPicPr>
              <a:picLocks noChangeAspect="1"/>
            </p:cNvPicPr>
            <p:nvPr>
              <p:custDataLst>
                <p:tags r:id="rId1"/>
              </p:custDataLst>
            </p:nvPr>
          </p:nvPicPr>
          <p:blipFill>
            <a:blip r:embed="rId18"/>
            <a:stretch>
              <a:fillRect/>
            </a:stretch>
          </p:blipFill>
          <p:spPr>
            <a:xfrm>
              <a:off x="1421" y="2533"/>
              <a:ext cx="1243" cy="1239"/>
            </a:xfrm>
            <a:prstGeom prst="rect">
              <a:avLst/>
            </a:prstGeom>
          </p:spPr>
        </p:pic>
        <p:sp>
          <p:nvSpPr>
            <p:cNvPr id="1049362" name="PA_文本框 14"/>
            <p:cNvSpPr txBox="1"/>
            <p:nvPr>
              <p:custDataLst>
                <p:tags r:id="rId2"/>
              </p:custDataLst>
            </p:nvPr>
          </p:nvSpPr>
          <p:spPr>
            <a:xfrm>
              <a:off x="1423" y="2517"/>
              <a:ext cx="1064" cy="1210"/>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二</a:t>
              </a: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345"/>
                                        </p:tgtEl>
                                        <p:attrNameLst>
                                          <p:attrName>style.visibility</p:attrName>
                                        </p:attrNameLst>
                                      </p:cBhvr>
                                      <p:to>
                                        <p:strVal val="visible"/>
                                      </p:to>
                                    </p:set>
                                    <p:anim calcmode="lin" valueType="num">
                                      <p:cBhvr>
                                        <p:cTn id="7" dur="500" fill="hold"/>
                                        <p:tgtEl>
                                          <p:spTgt spid="345"/>
                                        </p:tgtEl>
                                        <p:attrNameLst>
                                          <p:attrName>ppt_w</p:attrName>
                                        </p:attrNameLst>
                                      </p:cBhvr>
                                      <p:tavLst>
                                        <p:tav tm="0">
                                          <p:val>
                                            <p:fltVal val="0"/>
                                          </p:val>
                                        </p:tav>
                                        <p:tav tm="100000">
                                          <p:val>
                                            <p:strVal val="#ppt_w"/>
                                          </p:val>
                                        </p:tav>
                                      </p:tavLst>
                                    </p:anim>
                                    <p:anim calcmode="lin" valueType="num">
                                      <p:cBhvr>
                                        <p:cTn id="8" dur="500" fill="hold"/>
                                        <p:tgtEl>
                                          <p:spTgt spid="345"/>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3" presetClass="entr" presetSubtype="272" fill="hold" nodeType="afterEffect">
                                  <p:stCondLst>
                                    <p:cond delay="0"/>
                                  </p:stCondLst>
                                  <p:childTnLst>
                                    <p:set>
                                      <p:cBhvr>
                                        <p:cTn id="11" dur="1" fill="hold">
                                          <p:stCondLst>
                                            <p:cond delay="0"/>
                                          </p:stCondLst>
                                        </p:cTn>
                                        <p:tgtEl>
                                          <p:spTgt spid="344"/>
                                        </p:tgtEl>
                                        <p:attrNameLst>
                                          <p:attrName>style.visibility</p:attrName>
                                        </p:attrNameLst>
                                      </p:cBhvr>
                                      <p:to>
                                        <p:strVal val="visible"/>
                                      </p:to>
                                    </p:set>
                                    <p:anim calcmode="lin" valueType="num">
                                      <p:cBhvr>
                                        <p:cTn id="12" dur="500" fill="hold"/>
                                        <p:tgtEl>
                                          <p:spTgt spid="344"/>
                                        </p:tgtEl>
                                        <p:attrNameLst>
                                          <p:attrName>ppt_w</p:attrName>
                                        </p:attrNameLst>
                                      </p:cBhvr>
                                      <p:tavLst>
                                        <p:tav tm="0">
                                          <p:val>
                                            <p:strVal val="2/3*#ppt_w"/>
                                          </p:val>
                                        </p:tav>
                                        <p:tav tm="100000">
                                          <p:val>
                                            <p:strVal val="#ppt_w"/>
                                          </p:val>
                                        </p:tav>
                                      </p:tavLst>
                                    </p:anim>
                                    <p:anim calcmode="lin" valueType="num">
                                      <p:cBhvr>
                                        <p:cTn id="13" dur="500" fill="hold"/>
                                        <p:tgtEl>
                                          <p:spTgt spid="344"/>
                                        </p:tgtEl>
                                        <p:attrNameLst>
                                          <p:attrName>ppt_h</p:attrName>
                                        </p:attrNameLst>
                                      </p:cBhvr>
                                      <p:tavLst>
                                        <p:tav tm="0">
                                          <p:val>
                                            <p:strVal val="2/3*#ppt_h"/>
                                          </p:val>
                                        </p:tav>
                                        <p:tav tm="100000">
                                          <p:val>
                                            <p:strVal val="#ppt_h"/>
                                          </p:val>
                                        </p:tav>
                                      </p:tavLst>
                                    </p:anim>
                                  </p:childTnLst>
                                </p:cTn>
                              </p:par>
                            </p:childTnLst>
                          </p:cTn>
                        </p:par>
                        <p:par>
                          <p:cTn id="14" fill="hold" nodeType="afterGroup">
                            <p:stCondLst>
                              <p:cond delay="1000"/>
                            </p:stCondLst>
                            <p:childTnLst>
                              <p:par>
                                <p:cTn id="15" presetID="23" presetClass="entr" presetSubtype="272" fill="hold" nodeType="afterEffect">
                                  <p:stCondLst>
                                    <p:cond delay="0"/>
                                  </p:stCondLst>
                                  <p:childTnLst>
                                    <p:set>
                                      <p:cBhvr>
                                        <p:cTn id="16" dur="1" fill="hold">
                                          <p:stCondLst>
                                            <p:cond delay="0"/>
                                          </p:stCondLst>
                                        </p:cTn>
                                        <p:tgtEl>
                                          <p:spTgt spid="338"/>
                                        </p:tgtEl>
                                        <p:attrNameLst>
                                          <p:attrName>style.visibility</p:attrName>
                                        </p:attrNameLst>
                                      </p:cBhvr>
                                      <p:to>
                                        <p:strVal val="visible"/>
                                      </p:to>
                                    </p:set>
                                    <p:anim calcmode="lin" valueType="num">
                                      <p:cBhvr>
                                        <p:cTn id="17" dur="500" fill="hold"/>
                                        <p:tgtEl>
                                          <p:spTgt spid="338"/>
                                        </p:tgtEl>
                                        <p:attrNameLst>
                                          <p:attrName>ppt_w</p:attrName>
                                        </p:attrNameLst>
                                      </p:cBhvr>
                                      <p:tavLst>
                                        <p:tav tm="0">
                                          <p:val>
                                            <p:strVal val="2/3*#ppt_w"/>
                                          </p:val>
                                        </p:tav>
                                        <p:tav tm="100000">
                                          <p:val>
                                            <p:strVal val="#ppt_w"/>
                                          </p:val>
                                        </p:tav>
                                      </p:tavLst>
                                    </p:anim>
                                    <p:anim calcmode="lin" valueType="num">
                                      <p:cBhvr>
                                        <p:cTn id="18" dur="500" fill="hold"/>
                                        <p:tgtEl>
                                          <p:spTgt spid="338"/>
                                        </p:tgtEl>
                                        <p:attrNameLst>
                                          <p:attrName>ppt_h</p:attrName>
                                        </p:attrNameLst>
                                      </p:cBhvr>
                                      <p:tavLst>
                                        <p:tav tm="0">
                                          <p:val>
                                            <p:strVal val="2/3*#ppt_h"/>
                                          </p:val>
                                        </p:tav>
                                        <p:tav tm="100000">
                                          <p:val>
                                            <p:strVal val="#ppt_h"/>
                                          </p:val>
                                        </p:tav>
                                      </p:tavLst>
                                    </p:anim>
                                  </p:childTnLst>
                                </p:cTn>
                              </p:par>
                              <p:par>
                                <p:cTn id="19" presetID="23" presetClass="entr" presetSubtype="272" fill="hold" nodeType="withEffect">
                                  <p:stCondLst>
                                    <p:cond delay="200"/>
                                  </p:stCondLst>
                                  <p:childTnLst>
                                    <p:set>
                                      <p:cBhvr>
                                        <p:cTn id="20" dur="1" fill="hold">
                                          <p:stCondLst>
                                            <p:cond delay="0"/>
                                          </p:stCondLst>
                                        </p:cTn>
                                        <p:tgtEl>
                                          <p:spTgt spid="339"/>
                                        </p:tgtEl>
                                        <p:attrNameLst>
                                          <p:attrName>style.visibility</p:attrName>
                                        </p:attrNameLst>
                                      </p:cBhvr>
                                      <p:to>
                                        <p:strVal val="visible"/>
                                      </p:to>
                                    </p:set>
                                    <p:anim calcmode="lin" valueType="num">
                                      <p:cBhvr>
                                        <p:cTn id="21" dur="500" fill="hold"/>
                                        <p:tgtEl>
                                          <p:spTgt spid="339"/>
                                        </p:tgtEl>
                                        <p:attrNameLst>
                                          <p:attrName>ppt_w</p:attrName>
                                        </p:attrNameLst>
                                      </p:cBhvr>
                                      <p:tavLst>
                                        <p:tav tm="0">
                                          <p:val>
                                            <p:strVal val="2/3*#ppt_w"/>
                                          </p:val>
                                        </p:tav>
                                        <p:tav tm="100000">
                                          <p:val>
                                            <p:strVal val="#ppt_w"/>
                                          </p:val>
                                        </p:tav>
                                      </p:tavLst>
                                    </p:anim>
                                    <p:anim calcmode="lin" valueType="num">
                                      <p:cBhvr>
                                        <p:cTn id="22" dur="500" fill="hold"/>
                                        <p:tgtEl>
                                          <p:spTgt spid="339"/>
                                        </p:tgtEl>
                                        <p:attrNameLst>
                                          <p:attrName>ppt_h</p:attrName>
                                        </p:attrNameLst>
                                      </p:cBhvr>
                                      <p:tavLst>
                                        <p:tav tm="0">
                                          <p:val>
                                            <p:strVal val="2/3*#ppt_h"/>
                                          </p:val>
                                        </p:tav>
                                        <p:tav tm="100000">
                                          <p:val>
                                            <p:strVal val="#ppt_h"/>
                                          </p:val>
                                        </p:tav>
                                      </p:tavLst>
                                    </p:anim>
                                  </p:childTnLst>
                                </p:cTn>
                              </p:par>
                              <p:par>
                                <p:cTn id="23" presetID="23" presetClass="entr" presetSubtype="272" fill="hold" nodeType="withEffect">
                                  <p:stCondLst>
                                    <p:cond delay="400"/>
                                  </p:stCondLst>
                                  <p:childTnLst>
                                    <p:set>
                                      <p:cBhvr>
                                        <p:cTn id="24" dur="1" fill="hold">
                                          <p:stCondLst>
                                            <p:cond delay="0"/>
                                          </p:stCondLst>
                                        </p:cTn>
                                        <p:tgtEl>
                                          <p:spTgt spid="340"/>
                                        </p:tgtEl>
                                        <p:attrNameLst>
                                          <p:attrName>style.visibility</p:attrName>
                                        </p:attrNameLst>
                                      </p:cBhvr>
                                      <p:to>
                                        <p:strVal val="visible"/>
                                      </p:to>
                                    </p:set>
                                    <p:anim calcmode="lin" valueType="num">
                                      <p:cBhvr>
                                        <p:cTn id="25" dur="500" fill="hold"/>
                                        <p:tgtEl>
                                          <p:spTgt spid="340"/>
                                        </p:tgtEl>
                                        <p:attrNameLst>
                                          <p:attrName>ppt_w</p:attrName>
                                        </p:attrNameLst>
                                      </p:cBhvr>
                                      <p:tavLst>
                                        <p:tav tm="0">
                                          <p:val>
                                            <p:strVal val="2/3*#ppt_w"/>
                                          </p:val>
                                        </p:tav>
                                        <p:tav tm="100000">
                                          <p:val>
                                            <p:strVal val="#ppt_w"/>
                                          </p:val>
                                        </p:tav>
                                      </p:tavLst>
                                    </p:anim>
                                    <p:anim calcmode="lin" valueType="num">
                                      <p:cBhvr>
                                        <p:cTn id="26" dur="500" fill="hold"/>
                                        <p:tgtEl>
                                          <p:spTgt spid="340"/>
                                        </p:tgtEl>
                                        <p:attrNameLst>
                                          <p:attrName>ppt_h</p:attrName>
                                        </p:attrNameLst>
                                      </p:cBhvr>
                                      <p:tavLst>
                                        <p:tav tm="0">
                                          <p:val>
                                            <p:strVal val="2/3*#ppt_h"/>
                                          </p:val>
                                        </p:tav>
                                        <p:tav tm="100000">
                                          <p:val>
                                            <p:strVal val="#ppt_h"/>
                                          </p:val>
                                        </p:tav>
                                      </p:tavLst>
                                    </p:anim>
                                  </p:childTnLst>
                                </p:cTn>
                              </p:par>
                              <p:par>
                                <p:cTn id="27" presetID="23" presetClass="entr" presetSubtype="272" fill="hold" nodeType="withEffect">
                                  <p:stCondLst>
                                    <p:cond delay="400"/>
                                  </p:stCondLst>
                                  <p:childTnLst>
                                    <p:set>
                                      <p:cBhvr>
                                        <p:cTn id="28" dur="1" fill="hold">
                                          <p:stCondLst>
                                            <p:cond delay="0"/>
                                          </p:stCondLst>
                                        </p:cTn>
                                        <p:tgtEl>
                                          <p:spTgt spid="341"/>
                                        </p:tgtEl>
                                        <p:attrNameLst>
                                          <p:attrName>style.visibility</p:attrName>
                                        </p:attrNameLst>
                                      </p:cBhvr>
                                      <p:to>
                                        <p:strVal val="visible"/>
                                      </p:to>
                                    </p:set>
                                    <p:anim calcmode="lin" valueType="num">
                                      <p:cBhvr>
                                        <p:cTn id="29" dur="500" fill="hold"/>
                                        <p:tgtEl>
                                          <p:spTgt spid="341"/>
                                        </p:tgtEl>
                                        <p:attrNameLst>
                                          <p:attrName>ppt_w</p:attrName>
                                        </p:attrNameLst>
                                      </p:cBhvr>
                                      <p:tavLst>
                                        <p:tav tm="0">
                                          <p:val>
                                            <p:strVal val="2/3*#ppt_w"/>
                                          </p:val>
                                        </p:tav>
                                        <p:tav tm="100000">
                                          <p:val>
                                            <p:strVal val="#ppt_w"/>
                                          </p:val>
                                        </p:tav>
                                      </p:tavLst>
                                    </p:anim>
                                    <p:anim calcmode="lin" valueType="num">
                                      <p:cBhvr>
                                        <p:cTn id="30" dur="500" fill="hold"/>
                                        <p:tgtEl>
                                          <p:spTgt spid="341"/>
                                        </p:tgtEl>
                                        <p:attrNameLst>
                                          <p:attrName>ppt_h</p:attrName>
                                        </p:attrNameLst>
                                      </p:cBhvr>
                                      <p:tavLst>
                                        <p:tav tm="0">
                                          <p:val>
                                            <p:strVal val="2/3*#ppt_h"/>
                                          </p:val>
                                        </p:tav>
                                        <p:tav tm="100000">
                                          <p:val>
                                            <p:strVal val="#ppt_h"/>
                                          </p:val>
                                        </p:tav>
                                      </p:tavLst>
                                    </p:anim>
                                  </p:childTnLst>
                                </p:cTn>
                              </p:par>
                              <p:par>
                                <p:cTn id="31" presetID="23" presetClass="entr" presetSubtype="272" fill="hold" nodeType="withEffect">
                                  <p:stCondLst>
                                    <p:cond delay="500"/>
                                  </p:stCondLst>
                                  <p:childTnLst>
                                    <p:set>
                                      <p:cBhvr>
                                        <p:cTn id="32" dur="1" fill="hold">
                                          <p:stCondLst>
                                            <p:cond delay="0"/>
                                          </p:stCondLst>
                                        </p:cTn>
                                        <p:tgtEl>
                                          <p:spTgt spid="342"/>
                                        </p:tgtEl>
                                        <p:attrNameLst>
                                          <p:attrName>style.visibility</p:attrName>
                                        </p:attrNameLst>
                                      </p:cBhvr>
                                      <p:to>
                                        <p:strVal val="visible"/>
                                      </p:to>
                                    </p:set>
                                    <p:anim calcmode="lin" valueType="num">
                                      <p:cBhvr>
                                        <p:cTn id="33" dur="500" fill="hold"/>
                                        <p:tgtEl>
                                          <p:spTgt spid="342"/>
                                        </p:tgtEl>
                                        <p:attrNameLst>
                                          <p:attrName>ppt_w</p:attrName>
                                        </p:attrNameLst>
                                      </p:cBhvr>
                                      <p:tavLst>
                                        <p:tav tm="0">
                                          <p:val>
                                            <p:strVal val="2/3*#ppt_w"/>
                                          </p:val>
                                        </p:tav>
                                        <p:tav tm="100000">
                                          <p:val>
                                            <p:strVal val="#ppt_w"/>
                                          </p:val>
                                        </p:tav>
                                      </p:tavLst>
                                    </p:anim>
                                    <p:anim calcmode="lin" valueType="num">
                                      <p:cBhvr>
                                        <p:cTn id="34" dur="500" fill="hold"/>
                                        <p:tgtEl>
                                          <p:spTgt spid="342"/>
                                        </p:tgtEl>
                                        <p:attrNameLst>
                                          <p:attrName>ppt_h</p:attrName>
                                        </p:attrNameLst>
                                      </p:cBhvr>
                                      <p:tavLst>
                                        <p:tav tm="0">
                                          <p:val>
                                            <p:strVal val="2/3*#ppt_h"/>
                                          </p:val>
                                        </p:tav>
                                        <p:tav tm="100000">
                                          <p:val>
                                            <p:strVal val="#ppt_h"/>
                                          </p:val>
                                        </p:tav>
                                      </p:tavLst>
                                    </p:anim>
                                  </p:childTnLst>
                                </p:cTn>
                              </p:par>
                              <p:par>
                                <p:cTn id="35" presetID="23" presetClass="entr" presetSubtype="272" fill="hold" nodeType="withEffect">
                                  <p:stCondLst>
                                    <p:cond delay="600"/>
                                  </p:stCondLst>
                                  <p:childTnLst>
                                    <p:set>
                                      <p:cBhvr>
                                        <p:cTn id="36" dur="1" fill="hold">
                                          <p:stCondLst>
                                            <p:cond delay="0"/>
                                          </p:stCondLst>
                                        </p:cTn>
                                        <p:tgtEl>
                                          <p:spTgt spid="343"/>
                                        </p:tgtEl>
                                        <p:attrNameLst>
                                          <p:attrName>style.visibility</p:attrName>
                                        </p:attrNameLst>
                                      </p:cBhvr>
                                      <p:to>
                                        <p:strVal val="visible"/>
                                      </p:to>
                                    </p:set>
                                    <p:anim calcmode="lin" valueType="num">
                                      <p:cBhvr>
                                        <p:cTn id="37" dur="500" fill="hold"/>
                                        <p:tgtEl>
                                          <p:spTgt spid="343"/>
                                        </p:tgtEl>
                                        <p:attrNameLst>
                                          <p:attrName>ppt_w</p:attrName>
                                        </p:attrNameLst>
                                      </p:cBhvr>
                                      <p:tavLst>
                                        <p:tav tm="0">
                                          <p:val>
                                            <p:strVal val="2/3*#ppt_w"/>
                                          </p:val>
                                        </p:tav>
                                        <p:tav tm="100000">
                                          <p:val>
                                            <p:strVal val="#ppt_w"/>
                                          </p:val>
                                        </p:tav>
                                      </p:tavLst>
                                    </p:anim>
                                    <p:anim calcmode="lin" valueType="num">
                                      <p:cBhvr>
                                        <p:cTn id="38" dur="500" fill="hold"/>
                                        <p:tgtEl>
                                          <p:spTgt spid="343"/>
                                        </p:tgtEl>
                                        <p:attrNameLst>
                                          <p:attrName>ppt_h</p:attrName>
                                        </p:attrNameLst>
                                      </p:cBhvr>
                                      <p:tavLst>
                                        <p:tav tm="0">
                                          <p:val>
                                            <p:strVal val="2/3*#ppt_h"/>
                                          </p:val>
                                        </p:tav>
                                        <p:tav tm="100000">
                                          <p:val>
                                            <p:strVal val="#ppt_h"/>
                                          </p:val>
                                        </p:tav>
                                      </p:tavLst>
                                    </p:anim>
                                  </p:childTnLst>
                                </p:cTn>
                              </p:par>
                            </p:childTnLst>
                          </p:cTn>
                        </p:par>
                        <p:par>
                          <p:cTn id="39" fill="hold" nodeType="afterGroup">
                            <p:stCondLst>
                              <p:cond delay="2100"/>
                            </p:stCondLst>
                            <p:childTnLst>
                              <p:par>
                                <p:cTn id="40" presetID="22" presetClass="entr" presetSubtype="2" fill="hold" grpId="0" nodeType="afterEffect">
                                  <p:stCondLst>
                                    <p:cond delay="0"/>
                                  </p:stCondLst>
                                  <p:childTnLst>
                                    <p:set>
                                      <p:cBhvr>
                                        <p:cTn id="41" dur="1" fill="hold">
                                          <p:stCondLst>
                                            <p:cond delay="0"/>
                                          </p:stCondLst>
                                        </p:cTn>
                                        <p:tgtEl>
                                          <p:spTgt spid="1049357"/>
                                        </p:tgtEl>
                                        <p:attrNameLst>
                                          <p:attrName>style.visibility</p:attrName>
                                        </p:attrNameLst>
                                      </p:cBhvr>
                                      <p:to>
                                        <p:strVal val="visible"/>
                                      </p:to>
                                    </p:set>
                                    <p:animEffect transition="in" filter="wipe(right)">
                                      <p:cBhvr>
                                        <p:cTn id="42" dur="300"/>
                                        <p:tgtEl>
                                          <p:spTgt spid="1049357"/>
                                        </p:tgtEl>
                                      </p:cBhvr>
                                    </p:animEffect>
                                  </p:childTnLst>
                                </p:cTn>
                              </p:par>
                            </p:childTnLst>
                          </p:cTn>
                        </p:par>
                        <p:par>
                          <p:cTn id="43" fill="hold" nodeType="afterGroup">
                            <p:stCondLst>
                              <p:cond delay="2400"/>
                            </p:stCondLst>
                            <p:childTnLst>
                              <p:par>
                                <p:cTn id="44" presetID="22" presetClass="entr" presetSubtype="8" fill="hold" grpId="0" nodeType="afterEffect">
                                  <p:stCondLst>
                                    <p:cond delay="0"/>
                                  </p:stCondLst>
                                  <p:childTnLst>
                                    <p:set>
                                      <p:cBhvr>
                                        <p:cTn id="45" dur="1" fill="hold">
                                          <p:stCondLst>
                                            <p:cond delay="0"/>
                                          </p:stCondLst>
                                        </p:cTn>
                                        <p:tgtEl>
                                          <p:spTgt spid="1049358"/>
                                        </p:tgtEl>
                                        <p:attrNameLst>
                                          <p:attrName>style.visibility</p:attrName>
                                        </p:attrNameLst>
                                      </p:cBhvr>
                                      <p:to>
                                        <p:strVal val="visible"/>
                                      </p:to>
                                    </p:set>
                                    <p:animEffect transition="in" filter="wipe(left)">
                                      <p:cBhvr>
                                        <p:cTn id="46" dur="500"/>
                                        <p:tgtEl>
                                          <p:spTgt spid="1049358"/>
                                        </p:tgtEl>
                                      </p:cBhvr>
                                    </p:animEffect>
                                  </p:childTnLst>
                                </p:cTn>
                              </p:par>
                            </p:childTnLst>
                          </p:cTn>
                        </p:par>
                        <p:par>
                          <p:cTn id="47" fill="hold" nodeType="afterGroup">
                            <p:stCondLst>
                              <p:cond delay="2900"/>
                            </p:stCondLst>
                            <p:childTnLst>
                              <p:par>
                                <p:cTn id="48" presetID="42" presetClass="entr" presetSubtype="0" fill="hold" grpId="0" nodeType="afterEffect">
                                  <p:stCondLst>
                                    <p:cond delay="0"/>
                                  </p:stCondLst>
                                  <p:childTnLst>
                                    <p:set>
                                      <p:cBhvr>
                                        <p:cTn id="49" dur="1" fill="hold">
                                          <p:stCondLst>
                                            <p:cond delay="0"/>
                                          </p:stCondLst>
                                        </p:cTn>
                                        <p:tgtEl>
                                          <p:spTgt spid="1049356"/>
                                        </p:tgtEl>
                                        <p:attrNameLst>
                                          <p:attrName>style.visibility</p:attrName>
                                        </p:attrNameLst>
                                      </p:cBhvr>
                                      <p:to>
                                        <p:strVal val="visible"/>
                                      </p:to>
                                    </p:set>
                                    <p:animEffect transition="in" filter="fade">
                                      <p:cBhvr>
                                        <p:cTn id="50" dur="1000"/>
                                        <p:tgtEl>
                                          <p:spTgt spid="1049356"/>
                                        </p:tgtEl>
                                      </p:cBhvr>
                                    </p:animEffect>
                                    <p:anim calcmode="lin" valueType="num">
                                      <p:cBhvr>
                                        <p:cTn id="51" dur="1000" fill="hold"/>
                                        <p:tgtEl>
                                          <p:spTgt spid="1049356"/>
                                        </p:tgtEl>
                                        <p:attrNameLst>
                                          <p:attrName>ppt_x</p:attrName>
                                        </p:attrNameLst>
                                      </p:cBhvr>
                                      <p:tavLst>
                                        <p:tav tm="0">
                                          <p:val>
                                            <p:strVal val="#ppt_x"/>
                                          </p:val>
                                        </p:tav>
                                        <p:tav tm="100000">
                                          <p:val>
                                            <p:strVal val="#ppt_x"/>
                                          </p:val>
                                        </p:tav>
                                      </p:tavLst>
                                    </p:anim>
                                    <p:anim calcmode="lin" valueType="num">
                                      <p:cBhvr>
                                        <p:cTn id="52" dur="1000" fill="hold"/>
                                        <p:tgtEl>
                                          <p:spTgt spid="1049356"/>
                                        </p:tgtEl>
                                        <p:attrNameLst>
                                          <p:attrName>ppt_y</p:attrName>
                                        </p:attrNameLst>
                                      </p:cBhvr>
                                      <p:tavLst>
                                        <p:tav tm="0">
                                          <p:val>
                                            <p:strVal val="#ppt_y+.1"/>
                                          </p:val>
                                        </p:tav>
                                        <p:tav tm="100000">
                                          <p:val>
                                            <p:strVal val="#ppt_y"/>
                                          </p:val>
                                        </p:tav>
                                      </p:tavLst>
                                    </p:anim>
                                  </p:childTnLst>
                                </p:cTn>
                              </p:par>
                            </p:childTnLst>
                          </p:cTn>
                        </p:par>
                        <p:par>
                          <p:cTn id="53" fill="hold" nodeType="afterGroup">
                            <p:stCondLst>
                              <p:cond delay="3900"/>
                            </p:stCondLst>
                            <p:childTnLst>
                              <p:par>
                                <p:cTn id="54" presetID="56" presetClass="entr" presetSubtype="0" fill="hold" grpId="0" nodeType="afterEffect">
                                  <p:stCondLst>
                                    <p:cond delay="0"/>
                                  </p:stCondLst>
                                  <p:iterate type="lt">
                                    <p:tmPct val="10000"/>
                                  </p:iterate>
                                  <p:childTnLst>
                                    <p:set>
                                      <p:cBhvr>
                                        <p:cTn id="55" dur="1" fill="hold">
                                          <p:stCondLst>
                                            <p:cond delay="0"/>
                                          </p:stCondLst>
                                        </p:cTn>
                                        <p:tgtEl>
                                          <p:spTgt spid="1049359"/>
                                        </p:tgtEl>
                                        <p:attrNameLst>
                                          <p:attrName>style.visibility</p:attrName>
                                        </p:attrNameLst>
                                      </p:cBhvr>
                                      <p:to>
                                        <p:strVal val="visible"/>
                                      </p:to>
                                    </p:set>
                                    <p:anim by="(-#ppt_w*2)" calcmode="lin" valueType="num">
                                      <p:cBhvr rctx="PPT">
                                        <p:cTn id="56" dur="250" autoRev="1" fill="hold">
                                          <p:stCondLst>
                                            <p:cond delay="0"/>
                                          </p:stCondLst>
                                        </p:cTn>
                                        <p:tgtEl>
                                          <p:spTgt spid="1049359"/>
                                        </p:tgtEl>
                                        <p:attrNameLst>
                                          <p:attrName>ppt_w</p:attrName>
                                        </p:attrNameLst>
                                      </p:cBhvr>
                                    </p:anim>
                                    <p:anim by="(#ppt_w*0.50)" calcmode="lin" valueType="num">
                                      <p:cBhvr>
                                        <p:cTn id="57" dur="250" decel="50000" autoRev="1" fill="hold">
                                          <p:stCondLst>
                                            <p:cond delay="0"/>
                                          </p:stCondLst>
                                        </p:cTn>
                                        <p:tgtEl>
                                          <p:spTgt spid="1049359"/>
                                        </p:tgtEl>
                                        <p:attrNameLst>
                                          <p:attrName>ppt_x</p:attrName>
                                        </p:attrNameLst>
                                      </p:cBhvr>
                                    </p:anim>
                                    <p:anim from="(-#ppt_h/2)" to="(#ppt_y)" calcmode="lin" valueType="num">
                                      <p:cBhvr>
                                        <p:cTn id="58" dur="500" fill="hold">
                                          <p:stCondLst>
                                            <p:cond delay="0"/>
                                          </p:stCondLst>
                                        </p:cTn>
                                        <p:tgtEl>
                                          <p:spTgt spid="1049359"/>
                                        </p:tgtEl>
                                        <p:attrNameLst>
                                          <p:attrName>ppt_y</p:attrName>
                                        </p:attrNameLst>
                                      </p:cBhvr>
                                    </p:anim>
                                    <p:animRot by="21600000">
                                      <p:cBhvr>
                                        <p:cTn id="59" dur="500" fill="hold">
                                          <p:stCondLst>
                                            <p:cond delay="0"/>
                                          </p:stCondLst>
                                        </p:cTn>
                                        <p:tgtEl>
                                          <p:spTgt spid="1049359"/>
                                        </p:tgtEl>
                                        <p:attrNameLst>
                                          <p:attrName>r</p:attrName>
                                        </p:attrNameLst>
                                      </p:cBhvr>
                                    </p:animRot>
                                  </p:childTnLst>
                                </p:cTn>
                              </p:par>
                            </p:childTnLst>
                          </p:cTn>
                        </p:par>
                        <p:par>
                          <p:cTn id="60" fill="hold" nodeType="afterGroup">
                            <p:stCondLst>
                              <p:cond delay="4400"/>
                            </p:stCondLst>
                            <p:childTnLst>
                              <p:par>
                                <p:cTn id="61" presetID="14" presetClass="entr" presetSubtype="10" fill="hold" grpId="0" nodeType="afterEffect">
                                  <p:stCondLst>
                                    <p:cond delay="0"/>
                                  </p:stCondLst>
                                  <p:childTnLst>
                                    <p:set>
                                      <p:cBhvr>
                                        <p:cTn id="62" dur="1" fill="hold">
                                          <p:stCondLst>
                                            <p:cond delay="0"/>
                                          </p:stCondLst>
                                        </p:cTn>
                                        <p:tgtEl>
                                          <p:spTgt spid="1049360"/>
                                        </p:tgtEl>
                                        <p:attrNameLst>
                                          <p:attrName>style.visibility</p:attrName>
                                        </p:attrNameLst>
                                      </p:cBhvr>
                                      <p:to>
                                        <p:strVal val="visible"/>
                                      </p:to>
                                    </p:set>
                                    <p:animEffect transition="in" filter="randombar(horizontal)">
                                      <p:cBhvr>
                                        <p:cTn id="63" dur="750"/>
                                        <p:tgtEl>
                                          <p:spTgt spid="10493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356" grpId="0" animBg="1"/>
      <p:bldP spid="1049357" grpId="0" animBg="1"/>
      <p:bldP spid="1049358" grpId="0" animBg="1"/>
      <p:bldP spid="1049359" grpId="0"/>
      <p:bldP spid="1049360"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363" name="矩形 1"/>
          <p:cNvSpPr/>
          <p:nvPr/>
        </p:nvSpPr>
        <p:spPr>
          <a:xfrm>
            <a:off x="1926590" y="474980"/>
            <a:ext cx="3253105" cy="398780"/>
          </a:xfrm>
          <a:prstGeom prst="rect">
            <a:avLst/>
          </a:prstGeom>
        </p:spPr>
        <p:txBody>
          <a:bodyPr wrap="square">
            <a:spAutoFit/>
          </a:bodyPr>
          <a:lstStyle/>
          <a:p>
            <a:pPr lvl="0" algn="ct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《规定》落实的重点方面</a:t>
            </a:r>
          </a:p>
        </p:txBody>
      </p:sp>
      <p:grpSp>
        <p:nvGrpSpPr>
          <p:cNvPr id="347" name="组合 2"/>
          <p:cNvGrpSpPr/>
          <p:nvPr/>
        </p:nvGrpSpPr>
        <p:grpSpPr>
          <a:xfrm>
            <a:off x="2727174" y="1527222"/>
            <a:ext cx="789106" cy="813439"/>
            <a:chOff x="2246919" y="1303464"/>
            <a:chExt cx="1813891" cy="1869826"/>
          </a:xfrm>
        </p:grpSpPr>
        <p:pic>
          <p:nvPicPr>
            <p:cNvPr id="2097219" name="PA_图片 17"/>
            <p:cNvPicPr>
              <a:picLocks noChangeAspect="1"/>
            </p:cNvPicPr>
            <p:nvPr>
              <p:custDataLst>
                <p:tags r:id="rId15"/>
              </p:custDataLst>
            </p:nvPr>
          </p:nvPicPr>
          <p:blipFill>
            <a:blip r:embed="rId18"/>
            <a:stretch>
              <a:fillRect/>
            </a:stretch>
          </p:blipFill>
          <p:spPr>
            <a:xfrm>
              <a:off x="2246919" y="1364258"/>
              <a:ext cx="1813891" cy="1809032"/>
            </a:xfrm>
            <a:prstGeom prst="rect">
              <a:avLst/>
            </a:prstGeom>
          </p:spPr>
        </p:pic>
        <p:sp>
          <p:nvSpPr>
            <p:cNvPr id="1049364" name="PA_文本框 14"/>
            <p:cNvSpPr txBox="1"/>
            <p:nvPr>
              <p:custDataLst>
                <p:tags r:id="rId16"/>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做</a:t>
              </a:r>
            </a:p>
          </p:txBody>
        </p:sp>
      </p:grpSp>
      <p:grpSp>
        <p:nvGrpSpPr>
          <p:cNvPr id="348" name="组合 5"/>
          <p:cNvGrpSpPr/>
          <p:nvPr/>
        </p:nvGrpSpPr>
        <p:grpSpPr>
          <a:xfrm>
            <a:off x="3583701" y="1527222"/>
            <a:ext cx="789106" cy="813439"/>
            <a:chOff x="2246919" y="1303464"/>
            <a:chExt cx="1813891" cy="1869826"/>
          </a:xfrm>
        </p:grpSpPr>
        <p:pic>
          <p:nvPicPr>
            <p:cNvPr id="2097220" name="PA_图片 17"/>
            <p:cNvPicPr>
              <a:picLocks noChangeAspect="1"/>
            </p:cNvPicPr>
            <p:nvPr>
              <p:custDataLst>
                <p:tags r:id="rId13"/>
              </p:custDataLst>
            </p:nvPr>
          </p:nvPicPr>
          <p:blipFill>
            <a:blip r:embed="rId18"/>
            <a:stretch>
              <a:fillRect/>
            </a:stretch>
          </p:blipFill>
          <p:spPr>
            <a:xfrm>
              <a:off x="2246919" y="1364258"/>
              <a:ext cx="1813891" cy="1809032"/>
            </a:xfrm>
            <a:prstGeom prst="rect">
              <a:avLst/>
            </a:prstGeom>
          </p:spPr>
        </p:pic>
        <p:sp>
          <p:nvSpPr>
            <p:cNvPr id="1049365" name="PA_文本框 14"/>
            <p:cNvSpPr txBox="1"/>
            <p:nvPr>
              <p:custDataLst>
                <p:tags r:id="rId14"/>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好</a:t>
              </a:r>
            </a:p>
          </p:txBody>
        </p:sp>
      </p:grpSp>
      <p:grpSp>
        <p:nvGrpSpPr>
          <p:cNvPr id="349" name="组合 8"/>
          <p:cNvGrpSpPr/>
          <p:nvPr/>
        </p:nvGrpSpPr>
        <p:grpSpPr>
          <a:xfrm>
            <a:off x="4415190" y="1527222"/>
            <a:ext cx="789106" cy="813439"/>
            <a:chOff x="2246919" y="1303464"/>
            <a:chExt cx="1813891" cy="1869826"/>
          </a:xfrm>
        </p:grpSpPr>
        <p:pic>
          <p:nvPicPr>
            <p:cNvPr id="2097221" name="PA_图片 17"/>
            <p:cNvPicPr>
              <a:picLocks noChangeAspect="1"/>
            </p:cNvPicPr>
            <p:nvPr>
              <p:custDataLst>
                <p:tags r:id="rId11"/>
              </p:custDataLst>
            </p:nvPr>
          </p:nvPicPr>
          <p:blipFill>
            <a:blip r:embed="rId18"/>
            <a:stretch>
              <a:fillRect/>
            </a:stretch>
          </p:blipFill>
          <p:spPr>
            <a:xfrm>
              <a:off x="2246919" y="1364258"/>
              <a:ext cx="1813891" cy="1809032"/>
            </a:xfrm>
            <a:prstGeom prst="rect">
              <a:avLst/>
            </a:prstGeom>
          </p:spPr>
        </p:pic>
        <p:sp>
          <p:nvSpPr>
            <p:cNvPr id="1049366" name="PA_文本框 14"/>
            <p:cNvSpPr txBox="1"/>
            <p:nvPr>
              <p:custDataLst>
                <p:tags r:id="rId12"/>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现</a:t>
              </a:r>
            </a:p>
          </p:txBody>
        </p:sp>
      </p:grpSp>
      <p:grpSp>
        <p:nvGrpSpPr>
          <p:cNvPr id="350" name="组合 11"/>
          <p:cNvGrpSpPr/>
          <p:nvPr/>
        </p:nvGrpSpPr>
        <p:grpSpPr>
          <a:xfrm>
            <a:off x="5351657" y="1527222"/>
            <a:ext cx="789106" cy="813439"/>
            <a:chOff x="2246919" y="1303464"/>
            <a:chExt cx="1813891" cy="1869826"/>
          </a:xfrm>
        </p:grpSpPr>
        <p:pic>
          <p:nvPicPr>
            <p:cNvPr id="2097222" name="PA_图片 17"/>
            <p:cNvPicPr>
              <a:picLocks noChangeAspect="1"/>
            </p:cNvPicPr>
            <p:nvPr>
              <p:custDataLst>
                <p:tags r:id="rId9"/>
              </p:custDataLst>
            </p:nvPr>
          </p:nvPicPr>
          <p:blipFill>
            <a:blip r:embed="rId18"/>
            <a:stretch>
              <a:fillRect/>
            </a:stretch>
          </p:blipFill>
          <p:spPr>
            <a:xfrm>
              <a:off x="2246919" y="1364258"/>
              <a:ext cx="1813891" cy="1809032"/>
            </a:xfrm>
            <a:prstGeom prst="rect">
              <a:avLst/>
            </a:prstGeom>
          </p:spPr>
        </p:pic>
        <p:sp>
          <p:nvSpPr>
            <p:cNvPr id="1049367" name="PA_文本框 14"/>
            <p:cNvSpPr txBox="1"/>
            <p:nvPr>
              <p:custDataLst>
                <p:tags r:id="rId10"/>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场</a:t>
              </a:r>
            </a:p>
          </p:txBody>
        </p:sp>
      </p:grpSp>
      <p:grpSp>
        <p:nvGrpSpPr>
          <p:cNvPr id="351" name="组合 14"/>
          <p:cNvGrpSpPr/>
          <p:nvPr/>
        </p:nvGrpSpPr>
        <p:grpSpPr>
          <a:xfrm>
            <a:off x="6243990" y="1527222"/>
            <a:ext cx="789106" cy="813439"/>
            <a:chOff x="2246919" y="1303464"/>
            <a:chExt cx="1813891" cy="1869826"/>
          </a:xfrm>
        </p:grpSpPr>
        <p:pic>
          <p:nvPicPr>
            <p:cNvPr id="2097223" name="PA_图片 17"/>
            <p:cNvPicPr>
              <a:picLocks noChangeAspect="1"/>
            </p:cNvPicPr>
            <p:nvPr>
              <p:custDataLst>
                <p:tags r:id="rId7"/>
              </p:custDataLst>
            </p:nvPr>
          </p:nvPicPr>
          <p:blipFill>
            <a:blip r:embed="rId18"/>
            <a:stretch>
              <a:fillRect/>
            </a:stretch>
          </p:blipFill>
          <p:spPr>
            <a:xfrm>
              <a:off x="2246919" y="1364258"/>
              <a:ext cx="1813891" cy="1809032"/>
            </a:xfrm>
            <a:prstGeom prst="rect">
              <a:avLst/>
            </a:prstGeom>
          </p:spPr>
        </p:pic>
        <p:sp>
          <p:nvSpPr>
            <p:cNvPr id="1049368" name="PA_文本框 14"/>
            <p:cNvSpPr txBox="1"/>
            <p:nvPr>
              <p:custDataLst>
                <p:tags r:id="rId8"/>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管</a:t>
              </a:r>
            </a:p>
          </p:txBody>
        </p:sp>
      </p:grpSp>
      <p:grpSp>
        <p:nvGrpSpPr>
          <p:cNvPr id="352" name="组合 17"/>
          <p:cNvGrpSpPr/>
          <p:nvPr/>
        </p:nvGrpSpPr>
        <p:grpSpPr>
          <a:xfrm>
            <a:off x="7180457" y="1527222"/>
            <a:ext cx="789106" cy="813439"/>
            <a:chOff x="2246919" y="1303464"/>
            <a:chExt cx="1813891" cy="1869826"/>
          </a:xfrm>
        </p:grpSpPr>
        <p:pic>
          <p:nvPicPr>
            <p:cNvPr id="2097224" name="PA_图片 17"/>
            <p:cNvPicPr>
              <a:picLocks noChangeAspect="1"/>
            </p:cNvPicPr>
            <p:nvPr>
              <p:custDataLst>
                <p:tags r:id="rId5"/>
              </p:custDataLst>
            </p:nvPr>
          </p:nvPicPr>
          <p:blipFill>
            <a:blip r:embed="rId18"/>
            <a:stretch>
              <a:fillRect/>
            </a:stretch>
          </p:blipFill>
          <p:spPr>
            <a:xfrm>
              <a:off x="2246919" y="1364258"/>
              <a:ext cx="1813891" cy="1809032"/>
            </a:xfrm>
            <a:prstGeom prst="rect">
              <a:avLst/>
            </a:prstGeom>
          </p:spPr>
        </p:pic>
        <p:sp>
          <p:nvSpPr>
            <p:cNvPr id="1049369" name="PA_文本框 14"/>
            <p:cNvSpPr txBox="1"/>
            <p:nvPr>
              <p:custDataLst>
                <p:tags r:id="rId6"/>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理</a:t>
              </a:r>
            </a:p>
          </p:txBody>
        </p:sp>
      </p:grpSp>
      <p:sp>
        <p:nvSpPr>
          <p:cNvPr id="1049370" name="圆角矩形 36"/>
          <p:cNvSpPr/>
          <p:nvPr/>
        </p:nvSpPr>
        <p:spPr>
          <a:xfrm>
            <a:off x="574675" y="2959100"/>
            <a:ext cx="10960735" cy="3282950"/>
          </a:xfrm>
          <a:prstGeom prst="roundRect">
            <a:avLst>
              <a:gd name="adj" fmla="val 3955"/>
            </a:avLst>
          </a:prstGeom>
          <a:solidFill>
            <a:srgbClr val="C00000"/>
          </a:solidFill>
          <a:ln w="28575">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2285"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371" name="Freeform 11"/>
          <p:cNvSpPr/>
          <p:nvPr/>
        </p:nvSpPr>
        <p:spPr bwMode="auto">
          <a:xfrm>
            <a:off x="534059" y="2825706"/>
            <a:ext cx="80931" cy="472678"/>
          </a:xfrm>
          <a:custGeom>
            <a:avLst/>
            <a:gdLst>
              <a:gd name="T0" fmla="*/ 139 w 139"/>
              <a:gd name="T1" fmla="*/ 0 h 806"/>
              <a:gd name="T2" fmla="*/ 0 w 139"/>
              <a:gd name="T3" fmla="*/ 110 h 806"/>
              <a:gd name="T4" fmla="*/ 0 w 139"/>
              <a:gd name="T5" fmla="*/ 806 h 806"/>
              <a:gd name="T6" fmla="*/ 139 w 139"/>
              <a:gd name="T7" fmla="*/ 696 h 806"/>
              <a:gd name="T8" fmla="*/ 139 w 139"/>
              <a:gd name="T9" fmla="*/ 0 h 806"/>
            </a:gdLst>
            <a:ahLst/>
            <a:cxnLst>
              <a:cxn ang="0">
                <a:pos x="T0" y="T1"/>
              </a:cxn>
              <a:cxn ang="0">
                <a:pos x="T2" y="T3"/>
              </a:cxn>
              <a:cxn ang="0">
                <a:pos x="T4" y="T5"/>
              </a:cxn>
              <a:cxn ang="0">
                <a:pos x="T6" y="T7"/>
              </a:cxn>
              <a:cxn ang="0">
                <a:pos x="T8" y="T9"/>
              </a:cxn>
            </a:cxnLst>
            <a:rect l="0" t="0" r="r" b="b"/>
            <a:pathLst>
              <a:path w="139" h="805">
                <a:moveTo>
                  <a:pt x="139" y="0"/>
                </a:moveTo>
                <a:lnTo>
                  <a:pt x="0" y="110"/>
                </a:lnTo>
                <a:lnTo>
                  <a:pt x="0" y="806"/>
                </a:lnTo>
                <a:lnTo>
                  <a:pt x="139" y="696"/>
                </a:lnTo>
                <a:lnTo>
                  <a:pt x="139" y="0"/>
                </a:lnTo>
                <a:close/>
              </a:path>
            </a:pathLst>
          </a:custGeom>
          <a:solidFill>
            <a:sysClr val="windowText" lastClr="000000">
              <a:lumMod val="85000"/>
              <a:lumOff val="15000"/>
            </a:sysClr>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372" name="Freeform 12"/>
          <p:cNvSpPr/>
          <p:nvPr/>
        </p:nvSpPr>
        <p:spPr bwMode="auto">
          <a:xfrm>
            <a:off x="534059" y="2890000"/>
            <a:ext cx="3477396" cy="408384"/>
          </a:xfrm>
          <a:custGeom>
            <a:avLst/>
            <a:gdLst>
              <a:gd name="T0" fmla="*/ 3591 w 3591"/>
              <a:gd name="T1" fmla="*/ 0 h 696"/>
              <a:gd name="T2" fmla="*/ 0 w 3591"/>
              <a:gd name="T3" fmla="*/ 0 h 696"/>
              <a:gd name="T4" fmla="*/ 0 w 3591"/>
              <a:gd name="T5" fmla="*/ 696 h 696"/>
              <a:gd name="T6" fmla="*/ 3591 w 3591"/>
              <a:gd name="T7" fmla="*/ 696 h 696"/>
              <a:gd name="T8" fmla="*/ 3383 w 3591"/>
              <a:gd name="T9" fmla="*/ 353 h 696"/>
              <a:gd name="T10" fmla="*/ 3591 w 3591"/>
              <a:gd name="T11" fmla="*/ 0 h 696"/>
            </a:gdLst>
            <a:ahLst/>
            <a:cxnLst>
              <a:cxn ang="0">
                <a:pos x="T0" y="T1"/>
              </a:cxn>
              <a:cxn ang="0">
                <a:pos x="T2" y="T3"/>
              </a:cxn>
              <a:cxn ang="0">
                <a:pos x="T4" y="T5"/>
              </a:cxn>
              <a:cxn ang="0">
                <a:pos x="T6" y="T7"/>
              </a:cxn>
              <a:cxn ang="0">
                <a:pos x="T8" y="T9"/>
              </a:cxn>
              <a:cxn ang="0">
                <a:pos x="T10" y="T11"/>
              </a:cxn>
            </a:cxnLst>
            <a:rect l="0" t="0" r="r" b="b"/>
            <a:pathLst>
              <a:path w="3591" h="696">
                <a:moveTo>
                  <a:pt x="3591" y="0"/>
                </a:moveTo>
                <a:lnTo>
                  <a:pt x="0" y="0"/>
                </a:lnTo>
                <a:lnTo>
                  <a:pt x="0" y="696"/>
                </a:lnTo>
                <a:lnTo>
                  <a:pt x="3591" y="696"/>
                </a:lnTo>
                <a:lnTo>
                  <a:pt x="3383" y="353"/>
                </a:lnTo>
                <a:lnTo>
                  <a:pt x="3591" y="0"/>
                </a:lnTo>
                <a:close/>
              </a:path>
            </a:pathLst>
          </a:custGeom>
          <a:solidFill>
            <a:srgbClr val="FFC000"/>
          </a:solidFill>
          <a:ln>
            <a:noFill/>
          </a:ln>
        </p:spPr>
        <p:txBody>
          <a:bodyPr vert="horz" wrap="square" lIns="68562" tIns="34281" rIns="68562" bIns="34281"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373" name="TextBox 8"/>
          <p:cNvSpPr txBox="1"/>
          <p:nvPr/>
        </p:nvSpPr>
        <p:spPr>
          <a:xfrm>
            <a:off x="963334" y="2914487"/>
            <a:ext cx="3048121" cy="359410"/>
          </a:xfrm>
          <a:prstGeom prst="rect">
            <a:avLst/>
          </a:prstGeom>
          <a:noFill/>
        </p:spPr>
        <p:txBody>
          <a:bodyPr wrap="square" lIns="68562" tIns="34281" rIns="68562" bIns="34281" rtlCol="0" anchor="ctr">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19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sym typeface="+mn-lt"/>
              </a:rPr>
              <a:t>重点做好四个方面的工作</a:t>
            </a:r>
          </a:p>
        </p:txBody>
      </p:sp>
      <p:sp>
        <p:nvSpPr>
          <p:cNvPr id="1049374" name="矩形 26"/>
          <p:cNvSpPr>
            <a:spLocks noChangeArrowheads="1"/>
          </p:cNvSpPr>
          <p:nvPr/>
        </p:nvSpPr>
        <p:spPr bwMode="auto">
          <a:xfrm>
            <a:off x="805180" y="3378835"/>
            <a:ext cx="10499725" cy="2705100"/>
          </a:xfrm>
          <a:prstGeom prst="rect">
            <a:avLst/>
          </a:prstGeom>
          <a:noFill/>
          <a:ln w="9525">
            <a:noFill/>
            <a:miter lim="800000"/>
          </a:ln>
        </p:spPr>
        <p:txBody>
          <a:bodyPr wrap="square" lIns="91431" tIns="45716" rIns="91431" bIns="45716">
            <a:noAutofit/>
          </a:bodyPr>
          <a:lstStyle/>
          <a:p>
            <a:pPr marL="285750" marR="0" lvl="0" indent="-285750" algn="l" defTabSz="913130" rtl="0" eaLnBrk="1" fontAlgn="base" latinLnBrk="0" hangingPunct="1">
              <a:lnSpc>
                <a:spcPct val="170000"/>
              </a:lnSpc>
              <a:spcBef>
                <a:spcPct val="0"/>
              </a:spcBef>
              <a:spcAft>
                <a:spcPts val="500"/>
              </a:spcAft>
              <a:buClrTx/>
              <a:buSzTx/>
              <a:buFont typeface="Wingdings" panose="05000000000000000000" pitchFamily="2" charset="2"/>
              <a:buChar char="l"/>
            </a:pPr>
            <a:r>
              <a:rPr kumimoji="0"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一是</a:t>
            </a:r>
            <a:r>
              <a:rPr kumimoji="0" sz="170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严格实施作业</a:t>
            </a:r>
            <a:r>
              <a:rPr kumimoji="0" sz="1700" b="1" i="0" u="none" strike="noStrike" kern="0" cap="none" spc="0" normalizeH="0" baseline="0" noProof="0">
                <a:ln>
                  <a:noFill/>
                </a:ln>
                <a:solidFill>
                  <a:prstClr val="white"/>
                </a:solidFill>
                <a:effectLst/>
                <a:highlight>
                  <a:srgbClr val="FF0000"/>
                </a:highlight>
                <a:uLnTx/>
                <a:uFillTx/>
                <a:latin typeface="微软雅黑" panose="020B0503020204020204" pitchFamily="34" charset="-122"/>
                <a:ea typeface="微软雅黑" panose="020B0503020204020204" pitchFamily="34" charset="-122"/>
                <a:cs typeface="+mn-ea"/>
                <a:sym typeface="+mn-lt"/>
              </a:rPr>
              <a:t>审批制度</a:t>
            </a:r>
            <a:r>
              <a:rPr kumimoji="0" sz="170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a:t>
            </a:r>
            <a:r>
              <a:rPr kumimoji="0" sz="1700" b="1" i="0" u="none" strike="noStrike" kern="0" cap="none" spc="0" normalizeH="0" baseline="0" noProof="0">
                <a:ln>
                  <a:noFill/>
                </a:ln>
                <a:solidFill>
                  <a:prstClr val="white"/>
                </a:solidFill>
                <a:effectLst/>
                <a:highlight>
                  <a:srgbClr val="FF0000"/>
                </a:highlight>
                <a:uLnTx/>
                <a:uFillTx/>
                <a:latin typeface="微软雅黑" panose="020B0503020204020204" pitchFamily="34" charset="-122"/>
                <a:ea typeface="微软雅黑" panose="020B0503020204020204" pitchFamily="34" charset="-122"/>
                <a:cs typeface="+mn-ea"/>
                <a:sym typeface="+mn-lt"/>
              </a:rPr>
              <a:t>未经审批</a:t>
            </a:r>
            <a:r>
              <a:rPr kumimoji="0" sz="170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人批准，</a:t>
            </a:r>
            <a:r>
              <a:rPr kumimoji="0" sz="1700" b="1" i="0" u="none" strike="noStrike" kern="0" cap="none" spc="0" normalizeH="0" baseline="0" noProof="0">
                <a:ln>
                  <a:noFill/>
                </a:ln>
                <a:solidFill>
                  <a:prstClr val="white"/>
                </a:solidFill>
                <a:effectLst/>
                <a:highlight>
                  <a:srgbClr val="FF0000"/>
                </a:highlight>
                <a:uLnTx/>
                <a:uFillTx/>
                <a:latin typeface="微软雅黑" panose="020B0503020204020204" pitchFamily="34" charset="-122"/>
                <a:ea typeface="微软雅黑" panose="020B0503020204020204" pitchFamily="34" charset="-122"/>
                <a:cs typeface="+mn-ea"/>
                <a:sym typeface="+mn-lt"/>
              </a:rPr>
              <a:t>不得</a:t>
            </a:r>
            <a:r>
              <a:rPr kumimoji="0" sz="170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实施有限空间作业</a:t>
            </a:r>
            <a:r>
              <a:rPr kumimoji="0" lang="zh-CN" altLang="en-US"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a:t>
            </a:r>
            <a:endParaRPr kumimoji="0" lang="en-US" altLang="zh-CN"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a:p>
            <a:pPr marL="285750" marR="0" lvl="0" indent="-285750" algn="l" defTabSz="913130" rtl="0" eaLnBrk="1" fontAlgn="base" latinLnBrk="0" hangingPunct="1">
              <a:lnSpc>
                <a:spcPct val="170000"/>
              </a:lnSpc>
              <a:spcBef>
                <a:spcPct val="0"/>
              </a:spcBef>
              <a:spcAft>
                <a:spcPts val="500"/>
              </a:spcAft>
              <a:buClrTx/>
              <a:buSzTx/>
              <a:buFont typeface="Wingdings" panose="05000000000000000000" pitchFamily="2" charset="2"/>
              <a:buChar char="l"/>
            </a:pPr>
            <a:r>
              <a:rPr kumimoji="0"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二是</a:t>
            </a:r>
            <a:r>
              <a:rPr kumimoji="0" sz="1700" b="1" i="0" u="none" strike="noStrike" kern="0" cap="none" spc="0" normalizeH="0" baseline="0" noProof="0">
                <a:ln>
                  <a:noFill/>
                </a:ln>
                <a:solidFill>
                  <a:prstClr val="white"/>
                </a:solidFill>
                <a:effectLst/>
                <a:highlight>
                  <a:srgbClr val="FF0000"/>
                </a:highlight>
                <a:uLnTx/>
                <a:uFillTx/>
                <a:latin typeface="微软雅黑" panose="020B0503020204020204" pitchFamily="34" charset="-122"/>
                <a:ea typeface="微软雅黑" panose="020B0503020204020204" pitchFamily="34" charset="-122"/>
                <a:cs typeface="+mn-ea"/>
                <a:sym typeface="+mn-lt"/>
              </a:rPr>
              <a:t>作业前</a:t>
            </a:r>
            <a:r>
              <a:rPr kumimoji="0" sz="170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，应当组织对作业人员进行</a:t>
            </a:r>
            <a:r>
              <a:rPr kumimoji="0" sz="1700" b="1" i="0" u="none" strike="noStrike" kern="0" cap="none" spc="0" normalizeH="0" baseline="0" noProof="0">
                <a:ln>
                  <a:noFill/>
                </a:ln>
                <a:solidFill>
                  <a:prstClr val="white"/>
                </a:solidFill>
                <a:effectLst/>
                <a:highlight>
                  <a:srgbClr val="FF0000"/>
                </a:highlight>
                <a:uLnTx/>
                <a:uFillTx/>
                <a:latin typeface="微软雅黑" panose="020B0503020204020204" pitchFamily="34" charset="-122"/>
                <a:ea typeface="微软雅黑" panose="020B0503020204020204" pitchFamily="34" charset="-122"/>
                <a:cs typeface="+mn-ea"/>
                <a:sym typeface="+mn-lt"/>
              </a:rPr>
              <a:t>安全交底</a:t>
            </a:r>
            <a:r>
              <a:rPr kumimoji="0" sz="170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，严格按照</a:t>
            </a:r>
            <a:r>
              <a:rPr kumimoji="0" sz="1700" b="1" i="0" u="none" strike="noStrike" kern="0" cap="none" spc="0" normalizeH="0" baseline="0" noProof="0">
                <a:ln>
                  <a:noFill/>
                </a:ln>
                <a:solidFill>
                  <a:prstClr val="white"/>
                </a:solidFill>
                <a:effectLst/>
                <a:highlight>
                  <a:srgbClr val="FF0000"/>
                </a:highlight>
                <a:uLnTx/>
                <a:uFillTx/>
                <a:latin typeface="微软雅黑" panose="020B0503020204020204" pitchFamily="34" charset="-122"/>
                <a:ea typeface="微软雅黑" panose="020B0503020204020204" pitchFamily="34" charset="-122"/>
                <a:cs typeface="+mn-ea"/>
                <a:sym typeface="+mn-lt"/>
              </a:rPr>
              <a:t>“先通风、再检测、后作业”程序</a:t>
            </a:r>
            <a:r>
              <a:rPr kumimoji="0" sz="170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开展作业，监护人员应当对通风、检测和必要的风险管控措施</a:t>
            </a:r>
            <a:r>
              <a:rPr kumimoji="0" sz="1700" b="1" i="0" u="none" strike="noStrike" kern="0" cap="none" spc="0" normalizeH="0" baseline="0" noProof="0">
                <a:ln>
                  <a:noFill/>
                </a:ln>
                <a:solidFill>
                  <a:prstClr val="white"/>
                </a:solidFill>
                <a:effectLst/>
                <a:highlight>
                  <a:srgbClr val="FF0000"/>
                </a:highlight>
                <a:uLnTx/>
                <a:uFillTx/>
                <a:latin typeface="微软雅黑" panose="020B0503020204020204" pitchFamily="34" charset="-122"/>
                <a:ea typeface="微软雅黑" panose="020B0503020204020204" pitchFamily="34" charset="-122"/>
                <a:cs typeface="+mn-ea"/>
                <a:sym typeface="+mn-lt"/>
              </a:rPr>
              <a:t>逐项进行检查</a:t>
            </a:r>
            <a:r>
              <a:rPr kumimoji="0" lang="zh-CN" altLang="en-US"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a:t>
            </a:r>
          </a:p>
          <a:p>
            <a:pPr marL="285750" marR="0" lvl="0" indent="-285750" algn="l" defTabSz="913130" rtl="0" eaLnBrk="1" fontAlgn="base" latinLnBrk="0" hangingPunct="1">
              <a:lnSpc>
                <a:spcPct val="170000"/>
              </a:lnSpc>
              <a:spcBef>
                <a:spcPct val="0"/>
              </a:spcBef>
              <a:spcAft>
                <a:spcPts val="500"/>
              </a:spcAft>
              <a:buClrTx/>
              <a:buSzTx/>
              <a:buFont typeface="Wingdings" panose="05000000000000000000" pitchFamily="2" charset="2"/>
              <a:buChar char="l"/>
            </a:pPr>
            <a:r>
              <a:rPr kumimoji="0" lang="zh-CN" altLang="en-US"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三是</a:t>
            </a:r>
            <a:r>
              <a:rPr kumimoji="0" lang="zh-CN" altLang="en-US" sz="170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发生有限空间作业事故后，应当立即按照</a:t>
            </a:r>
            <a:r>
              <a:rPr kumimoji="0" lang="zh-CN" altLang="en-US" sz="1700" b="1" i="0" u="none" strike="noStrike" kern="0" cap="none" spc="0" normalizeH="0" baseline="0" noProof="0">
                <a:ln>
                  <a:noFill/>
                </a:ln>
                <a:solidFill>
                  <a:prstClr val="white"/>
                </a:solidFill>
                <a:effectLst/>
                <a:highlight>
                  <a:srgbClr val="FF0000"/>
                </a:highlight>
                <a:uLnTx/>
                <a:uFillTx/>
                <a:latin typeface="微软雅黑" panose="020B0503020204020204" pitchFamily="34" charset="-122"/>
                <a:ea typeface="微软雅黑" panose="020B0503020204020204" pitchFamily="34" charset="-122"/>
                <a:cs typeface="+mn-ea"/>
                <a:sym typeface="+mn-lt"/>
              </a:rPr>
              <a:t>现场处置方案</a:t>
            </a:r>
            <a:r>
              <a:rPr kumimoji="0" lang="zh-CN" altLang="en-US" sz="170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进行应急处置，组织</a:t>
            </a:r>
            <a:r>
              <a:rPr kumimoji="0" lang="zh-CN" altLang="en-US" sz="1700" b="1" i="0" u="none" strike="noStrike" kern="0" cap="none" spc="0" normalizeH="0" baseline="0" noProof="0">
                <a:ln>
                  <a:noFill/>
                </a:ln>
                <a:solidFill>
                  <a:prstClr val="white"/>
                </a:solidFill>
                <a:effectLst/>
                <a:highlight>
                  <a:srgbClr val="FF0000"/>
                </a:highlight>
                <a:uLnTx/>
                <a:uFillTx/>
                <a:latin typeface="微软雅黑" panose="020B0503020204020204" pitchFamily="34" charset="-122"/>
                <a:ea typeface="微软雅黑" panose="020B0503020204020204" pitchFamily="34" charset="-122"/>
                <a:cs typeface="+mn-ea"/>
                <a:sym typeface="+mn-lt"/>
              </a:rPr>
              <a:t>科学施救</a:t>
            </a:r>
            <a:r>
              <a:rPr kumimoji="0" lang="zh-CN" altLang="en-US"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a:t>
            </a:r>
          </a:p>
          <a:p>
            <a:pPr marL="285750" marR="0" lvl="0" indent="-285750" algn="l" defTabSz="913130" rtl="0" eaLnBrk="1" fontAlgn="base" latinLnBrk="0" hangingPunct="1">
              <a:lnSpc>
                <a:spcPct val="170000"/>
              </a:lnSpc>
              <a:spcBef>
                <a:spcPct val="0"/>
              </a:spcBef>
              <a:spcAft>
                <a:spcPts val="500"/>
              </a:spcAft>
              <a:buClrTx/>
              <a:buSzTx/>
              <a:buFont typeface="Wingdings" panose="05000000000000000000" pitchFamily="2" charset="2"/>
              <a:buChar char="l"/>
            </a:pPr>
            <a:r>
              <a:rPr kumimoji="0" lang="zh-CN" altLang="en-US"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四是参与应急救援的人员未做好安全措施</a:t>
            </a:r>
            <a:r>
              <a:rPr kumimoji="0" lang="zh-CN" altLang="en-US" sz="1700" b="1" i="0" u="none" strike="noStrike" kern="0" cap="none" spc="0" normalizeH="0" baseline="0" noProof="0">
                <a:ln>
                  <a:noFill/>
                </a:ln>
                <a:solidFill>
                  <a:prstClr val="white"/>
                </a:solidFill>
                <a:effectLst/>
                <a:highlight>
                  <a:srgbClr val="FF0000"/>
                </a:highlight>
                <a:uLnTx/>
                <a:uFillTx/>
                <a:latin typeface="微软雅黑" panose="020B0503020204020204" pitchFamily="34" charset="-122"/>
                <a:ea typeface="微软雅黑" panose="020B0503020204020204" pitchFamily="34" charset="-122"/>
                <a:cs typeface="+mn-ea"/>
                <a:sym typeface="+mn-lt"/>
              </a:rPr>
              <a:t>盲目施救</a:t>
            </a:r>
            <a:r>
              <a:rPr kumimoji="0" lang="zh-CN" altLang="en-US"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的，监护人员应当及时予以</a:t>
            </a:r>
            <a:r>
              <a:rPr kumimoji="0" lang="zh-CN" altLang="en-US" sz="1700" b="1" i="0" u="none" strike="noStrike" kern="0" cap="none" spc="0" normalizeH="0" baseline="0" noProof="0">
                <a:ln>
                  <a:noFill/>
                </a:ln>
                <a:solidFill>
                  <a:prstClr val="white"/>
                </a:solidFill>
                <a:effectLst/>
                <a:highlight>
                  <a:srgbClr val="FF0000"/>
                </a:highlight>
                <a:uLnTx/>
                <a:uFillTx/>
                <a:latin typeface="微软雅黑" panose="020B0503020204020204" pitchFamily="34" charset="-122"/>
                <a:ea typeface="微软雅黑" panose="020B0503020204020204" pitchFamily="34" charset="-122"/>
                <a:cs typeface="+mn-ea"/>
                <a:sym typeface="+mn-lt"/>
              </a:rPr>
              <a:t>制止</a:t>
            </a:r>
            <a:r>
              <a:rPr kumimoji="0" lang="zh-CN" altLang="en-US" sz="17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a:t>
            </a:r>
          </a:p>
        </p:txBody>
      </p:sp>
      <p:grpSp>
        <p:nvGrpSpPr>
          <p:cNvPr id="353" name="组合 32"/>
          <p:cNvGrpSpPr/>
          <p:nvPr/>
        </p:nvGrpSpPr>
        <p:grpSpPr>
          <a:xfrm>
            <a:off x="1815949" y="1547542"/>
            <a:ext cx="789106" cy="813439"/>
            <a:chOff x="2246919" y="1303464"/>
            <a:chExt cx="1813891" cy="1869826"/>
          </a:xfrm>
        </p:grpSpPr>
        <p:pic>
          <p:nvPicPr>
            <p:cNvPr id="2097225" name="PA_图片 17"/>
            <p:cNvPicPr>
              <a:picLocks noChangeAspect="1"/>
            </p:cNvPicPr>
            <p:nvPr>
              <p:custDataLst>
                <p:tags r:id="rId3"/>
              </p:custDataLst>
            </p:nvPr>
          </p:nvPicPr>
          <p:blipFill>
            <a:blip r:embed="rId18"/>
            <a:stretch>
              <a:fillRect/>
            </a:stretch>
          </p:blipFill>
          <p:spPr>
            <a:xfrm>
              <a:off x="2246919" y="1364258"/>
              <a:ext cx="1813891" cy="1809032"/>
            </a:xfrm>
            <a:prstGeom prst="rect">
              <a:avLst/>
            </a:prstGeom>
          </p:spPr>
        </p:pic>
        <p:sp>
          <p:nvSpPr>
            <p:cNvPr id="1049375" name="PA_文本框 14"/>
            <p:cNvSpPr txBox="1"/>
            <p:nvPr>
              <p:custDataLst>
                <p:tags r:id="rId4"/>
              </p:custDataLst>
            </p:nvPr>
          </p:nvSpPr>
          <p:spPr>
            <a:xfrm>
              <a:off x="2285281" y="1303464"/>
              <a:ext cx="1512168" cy="176618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a:t>
              </a:r>
            </a:p>
          </p:txBody>
        </p:sp>
      </p:grpSp>
      <p:grpSp>
        <p:nvGrpSpPr>
          <p:cNvPr id="354" name="组合 35"/>
          <p:cNvGrpSpPr/>
          <p:nvPr/>
        </p:nvGrpSpPr>
        <p:grpSpPr>
          <a:xfrm>
            <a:off x="902335" y="1598295"/>
            <a:ext cx="789305" cy="796925"/>
            <a:chOff x="1421" y="2517"/>
            <a:chExt cx="1243" cy="1255"/>
          </a:xfrm>
        </p:grpSpPr>
        <p:pic>
          <p:nvPicPr>
            <p:cNvPr id="2097226" name="PA_图片 17"/>
            <p:cNvPicPr>
              <a:picLocks noChangeAspect="1"/>
            </p:cNvPicPr>
            <p:nvPr>
              <p:custDataLst>
                <p:tags r:id="rId1"/>
              </p:custDataLst>
            </p:nvPr>
          </p:nvPicPr>
          <p:blipFill>
            <a:blip r:embed="rId18"/>
            <a:stretch>
              <a:fillRect/>
            </a:stretch>
          </p:blipFill>
          <p:spPr>
            <a:xfrm>
              <a:off x="1421" y="2533"/>
              <a:ext cx="1243" cy="1239"/>
            </a:xfrm>
            <a:prstGeom prst="rect">
              <a:avLst/>
            </a:prstGeom>
          </p:spPr>
        </p:pic>
        <p:sp>
          <p:nvSpPr>
            <p:cNvPr id="1049376" name="PA_文本框 14"/>
            <p:cNvSpPr txBox="1"/>
            <p:nvPr>
              <p:custDataLst>
                <p:tags r:id="rId2"/>
              </p:custDataLst>
            </p:nvPr>
          </p:nvSpPr>
          <p:spPr>
            <a:xfrm>
              <a:off x="1423" y="2517"/>
              <a:ext cx="1064" cy="1210"/>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zh-CN" altLang="en-US" sz="44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三</a:t>
              </a: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nodeType="afterEffect">
                                  <p:stCondLst>
                                    <p:cond delay="0"/>
                                  </p:stCondLst>
                                  <p:childTnLst>
                                    <p:set>
                                      <p:cBhvr>
                                        <p:cTn id="6" dur="1" fill="hold">
                                          <p:stCondLst>
                                            <p:cond delay="0"/>
                                          </p:stCondLst>
                                        </p:cTn>
                                        <p:tgtEl>
                                          <p:spTgt spid="354"/>
                                        </p:tgtEl>
                                        <p:attrNameLst>
                                          <p:attrName>style.visibility</p:attrName>
                                        </p:attrNameLst>
                                      </p:cBhvr>
                                      <p:to>
                                        <p:strVal val="visible"/>
                                      </p:to>
                                    </p:set>
                                    <p:anim calcmode="lin" valueType="num">
                                      <p:cBhvr>
                                        <p:cTn id="7" dur="500" fill="hold"/>
                                        <p:tgtEl>
                                          <p:spTgt spid="354"/>
                                        </p:tgtEl>
                                        <p:attrNameLst>
                                          <p:attrName>ppt_w</p:attrName>
                                        </p:attrNameLst>
                                      </p:cBhvr>
                                      <p:tavLst>
                                        <p:tav tm="0">
                                          <p:val>
                                            <p:fltVal val="0"/>
                                          </p:val>
                                        </p:tav>
                                        <p:tav tm="100000">
                                          <p:val>
                                            <p:strVal val="#ppt_w"/>
                                          </p:val>
                                        </p:tav>
                                      </p:tavLst>
                                    </p:anim>
                                    <p:anim calcmode="lin" valueType="num">
                                      <p:cBhvr>
                                        <p:cTn id="8" dur="500" fill="hold"/>
                                        <p:tgtEl>
                                          <p:spTgt spid="354"/>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3" presetClass="entr" presetSubtype="272" fill="hold" nodeType="afterEffect">
                                  <p:stCondLst>
                                    <p:cond delay="0"/>
                                  </p:stCondLst>
                                  <p:childTnLst>
                                    <p:set>
                                      <p:cBhvr>
                                        <p:cTn id="11" dur="1" fill="hold">
                                          <p:stCondLst>
                                            <p:cond delay="0"/>
                                          </p:stCondLst>
                                        </p:cTn>
                                        <p:tgtEl>
                                          <p:spTgt spid="353"/>
                                        </p:tgtEl>
                                        <p:attrNameLst>
                                          <p:attrName>style.visibility</p:attrName>
                                        </p:attrNameLst>
                                      </p:cBhvr>
                                      <p:to>
                                        <p:strVal val="visible"/>
                                      </p:to>
                                    </p:set>
                                    <p:anim calcmode="lin" valueType="num">
                                      <p:cBhvr>
                                        <p:cTn id="12" dur="500" fill="hold"/>
                                        <p:tgtEl>
                                          <p:spTgt spid="353"/>
                                        </p:tgtEl>
                                        <p:attrNameLst>
                                          <p:attrName>ppt_w</p:attrName>
                                        </p:attrNameLst>
                                      </p:cBhvr>
                                      <p:tavLst>
                                        <p:tav tm="0">
                                          <p:val>
                                            <p:strVal val="2/3*#ppt_w"/>
                                          </p:val>
                                        </p:tav>
                                        <p:tav tm="100000">
                                          <p:val>
                                            <p:strVal val="#ppt_w"/>
                                          </p:val>
                                        </p:tav>
                                      </p:tavLst>
                                    </p:anim>
                                    <p:anim calcmode="lin" valueType="num">
                                      <p:cBhvr>
                                        <p:cTn id="13" dur="500" fill="hold"/>
                                        <p:tgtEl>
                                          <p:spTgt spid="353"/>
                                        </p:tgtEl>
                                        <p:attrNameLst>
                                          <p:attrName>ppt_h</p:attrName>
                                        </p:attrNameLst>
                                      </p:cBhvr>
                                      <p:tavLst>
                                        <p:tav tm="0">
                                          <p:val>
                                            <p:strVal val="2/3*#ppt_h"/>
                                          </p:val>
                                        </p:tav>
                                        <p:tav tm="100000">
                                          <p:val>
                                            <p:strVal val="#ppt_h"/>
                                          </p:val>
                                        </p:tav>
                                      </p:tavLst>
                                    </p:anim>
                                  </p:childTnLst>
                                </p:cTn>
                              </p:par>
                            </p:childTnLst>
                          </p:cTn>
                        </p:par>
                        <p:par>
                          <p:cTn id="14" fill="hold" nodeType="afterGroup">
                            <p:stCondLst>
                              <p:cond delay="1000"/>
                            </p:stCondLst>
                            <p:childTnLst>
                              <p:par>
                                <p:cTn id="15" presetID="23" presetClass="entr" presetSubtype="272" fill="hold" nodeType="afterEffect">
                                  <p:stCondLst>
                                    <p:cond delay="0"/>
                                  </p:stCondLst>
                                  <p:childTnLst>
                                    <p:set>
                                      <p:cBhvr>
                                        <p:cTn id="16" dur="1" fill="hold">
                                          <p:stCondLst>
                                            <p:cond delay="0"/>
                                          </p:stCondLst>
                                        </p:cTn>
                                        <p:tgtEl>
                                          <p:spTgt spid="347"/>
                                        </p:tgtEl>
                                        <p:attrNameLst>
                                          <p:attrName>style.visibility</p:attrName>
                                        </p:attrNameLst>
                                      </p:cBhvr>
                                      <p:to>
                                        <p:strVal val="visible"/>
                                      </p:to>
                                    </p:set>
                                    <p:anim calcmode="lin" valueType="num">
                                      <p:cBhvr>
                                        <p:cTn id="17" dur="500" fill="hold"/>
                                        <p:tgtEl>
                                          <p:spTgt spid="347"/>
                                        </p:tgtEl>
                                        <p:attrNameLst>
                                          <p:attrName>ppt_w</p:attrName>
                                        </p:attrNameLst>
                                      </p:cBhvr>
                                      <p:tavLst>
                                        <p:tav tm="0">
                                          <p:val>
                                            <p:strVal val="2/3*#ppt_w"/>
                                          </p:val>
                                        </p:tav>
                                        <p:tav tm="100000">
                                          <p:val>
                                            <p:strVal val="#ppt_w"/>
                                          </p:val>
                                        </p:tav>
                                      </p:tavLst>
                                    </p:anim>
                                    <p:anim calcmode="lin" valueType="num">
                                      <p:cBhvr>
                                        <p:cTn id="18" dur="500" fill="hold"/>
                                        <p:tgtEl>
                                          <p:spTgt spid="347"/>
                                        </p:tgtEl>
                                        <p:attrNameLst>
                                          <p:attrName>ppt_h</p:attrName>
                                        </p:attrNameLst>
                                      </p:cBhvr>
                                      <p:tavLst>
                                        <p:tav tm="0">
                                          <p:val>
                                            <p:strVal val="2/3*#ppt_h"/>
                                          </p:val>
                                        </p:tav>
                                        <p:tav tm="100000">
                                          <p:val>
                                            <p:strVal val="#ppt_h"/>
                                          </p:val>
                                        </p:tav>
                                      </p:tavLst>
                                    </p:anim>
                                  </p:childTnLst>
                                </p:cTn>
                              </p:par>
                              <p:par>
                                <p:cTn id="19" presetID="23" presetClass="entr" presetSubtype="272" fill="hold" nodeType="withEffect">
                                  <p:stCondLst>
                                    <p:cond delay="200"/>
                                  </p:stCondLst>
                                  <p:childTnLst>
                                    <p:set>
                                      <p:cBhvr>
                                        <p:cTn id="20" dur="1" fill="hold">
                                          <p:stCondLst>
                                            <p:cond delay="0"/>
                                          </p:stCondLst>
                                        </p:cTn>
                                        <p:tgtEl>
                                          <p:spTgt spid="348"/>
                                        </p:tgtEl>
                                        <p:attrNameLst>
                                          <p:attrName>style.visibility</p:attrName>
                                        </p:attrNameLst>
                                      </p:cBhvr>
                                      <p:to>
                                        <p:strVal val="visible"/>
                                      </p:to>
                                    </p:set>
                                    <p:anim calcmode="lin" valueType="num">
                                      <p:cBhvr>
                                        <p:cTn id="21" dur="500" fill="hold"/>
                                        <p:tgtEl>
                                          <p:spTgt spid="348"/>
                                        </p:tgtEl>
                                        <p:attrNameLst>
                                          <p:attrName>ppt_w</p:attrName>
                                        </p:attrNameLst>
                                      </p:cBhvr>
                                      <p:tavLst>
                                        <p:tav tm="0">
                                          <p:val>
                                            <p:strVal val="2/3*#ppt_w"/>
                                          </p:val>
                                        </p:tav>
                                        <p:tav tm="100000">
                                          <p:val>
                                            <p:strVal val="#ppt_w"/>
                                          </p:val>
                                        </p:tav>
                                      </p:tavLst>
                                    </p:anim>
                                    <p:anim calcmode="lin" valueType="num">
                                      <p:cBhvr>
                                        <p:cTn id="22" dur="500" fill="hold"/>
                                        <p:tgtEl>
                                          <p:spTgt spid="348"/>
                                        </p:tgtEl>
                                        <p:attrNameLst>
                                          <p:attrName>ppt_h</p:attrName>
                                        </p:attrNameLst>
                                      </p:cBhvr>
                                      <p:tavLst>
                                        <p:tav tm="0">
                                          <p:val>
                                            <p:strVal val="2/3*#ppt_h"/>
                                          </p:val>
                                        </p:tav>
                                        <p:tav tm="100000">
                                          <p:val>
                                            <p:strVal val="#ppt_h"/>
                                          </p:val>
                                        </p:tav>
                                      </p:tavLst>
                                    </p:anim>
                                  </p:childTnLst>
                                </p:cTn>
                              </p:par>
                              <p:par>
                                <p:cTn id="23" presetID="23" presetClass="entr" presetSubtype="272" fill="hold" nodeType="withEffect">
                                  <p:stCondLst>
                                    <p:cond delay="400"/>
                                  </p:stCondLst>
                                  <p:childTnLst>
                                    <p:set>
                                      <p:cBhvr>
                                        <p:cTn id="24" dur="1" fill="hold">
                                          <p:stCondLst>
                                            <p:cond delay="0"/>
                                          </p:stCondLst>
                                        </p:cTn>
                                        <p:tgtEl>
                                          <p:spTgt spid="349"/>
                                        </p:tgtEl>
                                        <p:attrNameLst>
                                          <p:attrName>style.visibility</p:attrName>
                                        </p:attrNameLst>
                                      </p:cBhvr>
                                      <p:to>
                                        <p:strVal val="visible"/>
                                      </p:to>
                                    </p:set>
                                    <p:anim calcmode="lin" valueType="num">
                                      <p:cBhvr>
                                        <p:cTn id="25" dur="500" fill="hold"/>
                                        <p:tgtEl>
                                          <p:spTgt spid="349"/>
                                        </p:tgtEl>
                                        <p:attrNameLst>
                                          <p:attrName>ppt_w</p:attrName>
                                        </p:attrNameLst>
                                      </p:cBhvr>
                                      <p:tavLst>
                                        <p:tav tm="0">
                                          <p:val>
                                            <p:strVal val="2/3*#ppt_w"/>
                                          </p:val>
                                        </p:tav>
                                        <p:tav tm="100000">
                                          <p:val>
                                            <p:strVal val="#ppt_w"/>
                                          </p:val>
                                        </p:tav>
                                      </p:tavLst>
                                    </p:anim>
                                    <p:anim calcmode="lin" valueType="num">
                                      <p:cBhvr>
                                        <p:cTn id="26" dur="500" fill="hold"/>
                                        <p:tgtEl>
                                          <p:spTgt spid="349"/>
                                        </p:tgtEl>
                                        <p:attrNameLst>
                                          <p:attrName>ppt_h</p:attrName>
                                        </p:attrNameLst>
                                      </p:cBhvr>
                                      <p:tavLst>
                                        <p:tav tm="0">
                                          <p:val>
                                            <p:strVal val="2/3*#ppt_h"/>
                                          </p:val>
                                        </p:tav>
                                        <p:tav tm="100000">
                                          <p:val>
                                            <p:strVal val="#ppt_h"/>
                                          </p:val>
                                        </p:tav>
                                      </p:tavLst>
                                    </p:anim>
                                  </p:childTnLst>
                                </p:cTn>
                              </p:par>
                              <p:par>
                                <p:cTn id="27" presetID="23" presetClass="entr" presetSubtype="272" fill="hold" nodeType="withEffect">
                                  <p:stCondLst>
                                    <p:cond delay="400"/>
                                  </p:stCondLst>
                                  <p:childTnLst>
                                    <p:set>
                                      <p:cBhvr>
                                        <p:cTn id="28" dur="1" fill="hold">
                                          <p:stCondLst>
                                            <p:cond delay="0"/>
                                          </p:stCondLst>
                                        </p:cTn>
                                        <p:tgtEl>
                                          <p:spTgt spid="350"/>
                                        </p:tgtEl>
                                        <p:attrNameLst>
                                          <p:attrName>style.visibility</p:attrName>
                                        </p:attrNameLst>
                                      </p:cBhvr>
                                      <p:to>
                                        <p:strVal val="visible"/>
                                      </p:to>
                                    </p:set>
                                    <p:anim calcmode="lin" valueType="num">
                                      <p:cBhvr>
                                        <p:cTn id="29" dur="500" fill="hold"/>
                                        <p:tgtEl>
                                          <p:spTgt spid="350"/>
                                        </p:tgtEl>
                                        <p:attrNameLst>
                                          <p:attrName>ppt_w</p:attrName>
                                        </p:attrNameLst>
                                      </p:cBhvr>
                                      <p:tavLst>
                                        <p:tav tm="0">
                                          <p:val>
                                            <p:strVal val="2/3*#ppt_w"/>
                                          </p:val>
                                        </p:tav>
                                        <p:tav tm="100000">
                                          <p:val>
                                            <p:strVal val="#ppt_w"/>
                                          </p:val>
                                        </p:tav>
                                      </p:tavLst>
                                    </p:anim>
                                    <p:anim calcmode="lin" valueType="num">
                                      <p:cBhvr>
                                        <p:cTn id="30" dur="500" fill="hold"/>
                                        <p:tgtEl>
                                          <p:spTgt spid="350"/>
                                        </p:tgtEl>
                                        <p:attrNameLst>
                                          <p:attrName>ppt_h</p:attrName>
                                        </p:attrNameLst>
                                      </p:cBhvr>
                                      <p:tavLst>
                                        <p:tav tm="0">
                                          <p:val>
                                            <p:strVal val="2/3*#ppt_h"/>
                                          </p:val>
                                        </p:tav>
                                        <p:tav tm="100000">
                                          <p:val>
                                            <p:strVal val="#ppt_h"/>
                                          </p:val>
                                        </p:tav>
                                      </p:tavLst>
                                    </p:anim>
                                  </p:childTnLst>
                                </p:cTn>
                              </p:par>
                              <p:par>
                                <p:cTn id="31" presetID="23" presetClass="entr" presetSubtype="272" fill="hold" nodeType="withEffect">
                                  <p:stCondLst>
                                    <p:cond delay="500"/>
                                  </p:stCondLst>
                                  <p:childTnLst>
                                    <p:set>
                                      <p:cBhvr>
                                        <p:cTn id="32" dur="1" fill="hold">
                                          <p:stCondLst>
                                            <p:cond delay="0"/>
                                          </p:stCondLst>
                                        </p:cTn>
                                        <p:tgtEl>
                                          <p:spTgt spid="351"/>
                                        </p:tgtEl>
                                        <p:attrNameLst>
                                          <p:attrName>style.visibility</p:attrName>
                                        </p:attrNameLst>
                                      </p:cBhvr>
                                      <p:to>
                                        <p:strVal val="visible"/>
                                      </p:to>
                                    </p:set>
                                    <p:anim calcmode="lin" valueType="num">
                                      <p:cBhvr>
                                        <p:cTn id="33" dur="500" fill="hold"/>
                                        <p:tgtEl>
                                          <p:spTgt spid="351"/>
                                        </p:tgtEl>
                                        <p:attrNameLst>
                                          <p:attrName>ppt_w</p:attrName>
                                        </p:attrNameLst>
                                      </p:cBhvr>
                                      <p:tavLst>
                                        <p:tav tm="0">
                                          <p:val>
                                            <p:strVal val="2/3*#ppt_w"/>
                                          </p:val>
                                        </p:tav>
                                        <p:tav tm="100000">
                                          <p:val>
                                            <p:strVal val="#ppt_w"/>
                                          </p:val>
                                        </p:tav>
                                      </p:tavLst>
                                    </p:anim>
                                    <p:anim calcmode="lin" valueType="num">
                                      <p:cBhvr>
                                        <p:cTn id="34" dur="500" fill="hold"/>
                                        <p:tgtEl>
                                          <p:spTgt spid="351"/>
                                        </p:tgtEl>
                                        <p:attrNameLst>
                                          <p:attrName>ppt_h</p:attrName>
                                        </p:attrNameLst>
                                      </p:cBhvr>
                                      <p:tavLst>
                                        <p:tav tm="0">
                                          <p:val>
                                            <p:strVal val="2/3*#ppt_h"/>
                                          </p:val>
                                        </p:tav>
                                        <p:tav tm="100000">
                                          <p:val>
                                            <p:strVal val="#ppt_h"/>
                                          </p:val>
                                        </p:tav>
                                      </p:tavLst>
                                    </p:anim>
                                  </p:childTnLst>
                                </p:cTn>
                              </p:par>
                              <p:par>
                                <p:cTn id="35" presetID="23" presetClass="entr" presetSubtype="272" fill="hold" nodeType="withEffect">
                                  <p:stCondLst>
                                    <p:cond delay="600"/>
                                  </p:stCondLst>
                                  <p:childTnLst>
                                    <p:set>
                                      <p:cBhvr>
                                        <p:cTn id="36" dur="1" fill="hold">
                                          <p:stCondLst>
                                            <p:cond delay="0"/>
                                          </p:stCondLst>
                                        </p:cTn>
                                        <p:tgtEl>
                                          <p:spTgt spid="352"/>
                                        </p:tgtEl>
                                        <p:attrNameLst>
                                          <p:attrName>style.visibility</p:attrName>
                                        </p:attrNameLst>
                                      </p:cBhvr>
                                      <p:to>
                                        <p:strVal val="visible"/>
                                      </p:to>
                                    </p:set>
                                    <p:anim calcmode="lin" valueType="num">
                                      <p:cBhvr>
                                        <p:cTn id="37" dur="500" fill="hold"/>
                                        <p:tgtEl>
                                          <p:spTgt spid="352"/>
                                        </p:tgtEl>
                                        <p:attrNameLst>
                                          <p:attrName>ppt_w</p:attrName>
                                        </p:attrNameLst>
                                      </p:cBhvr>
                                      <p:tavLst>
                                        <p:tav tm="0">
                                          <p:val>
                                            <p:strVal val="2/3*#ppt_w"/>
                                          </p:val>
                                        </p:tav>
                                        <p:tav tm="100000">
                                          <p:val>
                                            <p:strVal val="#ppt_w"/>
                                          </p:val>
                                        </p:tav>
                                      </p:tavLst>
                                    </p:anim>
                                    <p:anim calcmode="lin" valueType="num">
                                      <p:cBhvr>
                                        <p:cTn id="38" dur="500" fill="hold"/>
                                        <p:tgtEl>
                                          <p:spTgt spid="352"/>
                                        </p:tgtEl>
                                        <p:attrNameLst>
                                          <p:attrName>ppt_h</p:attrName>
                                        </p:attrNameLst>
                                      </p:cBhvr>
                                      <p:tavLst>
                                        <p:tav tm="0">
                                          <p:val>
                                            <p:strVal val="2/3*#ppt_h"/>
                                          </p:val>
                                        </p:tav>
                                        <p:tav tm="100000">
                                          <p:val>
                                            <p:strVal val="#ppt_h"/>
                                          </p:val>
                                        </p:tav>
                                      </p:tavLst>
                                    </p:anim>
                                  </p:childTnLst>
                                </p:cTn>
                              </p:par>
                            </p:childTnLst>
                          </p:cTn>
                        </p:par>
                        <p:par>
                          <p:cTn id="39" fill="hold" nodeType="afterGroup">
                            <p:stCondLst>
                              <p:cond delay="2100"/>
                            </p:stCondLst>
                            <p:childTnLst>
                              <p:par>
                                <p:cTn id="40" presetID="22" presetClass="entr" presetSubtype="2" fill="hold" grpId="0" nodeType="afterEffect">
                                  <p:stCondLst>
                                    <p:cond delay="0"/>
                                  </p:stCondLst>
                                  <p:childTnLst>
                                    <p:set>
                                      <p:cBhvr>
                                        <p:cTn id="41" dur="1" fill="hold">
                                          <p:stCondLst>
                                            <p:cond delay="0"/>
                                          </p:stCondLst>
                                        </p:cTn>
                                        <p:tgtEl>
                                          <p:spTgt spid="1049371"/>
                                        </p:tgtEl>
                                        <p:attrNameLst>
                                          <p:attrName>style.visibility</p:attrName>
                                        </p:attrNameLst>
                                      </p:cBhvr>
                                      <p:to>
                                        <p:strVal val="visible"/>
                                      </p:to>
                                    </p:set>
                                    <p:animEffect transition="in" filter="wipe(right)">
                                      <p:cBhvr>
                                        <p:cTn id="42" dur="300"/>
                                        <p:tgtEl>
                                          <p:spTgt spid="1049371"/>
                                        </p:tgtEl>
                                      </p:cBhvr>
                                    </p:animEffect>
                                  </p:childTnLst>
                                </p:cTn>
                              </p:par>
                            </p:childTnLst>
                          </p:cTn>
                        </p:par>
                        <p:par>
                          <p:cTn id="43" fill="hold" nodeType="afterGroup">
                            <p:stCondLst>
                              <p:cond delay="2400"/>
                            </p:stCondLst>
                            <p:childTnLst>
                              <p:par>
                                <p:cTn id="44" presetID="22" presetClass="entr" presetSubtype="8" fill="hold" grpId="0" nodeType="afterEffect">
                                  <p:stCondLst>
                                    <p:cond delay="0"/>
                                  </p:stCondLst>
                                  <p:childTnLst>
                                    <p:set>
                                      <p:cBhvr>
                                        <p:cTn id="45" dur="1" fill="hold">
                                          <p:stCondLst>
                                            <p:cond delay="0"/>
                                          </p:stCondLst>
                                        </p:cTn>
                                        <p:tgtEl>
                                          <p:spTgt spid="1049372"/>
                                        </p:tgtEl>
                                        <p:attrNameLst>
                                          <p:attrName>style.visibility</p:attrName>
                                        </p:attrNameLst>
                                      </p:cBhvr>
                                      <p:to>
                                        <p:strVal val="visible"/>
                                      </p:to>
                                    </p:set>
                                    <p:animEffect transition="in" filter="wipe(left)">
                                      <p:cBhvr>
                                        <p:cTn id="46" dur="500"/>
                                        <p:tgtEl>
                                          <p:spTgt spid="1049372"/>
                                        </p:tgtEl>
                                      </p:cBhvr>
                                    </p:animEffect>
                                  </p:childTnLst>
                                </p:cTn>
                              </p:par>
                            </p:childTnLst>
                          </p:cTn>
                        </p:par>
                        <p:par>
                          <p:cTn id="47" fill="hold" nodeType="afterGroup">
                            <p:stCondLst>
                              <p:cond delay="2900"/>
                            </p:stCondLst>
                            <p:childTnLst>
                              <p:par>
                                <p:cTn id="48" presetID="42" presetClass="entr" presetSubtype="0" fill="hold" grpId="0" nodeType="afterEffect">
                                  <p:stCondLst>
                                    <p:cond delay="0"/>
                                  </p:stCondLst>
                                  <p:childTnLst>
                                    <p:set>
                                      <p:cBhvr>
                                        <p:cTn id="49" dur="1" fill="hold">
                                          <p:stCondLst>
                                            <p:cond delay="0"/>
                                          </p:stCondLst>
                                        </p:cTn>
                                        <p:tgtEl>
                                          <p:spTgt spid="1049370"/>
                                        </p:tgtEl>
                                        <p:attrNameLst>
                                          <p:attrName>style.visibility</p:attrName>
                                        </p:attrNameLst>
                                      </p:cBhvr>
                                      <p:to>
                                        <p:strVal val="visible"/>
                                      </p:to>
                                    </p:set>
                                    <p:animEffect transition="in" filter="fade">
                                      <p:cBhvr>
                                        <p:cTn id="50" dur="1000"/>
                                        <p:tgtEl>
                                          <p:spTgt spid="1049370"/>
                                        </p:tgtEl>
                                      </p:cBhvr>
                                    </p:animEffect>
                                    <p:anim calcmode="lin" valueType="num">
                                      <p:cBhvr>
                                        <p:cTn id="51" dur="1000" fill="hold"/>
                                        <p:tgtEl>
                                          <p:spTgt spid="1049370"/>
                                        </p:tgtEl>
                                        <p:attrNameLst>
                                          <p:attrName>ppt_x</p:attrName>
                                        </p:attrNameLst>
                                      </p:cBhvr>
                                      <p:tavLst>
                                        <p:tav tm="0">
                                          <p:val>
                                            <p:strVal val="#ppt_x"/>
                                          </p:val>
                                        </p:tav>
                                        <p:tav tm="100000">
                                          <p:val>
                                            <p:strVal val="#ppt_x"/>
                                          </p:val>
                                        </p:tav>
                                      </p:tavLst>
                                    </p:anim>
                                    <p:anim calcmode="lin" valueType="num">
                                      <p:cBhvr>
                                        <p:cTn id="52" dur="1000" fill="hold"/>
                                        <p:tgtEl>
                                          <p:spTgt spid="1049370"/>
                                        </p:tgtEl>
                                        <p:attrNameLst>
                                          <p:attrName>ppt_y</p:attrName>
                                        </p:attrNameLst>
                                      </p:cBhvr>
                                      <p:tavLst>
                                        <p:tav tm="0">
                                          <p:val>
                                            <p:strVal val="#ppt_y+.1"/>
                                          </p:val>
                                        </p:tav>
                                        <p:tav tm="100000">
                                          <p:val>
                                            <p:strVal val="#ppt_y"/>
                                          </p:val>
                                        </p:tav>
                                      </p:tavLst>
                                    </p:anim>
                                  </p:childTnLst>
                                </p:cTn>
                              </p:par>
                            </p:childTnLst>
                          </p:cTn>
                        </p:par>
                        <p:par>
                          <p:cTn id="53" fill="hold" nodeType="afterGroup">
                            <p:stCondLst>
                              <p:cond delay="3900"/>
                            </p:stCondLst>
                            <p:childTnLst>
                              <p:par>
                                <p:cTn id="54" presetID="56" presetClass="entr" presetSubtype="0" fill="hold" grpId="0" nodeType="afterEffect">
                                  <p:stCondLst>
                                    <p:cond delay="0"/>
                                  </p:stCondLst>
                                  <p:iterate type="lt">
                                    <p:tmPct val="10000"/>
                                  </p:iterate>
                                  <p:childTnLst>
                                    <p:set>
                                      <p:cBhvr>
                                        <p:cTn id="55" dur="1" fill="hold">
                                          <p:stCondLst>
                                            <p:cond delay="0"/>
                                          </p:stCondLst>
                                        </p:cTn>
                                        <p:tgtEl>
                                          <p:spTgt spid="1049373"/>
                                        </p:tgtEl>
                                        <p:attrNameLst>
                                          <p:attrName>style.visibility</p:attrName>
                                        </p:attrNameLst>
                                      </p:cBhvr>
                                      <p:to>
                                        <p:strVal val="visible"/>
                                      </p:to>
                                    </p:set>
                                    <p:anim by="(-#ppt_w*2)" calcmode="lin" valueType="num">
                                      <p:cBhvr rctx="PPT">
                                        <p:cTn id="56" dur="250" autoRev="1" fill="hold">
                                          <p:stCondLst>
                                            <p:cond delay="0"/>
                                          </p:stCondLst>
                                        </p:cTn>
                                        <p:tgtEl>
                                          <p:spTgt spid="1049373"/>
                                        </p:tgtEl>
                                        <p:attrNameLst>
                                          <p:attrName>ppt_w</p:attrName>
                                        </p:attrNameLst>
                                      </p:cBhvr>
                                    </p:anim>
                                    <p:anim by="(#ppt_w*0.50)" calcmode="lin" valueType="num">
                                      <p:cBhvr>
                                        <p:cTn id="57" dur="250" decel="50000" autoRev="1" fill="hold">
                                          <p:stCondLst>
                                            <p:cond delay="0"/>
                                          </p:stCondLst>
                                        </p:cTn>
                                        <p:tgtEl>
                                          <p:spTgt spid="1049373"/>
                                        </p:tgtEl>
                                        <p:attrNameLst>
                                          <p:attrName>ppt_x</p:attrName>
                                        </p:attrNameLst>
                                      </p:cBhvr>
                                    </p:anim>
                                    <p:anim from="(-#ppt_h/2)" to="(#ppt_y)" calcmode="lin" valueType="num">
                                      <p:cBhvr>
                                        <p:cTn id="58" dur="500" fill="hold">
                                          <p:stCondLst>
                                            <p:cond delay="0"/>
                                          </p:stCondLst>
                                        </p:cTn>
                                        <p:tgtEl>
                                          <p:spTgt spid="1049373"/>
                                        </p:tgtEl>
                                        <p:attrNameLst>
                                          <p:attrName>ppt_y</p:attrName>
                                        </p:attrNameLst>
                                      </p:cBhvr>
                                    </p:anim>
                                    <p:animRot by="21600000">
                                      <p:cBhvr>
                                        <p:cTn id="59" dur="500" fill="hold">
                                          <p:stCondLst>
                                            <p:cond delay="0"/>
                                          </p:stCondLst>
                                        </p:cTn>
                                        <p:tgtEl>
                                          <p:spTgt spid="1049373"/>
                                        </p:tgtEl>
                                        <p:attrNameLst>
                                          <p:attrName>r</p:attrName>
                                        </p:attrNameLst>
                                      </p:cBhvr>
                                    </p:animRot>
                                  </p:childTnLst>
                                </p:cTn>
                              </p:par>
                            </p:childTnLst>
                          </p:cTn>
                        </p:par>
                        <p:par>
                          <p:cTn id="60" fill="hold" nodeType="afterGroup">
                            <p:stCondLst>
                              <p:cond delay="4400"/>
                            </p:stCondLst>
                            <p:childTnLst>
                              <p:par>
                                <p:cTn id="61" presetID="14" presetClass="entr" presetSubtype="10" fill="hold" grpId="0" nodeType="afterEffect">
                                  <p:stCondLst>
                                    <p:cond delay="0"/>
                                  </p:stCondLst>
                                  <p:childTnLst>
                                    <p:set>
                                      <p:cBhvr>
                                        <p:cTn id="62" dur="1" fill="hold">
                                          <p:stCondLst>
                                            <p:cond delay="0"/>
                                          </p:stCondLst>
                                        </p:cTn>
                                        <p:tgtEl>
                                          <p:spTgt spid="1049374"/>
                                        </p:tgtEl>
                                        <p:attrNameLst>
                                          <p:attrName>style.visibility</p:attrName>
                                        </p:attrNameLst>
                                      </p:cBhvr>
                                      <p:to>
                                        <p:strVal val="visible"/>
                                      </p:to>
                                    </p:set>
                                    <p:animEffect transition="in" filter="randombar(horizontal)">
                                      <p:cBhvr>
                                        <p:cTn id="63" dur="750"/>
                                        <p:tgtEl>
                                          <p:spTgt spid="10493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370" grpId="0" animBg="1"/>
      <p:bldP spid="1049371" grpId="0" animBg="1"/>
      <p:bldP spid="1049372" grpId="0" animBg="1"/>
      <p:bldP spid="1049373" grpId="0"/>
      <p:bldP spid="104937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227" name="图片 7"/>
          <p:cNvPicPr>
            <a:picLocks noChangeAspect="1"/>
          </p:cNvPicPr>
          <p:nvPr/>
        </p:nvPicPr>
        <p:blipFill>
          <a:blip r:embed="rId2"/>
          <a:srcRect t="65917"/>
          <a:stretch>
            <a:fillRect/>
          </a:stretch>
        </p:blipFill>
        <p:spPr>
          <a:xfrm>
            <a:off x="0" y="4780280"/>
            <a:ext cx="12192000" cy="2077720"/>
          </a:xfrm>
          <a:prstGeom prst="rect">
            <a:avLst/>
          </a:prstGeom>
        </p:spPr>
      </p:pic>
      <p:pic>
        <p:nvPicPr>
          <p:cNvPr id="2097228" name="图片 11"/>
          <p:cNvPicPr>
            <a:picLocks noChangeAspect="1"/>
          </p:cNvPicPr>
          <p:nvPr/>
        </p:nvPicPr>
        <p:blipFill>
          <a:blip r:embed="rId3"/>
          <a:stretch>
            <a:fillRect/>
          </a:stretch>
        </p:blipFill>
        <p:spPr>
          <a:xfrm>
            <a:off x="7885992" y="4323287"/>
            <a:ext cx="4306008" cy="2322118"/>
          </a:xfrm>
          <a:prstGeom prst="rect">
            <a:avLst/>
          </a:prstGeom>
        </p:spPr>
      </p:pic>
      <p:pic>
        <p:nvPicPr>
          <p:cNvPr id="2097229" name="图片 9"/>
          <p:cNvPicPr>
            <a:picLocks noChangeAspect="1"/>
          </p:cNvPicPr>
          <p:nvPr/>
        </p:nvPicPr>
        <p:blipFill>
          <a:blip r:embed="rId4"/>
          <a:stretch>
            <a:fillRect/>
          </a:stretch>
        </p:blipFill>
        <p:spPr>
          <a:xfrm>
            <a:off x="0" y="5652348"/>
            <a:ext cx="12192000" cy="1232990"/>
          </a:xfrm>
          <a:prstGeom prst="rect">
            <a:avLst/>
          </a:prstGeom>
        </p:spPr>
      </p:pic>
      <p:pic>
        <p:nvPicPr>
          <p:cNvPr id="2097230" name="图片 13"/>
          <p:cNvPicPr>
            <a:picLocks noChangeAspect="1"/>
          </p:cNvPicPr>
          <p:nvPr/>
        </p:nvPicPr>
        <p:blipFill>
          <a:blip r:embed="rId5"/>
          <a:srcRect l="17981" t="35744" r="9913"/>
          <a:stretch>
            <a:fillRect/>
          </a:stretch>
        </p:blipFill>
        <p:spPr>
          <a:xfrm>
            <a:off x="268018" y="5099116"/>
            <a:ext cx="3454400" cy="1786222"/>
          </a:xfrm>
          <a:prstGeom prst="rect">
            <a:avLst/>
          </a:prstGeom>
        </p:spPr>
      </p:pic>
      <p:pic>
        <p:nvPicPr>
          <p:cNvPr id="2097231" name="图片 17"/>
          <p:cNvPicPr>
            <a:picLocks noChangeAspect="1"/>
          </p:cNvPicPr>
          <p:nvPr/>
        </p:nvPicPr>
        <p:blipFill>
          <a:blip r:embed="rId6"/>
          <a:stretch>
            <a:fillRect/>
          </a:stretch>
        </p:blipFill>
        <p:spPr>
          <a:xfrm>
            <a:off x="0" y="0"/>
            <a:ext cx="5403386" cy="1937805"/>
          </a:xfrm>
          <a:prstGeom prst="rect">
            <a:avLst/>
          </a:prstGeom>
        </p:spPr>
      </p:pic>
      <p:sp>
        <p:nvSpPr>
          <p:cNvPr id="1049377" name="矩形 6"/>
          <p:cNvSpPr/>
          <p:nvPr/>
        </p:nvSpPr>
        <p:spPr>
          <a:xfrm>
            <a:off x="699135" y="2924810"/>
            <a:ext cx="10542270" cy="1198880"/>
          </a:xfrm>
          <a:prstGeom prst="rect">
            <a:avLst/>
          </a:prstGeom>
        </p:spPr>
        <p:txBody>
          <a:bodyPr wrap="square">
            <a:spAutoFit/>
          </a:bodyPr>
          <a:lstStyle/>
          <a:p>
            <a:pPr lvl="0" algn="ctr" defTabSz="914400"/>
            <a:r>
              <a:rPr lang="en-US" altLang="zh-CN" sz="7200" b="1">
                <a:solidFill>
                  <a:srgbClr val="FF0000"/>
                </a:solidFill>
                <a:latin typeface="微软雅黑" panose="020B0503020204020204" pitchFamily="34" charset="-122"/>
                <a:ea typeface="微软雅黑" panose="020B0503020204020204" pitchFamily="34" charset="-122"/>
                <a:cs typeface="+mn-ea"/>
                <a:sym typeface="+mn-lt"/>
              </a:rPr>
              <a:t>《</a:t>
            </a:r>
            <a:r>
              <a:rPr lang="zh-CN" altLang="en-US" sz="7200" b="1">
                <a:solidFill>
                  <a:srgbClr val="FF0000"/>
                </a:solidFill>
                <a:latin typeface="微软雅黑" panose="020B0503020204020204" pitchFamily="34" charset="-122"/>
                <a:ea typeface="微软雅黑" panose="020B0503020204020204" pitchFamily="34" charset="-122"/>
                <a:cs typeface="+mn-ea"/>
                <a:sym typeface="+mn-lt"/>
              </a:rPr>
              <a:t>规定</a:t>
            </a:r>
            <a:r>
              <a:rPr lang="en-US" altLang="zh-CN" sz="7200" b="1">
                <a:solidFill>
                  <a:srgbClr val="FF0000"/>
                </a:solidFill>
                <a:latin typeface="微软雅黑" panose="020B0503020204020204" pitchFamily="34" charset="-122"/>
                <a:ea typeface="微软雅黑" panose="020B0503020204020204" pitchFamily="34" charset="-122"/>
                <a:cs typeface="+mn-ea"/>
                <a:sym typeface="+mn-lt"/>
              </a:rPr>
              <a:t>》</a:t>
            </a:r>
            <a:r>
              <a:rPr lang="zh-CN" altLang="en-US" sz="7200" b="1">
                <a:solidFill>
                  <a:srgbClr val="FF0000"/>
                </a:solidFill>
                <a:latin typeface="微软雅黑" panose="020B0503020204020204" pitchFamily="34" charset="-122"/>
                <a:ea typeface="微软雅黑" panose="020B0503020204020204" pitchFamily="34" charset="-122"/>
                <a:cs typeface="+mn-ea"/>
                <a:sym typeface="+mn-lt"/>
              </a:rPr>
              <a:t>落实的推动措施</a:t>
            </a:r>
          </a:p>
        </p:txBody>
      </p:sp>
      <p:grpSp>
        <p:nvGrpSpPr>
          <p:cNvPr id="356" name="组合 8"/>
          <p:cNvGrpSpPr/>
          <p:nvPr/>
        </p:nvGrpSpPr>
        <p:grpSpPr>
          <a:xfrm>
            <a:off x="4714113" y="1084703"/>
            <a:ext cx="2763773" cy="1715992"/>
            <a:chOff x="749490" y="1780093"/>
            <a:chExt cx="4179592" cy="2595056"/>
          </a:xfrm>
        </p:grpSpPr>
        <p:sp>
          <p:nvSpPr>
            <p:cNvPr id="1049378" name="Freeform 5"/>
            <p:cNvSpPr/>
            <p:nvPr/>
          </p:nvSpPr>
          <p:spPr bwMode="auto">
            <a:xfrm rot="391565">
              <a:off x="847620" y="1780093"/>
              <a:ext cx="4081462" cy="2565399"/>
            </a:xfrm>
            <a:custGeom>
              <a:avLst/>
              <a:gdLst>
                <a:gd name="T0" fmla="*/ 14 w 321"/>
                <a:gd name="T1" fmla="*/ 31 h 201"/>
                <a:gd name="T2" fmla="*/ 90 w 321"/>
                <a:gd name="T3" fmla="*/ 2 h 201"/>
                <a:gd name="T4" fmla="*/ 163 w 321"/>
                <a:gd name="T5" fmla="*/ 21 h 201"/>
                <a:gd name="T6" fmla="*/ 277 w 321"/>
                <a:gd name="T7" fmla="*/ 26 h 201"/>
                <a:gd name="T8" fmla="*/ 284 w 321"/>
                <a:gd name="T9" fmla="*/ 118 h 201"/>
                <a:gd name="T10" fmla="*/ 321 w 321"/>
                <a:gd name="T11" fmla="*/ 178 h 201"/>
                <a:gd name="T12" fmla="*/ 210 w 321"/>
                <a:gd name="T13" fmla="*/ 185 h 201"/>
                <a:gd name="T14" fmla="*/ 73 w 321"/>
                <a:gd name="T15" fmla="*/ 189 h 201"/>
                <a:gd name="T16" fmla="*/ 12 w 321"/>
                <a:gd name="T17" fmla="*/ 32 h 201"/>
                <a:gd name="T18" fmla="*/ 2 w 321"/>
                <a:gd name="T19" fmla="*/ 19 h 201"/>
                <a:gd name="T20" fmla="*/ 0 w 321"/>
                <a:gd name="T21" fmla="*/ 0 h 201"/>
                <a:gd name="T22" fmla="*/ 12 w 321"/>
                <a:gd name="T23" fmla="*/ 15 h 201"/>
                <a:gd name="T24" fmla="*/ 14 w 321"/>
                <a:gd name="T25" fmla="*/ 3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1" h="201">
                  <a:moveTo>
                    <a:pt x="14" y="31"/>
                  </a:moveTo>
                  <a:cubicBezTo>
                    <a:pt x="14" y="31"/>
                    <a:pt x="41" y="6"/>
                    <a:pt x="90" y="2"/>
                  </a:cubicBezTo>
                  <a:cubicBezTo>
                    <a:pt x="90" y="2"/>
                    <a:pt x="132" y="0"/>
                    <a:pt x="163" y="21"/>
                  </a:cubicBezTo>
                  <a:cubicBezTo>
                    <a:pt x="163" y="21"/>
                    <a:pt x="224" y="60"/>
                    <a:pt x="277" y="26"/>
                  </a:cubicBezTo>
                  <a:cubicBezTo>
                    <a:pt x="277" y="26"/>
                    <a:pt x="265" y="56"/>
                    <a:pt x="284" y="118"/>
                  </a:cubicBezTo>
                  <a:cubicBezTo>
                    <a:pt x="284" y="118"/>
                    <a:pt x="295" y="163"/>
                    <a:pt x="321" y="178"/>
                  </a:cubicBezTo>
                  <a:cubicBezTo>
                    <a:pt x="321" y="178"/>
                    <a:pt x="266" y="201"/>
                    <a:pt x="210" y="185"/>
                  </a:cubicBezTo>
                  <a:cubicBezTo>
                    <a:pt x="210" y="185"/>
                    <a:pt x="134" y="161"/>
                    <a:pt x="73" y="189"/>
                  </a:cubicBezTo>
                  <a:lnTo>
                    <a:pt x="12" y="32"/>
                  </a:lnTo>
                  <a:lnTo>
                    <a:pt x="2" y="19"/>
                  </a:lnTo>
                  <a:lnTo>
                    <a:pt x="0" y="0"/>
                  </a:lnTo>
                  <a:lnTo>
                    <a:pt x="12" y="15"/>
                  </a:lnTo>
                  <a:lnTo>
                    <a:pt x="14" y="31"/>
                  </a:lnTo>
                  <a:close/>
                </a:path>
              </a:pathLst>
            </a:custGeom>
            <a:solidFill>
              <a:srgbClr val="9B0D13">
                <a:alpha val="30000"/>
              </a:srgbClr>
            </a:solidFill>
            <a:ln w="12700" cap="flat">
              <a:noFill/>
              <a:prstDash val="solid"/>
              <a:miter lim="800000"/>
            </a:ln>
          </p:spPr>
          <p:txBody>
            <a:bodyPr vert="horz" wrap="square" lIns="91440" tIns="45720" rIns="91440" bIns="45720" numCol="1" anchor="t" anchorCtr="0" compatLnSpc="1"/>
            <a:lstStyle/>
            <a:p>
              <a:pPr marL="0" marR="0" lvl="0" indent="0" defTabSz="1219200" eaLnBrk="1" fontAlgn="auto" latinLnBrk="0" hangingPunct="1">
                <a:lnSpc>
                  <a:spcPct val="100000"/>
                </a:lnSpc>
                <a:spcBef>
                  <a:spcPct val="0"/>
                </a:spcBef>
                <a:spcAft>
                  <a:spcPct val="0"/>
                </a:spcAft>
                <a:buClrTx/>
                <a:buSzTx/>
                <a:buFontTx/>
                <a:buNone/>
              </a:pPr>
              <a:endParaRPr kumimoji="0" lang="zh-CN" altLang="en-US" sz="24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1049379" name="Freeform 5"/>
            <p:cNvSpPr/>
            <p:nvPr/>
          </p:nvSpPr>
          <p:spPr bwMode="auto">
            <a:xfrm rot="208630">
              <a:off x="749490" y="1802892"/>
              <a:ext cx="4081462" cy="2565399"/>
            </a:xfrm>
            <a:custGeom>
              <a:avLst/>
              <a:gdLst>
                <a:gd name="T0" fmla="*/ 14 w 321"/>
                <a:gd name="T1" fmla="*/ 31 h 201"/>
                <a:gd name="T2" fmla="*/ 90 w 321"/>
                <a:gd name="T3" fmla="*/ 2 h 201"/>
                <a:gd name="T4" fmla="*/ 163 w 321"/>
                <a:gd name="T5" fmla="*/ 21 h 201"/>
                <a:gd name="T6" fmla="*/ 277 w 321"/>
                <a:gd name="T7" fmla="*/ 26 h 201"/>
                <a:gd name="T8" fmla="*/ 284 w 321"/>
                <a:gd name="T9" fmla="*/ 118 h 201"/>
                <a:gd name="T10" fmla="*/ 321 w 321"/>
                <a:gd name="T11" fmla="*/ 178 h 201"/>
                <a:gd name="T12" fmla="*/ 210 w 321"/>
                <a:gd name="T13" fmla="*/ 185 h 201"/>
                <a:gd name="T14" fmla="*/ 73 w 321"/>
                <a:gd name="T15" fmla="*/ 189 h 201"/>
                <a:gd name="T16" fmla="*/ 12 w 321"/>
                <a:gd name="T17" fmla="*/ 32 h 201"/>
                <a:gd name="T18" fmla="*/ 2 w 321"/>
                <a:gd name="T19" fmla="*/ 19 h 201"/>
                <a:gd name="T20" fmla="*/ 0 w 321"/>
                <a:gd name="T21" fmla="*/ 0 h 201"/>
                <a:gd name="T22" fmla="*/ 12 w 321"/>
                <a:gd name="T23" fmla="*/ 15 h 201"/>
                <a:gd name="T24" fmla="*/ 14 w 321"/>
                <a:gd name="T25" fmla="*/ 3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1" h="201">
                  <a:moveTo>
                    <a:pt x="14" y="31"/>
                  </a:moveTo>
                  <a:cubicBezTo>
                    <a:pt x="14" y="31"/>
                    <a:pt x="41" y="6"/>
                    <a:pt x="90" y="2"/>
                  </a:cubicBezTo>
                  <a:cubicBezTo>
                    <a:pt x="90" y="2"/>
                    <a:pt x="132" y="0"/>
                    <a:pt x="163" y="21"/>
                  </a:cubicBezTo>
                  <a:cubicBezTo>
                    <a:pt x="163" y="21"/>
                    <a:pt x="224" y="60"/>
                    <a:pt x="277" y="26"/>
                  </a:cubicBezTo>
                  <a:cubicBezTo>
                    <a:pt x="277" y="26"/>
                    <a:pt x="265" y="56"/>
                    <a:pt x="284" y="118"/>
                  </a:cubicBezTo>
                  <a:cubicBezTo>
                    <a:pt x="284" y="118"/>
                    <a:pt x="295" y="163"/>
                    <a:pt x="321" y="178"/>
                  </a:cubicBezTo>
                  <a:cubicBezTo>
                    <a:pt x="321" y="178"/>
                    <a:pt x="266" y="201"/>
                    <a:pt x="210" y="185"/>
                  </a:cubicBezTo>
                  <a:cubicBezTo>
                    <a:pt x="210" y="185"/>
                    <a:pt x="134" y="161"/>
                    <a:pt x="73" y="189"/>
                  </a:cubicBezTo>
                  <a:lnTo>
                    <a:pt x="12" y="32"/>
                  </a:lnTo>
                  <a:lnTo>
                    <a:pt x="2" y="19"/>
                  </a:lnTo>
                  <a:lnTo>
                    <a:pt x="0" y="0"/>
                  </a:lnTo>
                  <a:lnTo>
                    <a:pt x="12" y="15"/>
                  </a:lnTo>
                  <a:lnTo>
                    <a:pt x="14" y="31"/>
                  </a:lnTo>
                  <a:close/>
                </a:path>
              </a:pathLst>
            </a:custGeom>
            <a:solidFill>
              <a:srgbClr val="9B0D13">
                <a:alpha val="50000"/>
              </a:srgbClr>
            </a:solidFill>
            <a:ln w="12700" cap="flat">
              <a:noFill/>
              <a:prstDash val="solid"/>
              <a:miter lim="800000"/>
            </a:ln>
          </p:spPr>
          <p:txBody>
            <a:bodyPr vert="horz" wrap="square" lIns="91440" tIns="45720" rIns="91440" bIns="45720" numCol="1" anchor="t" anchorCtr="0" compatLnSpc="1"/>
            <a:lstStyle/>
            <a:p>
              <a:pPr marL="0" marR="0" lvl="0" indent="0" defTabSz="1219200" eaLnBrk="1" fontAlgn="auto" latinLnBrk="0" hangingPunct="1">
                <a:lnSpc>
                  <a:spcPct val="100000"/>
                </a:lnSpc>
                <a:spcBef>
                  <a:spcPct val="0"/>
                </a:spcBef>
                <a:spcAft>
                  <a:spcPct val="0"/>
                </a:spcAft>
                <a:buClrTx/>
                <a:buSzTx/>
                <a:buFontTx/>
                <a:buNone/>
              </a:pPr>
              <a:endParaRPr kumimoji="0" lang="zh-CN" altLang="en-US" sz="24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1049380" name="Freeform 5"/>
            <p:cNvSpPr/>
            <p:nvPr/>
          </p:nvSpPr>
          <p:spPr bwMode="auto">
            <a:xfrm rot="21425700">
              <a:off x="798853" y="1809750"/>
              <a:ext cx="4081462" cy="2565399"/>
            </a:xfrm>
            <a:custGeom>
              <a:avLst/>
              <a:gdLst>
                <a:gd name="T0" fmla="*/ 14 w 321"/>
                <a:gd name="T1" fmla="*/ 31 h 201"/>
                <a:gd name="T2" fmla="*/ 90 w 321"/>
                <a:gd name="T3" fmla="*/ 2 h 201"/>
                <a:gd name="T4" fmla="*/ 163 w 321"/>
                <a:gd name="T5" fmla="*/ 21 h 201"/>
                <a:gd name="T6" fmla="*/ 277 w 321"/>
                <a:gd name="T7" fmla="*/ 26 h 201"/>
                <a:gd name="T8" fmla="*/ 284 w 321"/>
                <a:gd name="T9" fmla="*/ 118 h 201"/>
                <a:gd name="T10" fmla="*/ 321 w 321"/>
                <a:gd name="T11" fmla="*/ 178 h 201"/>
                <a:gd name="T12" fmla="*/ 210 w 321"/>
                <a:gd name="T13" fmla="*/ 185 h 201"/>
                <a:gd name="T14" fmla="*/ 73 w 321"/>
                <a:gd name="T15" fmla="*/ 189 h 201"/>
                <a:gd name="T16" fmla="*/ 12 w 321"/>
                <a:gd name="T17" fmla="*/ 32 h 201"/>
                <a:gd name="T18" fmla="*/ 2 w 321"/>
                <a:gd name="T19" fmla="*/ 19 h 201"/>
                <a:gd name="T20" fmla="*/ 0 w 321"/>
                <a:gd name="T21" fmla="*/ 0 h 201"/>
                <a:gd name="T22" fmla="*/ 12 w 321"/>
                <a:gd name="T23" fmla="*/ 15 h 201"/>
                <a:gd name="T24" fmla="*/ 14 w 321"/>
                <a:gd name="T25" fmla="*/ 3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1" h="201">
                  <a:moveTo>
                    <a:pt x="14" y="31"/>
                  </a:moveTo>
                  <a:cubicBezTo>
                    <a:pt x="14" y="31"/>
                    <a:pt x="41" y="6"/>
                    <a:pt x="90" y="2"/>
                  </a:cubicBezTo>
                  <a:cubicBezTo>
                    <a:pt x="90" y="2"/>
                    <a:pt x="132" y="0"/>
                    <a:pt x="163" y="21"/>
                  </a:cubicBezTo>
                  <a:cubicBezTo>
                    <a:pt x="163" y="21"/>
                    <a:pt x="224" y="60"/>
                    <a:pt x="277" y="26"/>
                  </a:cubicBezTo>
                  <a:cubicBezTo>
                    <a:pt x="277" y="26"/>
                    <a:pt x="265" y="56"/>
                    <a:pt x="284" y="118"/>
                  </a:cubicBezTo>
                  <a:cubicBezTo>
                    <a:pt x="284" y="118"/>
                    <a:pt x="295" y="163"/>
                    <a:pt x="321" y="178"/>
                  </a:cubicBezTo>
                  <a:cubicBezTo>
                    <a:pt x="321" y="178"/>
                    <a:pt x="266" y="201"/>
                    <a:pt x="210" y="185"/>
                  </a:cubicBezTo>
                  <a:cubicBezTo>
                    <a:pt x="210" y="185"/>
                    <a:pt x="134" y="161"/>
                    <a:pt x="73" y="189"/>
                  </a:cubicBezTo>
                  <a:lnTo>
                    <a:pt x="12" y="32"/>
                  </a:lnTo>
                  <a:lnTo>
                    <a:pt x="2" y="19"/>
                  </a:lnTo>
                  <a:lnTo>
                    <a:pt x="0" y="0"/>
                  </a:lnTo>
                  <a:lnTo>
                    <a:pt x="12" y="15"/>
                  </a:lnTo>
                  <a:lnTo>
                    <a:pt x="14" y="31"/>
                  </a:lnTo>
                  <a:close/>
                </a:path>
              </a:pathLst>
            </a:custGeom>
            <a:solidFill>
              <a:srgbClr val="D32119"/>
            </a:solidFill>
            <a:ln w="12700" cap="flat">
              <a:noFill/>
              <a:prstDash val="solid"/>
              <a:miter lim="800000"/>
            </a:ln>
          </p:spPr>
          <p:txBody>
            <a:bodyPr vert="horz" wrap="square" lIns="91440" tIns="45720" rIns="91440" bIns="45720" numCol="1" anchor="t" anchorCtr="0" compatLnSpc="1"/>
            <a:lstStyle/>
            <a:p>
              <a:pPr marL="0" marR="0" lvl="0" indent="0" defTabSz="1219200" eaLnBrk="1" fontAlgn="auto" latinLnBrk="0" hangingPunct="1">
                <a:lnSpc>
                  <a:spcPct val="100000"/>
                </a:lnSpc>
                <a:spcBef>
                  <a:spcPct val="0"/>
                </a:spcBef>
                <a:spcAft>
                  <a:spcPct val="0"/>
                </a:spcAft>
                <a:buClrTx/>
                <a:buSzTx/>
                <a:buFontTx/>
                <a:buNone/>
              </a:pPr>
              <a:endParaRPr kumimoji="0" lang="zh-CN" altLang="en-US" sz="24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endParaRPr>
            </a:p>
          </p:txBody>
        </p:sp>
      </p:grpSp>
      <p:sp>
        <p:nvSpPr>
          <p:cNvPr id="1049381" name="椭圆 15"/>
          <p:cNvSpPr/>
          <p:nvPr/>
        </p:nvSpPr>
        <p:spPr>
          <a:xfrm>
            <a:off x="5034918" y="1153239"/>
            <a:ext cx="2057274" cy="1455659"/>
          </a:xfrm>
          <a:prstGeom prst="ellipse">
            <a:avLst/>
          </a:prstGeom>
          <a:noFill/>
          <a:ln w="190500"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pPr>
            <a:r>
              <a:rPr kumimoji="0" lang="en-US" altLang="zh-CN" sz="7200" b="1" i="0" u="none" strike="noStrike" kern="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ea"/>
                <a:sym typeface="+mn-lt"/>
              </a:rPr>
              <a:t>04</a:t>
            </a:r>
          </a:p>
        </p:txBody>
      </p:sp>
      <p:pic>
        <p:nvPicPr>
          <p:cNvPr id="2097232" name="图片 18"/>
          <p:cNvPicPr>
            <a:picLocks noChangeAspect="1"/>
          </p:cNvPicPr>
          <p:nvPr/>
        </p:nvPicPr>
        <p:blipFill>
          <a:blip r:embed="rId7"/>
          <a:stretch>
            <a:fillRect/>
          </a:stretch>
        </p:blipFill>
        <p:spPr>
          <a:xfrm flipH="1">
            <a:off x="8623086" y="307973"/>
            <a:ext cx="3121404" cy="149225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2097231"/>
                                        </p:tgtEl>
                                        <p:attrNameLst>
                                          <p:attrName>style.visibility</p:attrName>
                                        </p:attrNameLst>
                                      </p:cBhvr>
                                      <p:to>
                                        <p:strVal val="visible"/>
                                      </p:to>
                                    </p:set>
                                    <p:animEffect transition="in" filter="wipe(left)">
                                      <p:cBhvr>
                                        <p:cTn id="7" dur="500"/>
                                        <p:tgtEl>
                                          <p:spTgt spid="2097231"/>
                                        </p:tgtEl>
                                      </p:cBhvr>
                                    </p:animEffect>
                                  </p:childTnLst>
                                </p:cTn>
                              </p:par>
                            </p:childTnLst>
                          </p:cTn>
                        </p:par>
                        <p:par>
                          <p:cTn id="8" fill="hold" nodeType="afterGroup">
                            <p:stCondLst>
                              <p:cond delay="500"/>
                            </p:stCondLst>
                            <p:childTnLst>
                              <p:par>
                                <p:cTn id="9" presetID="22" presetClass="entr" presetSubtype="4" fill="hold" nodeType="afterEffect">
                                  <p:stCondLst>
                                    <p:cond delay="0"/>
                                  </p:stCondLst>
                                  <p:childTnLst>
                                    <p:set>
                                      <p:cBhvr>
                                        <p:cTn id="10" dur="1" fill="hold">
                                          <p:stCondLst>
                                            <p:cond delay="0"/>
                                          </p:stCondLst>
                                        </p:cTn>
                                        <p:tgtEl>
                                          <p:spTgt spid="2097227"/>
                                        </p:tgtEl>
                                        <p:attrNameLst>
                                          <p:attrName>style.visibility</p:attrName>
                                        </p:attrNameLst>
                                      </p:cBhvr>
                                      <p:to>
                                        <p:strVal val="visible"/>
                                      </p:to>
                                    </p:set>
                                    <p:animEffect transition="in" filter="wipe(down)">
                                      <p:cBhvr>
                                        <p:cTn id="11" dur="500"/>
                                        <p:tgtEl>
                                          <p:spTgt spid="2097227"/>
                                        </p:tgtEl>
                                      </p:cBhvr>
                                    </p:animEffect>
                                  </p:childTnLst>
                                </p:cTn>
                              </p:par>
                            </p:childTnLst>
                          </p:cTn>
                        </p:par>
                        <p:par>
                          <p:cTn id="12" fill="hold" nodeType="afterGroup">
                            <p:stCondLst>
                              <p:cond delay="1000"/>
                            </p:stCondLst>
                            <p:childTnLst>
                              <p:par>
                                <p:cTn id="13" presetID="42" presetClass="entr" presetSubtype="0" fill="hold" nodeType="afterEffect">
                                  <p:stCondLst>
                                    <p:cond delay="0"/>
                                  </p:stCondLst>
                                  <p:childTnLst>
                                    <p:set>
                                      <p:cBhvr>
                                        <p:cTn id="14" dur="1" fill="hold">
                                          <p:stCondLst>
                                            <p:cond delay="0"/>
                                          </p:stCondLst>
                                        </p:cTn>
                                        <p:tgtEl>
                                          <p:spTgt spid="2097229"/>
                                        </p:tgtEl>
                                        <p:attrNameLst>
                                          <p:attrName>style.visibility</p:attrName>
                                        </p:attrNameLst>
                                      </p:cBhvr>
                                      <p:to>
                                        <p:strVal val="visible"/>
                                      </p:to>
                                    </p:set>
                                    <p:animEffect transition="in" filter="fade">
                                      <p:cBhvr>
                                        <p:cTn id="15" dur="1000"/>
                                        <p:tgtEl>
                                          <p:spTgt spid="2097229"/>
                                        </p:tgtEl>
                                      </p:cBhvr>
                                    </p:animEffect>
                                    <p:anim calcmode="lin" valueType="num">
                                      <p:cBhvr>
                                        <p:cTn id="16" dur="1000" fill="hold"/>
                                        <p:tgtEl>
                                          <p:spTgt spid="2097229"/>
                                        </p:tgtEl>
                                        <p:attrNameLst>
                                          <p:attrName>ppt_x</p:attrName>
                                        </p:attrNameLst>
                                      </p:cBhvr>
                                      <p:tavLst>
                                        <p:tav tm="0">
                                          <p:val>
                                            <p:strVal val="#ppt_x"/>
                                          </p:val>
                                        </p:tav>
                                        <p:tav tm="100000">
                                          <p:val>
                                            <p:strVal val="#ppt_x"/>
                                          </p:val>
                                        </p:tav>
                                      </p:tavLst>
                                    </p:anim>
                                    <p:anim calcmode="lin" valueType="num">
                                      <p:cBhvr>
                                        <p:cTn id="17" dur="1000" fill="hold"/>
                                        <p:tgtEl>
                                          <p:spTgt spid="2097229"/>
                                        </p:tgtEl>
                                        <p:attrNameLst>
                                          <p:attrName>ppt_y</p:attrName>
                                        </p:attrNameLst>
                                      </p:cBhvr>
                                      <p:tavLst>
                                        <p:tav tm="0">
                                          <p:val>
                                            <p:strVal val="#ppt_y+.1"/>
                                          </p:val>
                                        </p:tav>
                                        <p:tav tm="100000">
                                          <p:val>
                                            <p:strVal val="#ppt_y"/>
                                          </p:val>
                                        </p:tav>
                                      </p:tavLst>
                                    </p:anim>
                                  </p:childTnLst>
                                </p:cTn>
                              </p:par>
                            </p:childTnLst>
                          </p:cTn>
                        </p:par>
                        <p:par>
                          <p:cTn id="18" fill="hold" nodeType="afterGroup">
                            <p:stCondLst>
                              <p:cond delay="2000"/>
                            </p:stCondLst>
                            <p:childTnLst>
                              <p:par>
                                <p:cTn id="19" presetID="22" presetClass="entr" presetSubtype="4" fill="hold" nodeType="afterEffect">
                                  <p:stCondLst>
                                    <p:cond delay="0"/>
                                  </p:stCondLst>
                                  <p:childTnLst>
                                    <p:set>
                                      <p:cBhvr>
                                        <p:cTn id="20" dur="1" fill="hold">
                                          <p:stCondLst>
                                            <p:cond delay="0"/>
                                          </p:stCondLst>
                                        </p:cTn>
                                        <p:tgtEl>
                                          <p:spTgt spid="2097228"/>
                                        </p:tgtEl>
                                        <p:attrNameLst>
                                          <p:attrName>style.visibility</p:attrName>
                                        </p:attrNameLst>
                                      </p:cBhvr>
                                      <p:to>
                                        <p:strVal val="visible"/>
                                      </p:to>
                                    </p:set>
                                    <p:animEffect transition="in" filter="wipe(down)">
                                      <p:cBhvr>
                                        <p:cTn id="21" dur="500"/>
                                        <p:tgtEl>
                                          <p:spTgt spid="2097228"/>
                                        </p:tgtEl>
                                      </p:cBhvr>
                                    </p:animEffect>
                                  </p:childTnLst>
                                </p:cTn>
                              </p:par>
                            </p:childTnLst>
                          </p:cTn>
                        </p:par>
                        <p:par>
                          <p:cTn id="22" fill="hold" nodeType="afterGroup">
                            <p:stCondLst>
                              <p:cond delay="2500"/>
                            </p:stCondLst>
                            <p:childTnLst>
                              <p:par>
                                <p:cTn id="23" presetID="42" presetClass="entr" presetSubtype="0" fill="hold" nodeType="afterEffect">
                                  <p:stCondLst>
                                    <p:cond delay="0"/>
                                  </p:stCondLst>
                                  <p:childTnLst>
                                    <p:set>
                                      <p:cBhvr>
                                        <p:cTn id="24" dur="1" fill="hold">
                                          <p:stCondLst>
                                            <p:cond delay="0"/>
                                          </p:stCondLst>
                                        </p:cTn>
                                        <p:tgtEl>
                                          <p:spTgt spid="2097230"/>
                                        </p:tgtEl>
                                        <p:attrNameLst>
                                          <p:attrName>style.visibility</p:attrName>
                                        </p:attrNameLst>
                                      </p:cBhvr>
                                      <p:to>
                                        <p:strVal val="visible"/>
                                      </p:to>
                                    </p:set>
                                    <p:animEffect transition="in" filter="fade">
                                      <p:cBhvr>
                                        <p:cTn id="25" dur="1000"/>
                                        <p:tgtEl>
                                          <p:spTgt spid="2097230"/>
                                        </p:tgtEl>
                                      </p:cBhvr>
                                    </p:animEffect>
                                    <p:anim calcmode="lin" valueType="num">
                                      <p:cBhvr>
                                        <p:cTn id="26" dur="1000" fill="hold"/>
                                        <p:tgtEl>
                                          <p:spTgt spid="2097230"/>
                                        </p:tgtEl>
                                        <p:attrNameLst>
                                          <p:attrName>ppt_x</p:attrName>
                                        </p:attrNameLst>
                                      </p:cBhvr>
                                      <p:tavLst>
                                        <p:tav tm="0">
                                          <p:val>
                                            <p:strVal val="#ppt_x"/>
                                          </p:val>
                                        </p:tav>
                                        <p:tav tm="100000">
                                          <p:val>
                                            <p:strVal val="#ppt_x"/>
                                          </p:val>
                                        </p:tav>
                                      </p:tavLst>
                                    </p:anim>
                                    <p:anim calcmode="lin" valueType="num">
                                      <p:cBhvr>
                                        <p:cTn id="27" dur="1000" fill="hold"/>
                                        <p:tgtEl>
                                          <p:spTgt spid="2097230"/>
                                        </p:tgtEl>
                                        <p:attrNameLst>
                                          <p:attrName>ppt_y</p:attrName>
                                        </p:attrNameLst>
                                      </p:cBhvr>
                                      <p:tavLst>
                                        <p:tav tm="0">
                                          <p:val>
                                            <p:strVal val="#ppt_y+.1"/>
                                          </p:val>
                                        </p:tav>
                                        <p:tav tm="100000">
                                          <p:val>
                                            <p:strVal val="#ppt_y"/>
                                          </p:val>
                                        </p:tav>
                                      </p:tavLst>
                                    </p:anim>
                                  </p:childTnLst>
                                </p:cTn>
                              </p:par>
                            </p:childTnLst>
                          </p:cTn>
                        </p:par>
                        <p:par>
                          <p:cTn id="28" fill="hold" nodeType="afterGroup">
                            <p:stCondLst>
                              <p:cond delay="3500"/>
                            </p:stCondLst>
                            <p:childTnLst>
                              <p:par>
                                <p:cTn id="29" presetID="31" presetClass="entr" presetSubtype="0" fill="hold" nodeType="afterEffect">
                                  <p:stCondLst>
                                    <p:cond delay="0"/>
                                  </p:stCondLst>
                                  <p:childTnLst>
                                    <p:set>
                                      <p:cBhvr>
                                        <p:cTn id="30" dur="1" fill="hold">
                                          <p:stCondLst>
                                            <p:cond delay="0"/>
                                          </p:stCondLst>
                                        </p:cTn>
                                        <p:tgtEl>
                                          <p:spTgt spid="356"/>
                                        </p:tgtEl>
                                        <p:attrNameLst>
                                          <p:attrName>style.visibility</p:attrName>
                                        </p:attrNameLst>
                                      </p:cBhvr>
                                      <p:to>
                                        <p:strVal val="visible"/>
                                      </p:to>
                                    </p:set>
                                    <p:anim calcmode="lin" valueType="num">
                                      <p:cBhvr>
                                        <p:cTn id="31" dur="1000" fill="hold"/>
                                        <p:tgtEl>
                                          <p:spTgt spid="356"/>
                                        </p:tgtEl>
                                        <p:attrNameLst>
                                          <p:attrName>ppt_w</p:attrName>
                                        </p:attrNameLst>
                                      </p:cBhvr>
                                      <p:tavLst>
                                        <p:tav tm="0">
                                          <p:val>
                                            <p:fltVal val="0"/>
                                          </p:val>
                                        </p:tav>
                                        <p:tav tm="100000">
                                          <p:val>
                                            <p:strVal val="#ppt_w"/>
                                          </p:val>
                                        </p:tav>
                                      </p:tavLst>
                                    </p:anim>
                                    <p:anim calcmode="lin" valueType="num">
                                      <p:cBhvr>
                                        <p:cTn id="32" dur="1000" fill="hold"/>
                                        <p:tgtEl>
                                          <p:spTgt spid="356"/>
                                        </p:tgtEl>
                                        <p:attrNameLst>
                                          <p:attrName>ppt_h</p:attrName>
                                        </p:attrNameLst>
                                      </p:cBhvr>
                                      <p:tavLst>
                                        <p:tav tm="0">
                                          <p:val>
                                            <p:fltVal val="0"/>
                                          </p:val>
                                        </p:tav>
                                        <p:tav tm="100000">
                                          <p:val>
                                            <p:strVal val="#ppt_h"/>
                                          </p:val>
                                        </p:tav>
                                      </p:tavLst>
                                    </p:anim>
                                    <p:anim calcmode="lin" valueType="num">
                                      <p:cBhvr>
                                        <p:cTn id="33" dur="1000" fill="hold"/>
                                        <p:tgtEl>
                                          <p:spTgt spid="356"/>
                                        </p:tgtEl>
                                        <p:attrNameLst>
                                          <p:attrName>style.rotation</p:attrName>
                                        </p:attrNameLst>
                                      </p:cBhvr>
                                      <p:tavLst>
                                        <p:tav tm="0">
                                          <p:val>
                                            <p:fltVal val="90"/>
                                          </p:val>
                                        </p:tav>
                                        <p:tav tm="100000">
                                          <p:val>
                                            <p:fltVal val="0"/>
                                          </p:val>
                                        </p:tav>
                                      </p:tavLst>
                                    </p:anim>
                                    <p:animEffect transition="in" filter="fade">
                                      <p:cBhvr>
                                        <p:cTn id="34" dur="1000"/>
                                        <p:tgtEl>
                                          <p:spTgt spid="356"/>
                                        </p:tgtEl>
                                      </p:cBhvr>
                                    </p:animEffect>
                                  </p:childTnLst>
                                </p:cTn>
                              </p:par>
                            </p:childTnLst>
                          </p:cTn>
                        </p:par>
                        <p:par>
                          <p:cTn id="35" fill="hold" nodeType="afterGroup">
                            <p:stCondLst>
                              <p:cond delay="4500"/>
                            </p:stCondLst>
                            <p:childTnLst>
                              <p:par>
                                <p:cTn id="36" presetID="49" presetClass="entr" presetSubtype="0" decel="100000" fill="hold" grpId="0" nodeType="afterEffect">
                                  <p:stCondLst>
                                    <p:cond delay="0"/>
                                  </p:stCondLst>
                                  <p:childTnLst>
                                    <p:set>
                                      <p:cBhvr>
                                        <p:cTn id="37" dur="1" fill="hold">
                                          <p:stCondLst>
                                            <p:cond delay="0"/>
                                          </p:stCondLst>
                                        </p:cTn>
                                        <p:tgtEl>
                                          <p:spTgt spid="1049381"/>
                                        </p:tgtEl>
                                        <p:attrNameLst>
                                          <p:attrName>style.visibility</p:attrName>
                                        </p:attrNameLst>
                                      </p:cBhvr>
                                      <p:to>
                                        <p:strVal val="visible"/>
                                      </p:to>
                                    </p:set>
                                    <p:anim calcmode="lin" valueType="num">
                                      <p:cBhvr>
                                        <p:cTn id="38" dur="1000" fill="hold"/>
                                        <p:tgtEl>
                                          <p:spTgt spid="1049381"/>
                                        </p:tgtEl>
                                        <p:attrNameLst>
                                          <p:attrName>ppt_w</p:attrName>
                                        </p:attrNameLst>
                                      </p:cBhvr>
                                      <p:tavLst>
                                        <p:tav tm="0">
                                          <p:val>
                                            <p:fltVal val="0"/>
                                          </p:val>
                                        </p:tav>
                                        <p:tav tm="100000">
                                          <p:val>
                                            <p:strVal val="#ppt_w"/>
                                          </p:val>
                                        </p:tav>
                                      </p:tavLst>
                                    </p:anim>
                                    <p:anim calcmode="lin" valueType="num">
                                      <p:cBhvr>
                                        <p:cTn id="39" dur="1000" fill="hold"/>
                                        <p:tgtEl>
                                          <p:spTgt spid="1049381"/>
                                        </p:tgtEl>
                                        <p:attrNameLst>
                                          <p:attrName>ppt_h</p:attrName>
                                        </p:attrNameLst>
                                      </p:cBhvr>
                                      <p:tavLst>
                                        <p:tav tm="0">
                                          <p:val>
                                            <p:fltVal val="0"/>
                                          </p:val>
                                        </p:tav>
                                        <p:tav tm="100000">
                                          <p:val>
                                            <p:strVal val="#ppt_h"/>
                                          </p:val>
                                        </p:tav>
                                      </p:tavLst>
                                    </p:anim>
                                    <p:anim calcmode="lin" valueType="num">
                                      <p:cBhvr>
                                        <p:cTn id="40" dur="1000" fill="hold"/>
                                        <p:tgtEl>
                                          <p:spTgt spid="1049381"/>
                                        </p:tgtEl>
                                        <p:attrNameLst>
                                          <p:attrName>style.rotation</p:attrName>
                                        </p:attrNameLst>
                                      </p:cBhvr>
                                      <p:tavLst>
                                        <p:tav tm="0">
                                          <p:val>
                                            <p:fltVal val="360"/>
                                          </p:val>
                                        </p:tav>
                                        <p:tav tm="100000">
                                          <p:val>
                                            <p:fltVal val="0"/>
                                          </p:val>
                                        </p:tav>
                                      </p:tavLst>
                                    </p:anim>
                                    <p:animEffect transition="in" filter="fade">
                                      <p:cBhvr>
                                        <p:cTn id="41" dur="1000"/>
                                        <p:tgtEl>
                                          <p:spTgt spid="1049381"/>
                                        </p:tgtEl>
                                      </p:cBhvr>
                                    </p:animEffect>
                                  </p:childTnLst>
                                </p:cTn>
                              </p:par>
                            </p:childTnLst>
                          </p:cTn>
                        </p:par>
                        <p:par>
                          <p:cTn id="42" fill="hold" nodeType="afterGroup">
                            <p:stCondLst>
                              <p:cond delay="5500"/>
                            </p:stCondLst>
                            <p:childTnLst>
                              <p:par>
                                <p:cTn id="43" presetID="42" presetClass="entr" presetSubtype="0" fill="hold" grpId="0" nodeType="afterEffect">
                                  <p:stCondLst>
                                    <p:cond delay="0"/>
                                  </p:stCondLst>
                                  <p:iterate type="lt">
                                    <p:tmPct val="10000"/>
                                  </p:iterate>
                                  <p:childTnLst>
                                    <p:set>
                                      <p:cBhvr>
                                        <p:cTn id="44" dur="1" fill="hold">
                                          <p:stCondLst>
                                            <p:cond delay="0"/>
                                          </p:stCondLst>
                                        </p:cTn>
                                        <p:tgtEl>
                                          <p:spTgt spid="1049377"/>
                                        </p:tgtEl>
                                        <p:attrNameLst>
                                          <p:attrName>style.visibility</p:attrName>
                                        </p:attrNameLst>
                                      </p:cBhvr>
                                      <p:to>
                                        <p:strVal val="visible"/>
                                      </p:to>
                                    </p:set>
                                    <p:animEffect transition="in" filter="fade">
                                      <p:cBhvr>
                                        <p:cTn id="45" dur="750"/>
                                        <p:tgtEl>
                                          <p:spTgt spid="1049377"/>
                                        </p:tgtEl>
                                      </p:cBhvr>
                                    </p:animEffect>
                                    <p:anim calcmode="lin" valueType="num">
                                      <p:cBhvr>
                                        <p:cTn id="46" dur="750" fill="hold"/>
                                        <p:tgtEl>
                                          <p:spTgt spid="1049377"/>
                                        </p:tgtEl>
                                        <p:attrNameLst>
                                          <p:attrName>ppt_x</p:attrName>
                                        </p:attrNameLst>
                                      </p:cBhvr>
                                      <p:tavLst>
                                        <p:tav tm="0">
                                          <p:val>
                                            <p:strVal val="#ppt_x"/>
                                          </p:val>
                                        </p:tav>
                                        <p:tav tm="100000">
                                          <p:val>
                                            <p:strVal val="#ppt_x"/>
                                          </p:val>
                                        </p:tav>
                                      </p:tavLst>
                                    </p:anim>
                                    <p:anim calcmode="lin" valueType="num">
                                      <p:cBhvr>
                                        <p:cTn id="47" dur="750" fill="hold"/>
                                        <p:tgtEl>
                                          <p:spTgt spid="1049377"/>
                                        </p:tgtEl>
                                        <p:attrNameLst>
                                          <p:attrName>ppt_y</p:attrName>
                                        </p:attrNameLst>
                                      </p:cBhvr>
                                      <p:tavLst>
                                        <p:tav tm="0">
                                          <p:val>
                                            <p:strVal val="#ppt_y+.1"/>
                                          </p:val>
                                        </p:tav>
                                        <p:tav tm="100000">
                                          <p:val>
                                            <p:strVal val="#ppt_y"/>
                                          </p:val>
                                        </p:tav>
                                      </p:tavLst>
                                    </p:anim>
                                  </p:childTnLst>
                                </p:cTn>
                              </p:par>
                            </p:childTnLst>
                          </p:cTn>
                        </p:par>
                        <p:par>
                          <p:cTn id="48" fill="hold" nodeType="afterGroup">
                            <p:stCondLst>
                              <p:cond delay="6250"/>
                            </p:stCondLst>
                            <p:childTnLst>
                              <p:par>
                                <p:cTn id="49" presetID="2" presetClass="entr" presetSubtype="6" fill="hold" nodeType="afterEffect">
                                  <p:stCondLst>
                                    <p:cond delay="0"/>
                                  </p:stCondLst>
                                  <p:childTnLst>
                                    <p:set>
                                      <p:cBhvr>
                                        <p:cTn id="50" dur="1" fill="hold">
                                          <p:stCondLst>
                                            <p:cond delay="0"/>
                                          </p:stCondLst>
                                        </p:cTn>
                                        <p:tgtEl>
                                          <p:spTgt spid="2097232"/>
                                        </p:tgtEl>
                                        <p:attrNameLst>
                                          <p:attrName>style.visibility</p:attrName>
                                        </p:attrNameLst>
                                      </p:cBhvr>
                                      <p:to>
                                        <p:strVal val="visible"/>
                                      </p:to>
                                    </p:set>
                                    <p:anim calcmode="lin" valueType="num">
                                      <p:cBhvr additive="base">
                                        <p:cTn id="51" dur="750" fill="hold"/>
                                        <p:tgtEl>
                                          <p:spTgt spid="2097232"/>
                                        </p:tgtEl>
                                        <p:attrNameLst>
                                          <p:attrName>ppt_x</p:attrName>
                                        </p:attrNameLst>
                                      </p:cBhvr>
                                      <p:tavLst>
                                        <p:tav tm="0">
                                          <p:val>
                                            <p:strVal val="1+#ppt_w/2"/>
                                          </p:val>
                                        </p:tav>
                                        <p:tav tm="100000">
                                          <p:val>
                                            <p:strVal val="#ppt_x"/>
                                          </p:val>
                                        </p:tav>
                                      </p:tavLst>
                                    </p:anim>
                                    <p:anim calcmode="lin" valueType="num">
                                      <p:cBhvr additive="base">
                                        <p:cTn id="52" dur="750" fill="hold"/>
                                        <p:tgtEl>
                                          <p:spTgt spid="20972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377" grpId="0"/>
      <p:bldP spid="104938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385" name="矩形 15"/>
          <p:cNvSpPr/>
          <p:nvPr/>
        </p:nvSpPr>
        <p:spPr>
          <a:xfrm>
            <a:off x="1529715" y="1666240"/>
            <a:ext cx="4270375" cy="859790"/>
          </a:xfrm>
          <a:prstGeom prst="rect">
            <a:avLst/>
          </a:prstGeom>
          <a:solidFill>
            <a:srgbClr val="C000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3145818" name="直接连接符 2"/>
          <p:cNvCxnSpPr/>
          <p:nvPr/>
        </p:nvCxnSpPr>
        <p:spPr>
          <a:xfrm>
            <a:off x="1093727" y="1748503"/>
            <a:ext cx="5142857"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45819" name="直接连接符 3"/>
          <p:cNvCxnSpPr/>
          <p:nvPr/>
        </p:nvCxnSpPr>
        <p:spPr>
          <a:xfrm>
            <a:off x="1093726" y="2468258"/>
            <a:ext cx="5142857"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049386" name="矩形 4"/>
          <p:cNvSpPr/>
          <p:nvPr/>
        </p:nvSpPr>
        <p:spPr>
          <a:xfrm>
            <a:off x="1417955" y="1748790"/>
            <a:ext cx="4271010" cy="583565"/>
          </a:xfrm>
          <a:prstGeom prst="rect">
            <a:avLst/>
          </a:prstGeom>
        </p:spPr>
        <p:txBody>
          <a:bodyPr wrap="square">
            <a:spAutoFit/>
          </a:bodyPr>
          <a:lstStyle/>
          <a:p>
            <a:pPr lvl="0" defTabSz="457200"/>
            <a:r>
              <a:rPr lang="zh-CN" altLang="en-US" sz="3200" b="1">
                <a:ln w="19050">
                  <a:noFill/>
                </a:ln>
                <a:solidFill>
                  <a:schemeClr val="bg1"/>
                </a:solidFill>
                <a:latin typeface="微软雅黑" panose="020B0503020204020204" pitchFamily="34" charset="-122"/>
                <a:ea typeface="微软雅黑" panose="020B0503020204020204" pitchFamily="34" charset="-122"/>
                <a:cs typeface="+mn-ea"/>
                <a:sym typeface="+mn-lt"/>
              </a:rPr>
              <a:t>《规定》落实推动措施</a:t>
            </a:r>
          </a:p>
        </p:txBody>
      </p:sp>
      <p:sp>
        <p:nvSpPr>
          <p:cNvPr id="1049387" name="文本框 58"/>
          <p:cNvSpPr txBox="1">
            <a:spLocks noChangeArrowheads="1"/>
          </p:cNvSpPr>
          <p:nvPr/>
        </p:nvSpPr>
        <p:spPr bwMode="auto">
          <a:xfrm>
            <a:off x="6455410" y="1128395"/>
            <a:ext cx="4859655" cy="1822450"/>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lvl="0" defTabSz="913130" fontAlgn="base">
              <a:lnSpc>
                <a:spcPct val="150000"/>
              </a:lnSpc>
              <a:spcBef>
                <a:spcPct val="0"/>
              </a:spcBef>
              <a:spcAft>
                <a:spcPts val="500"/>
              </a:spcAft>
            </a:pPr>
            <a:r>
              <a:rPr lang="zh-CN" altLang="en-US" sz="1500" b="1" kern="0">
                <a:latin typeface="微软雅黑" panose="020B0503020204020204" pitchFamily="34" charset="-122"/>
                <a:ea typeface="微软雅黑" panose="020B0503020204020204" pitchFamily="34" charset="-122"/>
                <a:cs typeface="+mn-ea"/>
                <a:sym typeface="+mn-lt"/>
              </a:rPr>
              <a:t>《规定》是企业加强有限空间作业安全管理和部门开展监督检查的主要依据。为了让企业和员工能够更好地理解和落实《规定》要求，切实提高风险防范能力和水平，各级应急管理部门要通过加强宣传培训、开展帮扶指导、精准监管执法等措施，大力推动《规定》的有效落实。</a:t>
            </a:r>
          </a:p>
        </p:txBody>
      </p:sp>
      <p:cxnSp>
        <p:nvCxnSpPr>
          <p:cNvPr id="3145820" name="直接连接符 10"/>
          <p:cNvCxnSpPr/>
          <p:nvPr/>
        </p:nvCxnSpPr>
        <p:spPr>
          <a:xfrm flipH="1">
            <a:off x="6316061" y="1128345"/>
            <a:ext cx="0" cy="1823783"/>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049388" name="矩形 13"/>
          <p:cNvSpPr/>
          <p:nvPr>
            <p:custDataLst>
              <p:tags r:id="rId1"/>
            </p:custDataLst>
          </p:nvPr>
        </p:nvSpPr>
        <p:spPr>
          <a:xfrm>
            <a:off x="1926590" y="379730"/>
            <a:ext cx="3253105" cy="398780"/>
          </a:xfrm>
          <a:prstGeom prst="rect">
            <a:avLst/>
          </a:prstGeom>
        </p:spPr>
        <p:txBody>
          <a:bodyPr wrap="square">
            <a:spAutoFit/>
          </a:bodyPr>
          <a:lstStyle/>
          <a:p>
            <a:pPr lvl="0" algn="ct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《规定》落实的推动措施</a:t>
            </a:r>
          </a:p>
        </p:txBody>
      </p:sp>
      <p:sp>
        <p:nvSpPr>
          <p:cNvPr id="1049389" name="矩形: 圆角 6"/>
          <p:cNvSpPr/>
          <p:nvPr>
            <p:custDataLst>
              <p:tags r:id="rId2"/>
            </p:custDataLst>
          </p:nvPr>
        </p:nvSpPr>
        <p:spPr>
          <a:xfrm>
            <a:off x="1300480" y="3302635"/>
            <a:ext cx="9673590" cy="756920"/>
          </a:xfrm>
          <a:prstGeom prst="roundRect">
            <a:avLst/>
          </a:prstGeom>
          <a:noFill/>
          <a:ln w="19050">
            <a:solidFill>
              <a:srgbClr val="B50F0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endParaRPr>
          </a:p>
        </p:txBody>
      </p:sp>
      <p:sp>
        <p:nvSpPr>
          <p:cNvPr id="1049390" name="矩形 18"/>
          <p:cNvSpPr/>
          <p:nvPr>
            <p:custDataLst>
              <p:tags r:id="rId3"/>
            </p:custDataLst>
          </p:nvPr>
        </p:nvSpPr>
        <p:spPr>
          <a:xfrm>
            <a:off x="2217420" y="3519805"/>
            <a:ext cx="4225290" cy="360680"/>
          </a:xfrm>
          <a:prstGeom prst="rect">
            <a:avLst/>
          </a:prstGeom>
          <a:noFill/>
        </p:spPr>
        <p:txBody>
          <a:bodyPr wrap="square">
            <a:spAutoFit/>
          </a:bodyPr>
          <a:lstStyle/>
          <a:p>
            <a:pPr>
              <a:lnSpc>
                <a:spcPts val="2100"/>
              </a:lnSpc>
            </a:pPr>
            <a:r>
              <a:rPr lang="zh-CN" altLang="en-US" sz="2000">
                <a:latin typeface="微软雅黑" panose="020B0503020204020204" pitchFamily="34" charset="-122"/>
                <a:ea typeface="微软雅黑" panose="020B0503020204020204" pitchFamily="34" charset="-122"/>
                <a:cs typeface="+mn-ea"/>
                <a:sym typeface="+mn-lt"/>
              </a:rPr>
              <a:t>一是采取多种方式，加强宣传培训。</a:t>
            </a:r>
            <a:endParaRPr lang="zh-CN" altLang="en-US" sz="2000">
              <a:solidFill>
                <a:srgbClr val="E7E6E6">
                  <a:lumMod val="10000"/>
                </a:srgbClr>
              </a:solidFill>
              <a:latin typeface="微软雅黑" panose="020B0503020204020204" pitchFamily="34" charset="-122"/>
              <a:ea typeface="微软雅黑" panose="020B0503020204020204" pitchFamily="34" charset="-122"/>
              <a:cs typeface="+mn-ea"/>
              <a:sym typeface="+mn-lt"/>
            </a:endParaRPr>
          </a:p>
        </p:txBody>
      </p:sp>
      <p:sp>
        <p:nvSpPr>
          <p:cNvPr id="1049391" name="矩形: 圆角 6"/>
          <p:cNvSpPr/>
          <p:nvPr>
            <p:custDataLst>
              <p:tags r:id="rId4"/>
            </p:custDataLst>
          </p:nvPr>
        </p:nvSpPr>
        <p:spPr>
          <a:xfrm>
            <a:off x="1300480" y="4321175"/>
            <a:ext cx="9672955" cy="756920"/>
          </a:xfrm>
          <a:prstGeom prst="roundRect">
            <a:avLst/>
          </a:prstGeom>
          <a:noFill/>
          <a:ln w="19050">
            <a:solidFill>
              <a:srgbClr val="B50F0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endParaRPr>
          </a:p>
        </p:txBody>
      </p:sp>
      <p:sp>
        <p:nvSpPr>
          <p:cNvPr id="1049392" name="矩形 20"/>
          <p:cNvSpPr/>
          <p:nvPr>
            <p:custDataLst>
              <p:tags r:id="rId5"/>
            </p:custDataLst>
          </p:nvPr>
        </p:nvSpPr>
        <p:spPr>
          <a:xfrm>
            <a:off x="2217420" y="4516755"/>
            <a:ext cx="4178300" cy="360680"/>
          </a:xfrm>
          <a:prstGeom prst="rect">
            <a:avLst/>
          </a:prstGeom>
          <a:noFill/>
        </p:spPr>
        <p:txBody>
          <a:bodyPr wrap="square">
            <a:spAutoFit/>
          </a:bodyPr>
          <a:lstStyle/>
          <a:p>
            <a:pPr>
              <a:lnSpc>
                <a:spcPts val="2100"/>
              </a:lnSpc>
            </a:pPr>
            <a:r>
              <a:rPr lang="zh-CN" altLang="en-US" sz="2000">
                <a:latin typeface="微软雅黑" panose="020B0503020204020204" pitchFamily="34" charset="-122"/>
                <a:ea typeface="微软雅黑" panose="020B0503020204020204" pitchFamily="34" charset="-122"/>
                <a:cs typeface="+mn-ea"/>
                <a:sym typeface="+mn-lt"/>
              </a:rPr>
              <a:t>二是持续开展专家指导服务。</a:t>
            </a:r>
            <a:endParaRPr lang="zh-CN" altLang="en-US" sz="2000">
              <a:solidFill>
                <a:srgbClr val="E7E6E6">
                  <a:lumMod val="10000"/>
                </a:srgbClr>
              </a:solidFill>
              <a:latin typeface="微软雅黑" panose="020B0503020204020204" pitchFamily="34" charset="-122"/>
              <a:ea typeface="微软雅黑" panose="020B0503020204020204" pitchFamily="34" charset="-122"/>
              <a:cs typeface="+mn-ea"/>
              <a:sym typeface="+mn-lt"/>
            </a:endParaRPr>
          </a:p>
        </p:txBody>
      </p:sp>
      <p:sp>
        <p:nvSpPr>
          <p:cNvPr id="1049393" name="矩形: 圆角 6"/>
          <p:cNvSpPr/>
          <p:nvPr>
            <p:custDataLst>
              <p:tags r:id="rId6"/>
            </p:custDataLst>
          </p:nvPr>
        </p:nvSpPr>
        <p:spPr>
          <a:xfrm>
            <a:off x="1300480" y="5283835"/>
            <a:ext cx="9673590" cy="756920"/>
          </a:xfrm>
          <a:prstGeom prst="roundRect">
            <a:avLst/>
          </a:prstGeom>
          <a:noFill/>
          <a:ln w="19050">
            <a:solidFill>
              <a:srgbClr val="B50F0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endParaRPr>
          </a:p>
        </p:txBody>
      </p:sp>
      <p:sp>
        <p:nvSpPr>
          <p:cNvPr id="1049394" name="矩形 22"/>
          <p:cNvSpPr/>
          <p:nvPr>
            <p:custDataLst>
              <p:tags r:id="rId7"/>
            </p:custDataLst>
          </p:nvPr>
        </p:nvSpPr>
        <p:spPr>
          <a:xfrm>
            <a:off x="2217420" y="5513705"/>
            <a:ext cx="3896360" cy="360680"/>
          </a:xfrm>
          <a:prstGeom prst="rect">
            <a:avLst/>
          </a:prstGeom>
          <a:noFill/>
        </p:spPr>
        <p:txBody>
          <a:bodyPr wrap="square">
            <a:spAutoFit/>
          </a:bodyPr>
          <a:lstStyle/>
          <a:p>
            <a:pPr>
              <a:lnSpc>
                <a:spcPts val="2100"/>
              </a:lnSpc>
            </a:pPr>
            <a:r>
              <a:rPr lang="zh-CN" altLang="en-US" sz="2000">
                <a:latin typeface="微软雅黑" panose="020B0503020204020204" pitchFamily="34" charset="-122"/>
                <a:ea typeface="微软雅黑" panose="020B0503020204020204" pitchFamily="34" charset="-122"/>
                <a:cs typeface="+mn-ea"/>
                <a:sym typeface="+mn-lt"/>
              </a:rPr>
              <a:t>三是加强精准监管执法。</a:t>
            </a:r>
            <a:endParaRPr lang="zh-CN" altLang="en-US" sz="2000">
              <a:solidFill>
                <a:srgbClr val="E7E6E6">
                  <a:lumMod val="10000"/>
                </a:srgbClr>
              </a:solidFill>
              <a:latin typeface="微软雅黑" panose="020B0503020204020204" pitchFamily="34" charset="-122"/>
              <a:ea typeface="微软雅黑" panose="020B0503020204020204" pitchFamily="34" charset="-122"/>
              <a:cs typeface="+mn-ea"/>
              <a:sym typeface="+mn-lt"/>
            </a:endParaRPr>
          </a:p>
        </p:txBody>
      </p:sp>
      <p:grpSp>
        <p:nvGrpSpPr>
          <p:cNvPr id="360" name="组合 29"/>
          <p:cNvGrpSpPr/>
          <p:nvPr/>
        </p:nvGrpSpPr>
        <p:grpSpPr>
          <a:xfrm>
            <a:off x="1431290" y="3361055"/>
            <a:ext cx="656590" cy="656590"/>
            <a:chOff x="2254" y="5293"/>
            <a:chExt cx="1034" cy="1034"/>
          </a:xfrm>
        </p:grpSpPr>
        <p:sp>
          <p:nvSpPr>
            <p:cNvPr id="1049395" name="椭圆 23"/>
            <p:cNvSpPr/>
            <p:nvPr/>
          </p:nvSpPr>
          <p:spPr>
            <a:xfrm>
              <a:off x="2254" y="5293"/>
              <a:ext cx="1035" cy="1035"/>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396" name="TextBox 7"/>
            <p:cNvSpPr>
              <a:spLocks noChangeArrowheads="1"/>
            </p:cNvSpPr>
            <p:nvPr>
              <p:custDataLst>
                <p:tags r:id="rId11"/>
              </p:custDataLst>
            </p:nvPr>
          </p:nvSpPr>
          <p:spPr bwMode="auto">
            <a:xfrm>
              <a:off x="2412" y="5441"/>
              <a:ext cx="719" cy="678"/>
            </a:xfrm>
            <a:prstGeom prst="rect">
              <a:avLst/>
            </a:prstGeom>
            <a:noFill/>
            <a:ln>
              <a:noFill/>
            </a:ln>
            <a:effectLst/>
          </p:spPr>
          <p:txBody>
            <a:bodyPr wrap="square" lIns="0" tIns="0" rIns="0" bIns="0">
              <a:spAutoFit/>
            </a:bodyPr>
            <a:lstStyle/>
            <a:p>
              <a:pPr marL="0" marR="0" lvl="0" indent="0" algn="ctr" defTabSz="914400" rtl="0" eaLnBrk="1" fontAlgn="auto" latinLnBrk="0" hangingPunct="1">
                <a:lnSpc>
                  <a:spcPct val="100000"/>
                </a:lnSpc>
                <a:spcBef>
                  <a:spcPct val="0"/>
                </a:spcBef>
                <a:spcAft>
                  <a:spcPct val="0"/>
                </a:spcAft>
                <a:buClrTx/>
                <a:buSzTx/>
                <a:buFontTx/>
                <a:buNone/>
              </a:pPr>
              <a:r>
                <a:rPr kumimoji="0" lang="en-US" altLang="zh-CN" sz="2800" b="1" i="0" u="none" strike="noStrike" kern="1200" cap="none" spc="0" normalizeH="0" baseline="0" noProof="0">
                  <a:ln>
                    <a:noFill/>
                  </a:ln>
                  <a:solidFill>
                    <a:srgbClr val="FFFFFF"/>
                  </a:solidFill>
                  <a:effectLst/>
                  <a:uLnTx/>
                  <a:uFillTx/>
                  <a:latin typeface="Times New Roman" panose="02020603050405020304" pitchFamily="18" charset="0"/>
                  <a:ea typeface="思源宋体 CN" panose="02020400000000000000" pitchFamily="18" charset="-122"/>
                  <a:cs typeface="Times New Roman" panose="02020603050405020304" pitchFamily="18" charset="0"/>
                  <a:sym typeface="+mn-lt"/>
                </a:rPr>
                <a:t>1</a:t>
              </a:r>
            </a:p>
          </p:txBody>
        </p:sp>
      </p:grpSp>
      <p:grpSp>
        <p:nvGrpSpPr>
          <p:cNvPr id="361" name="组合 30"/>
          <p:cNvGrpSpPr/>
          <p:nvPr/>
        </p:nvGrpSpPr>
        <p:grpSpPr>
          <a:xfrm>
            <a:off x="1431290" y="4385945"/>
            <a:ext cx="656590" cy="656590"/>
            <a:chOff x="2254" y="6907"/>
            <a:chExt cx="1034" cy="1034"/>
          </a:xfrm>
        </p:grpSpPr>
        <p:sp>
          <p:nvSpPr>
            <p:cNvPr id="1049397" name="椭圆 25"/>
            <p:cNvSpPr/>
            <p:nvPr/>
          </p:nvSpPr>
          <p:spPr>
            <a:xfrm>
              <a:off x="2254" y="6907"/>
              <a:ext cx="1035" cy="1035"/>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398" name="TextBox 7"/>
            <p:cNvSpPr>
              <a:spLocks noChangeArrowheads="1"/>
            </p:cNvSpPr>
            <p:nvPr>
              <p:custDataLst>
                <p:tags r:id="rId10"/>
              </p:custDataLst>
            </p:nvPr>
          </p:nvSpPr>
          <p:spPr bwMode="auto">
            <a:xfrm>
              <a:off x="2411" y="7055"/>
              <a:ext cx="719" cy="678"/>
            </a:xfrm>
            <a:prstGeom prst="rect">
              <a:avLst/>
            </a:prstGeom>
            <a:noFill/>
            <a:ln>
              <a:noFill/>
            </a:ln>
            <a:effectLst/>
          </p:spPr>
          <p:txBody>
            <a:bodyPr wrap="square" lIns="0" tIns="0" rIns="0" bIns="0">
              <a:spAutoFit/>
            </a:bodyPr>
            <a:lstStyle/>
            <a:p>
              <a:pPr marL="0" marR="0" lvl="0" indent="0" algn="ctr" defTabSz="914400" rtl="0" eaLnBrk="1" fontAlgn="auto" latinLnBrk="0" hangingPunct="1">
                <a:lnSpc>
                  <a:spcPct val="100000"/>
                </a:lnSpc>
                <a:spcBef>
                  <a:spcPct val="0"/>
                </a:spcBef>
                <a:spcAft>
                  <a:spcPct val="0"/>
                </a:spcAft>
                <a:buClrTx/>
                <a:buSzTx/>
                <a:buFontTx/>
                <a:buNone/>
              </a:pPr>
              <a:r>
                <a:rPr kumimoji="0" lang="en-US" altLang="zh-CN" sz="2800" b="1" i="0" u="none" strike="noStrike" kern="1200" cap="none" spc="0" normalizeH="0" baseline="0" noProof="0">
                  <a:ln>
                    <a:noFill/>
                  </a:ln>
                  <a:solidFill>
                    <a:srgbClr val="FFFFFF"/>
                  </a:solidFill>
                  <a:effectLst/>
                  <a:uLnTx/>
                  <a:uFillTx/>
                  <a:latin typeface="Times New Roman" panose="02020603050405020304" pitchFamily="18" charset="0"/>
                  <a:ea typeface="思源宋体 CN" panose="02020400000000000000" pitchFamily="18" charset="-122"/>
                  <a:cs typeface="Times New Roman" panose="02020603050405020304" pitchFamily="18" charset="0"/>
                  <a:sym typeface="+mn-lt"/>
                </a:rPr>
                <a:t>2</a:t>
              </a:r>
            </a:p>
          </p:txBody>
        </p:sp>
      </p:grpSp>
      <p:grpSp>
        <p:nvGrpSpPr>
          <p:cNvPr id="362" name="组合 31"/>
          <p:cNvGrpSpPr/>
          <p:nvPr/>
        </p:nvGrpSpPr>
        <p:grpSpPr>
          <a:xfrm>
            <a:off x="1431925" y="5369560"/>
            <a:ext cx="656590" cy="656590"/>
            <a:chOff x="2255" y="8456"/>
            <a:chExt cx="1034" cy="1034"/>
          </a:xfrm>
        </p:grpSpPr>
        <p:sp>
          <p:nvSpPr>
            <p:cNvPr id="1049399" name="椭圆 27"/>
            <p:cNvSpPr/>
            <p:nvPr>
              <p:custDataLst>
                <p:tags r:id="rId8"/>
              </p:custDataLst>
            </p:nvPr>
          </p:nvSpPr>
          <p:spPr>
            <a:xfrm>
              <a:off x="2255" y="8456"/>
              <a:ext cx="1035" cy="1035"/>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400" name="TextBox 7"/>
            <p:cNvSpPr>
              <a:spLocks noChangeArrowheads="1"/>
            </p:cNvSpPr>
            <p:nvPr>
              <p:custDataLst>
                <p:tags r:id="rId9"/>
              </p:custDataLst>
            </p:nvPr>
          </p:nvSpPr>
          <p:spPr bwMode="auto">
            <a:xfrm>
              <a:off x="2412" y="8669"/>
              <a:ext cx="719" cy="678"/>
            </a:xfrm>
            <a:prstGeom prst="rect">
              <a:avLst/>
            </a:prstGeom>
            <a:noFill/>
            <a:ln>
              <a:noFill/>
            </a:ln>
            <a:effectLst/>
          </p:spPr>
          <p:txBody>
            <a:bodyPr wrap="square" lIns="0" tIns="0" rIns="0" bIns="0">
              <a:spAutoFit/>
            </a:bodyPr>
            <a:lstStyle/>
            <a:p>
              <a:pPr marL="0" marR="0" lvl="0" indent="0" algn="ctr" defTabSz="914400" rtl="0" eaLnBrk="1" fontAlgn="auto" latinLnBrk="0" hangingPunct="1">
                <a:lnSpc>
                  <a:spcPct val="100000"/>
                </a:lnSpc>
                <a:spcBef>
                  <a:spcPct val="0"/>
                </a:spcBef>
                <a:spcAft>
                  <a:spcPct val="0"/>
                </a:spcAft>
                <a:buClrTx/>
                <a:buSzTx/>
                <a:buFontTx/>
                <a:buNone/>
              </a:pPr>
              <a:r>
                <a:rPr kumimoji="0" lang="en-US" altLang="zh-CN" sz="2800" b="1" i="0" u="none" strike="noStrike" kern="1200" cap="none" spc="0" normalizeH="0" baseline="0" noProof="0">
                  <a:ln>
                    <a:noFill/>
                  </a:ln>
                  <a:solidFill>
                    <a:srgbClr val="FFFFFF"/>
                  </a:solidFill>
                  <a:effectLst/>
                  <a:uLnTx/>
                  <a:uFillTx/>
                  <a:latin typeface="Times New Roman" panose="02020603050405020304" pitchFamily="18" charset="0"/>
                  <a:ea typeface="思源宋体 CN" panose="02020400000000000000" pitchFamily="18" charset="-122"/>
                  <a:cs typeface="Times New Roman" panose="02020603050405020304" pitchFamily="18" charset="0"/>
                  <a:sym typeface="+mn-lt"/>
                </a:rPr>
                <a:t>3</a:t>
              </a: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3145818"/>
                                        </p:tgtEl>
                                        <p:attrNameLst>
                                          <p:attrName>style.visibility</p:attrName>
                                        </p:attrNameLst>
                                      </p:cBhvr>
                                      <p:to>
                                        <p:strVal val="visible"/>
                                      </p:to>
                                    </p:set>
                                    <p:animEffect transition="in" filter="wipe(left)">
                                      <p:cBhvr>
                                        <p:cTn id="7" dur="500"/>
                                        <p:tgtEl>
                                          <p:spTgt spid="3145818"/>
                                        </p:tgtEl>
                                      </p:cBhvr>
                                    </p:animEffect>
                                  </p:childTnLst>
                                </p:cTn>
                              </p:par>
                            </p:childTnLst>
                          </p:cTn>
                        </p:par>
                        <p:par>
                          <p:cTn id="8" fill="hold" nodeType="afterGroup">
                            <p:stCondLst>
                              <p:cond delay="500"/>
                            </p:stCondLst>
                            <p:childTnLst>
                              <p:par>
                                <p:cTn id="9" presetID="22" presetClass="entr" presetSubtype="2" fill="hold" nodeType="afterEffect">
                                  <p:stCondLst>
                                    <p:cond delay="0"/>
                                  </p:stCondLst>
                                  <p:childTnLst>
                                    <p:set>
                                      <p:cBhvr>
                                        <p:cTn id="10" dur="1" fill="hold">
                                          <p:stCondLst>
                                            <p:cond delay="0"/>
                                          </p:stCondLst>
                                        </p:cTn>
                                        <p:tgtEl>
                                          <p:spTgt spid="3145819"/>
                                        </p:tgtEl>
                                        <p:attrNameLst>
                                          <p:attrName>style.visibility</p:attrName>
                                        </p:attrNameLst>
                                      </p:cBhvr>
                                      <p:to>
                                        <p:strVal val="visible"/>
                                      </p:to>
                                    </p:set>
                                    <p:animEffect transition="in" filter="wipe(right)">
                                      <p:cBhvr>
                                        <p:cTn id="11" dur="500"/>
                                        <p:tgtEl>
                                          <p:spTgt spid="3145819"/>
                                        </p:tgtEl>
                                      </p:cBhvr>
                                    </p:animEffect>
                                  </p:childTnLst>
                                </p:cTn>
                              </p:par>
                            </p:childTnLst>
                          </p:cTn>
                        </p:par>
                        <p:par>
                          <p:cTn id="12" fill="hold" nodeType="afterGroup">
                            <p:stCondLst>
                              <p:cond delay="1000"/>
                            </p:stCondLst>
                            <p:childTnLst>
                              <p:par>
                                <p:cTn id="13" presetID="2" presetClass="entr" presetSubtype="4" fill="hold" grpId="0" nodeType="afterEffect">
                                  <p:stCondLst>
                                    <p:cond delay="0"/>
                                  </p:stCondLst>
                                  <p:childTnLst>
                                    <p:set>
                                      <p:cBhvr>
                                        <p:cTn id="14" dur="1" fill="hold">
                                          <p:stCondLst>
                                            <p:cond delay="0"/>
                                          </p:stCondLst>
                                        </p:cTn>
                                        <p:tgtEl>
                                          <p:spTgt spid="1049385"/>
                                        </p:tgtEl>
                                        <p:attrNameLst>
                                          <p:attrName>style.visibility</p:attrName>
                                        </p:attrNameLst>
                                      </p:cBhvr>
                                      <p:to>
                                        <p:strVal val="visible"/>
                                      </p:to>
                                    </p:set>
                                    <p:anim calcmode="lin" valueType="num">
                                      <p:cBhvr additive="base">
                                        <p:cTn id="15" dur="500" fill="hold"/>
                                        <p:tgtEl>
                                          <p:spTgt spid="1049385"/>
                                        </p:tgtEl>
                                        <p:attrNameLst>
                                          <p:attrName>ppt_x</p:attrName>
                                        </p:attrNameLst>
                                      </p:cBhvr>
                                      <p:tavLst>
                                        <p:tav tm="0">
                                          <p:val>
                                            <p:strVal val="#ppt_x"/>
                                          </p:val>
                                        </p:tav>
                                        <p:tav tm="100000">
                                          <p:val>
                                            <p:strVal val="#ppt_x"/>
                                          </p:val>
                                        </p:tav>
                                      </p:tavLst>
                                    </p:anim>
                                    <p:anim calcmode="lin" valueType="num">
                                      <p:cBhvr additive="base">
                                        <p:cTn id="16" dur="500" fill="hold"/>
                                        <p:tgtEl>
                                          <p:spTgt spid="1049385"/>
                                        </p:tgtEl>
                                        <p:attrNameLst>
                                          <p:attrName>ppt_y</p:attrName>
                                        </p:attrNameLst>
                                      </p:cBhvr>
                                      <p:tavLst>
                                        <p:tav tm="0">
                                          <p:val>
                                            <p:strVal val="1+#ppt_h/2"/>
                                          </p:val>
                                        </p:tav>
                                        <p:tav tm="100000">
                                          <p:val>
                                            <p:strVal val="#ppt_y"/>
                                          </p:val>
                                        </p:tav>
                                      </p:tavLst>
                                    </p:anim>
                                  </p:childTnLst>
                                </p:cTn>
                              </p:par>
                            </p:childTnLst>
                          </p:cTn>
                        </p:par>
                        <p:par>
                          <p:cTn id="17" fill="hold" nodeType="afterGroup">
                            <p:stCondLst>
                              <p:cond delay="1500"/>
                            </p:stCondLst>
                            <p:childTnLst>
                              <p:par>
                                <p:cTn id="18" presetID="41" presetClass="entr" presetSubtype="0" fill="hold" grpId="0" nodeType="afterEffect">
                                  <p:stCondLst>
                                    <p:cond delay="0"/>
                                  </p:stCondLst>
                                  <p:iterate type="lt">
                                    <p:tmPct val="10000"/>
                                  </p:iterate>
                                  <p:childTnLst>
                                    <p:set>
                                      <p:cBhvr>
                                        <p:cTn id="19" dur="1" fill="hold">
                                          <p:stCondLst>
                                            <p:cond delay="0"/>
                                          </p:stCondLst>
                                        </p:cTn>
                                        <p:tgtEl>
                                          <p:spTgt spid="1049386"/>
                                        </p:tgtEl>
                                        <p:attrNameLst>
                                          <p:attrName>style.visibility</p:attrName>
                                        </p:attrNameLst>
                                      </p:cBhvr>
                                      <p:to>
                                        <p:strVal val="visible"/>
                                      </p:to>
                                    </p:set>
                                    <p:anim calcmode="lin" valueType="num">
                                      <p:cBhvr>
                                        <p:cTn id="20" dur="500" fill="hold"/>
                                        <p:tgtEl>
                                          <p:spTgt spid="1049386"/>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1049386"/>
                                        </p:tgtEl>
                                        <p:attrNameLst>
                                          <p:attrName>ppt_y</p:attrName>
                                        </p:attrNameLst>
                                      </p:cBhvr>
                                      <p:tavLst>
                                        <p:tav tm="0">
                                          <p:val>
                                            <p:strVal val="#ppt_y"/>
                                          </p:val>
                                        </p:tav>
                                        <p:tav tm="100000">
                                          <p:val>
                                            <p:strVal val="#ppt_y"/>
                                          </p:val>
                                        </p:tav>
                                      </p:tavLst>
                                    </p:anim>
                                    <p:anim calcmode="lin" valueType="num">
                                      <p:cBhvr>
                                        <p:cTn id="22" dur="500" fill="hold"/>
                                        <p:tgtEl>
                                          <p:spTgt spid="1049386"/>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1049386"/>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1049386"/>
                                        </p:tgtEl>
                                      </p:cBhvr>
                                    </p:animEffect>
                                  </p:childTnLst>
                                </p:cTn>
                              </p:par>
                            </p:childTnLst>
                          </p:cTn>
                        </p:par>
                        <p:par>
                          <p:cTn id="25" fill="hold" nodeType="afterGroup">
                            <p:stCondLst>
                              <p:cond delay="2000"/>
                            </p:stCondLst>
                            <p:childTnLst>
                              <p:par>
                                <p:cTn id="26" presetID="22" presetClass="entr" presetSubtype="4" fill="hold" nodeType="afterEffect">
                                  <p:stCondLst>
                                    <p:cond delay="0"/>
                                  </p:stCondLst>
                                  <p:childTnLst>
                                    <p:set>
                                      <p:cBhvr>
                                        <p:cTn id="27" dur="1" fill="hold">
                                          <p:stCondLst>
                                            <p:cond delay="0"/>
                                          </p:stCondLst>
                                        </p:cTn>
                                        <p:tgtEl>
                                          <p:spTgt spid="3145820"/>
                                        </p:tgtEl>
                                        <p:attrNameLst>
                                          <p:attrName>style.visibility</p:attrName>
                                        </p:attrNameLst>
                                      </p:cBhvr>
                                      <p:to>
                                        <p:strVal val="visible"/>
                                      </p:to>
                                    </p:set>
                                    <p:animEffect transition="in" filter="wipe(down)">
                                      <p:cBhvr>
                                        <p:cTn id="28" dur="500"/>
                                        <p:tgtEl>
                                          <p:spTgt spid="3145820"/>
                                        </p:tgtEl>
                                      </p:cBhvr>
                                    </p:animEffect>
                                  </p:childTnLst>
                                </p:cTn>
                              </p:par>
                            </p:childTnLst>
                          </p:cTn>
                        </p:par>
                        <p:par>
                          <p:cTn id="29" fill="hold" nodeType="afterGroup">
                            <p:stCondLst>
                              <p:cond delay="2500"/>
                            </p:stCondLst>
                            <p:childTnLst>
                              <p:par>
                                <p:cTn id="30" presetID="23" presetClass="entr" presetSubtype="16" fill="hold" grpId="0" nodeType="afterEffect">
                                  <p:stCondLst>
                                    <p:cond delay="0"/>
                                  </p:stCondLst>
                                  <p:iterate type="lt">
                                    <p:tmPct val="10000"/>
                                  </p:iterate>
                                  <p:childTnLst>
                                    <p:set>
                                      <p:cBhvr>
                                        <p:cTn id="31" dur="1" fill="hold">
                                          <p:stCondLst>
                                            <p:cond delay="0"/>
                                          </p:stCondLst>
                                        </p:cTn>
                                        <p:tgtEl>
                                          <p:spTgt spid="1049387"/>
                                        </p:tgtEl>
                                        <p:attrNameLst>
                                          <p:attrName>style.visibility</p:attrName>
                                        </p:attrNameLst>
                                      </p:cBhvr>
                                      <p:to>
                                        <p:strVal val="visible"/>
                                      </p:to>
                                    </p:set>
                                    <p:anim calcmode="lin" valueType="num">
                                      <p:cBhvr>
                                        <p:cTn id="32" dur="200" fill="hold"/>
                                        <p:tgtEl>
                                          <p:spTgt spid="1049387"/>
                                        </p:tgtEl>
                                        <p:attrNameLst>
                                          <p:attrName>ppt_w</p:attrName>
                                        </p:attrNameLst>
                                      </p:cBhvr>
                                      <p:tavLst>
                                        <p:tav tm="0">
                                          <p:val>
                                            <p:fltVal val="0"/>
                                          </p:val>
                                        </p:tav>
                                        <p:tav tm="100000">
                                          <p:val>
                                            <p:strVal val="#ppt_w"/>
                                          </p:val>
                                        </p:tav>
                                      </p:tavLst>
                                    </p:anim>
                                    <p:anim calcmode="lin" valueType="num">
                                      <p:cBhvr>
                                        <p:cTn id="33" dur="200" fill="hold"/>
                                        <p:tgtEl>
                                          <p:spTgt spid="1049387"/>
                                        </p:tgtEl>
                                        <p:attrNameLst>
                                          <p:attrName>ppt_h</p:attrName>
                                        </p:attrNameLst>
                                      </p:cBhvr>
                                      <p:tavLst>
                                        <p:tav tm="0">
                                          <p:val>
                                            <p:fltVal val="0"/>
                                          </p:val>
                                        </p:tav>
                                        <p:tav tm="100000">
                                          <p:val>
                                            <p:strVal val="#ppt_h"/>
                                          </p:val>
                                        </p:tav>
                                      </p:tavLst>
                                    </p:anim>
                                  </p:childTnLst>
                                </p:cTn>
                              </p:par>
                            </p:childTnLst>
                          </p:cTn>
                        </p:par>
                        <p:par>
                          <p:cTn id="34" fill="hold" nodeType="afterGroup">
                            <p:stCondLst>
                              <p:cond delay="2700"/>
                            </p:stCondLst>
                            <p:childTnLst>
                              <p:par>
                                <p:cTn id="35" presetID="10" presetClass="entr" presetSubtype="0" fill="hold" grpId="0" nodeType="afterEffect">
                                  <p:stCondLst>
                                    <p:cond delay="0"/>
                                  </p:stCondLst>
                                  <p:childTnLst>
                                    <p:set>
                                      <p:cBhvr>
                                        <p:cTn id="36" dur="1" fill="hold">
                                          <p:stCondLst>
                                            <p:cond delay="0"/>
                                          </p:stCondLst>
                                        </p:cTn>
                                        <p:tgtEl>
                                          <p:spTgt spid="1049389"/>
                                        </p:tgtEl>
                                        <p:attrNameLst>
                                          <p:attrName>style.visibility</p:attrName>
                                        </p:attrNameLst>
                                      </p:cBhvr>
                                      <p:to>
                                        <p:strVal val="visible"/>
                                      </p:to>
                                    </p:set>
                                    <p:animEffect transition="in" filter="fade">
                                      <p:cBhvr>
                                        <p:cTn id="37" dur="500"/>
                                        <p:tgtEl>
                                          <p:spTgt spid="1049389"/>
                                        </p:tgtEl>
                                      </p:cBhvr>
                                    </p:animEffect>
                                  </p:childTnLst>
                                </p:cTn>
                              </p:par>
                            </p:childTnLst>
                          </p:cTn>
                        </p:par>
                        <p:par>
                          <p:cTn id="38" fill="hold" nodeType="afterGroup">
                            <p:stCondLst>
                              <p:cond delay="3200"/>
                            </p:stCondLst>
                            <p:childTnLst>
                              <p:par>
                                <p:cTn id="39" presetID="2" presetClass="entr" presetSubtype="4" fill="hold" nodeType="afterEffect">
                                  <p:stCondLst>
                                    <p:cond delay="0"/>
                                  </p:stCondLst>
                                  <p:childTnLst>
                                    <p:set>
                                      <p:cBhvr>
                                        <p:cTn id="40" dur="1" fill="hold">
                                          <p:stCondLst>
                                            <p:cond delay="0"/>
                                          </p:stCondLst>
                                        </p:cTn>
                                        <p:tgtEl>
                                          <p:spTgt spid="360"/>
                                        </p:tgtEl>
                                        <p:attrNameLst>
                                          <p:attrName>style.visibility</p:attrName>
                                        </p:attrNameLst>
                                      </p:cBhvr>
                                      <p:to>
                                        <p:strVal val="visible"/>
                                      </p:to>
                                    </p:set>
                                    <p:anim calcmode="lin" valueType="num">
                                      <p:cBhvr additive="base">
                                        <p:cTn id="41" dur="500" fill="hold"/>
                                        <p:tgtEl>
                                          <p:spTgt spid="360"/>
                                        </p:tgtEl>
                                        <p:attrNameLst>
                                          <p:attrName>ppt_x</p:attrName>
                                        </p:attrNameLst>
                                      </p:cBhvr>
                                      <p:tavLst>
                                        <p:tav tm="0">
                                          <p:val>
                                            <p:strVal val="#ppt_x"/>
                                          </p:val>
                                        </p:tav>
                                        <p:tav tm="100000">
                                          <p:val>
                                            <p:strVal val="#ppt_x"/>
                                          </p:val>
                                        </p:tav>
                                      </p:tavLst>
                                    </p:anim>
                                    <p:anim calcmode="lin" valueType="num">
                                      <p:cBhvr additive="base">
                                        <p:cTn id="42" dur="500" fill="hold"/>
                                        <p:tgtEl>
                                          <p:spTgt spid="360"/>
                                        </p:tgtEl>
                                        <p:attrNameLst>
                                          <p:attrName>ppt_y</p:attrName>
                                        </p:attrNameLst>
                                      </p:cBhvr>
                                      <p:tavLst>
                                        <p:tav tm="0">
                                          <p:val>
                                            <p:strVal val="1+#ppt_h/2"/>
                                          </p:val>
                                        </p:tav>
                                        <p:tav tm="100000">
                                          <p:val>
                                            <p:strVal val="#ppt_y"/>
                                          </p:val>
                                        </p:tav>
                                      </p:tavLst>
                                    </p:anim>
                                  </p:childTnLst>
                                </p:cTn>
                              </p:par>
                              <p:par>
                                <p:cTn id="43" presetID="31" presetClass="entr" presetSubtype="0" fill="hold" grpId="0" nodeType="withEffect">
                                  <p:stCondLst>
                                    <p:cond delay="0"/>
                                  </p:stCondLst>
                                  <p:iterate type="lt">
                                    <p:tmPct val="1410"/>
                                  </p:iterate>
                                  <p:childTnLst>
                                    <p:set>
                                      <p:cBhvr>
                                        <p:cTn id="44" dur="1" fill="hold">
                                          <p:stCondLst>
                                            <p:cond delay="0"/>
                                          </p:stCondLst>
                                        </p:cTn>
                                        <p:tgtEl>
                                          <p:spTgt spid="1049390"/>
                                        </p:tgtEl>
                                        <p:attrNameLst>
                                          <p:attrName>style.visibility</p:attrName>
                                        </p:attrNameLst>
                                      </p:cBhvr>
                                      <p:to>
                                        <p:strVal val="visible"/>
                                      </p:to>
                                    </p:set>
                                    <p:anim calcmode="lin" valueType="num">
                                      <p:cBhvr>
                                        <p:cTn id="45" dur="750" fill="hold"/>
                                        <p:tgtEl>
                                          <p:spTgt spid="1049390"/>
                                        </p:tgtEl>
                                        <p:attrNameLst>
                                          <p:attrName>ppt_w</p:attrName>
                                        </p:attrNameLst>
                                      </p:cBhvr>
                                      <p:tavLst>
                                        <p:tav tm="0">
                                          <p:val>
                                            <p:fltVal val="0"/>
                                          </p:val>
                                        </p:tav>
                                        <p:tav tm="100000">
                                          <p:val>
                                            <p:strVal val="#ppt_w"/>
                                          </p:val>
                                        </p:tav>
                                      </p:tavLst>
                                    </p:anim>
                                    <p:anim calcmode="lin" valueType="num">
                                      <p:cBhvr>
                                        <p:cTn id="46" dur="750" fill="hold"/>
                                        <p:tgtEl>
                                          <p:spTgt spid="1049390"/>
                                        </p:tgtEl>
                                        <p:attrNameLst>
                                          <p:attrName>ppt_h</p:attrName>
                                        </p:attrNameLst>
                                      </p:cBhvr>
                                      <p:tavLst>
                                        <p:tav tm="0">
                                          <p:val>
                                            <p:fltVal val="0"/>
                                          </p:val>
                                        </p:tav>
                                        <p:tav tm="100000">
                                          <p:val>
                                            <p:strVal val="#ppt_h"/>
                                          </p:val>
                                        </p:tav>
                                      </p:tavLst>
                                    </p:anim>
                                    <p:anim calcmode="lin" valueType="num">
                                      <p:cBhvr>
                                        <p:cTn id="47" dur="750" fill="hold"/>
                                        <p:tgtEl>
                                          <p:spTgt spid="1049390"/>
                                        </p:tgtEl>
                                        <p:attrNameLst>
                                          <p:attrName>style.rotation</p:attrName>
                                        </p:attrNameLst>
                                      </p:cBhvr>
                                      <p:tavLst>
                                        <p:tav tm="0">
                                          <p:val>
                                            <p:fltVal val="90"/>
                                          </p:val>
                                        </p:tav>
                                        <p:tav tm="100000">
                                          <p:val>
                                            <p:fltVal val="0"/>
                                          </p:val>
                                        </p:tav>
                                      </p:tavLst>
                                    </p:anim>
                                    <p:animEffect transition="in" filter="fade">
                                      <p:cBhvr>
                                        <p:cTn id="48" dur="750"/>
                                        <p:tgtEl>
                                          <p:spTgt spid="1049390"/>
                                        </p:tgtEl>
                                      </p:cBhvr>
                                    </p:animEffect>
                                  </p:childTnLst>
                                </p:cTn>
                              </p:par>
                            </p:childTnLst>
                          </p:cTn>
                        </p:par>
                        <p:par>
                          <p:cTn id="49" fill="hold" nodeType="afterGroup">
                            <p:stCondLst>
                              <p:cond delay="3950"/>
                            </p:stCondLst>
                            <p:childTnLst>
                              <p:par>
                                <p:cTn id="50" presetID="10" presetClass="entr" presetSubtype="0" fill="hold" grpId="0" nodeType="afterEffect">
                                  <p:stCondLst>
                                    <p:cond delay="0"/>
                                  </p:stCondLst>
                                  <p:childTnLst>
                                    <p:set>
                                      <p:cBhvr>
                                        <p:cTn id="51" dur="1" fill="hold">
                                          <p:stCondLst>
                                            <p:cond delay="0"/>
                                          </p:stCondLst>
                                        </p:cTn>
                                        <p:tgtEl>
                                          <p:spTgt spid="1049391"/>
                                        </p:tgtEl>
                                        <p:attrNameLst>
                                          <p:attrName>style.visibility</p:attrName>
                                        </p:attrNameLst>
                                      </p:cBhvr>
                                      <p:to>
                                        <p:strVal val="visible"/>
                                      </p:to>
                                    </p:set>
                                    <p:animEffect transition="in" filter="fade">
                                      <p:cBhvr>
                                        <p:cTn id="52" dur="500"/>
                                        <p:tgtEl>
                                          <p:spTgt spid="1049391"/>
                                        </p:tgtEl>
                                      </p:cBhvr>
                                    </p:animEffect>
                                  </p:childTnLst>
                                </p:cTn>
                              </p:par>
                            </p:childTnLst>
                          </p:cTn>
                        </p:par>
                        <p:par>
                          <p:cTn id="53" fill="hold" nodeType="afterGroup">
                            <p:stCondLst>
                              <p:cond delay="4450"/>
                            </p:stCondLst>
                            <p:childTnLst>
                              <p:par>
                                <p:cTn id="54" presetID="2" presetClass="entr" presetSubtype="4" fill="hold" nodeType="afterEffect">
                                  <p:stCondLst>
                                    <p:cond delay="0"/>
                                  </p:stCondLst>
                                  <p:childTnLst>
                                    <p:set>
                                      <p:cBhvr>
                                        <p:cTn id="55" dur="1" fill="hold">
                                          <p:stCondLst>
                                            <p:cond delay="0"/>
                                          </p:stCondLst>
                                        </p:cTn>
                                        <p:tgtEl>
                                          <p:spTgt spid="361"/>
                                        </p:tgtEl>
                                        <p:attrNameLst>
                                          <p:attrName>style.visibility</p:attrName>
                                        </p:attrNameLst>
                                      </p:cBhvr>
                                      <p:to>
                                        <p:strVal val="visible"/>
                                      </p:to>
                                    </p:set>
                                    <p:anim calcmode="lin" valueType="num">
                                      <p:cBhvr additive="base">
                                        <p:cTn id="56" dur="500" fill="hold"/>
                                        <p:tgtEl>
                                          <p:spTgt spid="361"/>
                                        </p:tgtEl>
                                        <p:attrNameLst>
                                          <p:attrName>ppt_x</p:attrName>
                                        </p:attrNameLst>
                                      </p:cBhvr>
                                      <p:tavLst>
                                        <p:tav tm="0">
                                          <p:val>
                                            <p:strVal val="#ppt_x"/>
                                          </p:val>
                                        </p:tav>
                                        <p:tav tm="100000">
                                          <p:val>
                                            <p:strVal val="#ppt_x"/>
                                          </p:val>
                                        </p:tav>
                                      </p:tavLst>
                                    </p:anim>
                                    <p:anim calcmode="lin" valueType="num">
                                      <p:cBhvr additive="base">
                                        <p:cTn id="57" dur="500" fill="hold"/>
                                        <p:tgtEl>
                                          <p:spTgt spid="361"/>
                                        </p:tgtEl>
                                        <p:attrNameLst>
                                          <p:attrName>ppt_y</p:attrName>
                                        </p:attrNameLst>
                                      </p:cBhvr>
                                      <p:tavLst>
                                        <p:tav tm="0">
                                          <p:val>
                                            <p:strVal val="1+#ppt_h/2"/>
                                          </p:val>
                                        </p:tav>
                                        <p:tav tm="100000">
                                          <p:val>
                                            <p:strVal val="#ppt_y"/>
                                          </p:val>
                                        </p:tav>
                                      </p:tavLst>
                                    </p:anim>
                                  </p:childTnLst>
                                </p:cTn>
                              </p:par>
                              <p:par>
                                <p:cTn id="58" presetID="31" presetClass="entr" presetSubtype="0" fill="hold" grpId="0" nodeType="withEffect">
                                  <p:stCondLst>
                                    <p:cond delay="0"/>
                                  </p:stCondLst>
                                  <p:iterate type="lt">
                                    <p:tmPct val="1410"/>
                                  </p:iterate>
                                  <p:childTnLst>
                                    <p:set>
                                      <p:cBhvr>
                                        <p:cTn id="59" dur="1" fill="hold">
                                          <p:stCondLst>
                                            <p:cond delay="0"/>
                                          </p:stCondLst>
                                        </p:cTn>
                                        <p:tgtEl>
                                          <p:spTgt spid="1049392"/>
                                        </p:tgtEl>
                                        <p:attrNameLst>
                                          <p:attrName>style.visibility</p:attrName>
                                        </p:attrNameLst>
                                      </p:cBhvr>
                                      <p:to>
                                        <p:strVal val="visible"/>
                                      </p:to>
                                    </p:set>
                                    <p:anim calcmode="lin" valueType="num">
                                      <p:cBhvr>
                                        <p:cTn id="60" dur="750" fill="hold"/>
                                        <p:tgtEl>
                                          <p:spTgt spid="1049392"/>
                                        </p:tgtEl>
                                        <p:attrNameLst>
                                          <p:attrName>ppt_w</p:attrName>
                                        </p:attrNameLst>
                                      </p:cBhvr>
                                      <p:tavLst>
                                        <p:tav tm="0">
                                          <p:val>
                                            <p:fltVal val="0"/>
                                          </p:val>
                                        </p:tav>
                                        <p:tav tm="100000">
                                          <p:val>
                                            <p:strVal val="#ppt_w"/>
                                          </p:val>
                                        </p:tav>
                                      </p:tavLst>
                                    </p:anim>
                                    <p:anim calcmode="lin" valueType="num">
                                      <p:cBhvr>
                                        <p:cTn id="61" dur="750" fill="hold"/>
                                        <p:tgtEl>
                                          <p:spTgt spid="1049392"/>
                                        </p:tgtEl>
                                        <p:attrNameLst>
                                          <p:attrName>ppt_h</p:attrName>
                                        </p:attrNameLst>
                                      </p:cBhvr>
                                      <p:tavLst>
                                        <p:tav tm="0">
                                          <p:val>
                                            <p:fltVal val="0"/>
                                          </p:val>
                                        </p:tav>
                                        <p:tav tm="100000">
                                          <p:val>
                                            <p:strVal val="#ppt_h"/>
                                          </p:val>
                                        </p:tav>
                                      </p:tavLst>
                                    </p:anim>
                                    <p:anim calcmode="lin" valueType="num">
                                      <p:cBhvr>
                                        <p:cTn id="62" dur="750" fill="hold"/>
                                        <p:tgtEl>
                                          <p:spTgt spid="1049392"/>
                                        </p:tgtEl>
                                        <p:attrNameLst>
                                          <p:attrName>style.rotation</p:attrName>
                                        </p:attrNameLst>
                                      </p:cBhvr>
                                      <p:tavLst>
                                        <p:tav tm="0">
                                          <p:val>
                                            <p:fltVal val="90"/>
                                          </p:val>
                                        </p:tav>
                                        <p:tav tm="100000">
                                          <p:val>
                                            <p:fltVal val="0"/>
                                          </p:val>
                                        </p:tav>
                                      </p:tavLst>
                                    </p:anim>
                                    <p:animEffect transition="in" filter="fade">
                                      <p:cBhvr>
                                        <p:cTn id="63" dur="750"/>
                                        <p:tgtEl>
                                          <p:spTgt spid="1049392"/>
                                        </p:tgtEl>
                                      </p:cBhvr>
                                    </p:animEffect>
                                  </p:childTnLst>
                                </p:cTn>
                              </p:par>
                            </p:childTnLst>
                          </p:cTn>
                        </p:par>
                        <p:par>
                          <p:cTn id="64" fill="hold" nodeType="afterGroup">
                            <p:stCondLst>
                              <p:cond delay="5200"/>
                            </p:stCondLst>
                            <p:childTnLst>
                              <p:par>
                                <p:cTn id="65" presetID="10" presetClass="entr" presetSubtype="0" fill="hold" grpId="0" nodeType="afterEffect">
                                  <p:stCondLst>
                                    <p:cond delay="0"/>
                                  </p:stCondLst>
                                  <p:childTnLst>
                                    <p:set>
                                      <p:cBhvr>
                                        <p:cTn id="66" dur="1" fill="hold">
                                          <p:stCondLst>
                                            <p:cond delay="0"/>
                                          </p:stCondLst>
                                        </p:cTn>
                                        <p:tgtEl>
                                          <p:spTgt spid="1049393"/>
                                        </p:tgtEl>
                                        <p:attrNameLst>
                                          <p:attrName>style.visibility</p:attrName>
                                        </p:attrNameLst>
                                      </p:cBhvr>
                                      <p:to>
                                        <p:strVal val="visible"/>
                                      </p:to>
                                    </p:set>
                                    <p:animEffect transition="in" filter="fade">
                                      <p:cBhvr>
                                        <p:cTn id="67" dur="500"/>
                                        <p:tgtEl>
                                          <p:spTgt spid="1049393"/>
                                        </p:tgtEl>
                                      </p:cBhvr>
                                    </p:animEffect>
                                  </p:childTnLst>
                                </p:cTn>
                              </p:par>
                            </p:childTnLst>
                          </p:cTn>
                        </p:par>
                        <p:par>
                          <p:cTn id="68" fill="hold" nodeType="afterGroup">
                            <p:stCondLst>
                              <p:cond delay="5700"/>
                            </p:stCondLst>
                            <p:childTnLst>
                              <p:par>
                                <p:cTn id="69" presetID="2" presetClass="entr" presetSubtype="4" fill="hold" nodeType="afterEffect">
                                  <p:stCondLst>
                                    <p:cond delay="0"/>
                                  </p:stCondLst>
                                  <p:childTnLst>
                                    <p:set>
                                      <p:cBhvr>
                                        <p:cTn id="70" dur="1" fill="hold">
                                          <p:stCondLst>
                                            <p:cond delay="0"/>
                                          </p:stCondLst>
                                        </p:cTn>
                                        <p:tgtEl>
                                          <p:spTgt spid="362"/>
                                        </p:tgtEl>
                                        <p:attrNameLst>
                                          <p:attrName>style.visibility</p:attrName>
                                        </p:attrNameLst>
                                      </p:cBhvr>
                                      <p:to>
                                        <p:strVal val="visible"/>
                                      </p:to>
                                    </p:set>
                                    <p:anim calcmode="lin" valueType="num">
                                      <p:cBhvr additive="base">
                                        <p:cTn id="71" dur="500" fill="hold"/>
                                        <p:tgtEl>
                                          <p:spTgt spid="362"/>
                                        </p:tgtEl>
                                        <p:attrNameLst>
                                          <p:attrName>ppt_x</p:attrName>
                                        </p:attrNameLst>
                                      </p:cBhvr>
                                      <p:tavLst>
                                        <p:tav tm="0">
                                          <p:val>
                                            <p:strVal val="#ppt_x"/>
                                          </p:val>
                                        </p:tav>
                                        <p:tav tm="100000">
                                          <p:val>
                                            <p:strVal val="#ppt_x"/>
                                          </p:val>
                                        </p:tav>
                                      </p:tavLst>
                                    </p:anim>
                                    <p:anim calcmode="lin" valueType="num">
                                      <p:cBhvr additive="base">
                                        <p:cTn id="72" dur="500" fill="hold"/>
                                        <p:tgtEl>
                                          <p:spTgt spid="362"/>
                                        </p:tgtEl>
                                        <p:attrNameLst>
                                          <p:attrName>ppt_y</p:attrName>
                                        </p:attrNameLst>
                                      </p:cBhvr>
                                      <p:tavLst>
                                        <p:tav tm="0">
                                          <p:val>
                                            <p:strVal val="1+#ppt_h/2"/>
                                          </p:val>
                                        </p:tav>
                                        <p:tav tm="100000">
                                          <p:val>
                                            <p:strVal val="#ppt_y"/>
                                          </p:val>
                                        </p:tav>
                                      </p:tavLst>
                                    </p:anim>
                                  </p:childTnLst>
                                </p:cTn>
                              </p:par>
                              <p:par>
                                <p:cTn id="73" presetID="31" presetClass="entr" presetSubtype="0" fill="hold" grpId="0" nodeType="withEffect">
                                  <p:stCondLst>
                                    <p:cond delay="0"/>
                                  </p:stCondLst>
                                  <p:iterate type="lt">
                                    <p:tmPct val="1410"/>
                                  </p:iterate>
                                  <p:childTnLst>
                                    <p:set>
                                      <p:cBhvr>
                                        <p:cTn id="74" dur="1" fill="hold">
                                          <p:stCondLst>
                                            <p:cond delay="0"/>
                                          </p:stCondLst>
                                        </p:cTn>
                                        <p:tgtEl>
                                          <p:spTgt spid="1049394"/>
                                        </p:tgtEl>
                                        <p:attrNameLst>
                                          <p:attrName>style.visibility</p:attrName>
                                        </p:attrNameLst>
                                      </p:cBhvr>
                                      <p:to>
                                        <p:strVal val="visible"/>
                                      </p:to>
                                    </p:set>
                                    <p:anim calcmode="lin" valueType="num">
                                      <p:cBhvr>
                                        <p:cTn id="75" dur="750" fill="hold"/>
                                        <p:tgtEl>
                                          <p:spTgt spid="1049394"/>
                                        </p:tgtEl>
                                        <p:attrNameLst>
                                          <p:attrName>ppt_w</p:attrName>
                                        </p:attrNameLst>
                                      </p:cBhvr>
                                      <p:tavLst>
                                        <p:tav tm="0">
                                          <p:val>
                                            <p:fltVal val="0"/>
                                          </p:val>
                                        </p:tav>
                                        <p:tav tm="100000">
                                          <p:val>
                                            <p:strVal val="#ppt_w"/>
                                          </p:val>
                                        </p:tav>
                                      </p:tavLst>
                                    </p:anim>
                                    <p:anim calcmode="lin" valueType="num">
                                      <p:cBhvr>
                                        <p:cTn id="76" dur="750" fill="hold"/>
                                        <p:tgtEl>
                                          <p:spTgt spid="1049394"/>
                                        </p:tgtEl>
                                        <p:attrNameLst>
                                          <p:attrName>ppt_h</p:attrName>
                                        </p:attrNameLst>
                                      </p:cBhvr>
                                      <p:tavLst>
                                        <p:tav tm="0">
                                          <p:val>
                                            <p:fltVal val="0"/>
                                          </p:val>
                                        </p:tav>
                                        <p:tav tm="100000">
                                          <p:val>
                                            <p:strVal val="#ppt_h"/>
                                          </p:val>
                                        </p:tav>
                                      </p:tavLst>
                                    </p:anim>
                                    <p:anim calcmode="lin" valueType="num">
                                      <p:cBhvr>
                                        <p:cTn id="77" dur="750" fill="hold"/>
                                        <p:tgtEl>
                                          <p:spTgt spid="1049394"/>
                                        </p:tgtEl>
                                        <p:attrNameLst>
                                          <p:attrName>style.rotation</p:attrName>
                                        </p:attrNameLst>
                                      </p:cBhvr>
                                      <p:tavLst>
                                        <p:tav tm="0">
                                          <p:val>
                                            <p:fltVal val="90"/>
                                          </p:val>
                                        </p:tav>
                                        <p:tav tm="100000">
                                          <p:val>
                                            <p:fltVal val="0"/>
                                          </p:val>
                                        </p:tav>
                                      </p:tavLst>
                                    </p:anim>
                                    <p:animEffect transition="in" filter="fade">
                                      <p:cBhvr>
                                        <p:cTn id="78" dur="750"/>
                                        <p:tgtEl>
                                          <p:spTgt spid="10493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385" grpId="0" animBg="1"/>
      <p:bldP spid="1049386" grpId="0"/>
      <p:bldP spid="1049387" grpId="0"/>
      <p:bldP spid="1049389" grpId="0" animBg="1"/>
      <p:bldP spid="1049390" grpId="0"/>
      <p:bldP spid="1049391" grpId="0" animBg="1"/>
      <p:bldP spid="1049392" grpId="0"/>
      <p:bldP spid="1049393" grpId="0" animBg="1"/>
      <p:bldP spid="104939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401" name="圆角矩形 19"/>
          <p:cNvSpPr/>
          <p:nvPr/>
        </p:nvSpPr>
        <p:spPr>
          <a:xfrm>
            <a:off x="887095" y="1373505"/>
            <a:ext cx="6264910" cy="75311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r>
              <a:rPr lang="zh-CN" altLang="en-US" sz="3000" b="1">
                <a:ln w="19050">
                  <a:noFill/>
                </a:ln>
                <a:solidFill>
                  <a:schemeClr val="bg1"/>
                </a:solidFill>
                <a:latin typeface="微软雅黑" panose="020B0503020204020204" pitchFamily="34" charset="-122"/>
                <a:ea typeface="微软雅黑" panose="020B0503020204020204" pitchFamily="34" charset="-122"/>
                <a:cs typeface="+mn-ea"/>
                <a:sym typeface="+mn-lt"/>
              </a:rPr>
              <a:t>一、采取多种方式，加强宣传培训</a:t>
            </a:r>
          </a:p>
        </p:txBody>
      </p:sp>
      <p:sp>
        <p:nvSpPr>
          <p:cNvPr id="1049402" name="矩形 3"/>
          <p:cNvSpPr/>
          <p:nvPr/>
        </p:nvSpPr>
        <p:spPr>
          <a:xfrm>
            <a:off x="787400" y="2624455"/>
            <a:ext cx="10617835" cy="2985135"/>
          </a:xfrm>
          <a:prstGeom prst="rect">
            <a:avLst/>
          </a:prstGeom>
          <a:noFill/>
          <a:ln w="57150" cap="flat" cmpd="sng" algn="ctr">
            <a:solidFill>
              <a:srgbClr val="C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403" name="TextBox 42"/>
          <p:cNvSpPr txBox="1">
            <a:spLocks noChangeArrowheads="1"/>
          </p:cNvSpPr>
          <p:nvPr/>
        </p:nvSpPr>
        <p:spPr bwMode="auto">
          <a:xfrm>
            <a:off x="1104900" y="2887345"/>
            <a:ext cx="7499985" cy="2306955"/>
          </a:xfrm>
          <a:prstGeom prst="rect">
            <a:avLst/>
          </a:prstGeom>
          <a:noFill/>
          <a:ln>
            <a:noFill/>
          </a:ln>
        </p:spPr>
        <p:txBody>
          <a:bodyPr wrap="square">
            <a:spAutoFit/>
          </a:bodyPr>
          <a:lstStyle>
            <a:lvl1pPr>
              <a:spcBef>
                <a:spcPct val="20000"/>
              </a:spcBef>
              <a:buChar char="•"/>
              <a:defRPr sz="2000">
                <a:solidFill>
                  <a:srgbClr val="4D4D4D"/>
                </a:solidFill>
                <a:latin typeface="Arial" panose="020B0604020202020204" pitchFamily="34" charset="0"/>
                <a:ea typeface="微软雅黑" panose="020B0503020204020204" pitchFamily="34" charset="-122"/>
                <a:cs typeface="微软雅黑" panose="020B0503020204020204" pitchFamily="34" charset="-122"/>
              </a:defRPr>
            </a:lvl1pPr>
            <a:lvl2pPr marL="742950" indent="-285750">
              <a:spcBef>
                <a:spcPct val="20000"/>
              </a:spcBef>
              <a:buChar char="–"/>
              <a:defRPr sz="2000">
                <a:solidFill>
                  <a:srgbClr val="4D4D4D"/>
                </a:solidFill>
                <a:latin typeface="Arial" panose="020B0604020202020204" pitchFamily="34" charset="0"/>
                <a:ea typeface="仿宋_GB2312" panose="02010609030101010101" pitchFamily="49" charset="-122"/>
                <a:cs typeface="仿宋_GB2312" panose="02010609030101010101" pitchFamily="49"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cs typeface="仿宋_GB2312" panose="02010609030101010101" pitchFamily="49"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cs typeface="仿宋_GB2312" panose="02010609030101010101" pitchFamily="49"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cs typeface="仿宋_GB2312" panose="02010609030101010101" pitchFamily="49"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cs typeface="仿宋_GB2312" panose="02010609030101010101" pitchFamily="49"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cs typeface="仿宋_GB2312" panose="02010609030101010101" pitchFamily="49"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cs typeface="仿宋_GB2312" panose="02010609030101010101" pitchFamily="49"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cs typeface="仿宋_GB2312" panose="02010609030101010101" pitchFamily="49" charset="-122"/>
              </a:defRPr>
            </a:lvl9pPr>
          </a:lstStyle>
          <a:p>
            <a:pPr indent="0" defTabSz="913130" fontAlgn="base">
              <a:lnSpc>
                <a:spcPct val="200000"/>
              </a:lnSpc>
              <a:spcBef>
                <a:spcPct val="0"/>
              </a:spcBef>
              <a:spcAft>
                <a:spcPts val="500"/>
              </a:spcAft>
              <a:buNone/>
            </a:pPr>
            <a:r>
              <a:rPr lang="en-US" altLang="zh-CN" sz="1800">
                <a:solidFill>
                  <a:schemeClr val="tx1"/>
                </a:solidFill>
                <a:latin typeface="微软雅黑" panose="020B0503020204020204" pitchFamily="34" charset="-122"/>
                <a:cs typeface="+mn-ea"/>
                <a:sym typeface="+mn-lt"/>
              </a:rPr>
              <a:t>      </a:t>
            </a:r>
            <a:r>
              <a:rPr lang="zh-CN" altLang="en-US" sz="1800">
                <a:solidFill>
                  <a:schemeClr val="tx1"/>
                </a:solidFill>
                <a:latin typeface="微软雅黑" panose="020B0503020204020204" pitchFamily="34" charset="-122"/>
                <a:cs typeface="+mn-ea"/>
                <a:sym typeface="+mn-lt"/>
              </a:rPr>
              <a:t>要通过举办</a:t>
            </a:r>
            <a:r>
              <a:rPr lang="zh-CN" altLang="en-US" sz="1800" b="1">
                <a:solidFill>
                  <a:srgbClr val="C00000"/>
                </a:solidFill>
                <a:latin typeface="微软雅黑" panose="020B0503020204020204" pitchFamily="34" charset="-122"/>
                <a:cs typeface="+mn-ea"/>
                <a:sym typeface="+mn-lt"/>
              </a:rPr>
              <a:t>专题培训班</a:t>
            </a:r>
            <a:r>
              <a:rPr lang="zh-CN" altLang="en-US" sz="1800">
                <a:solidFill>
                  <a:schemeClr val="tx1"/>
                </a:solidFill>
                <a:latin typeface="微软雅黑" panose="020B0503020204020204" pitchFamily="34" charset="-122"/>
                <a:cs typeface="+mn-ea"/>
                <a:sym typeface="+mn-lt"/>
              </a:rPr>
              <a:t>、制作</a:t>
            </a:r>
            <a:r>
              <a:rPr lang="zh-CN" altLang="en-US" sz="1800" b="1">
                <a:solidFill>
                  <a:srgbClr val="C00000"/>
                </a:solidFill>
                <a:latin typeface="微软雅黑" panose="020B0503020204020204" pitchFamily="34" charset="-122"/>
                <a:cs typeface="+mn-ea"/>
                <a:sym typeface="+mn-lt"/>
              </a:rPr>
              <a:t>新媒体产品</a:t>
            </a:r>
            <a:r>
              <a:rPr lang="zh-CN" altLang="en-US" sz="1800">
                <a:solidFill>
                  <a:schemeClr val="tx1"/>
                </a:solidFill>
                <a:latin typeface="微软雅黑" panose="020B0503020204020204" pitchFamily="34" charset="-122"/>
                <a:cs typeface="+mn-ea"/>
                <a:sym typeface="+mn-lt"/>
              </a:rPr>
              <a:t>、邀请专家撰写</a:t>
            </a:r>
            <a:r>
              <a:rPr lang="zh-CN" altLang="en-US" sz="1800" b="1">
                <a:solidFill>
                  <a:srgbClr val="C00000"/>
                </a:solidFill>
                <a:latin typeface="微软雅黑" panose="020B0503020204020204" pitchFamily="34" charset="-122"/>
                <a:cs typeface="+mn-ea"/>
                <a:sym typeface="+mn-lt"/>
              </a:rPr>
              <a:t>解读文章</a:t>
            </a:r>
            <a:r>
              <a:rPr lang="zh-CN" altLang="en-US" sz="1800">
                <a:solidFill>
                  <a:schemeClr val="tx1"/>
                </a:solidFill>
                <a:latin typeface="微软雅黑" panose="020B0503020204020204" pitchFamily="34" charset="-122"/>
                <a:cs typeface="+mn-ea"/>
                <a:sym typeface="+mn-lt"/>
              </a:rPr>
              <a:t>、</a:t>
            </a:r>
            <a:r>
              <a:rPr lang="zh-CN" altLang="en-US" sz="1800" b="1">
                <a:solidFill>
                  <a:srgbClr val="C00000"/>
                </a:solidFill>
                <a:latin typeface="微软雅黑" panose="020B0503020204020204" pitchFamily="34" charset="-122"/>
                <a:cs typeface="+mn-ea"/>
                <a:sym typeface="+mn-lt"/>
              </a:rPr>
              <a:t>开展事故警示</a:t>
            </a:r>
            <a:r>
              <a:rPr lang="zh-CN" altLang="en-US" sz="1800">
                <a:solidFill>
                  <a:schemeClr val="tx1"/>
                </a:solidFill>
                <a:latin typeface="微软雅黑" panose="020B0503020204020204" pitchFamily="34" charset="-122"/>
                <a:cs typeface="+mn-ea"/>
                <a:sym typeface="+mn-lt"/>
              </a:rPr>
              <a:t>等多种方式广泛开展宣贯培训，督促企业将《规定》的重点要求落实到岗位人头，做到</a:t>
            </a:r>
            <a:r>
              <a:rPr lang="zh-CN" altLang="en-US" sz="1800" b="1">
                <a:solidFill>
                  <a:srgbClr val="C00000"/>
                </a:solidFill>
                <a:latin typeface="微软雅黑" panose="020B0503020204020204" pitchFamily="34" charset="-122"/>
                <a:cs typeface="+mn-ea"/>
                <a:sym typeface="+mn-lt"/>
              </a:rPr>
              <a:t>应知尽知、应会尽会</a:t>
            </a:r>
            <a:r>
              <a:rPr lang="zh-CN" altLang="en-US" sz="1800">
                <a:solidFill>
                  <a:schemeClr val="tx1"/>
                </a:solidFill>
                <a:latin typeface="微软雅黑" panose="020B0503020204020204" pitchFamily="34" charset="-122"/>
                <a:cs typeface="+mn-ea"/>
                <a:sym typeface="+mn-lt"/>
              </a:rPr>
              <a:t>，不断强化企业责任意识，提升员工自我防护能力，让从业人员懂预防、会应急。</a:t>
            </a:r>
          </a:p>
        </p:txBody>
      </p:sp>
      <p:pic>
        <p:nvPicPr>
          <p:cNvPr id="2097233" name="图片 6"/>
          <p:cNvPicPr>
            <a:picLocks noChangeAspect="1"/>
          </p:cNvPicPr>
          <p:nvPr/>
        </p:nvPicPr>
        <p:blipFill>
          <a:blip r:embed="rId3"/>
          <a:stretch>
            <a:fillRect/>
          </a:stretch>
        </p:blipFill>
        <p:spPr>
          <a:xfrm>
            <a:off x="8949055" y="3185160"/>
            <a:ext cx="2116455" cy="1711960"/>
          </a:xfrm>
          <a:prstGeom prst="rect">
            <a:avLst/>
          </a:prstGeom>
        </p:spPr>
      </p:pic>
      <p:sp>
        <p:nvSpPr>
          <p:cNvPr id="1049404" name="矩形 13"/>
          <p:cNvSpPr/>
          <p:nvPr>
            <p:custDataLst>
              <p:tags r:id="rId1"/>
            </p:custDataLst>
          </p:nvPr>
        </p:nvSpPr>
        <p:spPr>
          <a:xfrm>
            <a:off x="1926590" y="379730"/>
            <a:ext cx="3253105" cy="398780"/>
          </a:xfrm>
          <a:prstGeom prst="rect">
            <a:avLst/>
          </a:prstGeom>
        </p:spPr>
        <p:txBody>
          <a:bodyPr wrap="square">
            <a:spAutoFit/>
          </a:bodyPr>
          <a:lstStyle/>
          <a:p>
            <a:pPr lvl="0" algn="ct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《规定》落实的推动措施</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049401"/>
                                        </p:tgtEl>
                                        <p:attrNameLst>
                                          <p:attrName>style.visibility</p:attrName>
                                        </p:attrNameLst>
                                      </p:cBhvr>
                                      <p:to>
                                        <p:strVal val="visible"/>
                                      </p:to>
                                    </p:set>
                                    <p:anim calcmode="lin" valueType="num">
                                      <p:cBhvr additive="base">
                                        <p:cTn id="7" dur="500"/>
                                        <p:tgtEl>
                                          <p:spTgt spid="1049401"/>
                                        </p:tgtEl>
                                        <p:attrNameLst>
                                          <p:attrName>ppt_x</p:attrName>
                                        </p:attrNameLst>
                                      </p:cBhvr>
                                      <p:tavLst>
                                        <p:tav tm="0">
                                          <p:val>
                                            <p:strVal val="#ppt_x-#ppt_w*1.125000"/>
                                          </p:val>
                                        </p:tav>
                                        <p:tav tm="100000">
                                          <p:val>
                                            <p:strVal val="#ppt_x"/>
                                          </p:val>
                                        </p:tav>
                                      </p:tavLst>
                                    </p:anim>
                                    <p:animEffect transition="in" filter="wipe(right)">
                                      <p:cBhvr>
                                        <p:cTn id="8" dur="500"/>
                                        <p:tgtEl>
                                          <p:spTgt spid="1049401"/>
                                        </p:tgtEl>
                                      </p:cBhvr>
                                    </p:animEffect>
                                  </p:childTnLst>
                                </p:cTn>
                              </p:par>
                            </p:childTnLst>
                          </p:cTn>
                        </p:par>
                        <p:par>
                          <p:cTn id="9" fill="hold" nodeType="afterGroup">
                            <p:stCondLst>
                              <p:cond delay="500"/>
                            </p:stCondLst>
                            <p:childTnLst>
                              <p:par>
                                <p:cTn id="10" presetID="21" presetClass="entr" presetSubtype="1" fill="hold" grpId="0" nodeType="afterEffect">
                                  <p:stCondLst>
                                    <p:cond delay="0"/>
                                  </p:stCondLst>
                                  <p:childTnLst>
                                    <p:set>
                                      <p:cBhvr>
                                        <p:cTn id="11" dur="1" fill="hold">
                                          <p:stCondLst>
                                            <p:cond delay="0"/>
                                          </p:stCondLst>
                                        </p:cTn>
                                        <p:tgtEl>
                                          <p:spTgt spid="1049402"/>
                                        </p:tgtEl>
                                        <p:attrNameLst>
                                          <p:attrName>style.visibility</p:attrName>
                                        </p:attrNameLst>
                                      </p:cBhvr>
                                      <p:to>
                                        <p:strVal val="visible"/>
                                      </p:to>
                                    </p:set>
                                    <p:animEffect transition="in" filter="wheel(1)">
                                      <p:cBhvr>
                                        <p:cTn id="12" dur="500"/>
                                        <p:tgtEl>
                                          <p:spTgt spid="1049402"/>
                                        </p:tgtEl>
                                      </p:cBhvr>
                                    </p:animEffect>
                                  </p:childTnLst>
                                </p:cTn>
                              </p:par>
                            </p:childTnLst>
                          </p:cTn>
                        </p:par>
                        <p:par>
                          <p:cTn id="13" fill="hold" nodeType="afterGroup">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049403"/>
                                        </p:tgtEl>
                                        <p:attrNameLst>
                                          <p:attrName>style.visibility</p:attrName>
                                        </p:attrNameLst>
                                      </p:cBhvr>
                                      <p:to>
                                        <p:strVal val="visible"/>
                                      </p:to>
                                    </p:set>
                                    <p:animEffect transition="in" filter="wipe(left)">
                                      <p:cBhvr>
                                        <p:cTn id="16" dur="500"/>
                                        <p:tgtEl>
                                          <p:spTgt spid="1049403"/>
                                        </p:tgtEl>
                                      </p:cBhvr>
                                    </p:animEffect>
                                  </p:childTnLst>
                                </p:cTn>
                              </p:par>
                            </p:childTnLst>
                          </p:cTn>
                        </p:par>
                        <p:par>
                          <p:cTn id="17" fill="hold" nodeType="afterGroup">
                            <p:stCondLst>
                              <p:cond delay="1500"/>
                            </p:stCondLst>
                            <p:childTnLst>
                              <p:par>
                                <p:cTn id="18" presetID="53" presetClass="entr" presetSubtype="16" fill="hold" nodeType="afterEffect">
                                  <p:stCondLst>
                                    <p:cond delay="0"/>
                                  </p:stCondLst>
                                  <p:childTnLst>
                                    <p:set>
                                      <p:cBhvr>
                                        <p:cTn id="19" dur="1" fill="hold">
                                          <p:stCondLst>
                                            <p:cond delay="0"/>
                                          </p:stCondLst>
                                        </p:cTn>
                                        <p:tgtEl>
                                          <p:spTgt spid="2097233"/>
                                        </p:tgtEl>
                                        <p:attrNameLst>
                                          <p:attrName>style.visibility</p:attrName>
                                        </p:attrNameLst>
                                      </p:cBhvr>
                                      <p:to>
                                        <p:strVal val="visible"/>
                                      </p:to>
                                    </p:set>
                                    <p:anim calcmode="lin" valueType="num">
                                      <p:cBhvr>
                                        <p:cTn id="20" dur="500" fill="hold"/>
                                        <p:tgtEl>
                                          <p:spTgt spid="2097233"/>
                                        </p:tgtEl>
                                        <p:attrNameLst>
                                          <p:attrName>ppt_w</p:attrName>
                                        </p:attrNameLst>
                                      </p:cBhvr>
                                      <p:tavLst>
                                        <p:tav tm="0">
                                          <p:val>
                                            <p:fltVal val="0"/>
                                          </p:val>
                                        </p:tav>
                                        <p:tav tm="100000">
                                          <p:val>
                                            <p:strVal val="#ppt_w"/>
                                          </p:val>
                                        </p:tav>
                                      </p:tavLst>
                                    </p:anim>
                                    <p:anim calcmode="lin" valueType="num">
                                      <p:cBhvr>
                                        <p:cTn id="21" dur="500" fill="hold"/>
                                        <p:tgtEl>
                                          <p:spTgt spid="2097233"/>
                                        </p:tgtEl>
                                        <p:attrNameLst>
                                          <p:attrName>ppt_h</p:attrName>
                                        </p:attrNameLst>
                                      </p:cBhvr>
                                      <p:tavLst>
                                        <p:tav tm="0">
                                          <p:val>
                                            <p:fltVal val="0"/>
                                          </p:val>
                                        </p:tav>
                                        <p:tav tm="100000">
                                          <p:val>
                                            <p:strVal val="#ppt_h"/>
                                          </p:val>
                                        </p:tav>
                                      </p:tavLst>
                                    </p:anim>
                                    <p:animEffect transition="in" filter="fade">
                                      <p:cBhvr>
                                        <p:cTn id="22" dur="500"/>
                                        <p:tgtEl>
                                          <p:spTgt spid="20972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401" grpId="0" animBg="1"/>
      <p:bldP spid="1049402" grpId="0" animBg="1"/>
      <p:bldP spid="104940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405" name="圆角矩形 19"/>
          <p:cNvSpPr/>
          <p:nvPr/>
        </p:nvSpPr>
        <p:spPr>
          <a:xfrm>
            <a:off x="887095" y="1373505"/>
            <a:ext cx="5276850" cy="75311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r>
              <a:rPr lang="zh-CN" altLang="en-US" sz="3000" b="1">
                <a:ln w="19050">
                  <a:noFill/>
                </a:ln>
                <a:solidFill>
                  <a:schemeClr val="bg1"/>
                </a:solidFill>
                <a:latin typeface="微软雅黑" panose="020B0503020204020204" pitchFamily="34" charset="-122"/>
                <a:ea typeface="微软雅黑" panose="020B0503020204020204" pitchFamily="34" charset="-122"/>
                <a:cs typeface="+mn-ea"/>
                <a:sym typeface="+mn-lt"/>
              </a:rPr>
              <a:t>二、持续开展专家指导服务</a:t>
            </a:r>
          </a:p>
        </p:txBody>
      </p:sp>
      <p:sp>
        <p:nvSpPr>
          <p:cNvPr id="1049406" name="矩形 3"/>
          <p:cNvSpPr/>
          <p:nvPr/>
        </p:nvSpPr>
        <p:spPr>
          <a:xfrm>
            <a:off x="787400" y="2498725"/>
            <a:ext cx="10617835" cy="3110865"/>
          </a:xfrm>
          <a:prstGeom prst="rect">
            <a:avLst/>
          </a:prstGeom>
          <a:noFill/>
          <a:ln w="57150" cap="flat" cmpd="sng" algn="ctr">
            <a:solidFill>
              <a:srgbClr val="C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407" name="TextBox 42"/>
          <p:cNvSpPr txBox="1">
            <a:spLocks noChangeArrowheads="1"/>
          </p:cNvSpPr>
          <p:nvPr/>
        </p:nvSpPr>
        <p:spPr bwMode="auto">
          <a:xfrm>
            <a:off x="1104900" y="2792730"/>
            <a:ext cx="7499985" cy="2371090"/>
          </a:xfrm>
          <a:prstGeom prst="rect">
            <a:avLst/>
          </a:prstGeom>
          <a:noFill/>
          <a:ln>
            <a:noFill/>
          </a:ln>
        </p:spPr>
        <p:txBody>
          <a:bodyPr wrap="square">
            <a:spAutoFit/>
          </a:bodyPr>
          <a:lstStyle>
            <a:lvl1pPr>
              <a:spcBef>
                <a:spcPct val="20000"/>
              </a:spcBef>
              <a:buChar char="•"/>
              <a:defRPr sz="2000">
                <a:solidFill>
                  <a:srgbClr val="4D4D4D"/>
                </a:solidFill>
                <a:latin typeface="Arial" panose="020B0604020202020204" pitchFamily="34" charset="0"/>
                <a:ea typeface="微软雅黑" panose="020B0503020204020204" pitchFamily="34" charset="-122"/>
                <a:cs typeface="微软雅黑" panose="020B0503020204020204" pitchFamily="34" charset="-122"/>
              </a:defRPr>
            </a:lvl1pPr>
            <a:lvl2pPr marL="742950" indent="-285750">
              <a:spcBef>
                <a:spcPct val="20000"/>
              </a:spcBef>
              <a:buChar char="–"/>
              <a:defRPr sz="2000">
                <a:solidFill>
                  <a:srgbClr val="4D4D4D"/>
                </a:solidFill>
                <a:latin typeface="Arial" panose="020B0604020202020204" pitchFamily="34" charset="0"/>
                <a:ea typeface="仿宋_GB2312" panose="02010609030101010101" pitchFamily="49" charset="-122"/>
                <a:cs typeface="仿宋_GB2312" panose="02010609030101010101" pitchFamily="49"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cs typeface="仿宋_GB2312" panose="02010609030101010101" pitchFamily="49"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cs typeface="仿宋_GB2312" panose="02010609030101010101" pitchFamily="49"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cs typeface="仿宋_GB2312" panose="02010609030101010101" pitchFamily="49"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cs typeface="仿宋_GB2312" panose="02010609030101010101" pitchFamily="49"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cs typeface="仿宋_GB2312" panose="02010609030101010101" pitchFamily="49"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cs typeface="仿宋_GB2312" panose="02010609030101010101" pitchFamily="49"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cs typeface="仿宋_GB2312" panose="02010609030101010101" pitchFamily="49" charset="-122"/>
              </a:defRPr>
            </a:lvl9pPr>
          </a:lstStyle>
          <a:p>
            <a:pPr indent="0" defTabSz="913130" fontAlgn="base">
              <a:lnSpc>
                <a:spcPct val="200000"/>
              </a:lnSpc>
              <a:spcBef>
                <a:spcPct val="0"/>
              </a:spcBef>
              <a:spcAft>
                <a:spcPts val="500"/>
              </a:spcAft>
              <a:buNone/>
            </a:pPr>
            <a:r>
              <a:rPr lang="en-US" altLang="zh-CN" sz="1800">
                <a:solidFill>
                  <a:schemeClr val="tx1"/>
                </a:solidFill>
                <a:latin typeface="微软雅黑" panose="020B0503020204020204" pitchFamily="34" charset="-122"/>
                <a:cs typeface="+mn-ea"/>
                <a:sym typeface="+mn-lt"/>
              </a:rPr>
              <a:t>      </a:t>
            </a:r>
            <a:r>
              <a:rPr lang="zh-CN" altLang="en-US" sz="1800">
                <a:solidFill>
                  <a:schemeClr val="tx1"/>
                </a:solidFill>
                <a:latin typeface="微软雅黑" panose="020B0503020204020204" pitchFamily="34" charset="-122"/>
                <a:cs typeface="+mn-ea"/>
                <a:sym typeface="+mn-lt"/>
              </a:rPr>
              <a:t>省级应急管理部门要</a:t>
            </a:r>
            <a:r>
              <a:rPr lang="zh-CN" altLang="en-US" sz="1800" b="1">
                <a:solidFill>
                  <a:srgbClr val="C00000"/>
                </a:solidFill>
                <a:latin typeface="微软雅黑" panose="020B0503020204020204" pitchFamily="34" charset="-122"/>
                <a:cs typeface="+mn-ea"/>
                <a:sym typeface="+mn-lt"/>
              </a:rPr>
              <a:t>持续组织</a:t>
            </a:r>
            <a:r>
              <a:rPr lang="zh-CN" altLang="en-US" sz="1800">
                <a:solidFill>
                  <a:schemeClr val="tx1"/>
                </a:solidFill>
                <a:latin typeface="微软雅黑" panose="020B0503020204020204" pitchFamily="34" charset="-122"/>
                <a:cs typeface="+mn-ea"/>
                <a:sym typeface="+mn-lt"/>
              </a:rPr>
              <a:t>对重点地区开展</a:t>
            </a:r>
            <a:r>
              <a:rPr lang="zh-CN" altLang="en-US" sz="1800" b="1">
                <a:solidFill>
                  <a:srgbClr val="C00000"/>
                </a:solidFill>
                <a:latin typeface="微软雅黑" panose="020B0503020204020204" pitchFamily="34" charset="-122"/>
                <a:cs typeface="+mn-ea"/>
                <a:sym typeface="+mn-lt"/>
              </a:rPr>
              <a:t>帮扶</a:t>
            </a:r>
            <a:r>
              <a:rPr lang="zh-CN" altLang="en-US" sz="1800">
                <a:solidFill>
                  <a:schemeClr val="tx1"/>
                </a:solidFill>
                <a:latin typeface="微软雅黑" panose="020B0503020204020204" pitchFamily="34" charset="-122"/>
                <a:cs typeface="+mn-ea"/>
                <a:sym typeface="+mn-lt"/>
              </a:rPr>
              <a:t>，依靠专家力</a:t>
            </a:r>
          </a:p>
          <a:p>
            <a:pPr indent="0" defTabSz="913130" fontAlgn="base">
              <a:lnSpc>
                <a:spcPct val="200000"/>
              </a:lnSpc>
              <a:spcBef>
                <a:spcPct val="0"/>
              </a:spcBef>
              <a:spcAft>
                <a:spcPts val="500"/>
              </a:spcAft>
              <a:buNone/>
            </a:pPr>
            <a:r>
              <a:rPr lang="zh-CN" altLang="en-US" sz="1800">
                <a:solidFill>
                  <a:schemeClr val="tx1"/>
                </a:solidFill>
                <a:latin typeface="微软雅黑" panose="020B0503020204020204" pitchFamily="34" charset="-122"/>
                <a:cs typeface="+mn-ea"/>
                <a:sym typeface="+mn-lt"/>
              </a:rPr>
              <a:t>量对重点企业开展指导服务，更直接、更系统、更具体地帮助企业</a:t>
            </a:r>
            <a:r>
              <a:rPr lang="zh-CN" altLang="en-US" sz="1800" b="1">
                <a:solidFill>
                  <a:srgbClr val="C00000"/>
                </a:solidFill>
                <a:latin typeface="微软雅黑" panose="020B0503020204020204" pitchFamily="34" charset="-122"/>
                <a:cs typeface="+mn-ea"/>
                <a:sym typeface="+mn-lt"/>
              </a:rPr>
              <a:t>辨识管控有限空间风险</a:t>
            </a:r>
            <a:r>
              <a:rPr lang="zh-CN" altLang="en-US" sz="1800">
                <a:solidFill>
                  <a:schemeClr val="tx1"/>
                </a:solidFill>
                <a:latin typeface="微软雅黑" panose="020B0503020204020204" pitchFamily="34" charset="-122"/>
                <a:cs typeface="+mn-ea"/>
                <a:sym typeface="+mn-lt"/>
              </a:rPr>
              <a:t>、</a:t>
            </a:r>
            <a:r>
              <a:rPr lang="zh-CN" altLang="en-US" sz="1800" b="1">
                <a:solidFill>
                  <a:srgbClr val="C00000"/>
                </a:solidFill>
                <a:latin typeface="微软雅黑" panose="020B0503020204020204" pitchFamily="34" charset="-122"/>
                <a:cs typeface="+mn-ea"/>
                <a:sym typeface="+mn-lt"/>
              </a:rPr>
              <a:t>强化审批制度落实</a:t>
            </a:r>
            <a:r>
              <a:rPr lang="zh-CN" altLang="en-US" sz="1800">
                <a:solidFill>
                  <a:schemeClr val="tx1"/>
                </a:solidFill>
                <a:latin typeface="微软雅黑" panose="020B0503020204020204" pitchFamily="34" charset="-122"/>
                <a:cs typeface="+mn-ea"/>
                <a:sym typeface="+mn-lt"/>
              </a:rPr>
              <a:t>、</a:t>
            </a:r>
            <a:r>
              <a:rPr lang="zh-CN" altLang="en-US" sz="1800" b="1">
                <a:solidFill>
                  <a:srgbClr val="C00000"/>
                </a:solidFill>
                <a:latin typeface="微软雅黑" panose="020B0503020204020204" pitchFamily="34" charset="-122"/>
                <a:cs typeface="+mn-ea"/>
                <a:sym typeface="+mn-lt"/>
              </a:rPr>
              <a:t>规范现场作业管理</a:t>
            </a:r>
            <a:r>
              <a:rPr lang="zh-CN" altLang="en-US" sz="1800">
                <a:solidFill>
                  <a:schemeClr val="tx1"/>
                </a:solidFill>
                <a:latin typeface="微软雅黑" panose="020B0503020204020204" pitchFamily="34" charset="-122"/>
                <a:cs typeface="+mn-ea"/>
                <a:sym typeface="+mn-lt"/>
              </a:rPr>
              <a:t>，不断</a:t>
            </a:r>
            <a:r>
              <a:rPr lang="zh-CN" altLang="en-US" sz="1800" b="1">
                <a:solidFill>
                  <a:srgbClr val="C00000"/>
                </a:solidFill>
                <a:latin typeface="微软雅黑" panose="020B0503020204020204" pitchFamily="34" charset="-122"/>
                <a:cs typeface="+mn-ea"/>
                <a:sym typeface="+mn-lt"/>
              </a:rPr>
              <a:t>提升</a:t>
            </a:r>
            <a:r>
              <a:rPr lang="zh-CN" altLang="en-US" sz="1800">
                <a:solidFill>
                  <a:schemeClr val="tx1"/>
                </a:solidFill>
                <a:latin typeface="微软雅黑" panose="020B0503020204020204" pitchFamily="34" charset="-122"/>
                <a:cs typeface="+mn-ea"/>
                <a:sym typeface="+mn-lt"/>
              </a:rPr>
              <a:t>工贸企业有限空间作业</a:t>
            </a:r>
            <a:r>
              <a:rPr lang="zh-CN" altLang="en-US" sz="1800" b="1">
                <a:solidFill>
                  <a:srgbClr val="C00000"/>
                </a:solidFill>
                <a:latin typeface="微软雅黑" panose="020B0503020204020204" pitchFamily="34" charset="-122"/>
                <a:cs typeface="+mn-ea"/>
                <a:sym typeface="+mn-lt"/>
              </a:rPr>
              <a:t>风险防控能力和水平</a:t>
            </a:r>
            <a:r>
              <a:rPr lang="zh-CN" altLang="en-US" sz="1800">
                <a:solidFill>
                  <a:schemeClr val="tx1"/>
                </a:solidFill>
                <a:latin typeface="微软雅黑" panose="020B0503020204020204" pitchFamily="34" charset="-122"/>
                <a:cs typeface="+mn-ea"/>
                <a:sym typeface="+mn-lt"/>
              </a:rPr>
              <a:t>。</a:t>
            </a:r>
          </a:p>
        </p:txBody>
      </p:sp>
      <p:pic>
        <p:nvPicPr>
          <p:cNvPr id="2097234" name="图片 6"/>
          <p:cNvPicPr>
            <a:picLocks noChangeAspect="1"/>
          </p:cNvPicPr>
          <p:nvPr/>
        </p:nvPicPr>
        <p:blipFill>
          <a:blip r:embed="rId3"/>
          <a:stretch>
            <a:fillRect/>
          </a:stretch>
        </p:blipFill>
        <p:spPr>
          <a:xfrm>
            <a:off x="8949055" y="3185160"/>
            <a:ext cx="2116455" cy="1711960"/>
          </a:xfrm>
          <a:prstGeom prst="rect">
            <a:avLst/>
          </a:prstGeom>
        </p:spPr>
      </p:pic>
      <p:sp>
        <p:nvSpPr>
          <p:cNvPr id="1049408" name="矩形 13"/>
          <p:cNvSpPr/>
          <p:nvPr>
            <p:custDataLst>
              <p:tags r:id="rId1"/>
            </p:custDataLst>
          </p:nvPr>
        </p:nvSpPr>
        <p:spPr>
          <a:xfrm>
            <a:off x="1926590" y="379730"/>
            <a:ext cx="3253105" cy="398780"/>
          </a:xfrm>
          <a:prstGeom prst="rect">
            <a:avLst/>
          </a:prstGeom>
        </p:spPr>
        <p:txBody>
          <a:bodyPr wrap="square">
            <a:spAutoFit/>
          </a:bodyPr>
          <a:lstStyle/>
          <a:p>
            <a:pPr lvl="0" algn="ct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《规定》落实的推动措施</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049405"/>
                                        </p:tgtEl>
                                        <p:attrNameLst>
                                          <p:attrName>style.visibility</p:attrName>
                                        </p:attrNameLst>
                                      </p:cBhvr>
                                      <p:to>
                                        <p:strVal val="visible"/>
                                      </p:to>
                                    </p:set>
                                    <p:anim calcmode="lin" valueType="num">
                                      <p:cBhvr additive="base">
                                        <p:cTn id="7" dur="500"/>
                                        <p:tgtEl>
                                          <p:spTgt spid="1049405"/>
                                        </p:tgtEl>
                                        <p:attrNameLst>
                                          <p:attrName>ppt_x</p:attrName>
                                        </p:attrNameLst>
                                      </p:cBhvr>
                                      <p:tavLst>
                                        <p:tav tm="0">
                                          <p:val>
                                            <p:strVal val="#ppt_x-#ppt_w*1.125000"/>
                                          </p:val>
                                        </p:tav>
                                        <p:tav tm="100000">
                                          <p:val>
                                            <p:strVal val="#ppt_x"/>
                                          </p:val>
                                        </p:tav>
                                      </p:tavLst>
                                    </p:anim>
                                    <p:animEffect transition="in" filter="wipe(right)">
                                      <p:cBhvr>
                                        <p:cTn id="8" dur="500"/>
                                        <p:tgtEl>
                                          <p:spTgt spid="1049405"/>
                                        </p:tgtEl>
                                      </p:cBhvr>
                                    </p:animEffect>
                                  </p:childTnLst>
                                </p:cTn>
                              </p:par>
                            </p:childTnLst>
                          </p:cTn>
                        </p:par>
                        <p:par>
                          <p:cTn id="9" fill="hold" nodeType="afterGroup">
                            <p:stCondLst>
                              <p:cond delay="500"/>
                            </p:stCondLst>
                            <p:childTnLst>
                              <p:par>
                                <p:cTn id="10" presetID="21" presetClass="entr" presetSubtype="1" fill="hold" grpId="0" nodeType="afterEffect">
                                  <p:stCondLst>
                                    <p:cond delay="0"/>
                                  </p:stCondLst>
                                  <p:childTnLst>
                                    <p:set>
                                      <p:cBhvr>
                                        <p:cTn id="11" dur="1" fill="hold">
                                          <p:stCondLst>
                                            <p:cond delay="0"/>
                                          </p:stCondLst>
                                        </p:cTn>
                                        <p:tgtEl>
                                          <p:spTgt spid="1049406"/>
                                        </p:tgtEl>
                                        <p:attrNameLst>
                                          <p:attrName>style.visibility</p:attrName>
                                        </p:attrNameLst>
                                      </p:cBhvr>
                                      <p:to>
                                        <p:strVal val="visible"/>
                                      </p:to>
                                    </p:set>
                                    <p:animEffect transition="in" filter="wheel(1)">
                                      <p:cBhvr>
                                        <p:cTn id="12" dur="500"/>
                                        <p:tgtEl>
                                          <p:spTgt spid="1049406"/>
                                        </p:tgtEl>
                                      </p:cBhvr>
                                    </p:animEffect>
                                  </p:childTnLst>
                                </p:cTn>
                              </p:par>
                            </p:childTnLst>
                          </p:cTn>
                        </p:par>
                        <p:par>
                          <p:cTn id="13" fill="hold" nodeType="afterGroup">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049407"/>
                                        </p:tgtEl>
                                        <p:attrNameLst>
                                          <p:attrName>style.visibility</p:attrName>
                                        </p:attrNameLst>
                                      </p:cBhvr>
                                      <p:to>
                                        <p:strVal val="visible"/>
                                      </p:to>
                                    </p:set>
                                    <p:animEffect transition="in" filter="wipe(left)">
                                      <p:cBhvr>
                                        <p:cTn id="16" dur="500"/>
                                        <p:tgtEl>
                                          <p:spTgt spid="1049407"/>
                                        </p:tgtEl>
                                      </p:cBhvr>
                                    </p:animEffect>
                                  </p:childTnLst>
                                </p:cTn>
                              </p:par>
                            </p:childTnLst>
                          </p:cTn>
                        </p:par>
                        <p:par>
                          <p:cTn id="17" fill="hold" nodeType="afterGroup">
                            <p:stCondLst>
                              <p:cond delay="1500"/>
                            </p:stCondLst>
                            <p:childTnLst>
                              <p:par>
                                <p:cTn id="18" presetID="53" presetClass="entr" presetSubtype="16" fill="hold" nodeType="afterEffect">
                                  <p:stCondLst>
                                    <p:cond delay="0"/>
                                  </p:stCondLst>
                                  <p:childTnLst>
                                    <p:set>
                                      <p:cBhvr>
                                        <p:cTn id="19" dur="1" fill="hold">
                                          <p:stCondLst>
                                            <p:cond delay="0"/>
                                          </p:stCondLst>
                                        </p:cTn>
                                        <p:tgtEl>
                                          <p:spTgt spid="2097234"/>
                                        </p:tgtEl>
                                        <p:attrNameLst>
                                          <p:attrName>style.visibility</p:attrName>
                                        </p:attrNameLst>
                                      </p:cBhvr>
                                      <p:to>
                                        <p:strVal val="visible"/>
                                      </p:to>
                                    </p:set>
                                    <p:anim calcmode="lin" valueType="num">
                                      <p:cBhvr>
                                        <p:cTn id="20" dur="500" fill="hold"/>
                                        <p:tgtEl>
                                          <p:spTgt spid="2097234"/>
                                        </p:tgtEl>
                                        <p:attrNameLst>
                                          <p:attrName>ppt_w</p:attrName>
                                        </p:attrNameLst>
                                      </p:cBhvr>
                                      <p:tavLst>
                                        <p:tav tm="0">
                                          <p:val>
                                            <p:fltVal val="0"/>
                                          </p:val>
                                        </p:tav>
                                        <p:tav tm="100000">
                                          <p:val>
                                            <p:strVal val="#ppt_w"/>
                                          </p:val>
                                        </p:tav>
                                      </p:tavLst>
                                    </p:anim>
                                    <p:anim calcmode="lin" valueType="num">
                                      <p:cBhvr>
                                        <p:cTn id="21" dur="500" fill="hold"/>
                                        <p:tgtEl>
                                          <p:spTgt spid="2097234"/>
                                        </p:tgtEl>
                                        <p:attrNameLst>
                                          <p:attrName>ppt_h</p:attrName>
                                        </p:attrNameLst>
                                      </p:cBhvr>
                                      <p:tavLst>
                                        <p:tav tm="0">
                                          <p:val>
                                            <p:fltVal val="0"/>
                                          </p:val>
                                        </p:tav>
                                        <p:tav tm="100000">
                                          <p:val>
                                            <p:strVal val="#ppt_h"/>
                                          </p:val>
                                        </p:tav>
                                      </p:tavLst>
                                    </p:anim>
                                    <p:animEffect transition="in" filter="fade">
                                      <p:cBhvr>
                                        <p:cTn id="22" dur="500"/>
                                        <p:tgtEl>
                                          <p:spTgt spid="20972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405" grpId="0" animBg="1"/>
      <p:bldP spid="1049406" grpId="0" animBg="1"/>
      <p:bldP spid="104940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409" name="圆角矩形 19"/>
          <p:cNvSpPr/>
          <p:nvPr/>
        </p:nvSpPr>
        <p:spPr>
          <a:xfrm>
            <a:off x="887095" y="1373505"/>
            <a:ext cx="4444365" cy="75311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457200"/>
            <a:r>
              <a:rPr lang="zh-CN" altLang="en-US" sz="3000" b="1">
                <a:ln w="19050">
                  <a:noFill/>
                </a:ln>
                <a:solidFill>
                  <a:schemeClr val="bg1"/>
                </a:solidFill>
                <a:latin typeface="微软雅黑" panose="020B0503020204020204" pitchFamily="34" charset="-122"/>
                <a:ea typeface="微软雅黑" panose="020B0503020204020204" pitchFamily="34" charset="-122"/>
                <a:cs typeface="+mn-ea"/>
                <a:sym typeface="+mn-lt"/>
              </a:rPr>
              <a:t>三、加强精准监管执法</a:t>
            </a:r>
          </a:p>
        </p:txBody>
      </p:sp>
      <p:sp>
        <p:nvSpPr>
          <p:cNvPr id="1049410" name="矩形 3"/>
          <p:cNvSpPr/>
          <p:nvPr/>
        </p:nvSpPr>
        <p:spPr>
          <a:xfrm>
            <a:off x="787400" y="2624455"/>
            <a:ext cx="10617835" cy="3411855"/>
          </a:xfrm>
          <a:prstGeom prst="rect">
            <a:avLst/>
          </a:prstGeom>
          <a:noFill/>
          <a:ln w="57150" cap="flat" cmpd="sng" algn="ctr">
            <a:solidFill>
              <a:srgbClr val="C0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9411" name="TextBox 42"/>
          <p:cNvSpPr txBox="1">
            <a:spLocks noChangeArrowheads="1"/>
          </p:cNvSpPr>
          <p:nvPr/>
        </p:nvSpPr>
        <p:spPr bwMode="auto">
          <a:xfrm>
            <a:off x="1047115" y="2721610"/>
            <a:ext cx="7790815" cy="3063875"/>
          </a:xfrm>
          <a:prstGeom prst="rect">
            <a:avLst/>
          </a:prstGeom>
          <a:noFill/>
          <a:ln>
            <a:noFill/>
          </a:ln>
        </p:spPr>
        <p:txBody>
          <a:bodyPr wrap="square">
            <a:spAutoFit/>
          </a:bodyPr>
          <a:lstStyle>
            <a:lvl1pPr>
              <a:spcBef>
                <a:spcPct val="20000"/>
              </a:spcBef>
              <a:buChar char="•"/>
              <a:defRPr sz="2000">
                <a:solidFill>
                  <a:srgbClr val="4D4D4D"/>
                </a:solidFill>
                <a:latin typeface="Arial" panose="020B0604020202020204" pitchFamily="34" charset="0"/>
                <a:ea typeface="微软雅黑" panose="020B0503020204020204" pitchFamily="34" charset="-122"/>
                <a:cs typeface="微软雅黑" panose="020B0503020204020204" pitchFamily="34" charset="-122"/>
              </a:defRPr>
            </a:lvl1pPr>
            <a:lvl2pPr marL="742950" indent="-285750">
              <a:spcBef>
                <a:spcPct val="20000"/>
              </a:spcBef>
              <a:buChar char="–"/>
              <a:defRPr sz="2000">
                <a:solidFill>
                  <a:srgbClr val="4D4D4D"/>
                </a:solidFill>
                <a:latin typeface="Arial" panose="020B0604020202020204" pitchFamily="34" charset="0"/>
                <a:ea typeface="仿宋_GB2312" panose="02010609030101010101" pitchFamily="49" charset="-122"/>
                <a:cs typeface="仿宋_GB2312" panose="02010609030101010101" pitchFamily="49"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cs typeface="仿宋_GB2312" panose="02010609030101010101" pitchFamily="49"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cs typeface="仿宋_GB2312" panose="02010609030101010101" pitchFamily="49"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cs typeface="仿宋_GB2312" panose="02010609030101010101" pitchFamily="49"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cs typeface="仿宋_GB2312" panose="02010609030101010101" pitchFamily="49"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cs typeface="仿宋_GB2312" panose="02010609030101010101" pitchFamily="49"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cs typeface="仿宋_GB2312" panose="02010609030101010101" pitchFamily="49"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cs typeface="仿宋_GB2312" panose="02010609030101010101" pitchFamily="49" charset="-122"/>
              </a:defRPr>
            </a:lvl9pPr>
          </a:lstStyle>
          <a:p>
            <a:pPr indent="0" defTabSz="913130" fontAlgn="base">
              <a:lnSpc>
                <a:spcPct val="175000"/>
              </a:lnSpc>
              <a:spcBef>
                <a:spcPct val="0"/>
              </a:spcBef>
              <a:spcAft>
                <a:spcPts val="500"/>
              </a:spcAft>
              <a:buNone/>
            </a:pPr>
            <a:r>
              <a:rPr lang="en-US" altLang="zh-CN" sz="1800">
                <a:solidFill>
                  <a:schemeClr val="tx1"/>
                </a:solidFill>
                <a:latin typeface="微软雅黑" panose="020B0503020204020204" pitchFamily="34" charset="-122"/>
                <a:cs typeface="+mn-ea"/>
                <a:sym typeface="+mn-lt"/>
              </a:rPr>
              <a:t>      </a:t>
            </a:r>
            <a:r>
              <a:rPr lang="zh-CN" altLang="en-US" sz="1800">
                <a:latin typeface="微软雅黑" panose="020B0503020204020204" pitchFamily="34" charset="-122"/>
                <a:cs typeface="+mn-ea"/>
                <a:sym typeface="+mn-lt"/>
              </a:rPr>
              <a:t>应急管理部将加快制定发布有限空间</a:t>
            </a:r>
            <a:r>
              <a:rPr lang="zh-CN" altLang="en-US" sz="1800" b="1">
                <a:solidFill>
                  <a:srgbClr val="C00000"/>
                </a:solidFill>
                <a:latin typeface="微软雅黑" panose="020B0503020204020204" pitchFamily="34" charset="-122"/>
                <a:cs typeface="+mn-ea"/>
                <a:sym typeface="+mn-lt"/>
              </a:rPr>
              <a:t>重点监管目录</a:t>
            </a:r>
            <a:r>
              <a:rPr lang="zh-CN" altLang="en-US" sz="1800">
                <a:latin typeface="微软雅黑" panose="020B0503020204020204" pitchFamily="34" charset="-122"/>
                <a:cs typeface="+mn-ea"/>
                <a:sym typeface="+mn-lt"/>
              </a:rPr>
              <a:t>，各级监管部门要</a:t>
            </a:r>
          </a:p>
          <a:p>
            <a:pPr indent="0" defTabSz="913130" fontAlgn="base">
              <a:lnSpc>
                <a:spcPct val="175000"/>
              </a:lnSpc>
              <a:spcBef>
                <a:spcPct val="0"/>
              </a:spcBef>
              <a:spcAft>
                <a:spcPts val="500"/>
              </a:spcAft>
              <a:buNone/>
            </a:pPr>
            <a:r>
              <a:rPr lang="zh-CN" altLang="en-US" sz="1800">
                <a:latin typeface="微软雅黑" panose="020B0503020204020204" pitchFamily="34" charset="-122"/>
                <a:cs typeface="+mn-ea"/>
                <a:sym typeface="+mn-lt"/>
              </a:rPr>
              <a:t>对照重点监管目录，强化</a:t>
            </a:r>
            <a:r>
              <a:rPr lang="zh-CN" altLang="en-US" sz="1800" b="1">
                <a:solidFill>
                  <a:srgbClr val="C00000"/>
                </a:solidFill>
                <a:latin typeface="微软雅黑" panose="020B0503020204020204" pitchFamily="34" charset="-122"/>
                <a:cs typeface="+mn-ea"/>
                <a:sym typeface="+mn-lt"/>
              </a:rPr>
              <a:t>精准执法</a:t>
            </a:r>
            <a:r>
              <a:rPr lang="zh-CN" altLang="en-US" sz="1800">
                <a:latin typeface="微软雅黑" panose="020B0503020204020204" pitchFamily="34" charset="-122"/>
                <a:cs typeface="+mn-ea"/>
                <a:sym typeface="+mn-lt"/>
              </a:rPr>
              <a:t>，突出涉及</a:t>
            </a:r>
            <a:r>
              <a:rPr lang="zh-CN" altLang="en-US" sz="1800" b="1">
                <a:solidFill>
                  <a:srgbClr val="C00000"/>
                </a:solidFill>
                <a:latin typeface="微软雅黑" panose="020B0503020204020204" pitchFamily="34" charset="-122"/>
                <a:cs typeface="+mn-ea"/>
                <a:sym typeface="+mn-lt"/>
              </a:rPr>
              <a:t>硫化氢、一氧化碳、二氧化碳等</a:t>
            </a:r>
            <a:r>
              <a:rPr lang="zh-CN" altLang="en-US" sz="1800">
                <a:latin typeface="微软雅黑" panose="020B0503020204020204" pitchFamily="34" charset="-122"/>
                <a:cs typeface="+mn-ea"/>
                <a:sym typeface="+mn-lt"/>
              </a:rPr>
              <a:t>中毒和窒息风险的有限空间，聚焦</a:t>
            </a:r>
            <a:r>
              <a:rPr lang="zh-CN" altLang="en-US" sz="1800" b="1">
                <a:solidFill>
                  <a:srgbClr val="C00000"/>
                </a:solidFill>
                <a:latin typeface="微软雅黑" panose="020B0503020204020204" pitchFamily="34" charset="-122"/>
                <a:cs typeface="+mn-ea"/>
                <a:sym typeface="+mn-lt"/>
              </a:rPr>
              <a:t>监护人负责制</a:t>
            </a:r>
            <a:r>
              <a:rPr lang="zh-CN" altLang="en-US" sz="1800">
                <a:latin typeface="微软雅黑" panose="020B0503020204020204" pitchFamily="34" charset="-122"/>
                <a:cs typeface="+mn-ea"/>
                <a:sym typeface="+mn-lt"/>
              </a:rPr>
              <a:t>以及</a:t>
            </a:r>
            <a:r>
              <a:rPr lang="zh-CN" altLang="en-US" sz="1800" b="1">
                <a:solidFill>
                  <a:srgbClr val="C00000"/>
                </a:solidFill>
                <a:latin typeface="微软雅黑" panose="020B0503020204020204" pitchFamily="34" charset="-122"/>
                <a:cs typeface="+mn-ea"/>
                <a:sym typeface="+mn-lt"/>
              </a:rPr>
              <a:t>作业审批</a:t>
            </a:r>
            <a:r>
              <a:rPr lang="zh-CN" altLang="en-US" sz="1800">
                <a:latin typeface="微软雅黑" panose="020B0503020204020204" pitchFamily="34" charset="-122"/>
                <a:cs typeface="+mn-ea"/>
                <a:sym typeface="+mn-lt"/>
              </a:rPr>
              <a:t>、</a:t>
            </a:r>
            <a:r>
              <a:rPr lang="zh-CN" altLang="en-US" sz="1800" b="1">
                <a:solidFill>
                  <a:srgbClr val="C00000"/>
                </a:solidFill>
                <a:latin typeface="微软雅黑" panose="020B0503020204020204" pitchFamily="34" charset="-122"/>
                <a:cs typeface="+mn-ea"/>
                <a:sym typeface="+mn-lt"/>
              </a:rPr>
              <a:t>防护用品和应急救援装备配备</a:t>
            </a:r>
            <a:r>
              <a:rPr lang="zh-CN" altLang="en-US" sz="1800">
                <a:latin typeface="微软雅黑" panose="020B0503020204020204" pitchFamily="34" charset="-122"/>
                <a:cs typeface="+mn-ea"/>
                <a:sym typeface="+mn-lt"/>
              </a:rPr>
              <a:t>等关键环节，切实提高风险隐患排查整改质量，切实提升发现问题和解决问题的强烈意愿和能力水平。对存在</a:t>
            </a:r>
            <a:r>
              <a:rPr lang="zh-CN" altLang="en-US" sz="1800" b="1">
                <a:solidFill>
                  <a:srgbClr val="C00000"/>
                </a:solidFill>
                <a:latin typeface="微软雅黑" panose="020B0503020204020204" pitchFamily="34" charset="-122"/>
                <a:cs typeface="+mn-ea"/>
                <a:sym typeface="+mn-lt"/>
              </a:rPr>
              <a:t>重大隐患</a:t>
            </a:r>
            <a:r>
              <a:rPr lang="zh-CN" altLang="en-US" sz="1800">
                <a:latin typeface="微软雅黑" panose="020B0503020204020204" pitchFamily="34" charset="-122"/>
                <a:cs typeface="+mn-ea"/>
                <a:sym typeface="+mn-lt"/>
              </a:rPr>
              <a:t>和</a:t>
            </a:r>
            <a:r>
              <a:rPr lang="zh-CN" altLang="en-US" sz="1800" b="1">
                <a:solidFill>
                  <a:srgbClr val="C00000"/>
                </a:solidFill>
                <a:latin typeface="微软雅黑" panose="020B0503020204020204" pitchFamily="34" charset="-122"/>
                <a:cs typeface="+mn-ea"/>
                <a:sym typeface="+mn-lt"/>
              </a:rPr>
              <a:t>违法</a:t>
            </a:r>
            <a:r>
              <a:rPr lang="zh-CN" altLang="en-US" sz="1800">
                <a:latin typeface="微软雅黑" panose="020B0503020204020204" pitchFamily="34" charset="-122"/>
                <a:cs typeface="+mn-ea"/>
                <a:sym typeface="+mn-lt"/>
              </a:rPr>
              <a:t>行为的企业，依法严格实施</a:t>
            </a:r>
            <a:r>
              <a:rPr lang="zh-CN" altLang="en-US" sz="1800" b="1">
                <a:solidFill>
                  <a:srgbClr val="C00000"/>
                </a:solidFill>
                <a:latin typeface="微软雅黑" panose="020B0503020204020204" pitchFamily="34" charset="-122"/>
                <a:cs typeface="+mn-ea"/>
                <a:sym typeface="+mn-lt"/>
              </a:rPr>
              <a:t>处罚</a:t>
            </a:r>
            <a:r>
              <a:rPr lang="zh-CN" altLang="en-US" sz="1800">
                <a:latin typeface="微软雅黑" panose="020B0503020204020204" pitchFamily="34" charset="-122"/>
                <a:cs typeface="+mn-ea"/>
                <a:sym typeface="+mn-lt"/>
              </a:rPr>
              <a:t>。</a:t>
            </a:r>
          </a:p>
        </p:txBody>
      </p:sp>
      <p:pic>
        <p:nvPicPr>
          <p:cNvPr id="2097235" name="图片 6"/>
          <p:cNvPicPr>
            <a:picLocks noChangeAspect="1"/>
          </p:cNvPicPr>
          <p:nvPr/>
        </p:nvPicPr>
        <p:blipFill>
          <a:blip r:embed="rId3"/>
          <a:stretch>
            <a:fillRect/>
          </a:stretch>
        </p:blipFill>
        <p:spPr>
          <a:xfrm>
            <a:off x="8949055" y="3185160"/>
            <a:ext cx="2116455" cy="1711960"/>
          </a:xfrm>
          <a:prstGeom prst="rect">
            <a:avLst/>
          </a:prstGeom>
        </p:spPr>
      </p:pic>
      <p:sp>
        <p:nvSpPr>
          <p:cNvPr id="1049412" name="矩形 13"/>
          <p:cNvSpPr/>
          <p:nvPr>
            <p:custDataLst>
              <p:tags r:id="rId1"/>
            </p:custDataLst>
          </p:nvPr>
        </p:nvSpPr>
        <p:spPr>
          <a:xfrm>
            <a:off x="1926590" y="379730"/>
            <a:ext cx="3253105" cy="398780"/>
          </a:xfrm>
          <a:prstGeom prst="rect">
            <a:avLst/>
          </a:prstGeom>
        </p:spPr>
        <p:txBody>
          <a:bodyPr wrap="square">
            <a:spAutoFit/>
          </a:bodyPr>
          <a:lstStyle/>
          <a:p>
            <a:pPr lvl="0" algn="ct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《规定》落实的推动措施</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049409"/>
                                        </p:tgtEl>
                                        <p:attrNameLst>
                                          <p:attrName>style.visibility</p:attrName>
                                        </p:attrNameLst>
                                      </p:cBhvr>
                                      <p:to>
                                        <p:strVal val="visible"/>
                                      </p:to>
                                    </p:set>
                                    <p:anim calcmode="lin" valueType="num">
                                      <p:cBhvr additive="base">
                                        <p:cTn id="7" dur="500"/>
                                        <p:tgtEl>
                                          <p:spTgt spid="1049409"/>
                                        </p:tgtEl>
                                        <p:attrNameLst>
                                          <p:attrName>ppt_x</p:attrName>
                                        </p:attrNameLst>
                                      </p:cBhvr>
                                      <p:tavLst>
                                        <p:tav tm="0">
                                          <p:val>
                                            <p:strVal val="#ppt_x-#ppt_w*1.125000"/>
                                          </p:val>
                                        </p:tav>
                                        <p:tav tm="100000">
                                          <p:val>
                                            <p:strVal val="#ppt_x"/>
                                          </p:val>
                                        </p:tav>
                                      </p:tavLst>
                                    </p:anim>
                                    <p:animEffect transition="in" filter="wipe(right)">
                                      <p:cBhvr>
                                        <p:cTn id="8" dur="500"/>
                                        <p:tgtEl>
                                          <p:spTgt spid="1049409"/>
                                        </p:tgtEl>
                                      </p:cBhvr>
                                    </p:animEffect>
                                  </p:childTnLst>
                                </p:cTn>
                              </p:par>
                            </p:childTnLst>
                          </p:cTn>
                        </p:par>
                        <p:par>
                          <p:cTn id="9" fill="hold" nodeType="afterGroup">
                            <p:stCondLst>
                              <p:cond delay="500"/>
                            </p:stCondLst>
                            <p:childTnLst>
                              <p:par>
                                <p:cTn id="10" presetID="21" presetClass="entr" presetSubtype="1" fill="hold" grpId="0" nodeType="afterEffect">
                                  <p:stCondLst>
                                    <p:cond delay="0"/>
                                  </p:stCondLst>
                                  <p:childTnLst>
                                    <p:set>
                                      <p:cBhvr>
                                        <p:cTn id="11" dur="1" fill="hold">
                                          <p:stCondLst>
                                            <p:cond delay="0"/>
                                          </p:stCondLst>
                                        </p:cTn>
                                        <p:tgtEl>
                                          <p:spTgt spid="1049410"/>
                                        </p:tgtEl>
                                        <p:attrNameLst>
                                          <p:attrName>style.visibility</p:attrName>
                                        </p:attrNameLst>
                                      </p:cBhvr>
                                      <p:to>
                                        <p:strVal val="visible"/>
                                      </p:to>
                                    </p:set>
                                    <p:animEffect transition="in" filter="wheel(1)">
                                      <p:cBhvr>
                                        <p:cTn id="12" dur="500"/>
                                        <p:tgtEl>
                                          <p:spTgt spid="1049410"/>
                                        </p:tgtEl>
                                      </p:cBhvr>
                                    </p:animEffect>
                                  </p:childTnLst>
                                </p:cTn>
                              </p:par>
                            </p:childTnLst>
                          </p:cTn>
                        </p:par>
                        <p:par>
                          <p:cTn id="13" fill="hold" nodeType="afterGroup">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049411"/>
                                        </p:tgtEl>
                                        <p:attrNameLst>
                                          <p:attrName>style.visibility</p:attrName>
                                        </p:attrNameLst>
                                      </p:cBhvr>
                                      <p:to>
                                        <p:strVal val="visible"/>
                                      </p:to>
                                    </p:set>
                                    <p:animEffect transition="in" filter="wipe(left)">
                                      <p:cBhvr>
                                        <p:cTn id="16" dur="500"/>
                                        <p:tgtEl>
                                          <p:spTgt spid="1049411"/>
                                        </p:tgtEl>
                                      </p:cBhvr>
                                    </p:animEffect>
                                  </p:childTnLst>
                                </p:cTn>
                              </p:par>
                            </p:childTnLst>
                          </p:cTn>
                        </p:par>
                        <p:par>
                          <p:cTn id="17" fill="hold" nodeType="afterGroup">
                            <p:stCondLst>
                              <p:cond delay="1500"/>
                            </p:stCondLst>
                            <p:childTnLst>
                              <p:par>
                                <p:cTn id="18" presetID="53" presetClass="entr" presetSubtype="16" fill="hold" nodeType="afterEffect">
                                  <p:stCondLst>
                                    <p:cond delay="0"/>
                                  </p:stCondLst>
                                  <p:childTnLst>
                                    <p:set>
                                      <p:cBhvr>
                                        <p:cTn id="19" dur="1" fill="hold">
                                          <p:stCondLst>
                                            <p:cond delay="0"/>
                                          </p:stCondLst>
                                        </p:cTn>
                                        <p:tgtEl>
                                          <p:spTgt spid="2097235"/>
                                        </p:tgtEl>
                                        <p:attrNameLst>
                                          <p:attrName>style.visibility</p:attrName>
                                        </p:attrNameLst>
                                      </p:cBhvr>
                                      <p:to>
                                        <p:strVal val="visible"/>
                                      </p:to>
                                    </p:set>
                                    <p:anim calcmode="lin" valueType="num">
                                      <p:cBhvr>
                                        <p:cTn id="20" dur="500" fill="hold"/>
                                        <p:tgtEl>
                                          <p:spTgt spid="2097235"/>
                                        </p:tgtEl>
                                        <p:attrNameLst>
                                          <p:attrName>ppt_w</p:attrName>
                                        </p:attrNameLst>
                                      </p:cBhvr>
                                      <p:tavLst>
                                        <p:tav tm="0">
                                          <p:val>
                                            <p:fltVal val="0"/>
                                          </p:val>
                                        </p:tav>
                                        <p:tav tm="100000">
                                          <p:val>
                                            <p:strVal val="#ppt_w"/>
                                          </p:val>
                                        </p:tav>
                                      </p:tavLst>
                                    </p:anim>
                                    <p:anim calcmode="lin" valueType="num">
                                      <p:cBhvr>
                                        <p:cTn id="21" dur="500" fill="hold"/>
                                        <p:tgtEl>
                                          <p:spTgt spid="2097235"/>
                                        </p:tgtEl>
                                        <p:attrNameLst>
                                          <p:attrName>ppt_h</p:attrName>
                                        </p:attrNameLst>
                                      </p:cBhvr>
                                      <p:tavLst>
                                        <p:tav tm="0">
                                          <p:val>
                                            <p:fltVal val="0"/>
                                          </p:val>
                                        </p:tav>
                                        <p:tav tm="100000">
                                          <p:val>
                                            <p:strVal val="#ppt_h"/>
                                          </p:val>
                                        </p:tav>
                                      </p:tavLst>
                                    </p:anim>
                                    <p:animEffect transition="in" filter="fade">
                                      <p:cBhvr>
                                        <p:cTn id="22" dur="500"/>
                                        <p:tgtEl>
                                          <p:spTgt spid="2097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409" grpId="0" animBg="1"/>
      <p:bldP spid="1049410" grpId="0" animBg="1"/>
      <p:bldP spid="1049411"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236" name="图片 7"/>
          <p:cNvPicPr>
            <a:picLocks noChangeAspect="1"/>
          </p:cNvPicPr>
          <p:nvPr/>
        </p:nvPicPr>
        <p:blipFill>
          <a:blip r:embed="rId2"/>
          <a:srcRect t="65917"/>
          <a:stretch>
            <a:fillRect/>
          </a:stretch>
        </p:blipFill>
        <p:spPr>
          <a:xfrm>
            <a:off x="0" y="4780280"/>
            <a:ext cx="12192000" cy="2077720"/>
          </a:xfrm>
          <a:prstGeom prst="rect">
            <a:avLst/>
          </a:prstGeom>
        </p:spPr>
      </p:pic>
      <p:pic>
        <p:nvPicPr>
          <p:cNvPr id="2097237" name="图片 11"/>
          <p:cNvPicPr>
            <a:picLocks noChangeAspect="1"/>
          </p:cNvPicPr>
          <p:nvPr/>
        </p:nvPicPr>
        <p:blipFill>
          <a:blip r:embed="rId3"/>
          <a:srcRect t="66090" r="28417"/>
          <a:stretch>
            <a:fillRect/>
          </a:stretch>
        </p:blipFill>
        <p:spPr>
          <a:xfrm>
            <a:off x="121920" y="4534187"/>
            <a:ext cx="8727440" cy="1937806"/>
          </a:xfrm>
          <a:prstGeom prst="rect">
            <a:avLst/>
          </a:prstGeom>
        </p:spPr>
      </p:pic>
      <p:pic>
        <p:nvPicPr>
          <p:cNvPr id="2097238" name="图片 9"/>
          <p:cNvPicPr>
            <a:picLocks noChangeAspect="1"/>
          </p:cNvPicPr>
          <p:nvPr/>
        </p:nvPicPr>
        <p:blipFill>
          <a:blip r:embed="rId4"/>
          <a:stretch>
            <a:fillRect/>
          </a:stretch>
        </p:blipFill>
        <p:spPr>
          <a:xfrm>
            <a:off x="0" y="5652348"/>
            <a:ext cx="12192000" cy="1232990"/>
          </a:xfrm>
          <a:prstGeom prst="rect">
            <a:avLst/>
          </a:prstGeom>
        </p:spPr>
      </p:pic>
      <p:pic>
        <p:nvPicPr>
          <p:cNvPr id="2097239" name="图片 13"/>
          <p:cNvPicPr>
            <a:picLocks noChangeAspect="1"/>
          </p:cNvPicPr>
          <p:nvPr/>
        </p:nvPicPr>
        <p:blipFill>
          <a:blip r:embed="rId5"/>
          <a:srcRect l="17981" t="35744" r="9913"/>
          <a:stretch>
            <a:fillRect/>
          </a:stretch>
        </p:blipFill>
        <p:spPr>
          <a:xfrm>
            <a:off x="7884160" y="5126453"/>
            <a:ext cx="3454400" cy="1786222"/>
          </a:xfrm>
          <a:prstGeom prst="rect">
            <a:avLst/>
          </a:prstGeom>
        </p:spPr>
      </p:pic>
      <p:pic>
        <p:nvPicPr>
          <p:cNvPr id="2097240" name="图片 17"/>
          <p:cNvPicPr>
            <a:picLocks noChangeAspect="1"/>
          </p:cNvPicPr>
          <p:nvPr/>
        </p:nvPicPr>
        <p:blipFill>
          <a:blip r:embed="rId6"/>
          <a:stretch>
            <a:fillRect/>
          </a:stretch>
        </p:blipFill>
        <p:spPr>
          <a:xfrm>
            <a:off x="0" y="0"/>
            <a:ext cx="5403386" cy="1937805"/>
          </a:xfrm>
          <a:prstGeom prst="rect">
            <a:avLst/>
          </a:prstGeom>
        </p:spPr>
      </p:pic>
      <p:pic>
        <p:nvPicPr>
          <p:cNvPr id="2097241" name="图片 19"/>
          <p:cNvPicPr>
            <a:picLocks noChangeAspect="1"/>
          </p:cNvPicPr>
          <p:nvPr/>
        </p:nvPicPr>
        <p:blipFill>
          <a:blip r:embed="rId7"/>
          <a:stretch>
            <a:fillRect/>
          </a:stretch>
        </p:blipFill>
        <p:spPr>
          <a:xfrm flipH="1">
            <a:off x="8623086" y="307973"/>
            <a:ext cx="3121404" cy="1492250"/>
          </a:xfrm>
          <a:prstGeom prst="rect">
            <a:avLst/>
          </a:prstGeom>
        </p:spPr>
      </p:pic>
      <p:sp>
        <p:nvSpPr>
          <p:cNvPr id="1049413" name="矩形 2"/>
          <p:cNvSpPr/>
          <p:nvPr/>
        </p:nvSpPr>
        <p:spPr>
          <a:xfrm>
            <a:off x="1515745" y="2075757"/>
            <a:ext cx="9159875" cy="1445260"/>
          </a:xfrm>
          <a:prstGeom prst="rect">
            <a:avLst/>
          </a:prstGeom>
          <a:noFill/>
        </p:spPr>
        <p:txBody>
          <a:bodyPr wrap="square" rtlCol="0">
            <a:spAutoFit/>
          </a:bodyPr>
          <a:lstStyle/>
          <a:p>
            <a:pPr algn="ctr"/>
            <a:r>
              <a:rPr lang="zh-CN" altLang="en-US" sz="8800" b="1">
                <a:solidFill>
                  <a:srgbClr val="FF0000"/>
                </a:solidFill>
                <a:latin typeface="微软雅黑" panose="020B0503020204020204" pitchFamily="34" charset="-122"/>
                <a:ea typeface="微软雅黑" panose="020B0503020204020204" pitchFamily="34" charset="-122"/>
                <a:cs typeface="华文楷体" panose="02010600040101010101" charset="-122"/>
              </a:rPr>
              <a:t>感</a:t>
            </a:r>
            <a:r>
              <a:rPr lang="en-US" altLang="zh-CN" sz="8800" b="1">
                <a:solidFill>
                  <a:srgbClr val="FF0000"/>
                </a:solidFill>
                <a:latin typeface="微软雅黑" panose="020B0503020204020204" pitchFamily="34" charset="-122"/>
                <a:ea typeface="微软雅黑" panose="020B0503020204020204" pitchFamily="34" charset="-122"/>
                <a:cs typeface="华文楷体" panose="02010600040101010101" charset="-122"/>
              </a:rPr>
              <a:t> </a:t>
            </a:r>
            <a:r>
              <a:rPr lang="zh-CN" sz="8800" b="1">
                <a:solidFill>
                  <a:srgbClr val="FF0000"/>
                </a:solidFill>
                <a:latin typeface="微软雅黑" panose="020B0503020204020204" pitchFamily="34" charset="-122"/>
                <a:ea typeface="微软雅黑" panose="020B0503020204020204" pitchFamily="34" charset="-122"/>
                <a:cs typeface="华文楷体" panose="02010600040101010101" charset="-122"/>
              </a:rPr>
              <a:t>谢</a:t>
            </a:r>
            <a:r>
              <a:rPr lang="en-US" altLang="zh-CN" sz="8800" b="1">
                <a:solidFill>
                  <a:srgbClr val="FF0000"/>
                </a:solidFill>
                <a:latin typeface="微软雅黑" panose="020B0503020204020204" pitchFamily="34" charset="-122"/>
                <a:ea typeface="微软雅黑" panose="020B0503020204020204" pitchFamily="34" charset="-122"/>
                <a:cs typeface="华文楷体" panose="02010600040101010101" charset="-122"/>
              </a:rPr>
              <a:t> </a:t>
            </a:r>
            <a:r>
              <a:rPr lang="zh-CN" sz="8800" b="1">
                <a:solidFill>
                  <a:srgbClr val="FF0000"/>
                </a:solidFill>
                <a:latin typeface="微软雅黑" panose="020B0503020204020204" pitchFamily="34" charset="-122"/>
                <a:ea typeface="微软雅黑" panose="020B0503020204020204" pitchFamily="34" charset="-122"/>
                <a:cs typeface="华文楷体" panose="02010600040101010101" charset="-122"/>
              </a:rPr>
              <a:t>关</a:t>
            </a:r>
            <a:r>
              <a:rPr lang="en-US" altLang="zh-CN" sz="8800" b="1">
                <a:solidFill>
                  <a:srgbClr val="FF0000"/>
                </a:solidFill>
                <a:latin typeface="微软雅黑" panose="020B0503020204020204" pitchFamily="34" charset="-122"/>
                <a:ea typeface="微软雅黑" panose="020B0503020204020204" pitchFamily="34" charset="-122"/>
                <a:cs typeface="华文楷体" panose="02010600040101010101" charset="-122"/>
              </a:rPr>
              <a:t> </a:t>
            </a:r>
            <a:r>
              <a:rPr lang="zh-CN" sz="8800" b="1">
                <a:solidFill>
                  <a:srgbClr val="FF0000"/>
                </a:solidFill>
                <a:latin typeface="微软雅黑" panose="020B0503020204020204" pitchFamily="34" charset="-122"/>
                <a:ea typeface="微软雅黑" panose="020B0503020204020204" pitchFamily="34" charset="-122"/>
                <a:cs typeface="华文楷体" panose="02010600040101010101" charset="-122"/>
              </a:rPr>
              <a:t>注</a:t>
            </a:r>
          </a:p>
        </p:txBody>
      </p:sp>
      <p:sp>
        <p:nvSpPr>
          <p:cNvPr id="2" name="Rectangle 4"/>
          <p:cNvSpPr txBox="1">
            <a:spLocks noChangeArrowheads="1"/>
          </p:cNvSpPr>
          <p:nvPr/>
        </p:nvSpPr>
        <p:spPr bwMode="auto">
          <a:xfrm>
            <a:off x="1311103" y="4200271"/>
            <a:ext cx="9567254" cy="466344"/>
          </a:xfrm>
          <a:prstGeom prst="rect">
            <a:avLst/>
          </a:prstGeom>
          <a:noFill/>
          <a:ln>
            <a:noFill/>
          </a:ln>
          <a:effectLst/>
        </p:spPr>
        <p:txBody>
          <a:bodyPr vert="horz" wrap="square" lIns="91404" tIns="45702" rIns="91404" bIns="45702" numCol="1" anchor="ctr" anchorCtr="0" compatLnSpc="1">
            <a:scene3d>
              <a:camera prst="orthographicFront"/>
              <a:lightRig rig="soft" dir="t">
                <a:rot lat="0" lon="0" rev="15600000"/>
              </a:lightRig>
            </a:scene3d>
            <a:sp3d extrusionH="57150" prstMaterial="softEdge">
              <a:bevelT w="25400" h="38100"/>
            </a:sp3d>
          </a:bodyPr>
          <a:lstStyle>
            <a:lvl1pPr marL="0" indent="0" algn="ctr">
              <a:buFontTx/>
              <a:buNone/>
              <a:defRPr sz="2000" b="1">
                <a:solidFill>
                  <a:schemeClr val="bg1"/>
                </a:solidFill>
                <a:latin typeface="+mj-lt"/>
                <a:ea typeface="+mj-ea"/>
                <a:cs typeface="+mj-cs"/>
              </a:defRPr>
            </a:lvl1pPr>
            <a:lvl2pPr marL="742950" indent="-285750" eaLnBrk="0" hangingPunct="0">
              <a:spcBef>
                <a:spcPct val="20000"/>
              </a:spcBef>
              <a:buChar char="–"/>
              <a:defRPr sz="2000">
                <a:latin typeface="+mn-lt"/>
                <a:ea typeface="仿宋_GB2312" panose="02010609030101010101" pitchFamily="49" charset="-122"/>
              </a:defRPr>
            </a:lvl2pPr>
            <a:lvl3pPr marL="1143000" indent="-228600" eaLnBrk="0" hangingPunct="0">
              <a:spcBef>
                <a:spcPct val="20000"/>
              </a:spcBef>
              <a:buChar char="•"/>
              <a:defRPr sz="2400">
                <a:latin typeface="+mn-lt"/>
              </a:defRPr>
            </a:lvl3pPr>
            <a:lvl4pPr marL="1600200" indent="-228600" eaLnBrk="0" hangingPunct="0">
              <a:spcBef>
                <a:spcPct val="20000"/>
              </a:spcBef>
              <a:buChar char="–"/>
              <a:defRPr sz="2000">
                <a:latin typeface="+mn-lt"/>
              </a:defRPr>
            </a:lvl4pPr>
            <a:lvl5pPr marL="2057400" indent="-228600" eaLnBrk="0" hangingPunct="0">
              <a:spcBef>
                <a:spcPct val="20000"/>
              </a:spcBef>
              <a:buChar char="»"/>
              <a:defRPr sz="2000">
                <a:latin typeface="+mn-lt"/>
              </a:defRPr>
            </a:lvl5pPr>
            <a:lvl6pPr marL="2514600" indent="-228600" eaLnBrk="0" fontAlgn="base" hangingPunct="0">
              <a:spcBef>
                <a:spcPct val="20000"/>
              </a:spcBef>
              <a:spcAft>
                <a:spcPct val="0"/>
              </a:spcAft>
              <a:buChar char="»"/>
              <a:defRPr sz="2000">
                <a:latin typeface="+mn-lt"/>
              </a:defRPr>
            </a:lvl6pPr>
            <a:lvl7pPr marL="2971800" indent="-228600" eaLnBrk="0" fontAlgn="base" hangingPunct="0">
              <a:spcBef>
                <a:spcPct val="20000"/>
              </a:spcBef>
              <a:spcAft>
                <a:spcPct val="0"/>
              </a:spcAft>
              <a:buChar char="»"/>
              <a:defRPr sz="2000">
                <a:latin typeface="+mn-lt"/>
              </a:defRPr>
            </a:lvl7pPr>
            <a:lvl8pPr marL="3429000" indent="-228600" eaLnBrk="0" fontAlgn="base" hangingPunct="0">
              <a:spcBef>
                <a:spcPct val="20000"/>
              </a:spcBef>
              <a:spcAft>
                <a:spcPct val="0"/>
              </a:spcAft>
              <a:buChar char="»"/>
              <a:defRPr sz="2000">
                <a:latin typeface="+mn-lt"/>
              </a:defRPr>
            </a:lvl8pPr>
            <a:lvl9pPr marL="3886200" indent="-228600" eaLnBrk="0" fontAlgn="base" hangingPunct="0">
              <a:spcBef>
                <a:spcPct val="20000"/>
              </a:spcBef>
              <a:spcAft>
                <a:spcPct val="0"/>
              </a:spcAft>
              <a:buChar char="»"/>
              <a:defRPr sz="2000">
                <a:latin typeface="+mn-lt"/>
              </a:defRPr>
            </a:lvl9p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en-US" sz="1600" i="0" u="none" strike="noStrike" kern="1200" cap="none" spc="0" normalizeH="0" baseline="0" noProof="0">
              <a:solidFill>
                <a:schemeClr val="accent4"/>
              </a:solidFill>
              <a:effectLst/>
              <a:uLnTx/>
              <a:uFillTx/>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2097240"/>
                                        </p:tgtEl>
                                        <p:attrNameLst>
                                          <p:attrName>style.visibility</p:attrName>
                                        </p:attrNameLst>
                                      </p:cBhvr>
                                      <p:to>
                                        <p:strVal val="visible"/>
                                      </p:to>
                                    </p:set>
                                    <p:animEffect transition="in" filter="wipe(left)">
                                      <p:cBhvr>
                                        <p:cTn id="7" dur="500"/>
                                        <p:tgtEl>
                                          <p:spTgt spid="2097240"/>
                                        </p:tgtEl>
                                      </p:cBhvr>
                                    </p:animEffect>
                                  </p:childTnLst>
                                </p:cTn>
                              </p:par>
                            </p:childTnLst>
                          </p:cTn>
                        </p:par>
                        <p:par>
                          <p:cTn id="8" fill="hold" nodeType="afterGroup">
                            <p:stCondLst>
                              <p:cond delay="500"/>
                            </p:stCondLst>
                            <p:childTnLst>
                              <p:par>
                                <p:cTn id="9" presetID="22" presetClass="entr" presetSubtype="4" fill="hold" nodeType="afterEffect">
                                  <p:stCondLst>
                                    <p:cond delay="0"/>
                                  </p:stCondLst>
                                  <p:childTnLst>
                                    <p:set>
                                      <p:cBhvr>
                                        <p:cTn id="10" dur="1" fill="hold">
                                          <p:stCondLst>
                                            <p:cond delay="0"/>
                                          </p:stCondLst>
                                        </p:cTn>
                                        <p:tgtEl>
                                          <p:spTgt spid="2097236"/>
                                        </p:tgtEl>
                                        <p:attrNameLst>
                                          <p:attrName>style.visibility</p:attrName>
                                        </p:attrNameLst>
                                      </p:cBhvr>
                                      <p:to>
                                        <p:strVal val="visible"/>
                                      </p:to>
                                    </p:set>
                                    <p:animEffect transition="in" filter="wipe(down)">
                                      <p:cBhvr>
                                        <p:cTn id="11" dur="500"/>
                                        <p:tgtEl>
                                          <p:spTgt spid="2097236"/>
                                        </p:tgtEl>
                                      </p:cBhvr>
                                    </p:animEffect>
                                  </p:childTnLst>
                                </p:cTn>
                              </p:par>
                            </p:childTnLst>
                          </p:cTn>
                        </p:par>
                        <p:par>
                          <p:cTn id="12" fill="hold" nodeType="afterGroup">
                            <p:stCondLst>
                              <p:cond delay="1000"/>
                            </p:stCondLst>
                            <p:childTnLst>
                              <p:par>
                                <p:cTn id="13" presetID="42" presetClass="entr" presetSubtype="0" fill="hold" nodeType="afterEffect">
                                  <p:stCondLst>
                                    <p:cond delay="0"/>
                                  </p:stCondLst>
                                  <p:childTnLst>
                                    <p:set>
                                      <p:cBhvr>
                                        <p:cTn id="14" dur="500" fill="hold">
                                          <p:stCondLst>
                                            <p:cond delay="0"/>
                                          </p:stCondLst>
                                        </p:cTn>
                                        <p:tgtEl>
                                          <p:spTgt spid="2097238"/>
                                        </p:tgtEl>
                                        <p:attrNameLst>
                                          <p:attrName>style.visibility</p:attrName>
                                        </p:attrNameLst>
                                      </p:cBhvr>
                                      <p:to>
                                        <p:strVal val="visible"/>
                                      </p:to>
                                    </p:set>
                                    <p:animEffect transition="in" filter="fade">
                                      <p:cBhvr>
                                        <p:cTn id="15" dur="500"/>
                                        <p:tgtEl>
                                          <p:spTgt spid="2097238"/>
                                        </p:tgtEl>
                                      </p:cBhvr>
                                    </p:animEffect>
                                    <p:anim calcmode="lin" valueType="num">
                                      <p:cBhvr>
                                        <p:cTn id="16" dur="500" fill="hold"/>
                                        <p:tgtEl>
                                          <p:spTgt spid="2097238"/>
                                        </p:tgtEl>
                                        <p:attrNameLst>
                                          <p:attrName>ppt_x</p:attrName>
                                        </p:attrNameLst>
                                      </p:cBhvr>
                                      <p:tavLst>
                                        <p:tav tm="0">
                                          <p:val>
                                            <p:strVal val="#ppt_x"/>
                                          </p:val>
                                        </p:tav>
                                        <p:tav tm="100000">
                                          <p:val>
                                            <p:strVal val="#ppt_x"/>
                                          </p:val>
                                        </p:tav>
                                      </p:tavLst>
                                    </p:anim>
                                    <p:anim calcmode="lin" valueType="num">
                                      <p:cBhvr>
                                        <p:cTn id="17" dur="500" fill="hold"/>
                                        <p:tgtEl>
                                          <p:spTgt spid="2097238"/>
                                        </p:tgtEl>
                                        <p:attrNameLst>
                                          <p:attrName>ppt_y</p:attrName>
                                        </p:attrNameLst>
                                      </p:cBhvr>
                                      <p:tavLst>
                                        <p:tav tm="0">
                                          <p:val>
                                            <p:strVal val="#ppt_y+.1"/>
                                          </p:val>
                                        </p:tav>
                                        <p:tav tm="100000">
                                          <p:val>
                                            <p:strVal val="#ppt_y"/>
                                          </p:val>
                                        </p:tav>
                                      </p:tavLst>
                                    </p:anim>
                                  </p:childTnLst>
                                </p:cTn>
                              </p:par>
                            </p:childTnLst>
                          </p:cTn>
                        </p:par>
                        <p:par>
                          <p:cTn id="18" fill="hold" nodeType="afterGroup">
                            <p:stCondLst>
                              <p:cond delay="1500"/>
                            </p:stCondLst>
                            <p:childTnLst>
                              <p:par>
                                <p:cTn id="19" presetID="22" presetClass="entr" presetSubtype="4" fill="hold" nodeType="afterEffect">
                                  <p:stCondLst>
                                    <p:cond delay="0"/>
                                  </p:stCondLst>
                                  <p:childTnLst>
                                    <p:set>
                                      <p:cBhvr>
                                        <p:cTn id="20" dur="1" fill="hold">
                                          <p:stCondLst>
                                            <p:cond delay="0"/>
                                          </p:stCondLst>
                                        </p:cTn>
                                        <p:tgtEl>
                                          <p:spTgt spid="2097237"/>
                                        </p:tgtEl>
                                        <p:attrNameLst>
                                          <p:attrName>style.visibility</p:attrName>
                                        </p:attrNameLst>
                                      </p:cBhvr>
                                      <p:to>
                                        <p:strVal val="visible"/>
                                      </p:to>
                                    </p:set>
                                    <p:animEffect transition="in" filter="wipe(down)">
                                      <p:cBhvr>
                                        <p:cTn id="21" dur="500"/>
                                        <p:tgtEl>
                                          <p:spTgt spid="2097237"/>
                                        </p:tgtEl>
                                      </p:cBhvr>
                                    </p:animEffect>
                                  </p:childTnLst>
                                </p:cTn>
                              </p:par>
                            </p:childTnLst>
                          </p:cTn>
                        </p:par>
                        <p:par>
                          <p:cTn id="22" fill="hold" nodeType="afterGroup">
                            <p:stCondLst>
                              <p:cond delay="2000"/>
                            </p:stCondLst>
                            <p:childTnLst>
                              <p:par>
                                <p:cTn id="23" presetID="42" presetClass="entr" presetSubtype="0" fill="hold" nodeType="afterEffect">
                                  <p:stCondLst>
                                    <p:cond delay="0"/>
                                  </p:stCondLst>
                                  <p:childTnLst>
                                    <p:set>
                                      <p:cBhvr>
                                        <p:cTn id="24" dur="500" fill="hold">
                                          <p:stCondLst>
                                            <p:cond delay="0"/>
                                          </p:stCondLst>
                                        </p:cTn>
                                        <p:tgtEl>
                                          <p:spTgt spid="2097239"/>
                                        </p:tgtEl>
                                        <p:attrNameLst>
                                          <p:attrName>style.visibility</p:attrName>
                                        </p:attrNameLst>
                                      </p:cBhvr>
                                      <p:to>
                                        <p:strVal val="visible"/>
                                      </p:to>
                                    </p:set>
                                    <p:animEffect transition="in" filter="fade">
                                      <p:cBhvr>
                                        <p:cTn id="25" dur="500"/>
                                        <p:tgtEl>
                                          <p:spTgt spid="2097239"/>
                                        </p:tgtEl>
                                      </p:cBhvr>
                                    </p:animEffect>
                                    <p:anim calcmode="lin" valueType="num">
                                      <p:cBhvr>
                                        <p:cTn id="26" dur="500" fill="hold"/>
                                        <p:tgtEl>
                                          <p:spTgt spid="2097239"/>
                                        </p:tgtEl>
                                        <p:attrNameLst>
                                          <p:attrName>ppt_x</p:attrName>
                                        </p:attrNameLst>
                                      </p:cBhvr>
                                      <p:tavLst>
                                        <p:tav tm="0">
                                          <p:val>
                                            <p:strVal val="#ppt_x"/>
                                          </p:val>
                                        </p:tav>
                                        <p:tav tm="100000">
                                          <p:val>
                                            <p:strVal val="#ppt_x"/>
                                          </p:val>
                                        </p:tav>
                                      </p:tavLst>
                                    </p:anim>
                                    <p:anim calcmode="lin" valueType="num">
                                      <p:cBhvr>
                                        <p:cTn id="27" dur="500" fill="hold"/>
                                        <p:tgtEl>
                                          <p:spTgt spid="2097239"/>
                                        </p:tgtEl>
                                        <p:attrNameLst>
                                          <p:attrName>ppt_y</p:attrName>
                                        </p:attrNameLst>
                                      </p:cBhvr>
                                      <p:tavLst>
                                        <p:tav tm="0">
                                          <p:val>
                                            <p:strVal val="#ppt_y+.1"/>
                                          </p:val>
                                        </p:tav>
                                        <p:tav tm="100000">
                                          <p:val>
                                            <p:strVal val="#ppt_y"/>
                                          </p:val>
                                        </p:tav>
                                      </p:tavLst>
                                    </p:anim>
                                  </p:childTnLst>
                                </p:cTn>
                              </p:par>
                            </p:childTnLst>
                          </p:cTn>
                        </p:par>
                        <p:par>
                          <p:cTn id="28" fill="hold" nodeType="afterGroup">
                            <p:stCondLst>
                              <p:cond delay="2500"/>
                            </p:stCondLst>
                            <p:childTnLst>
                              <p:par>
                                <p:cTn id="29" presetID="2" presetClass="entr" presetSubtype="6" fill="hold" nodeType="afterEffect">
                                  <p:stCondLst>
                                    <p:cond delay="0"/>
                                  </p:stCondLst>
                                  <p:childTnLst>
                                    <p:set>
                                      <p:cBhvr>
                                        <p:cTn id="30" dur="500" fill="hold">
                                          <p:stCondLst>
                                            <p:cond delay="0"/>
                                          </p:stCondLst>
                                        </p:cTn>
                                        <p:tgtEl>
                                          <p:spTgt spid="2097241"/>
                                        </p:tgtEl>
                                        <p:attrNameLst>
                                          <p:attrName>style.visibility</p:attrName>
                                        </p:attrNameLst>
                                      </p:cBhvr>
                                      <p:to>
                                        <p:strVal val="visible"/>
                                      </p:to>
                                    </p:set>
                                    <p:anim calcmode="lin" valueType="num">
                                      <p:cBhvr additive="base">
                                        <p:cTn id="31" dur="500" fill="hold"/>
                                        <p:tgtEl>
                                          <p:spTgt spid="2097241"/>
                                        </p:tgtEl>
                                        <p:attrNameLst>
                                          <p:attrName>ppt_x</p:attrName>
                                        </p:attrNameLst>
                                      </p:cBhvr>
                                      <p:tavLst>
                                        <p:tav tm="0">
                                          <p:val>
                                            <p:strVal val="1+#ppt_w/2"/>
                                          </p:val>
                                        </p:tav>
                                        <p:tav tm="100000">
                                          <p:val>
                                            <p:strVal val="#ppt_x"/>
                                          </p:val>
                                        </p:tav>
                                      </p:tavLst>
                                    </p:anim>
                                    <p:anim calcmode="lin" valueType="num">
                                      <p:cBhvr additive="base">
                                        <p:cTn id="32" dur="500" fill="hold"/>
                                        <p:tgtEl>
                                          <p:spTgt spid="2097241"/>
                                        </p:tgtEl>
                                        <p:attrNameLst>
                                          <p:attrName>ppt_y</p:attrName>
                                        </p:attrNameLst>
                                      </p:cBhvr>
                                      <p:tavLst>
                                        <p:tav tm="0">
                                          <p:val>
                                            <p:strVal val="1+#ppt_h/2"/>
                                          </p:val>
                                        </p:tav>
                                        <p:tav tm="100000">
                                          <p:val>
                                            <p:strVal val="#ppt_y"/>
                                          </p:val>
                                        </p:tav>
                                      </p:tavLst>
                                    </p:anim>
                                  </p:childTnLst>
                                </p:cTn>
                              </p:par>
                            </p:childTnLst>
                          </p:cTn>
                        </p:par>
                        <p:par>
                          <p:cTn id="33" fill="hold" nodeType="afterGroup">
                            <p:stCondLst>
                              <p:cond delay="3000"/>
                            </p:stCondLst>
                            <p:childTnLst>
                              <p:par>
                                <p:cTn id="34" presetID="2" presetClass="entr" presetSubtype="4" fill="hold" grpId="0" nodeType="afterEffect">
                                  <p:stCondLst>
                                    <p:cond delay="0"/>
                                  </p:stCondLst>
                                  <p:childTnLst>
                                    <p:set>
                                      <p:cBhvr>
                                        <p:cTn id="35" dur="1" fill="hold">
                                          <p:stCondLst>
                                            <p:cond delay="0"/>
                                          </p:stCondLst>
                                        </p:cTn>
                                        <p:tgtEl>
                                          <p:spTgt spid="1049413"/>
                                        </p:tgtEl>
                                        <p:attrNameLst>
                                          <p:attrName>style.visibility</p:attrName>
                                        </p:attrNameLst>
                                      </p:cBhvr>
                                      <p:to>
                                        <p:strVal val="visible"/>
                                      </p:to>
                                    </p:set>
                                    <p:anim calcmode="lin" valueType="num">
                                      <p:cBhvr additive="base">
                                        <p:cTn id="36" dur="500" fill="hold"/>
                                        <p:tgtEl>
                                          <p:spTgt spid="1049413"/>
                                        </p:tgtEl>
                                        <p:attrNameLst>
                                          <p:attrName>ppt_x</p:attrName>
                                        </p:attrNameLst>
                                      </p:cBhvr>
                                      <p:tavLst>
                                        <p:tav tm="0">
                                          <p:val>
                                            <p:strVal val="#ppt_x"/>
                                          </p:val>
                                        </p:tav>
                                        <p:tav tm="100000">
                                          <p:val>
                                            <p:strVal val="#ppt_x"/>
                                          </p:val>
                                        </p:tav>
                                      </p:tavLst>
                                    </p:anim>
                                    <p:anim calcmode="lin" valueType="num">
                                      <p:cBhvr additive="base">
                                        <p:cTn id="37" dur="500" fill="hold"/>
                                        <p:tgtEl>
                                          <p:spTgt spid="1049413"/>
                                        </p:tgtEl>
                                        <p:attrNameLst>
                                          <p:attrName>ppt_y</p:attrName>
                                        </p:attrNameLst>
                                      </p:cBhvr>
                                      <p:tavLst>
                                        <p:tav tm="0">
                                          <p:val>
                                            <p:strVal val="1+#ppt_h/2"/>
                                          </p:val>
                                        </p:tav>
                                        <p:tav tm="100000">
                                          <p:val>
                                            <p:strVal val="#ppt_y"/>
                                          </p:val>
                                        </p:tav>
                                      </p:tavLst>
                                    </p:anim>
                                  </p:childTnLst>
                                </p:cTn>
                              </p:par>
                            </p:childTnLst>
                          </p:cTn>
                        </p:par>
                        <p:par>
                          <p:cTn id="38" fill="hold" nodeType="afterGroup">
                            <p:stCondLst>
                              <p:cond delay="3500"/>
                            </p:stCondLst>
                            <p:childTnLst>
                              <p:par>
                                <p:cTn id="39" presetID="16" presetClass="entr" presetSubtype="37" fill="hold" grpId="0" nodeType="after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barn(outVertical)">
                                      <p:cBhvr>
                                        <p:cTn id="4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413" grpId="0"/>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9" name="矩形 1"/>
          <p:cNvSpPr/>
          <p:nvPr/>
        </p:nvSpPr>
        <p:spPr>
          <a:xfrm>
            <a:off x="1866240" y="415827"/>
            <a:ext cx="3785502" cy="398780"/>
          </a:xfrm>
          <a:prstGeom prst="rect">
            <a:avLst/>
          </a:prstGeom>
        </p:spPr>
        <p:txBody>
          <a:bodyPr wrap="square">
            <a:spAutoFit/>
          </a:bodyPr>
          <a:lstStyle/>
          <a:p>
            <a:pPr lvl="0" algn="dist"/>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规定</a:t>
            </a: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修订的背景和总体考虑</a:t>
            </a:r>
            <a:endParaRPr lang="en-US" altLang="zh-CN" sz="2000" b="1">
              <a:solidFill>
                <a:srgbClr val="C00000"/>
              </a:solidFill>
              <a:latin typeface="微软雅黑" panose="020B0503020204020204" pitchFamily="34" charset="-122"/>
              <a:ea typeface="微软雅黑" panose="020B0503020204020204" pitchFamily="34" charset="-122"/>
              <a:cs typeface="+mn-ea"/>
              <a:sym typeface="+mn-lt"/>
            </a:endParaRPr>
          </a:p>
        </p:txBody>
      </p:sp>
      <p:grpSp>
        <p:nvGrpSpPr>
          <p:cNvPr id="98" name="Group 4"/>
          <p:cNvGrpSpPr>
            <a:grpSpLocks noChangeAspect="1"/>
          </p:cNvGrpSpPr>
          <p:nvPr/>
        </p:nvGrpSpPr>
        <p:grpSpPr>
          <a:xfrm>
            <a:off x="889425" y="1478416"/>
            <a:ext cx="903606" cy="461665"/>
            <a:chOff x="3222" y="1845"/>
            <a:chExt cx="1237" cy="632"/>
          </a:xfrm>
          <a:solidFill>
            <a:srgbClr val="C00000"/>
          </a:solidFill>
        </p:grpSpPr>
        <p:sp>
          <p:nvSpPr>
            <p:cNvPr id="1048640" name="Freeform 5"/>
            <p:cNvSpPr/>
            <p:nvPr/>
          </p:nvSpPr>
          <p:spPr bwMode="auto">
            <a:xfrm>
              <a:off x="3608" y="1845"/>
              <a:ext cx="851" cy="632"/>
            </a:xfrm>
            <a:custGeom>
              <a:avLst/>
              <a:gdLst>
                <a:gd name="T0" fmla="*/ 366 w 626"/>
                <a:gd name="T1" fmla="*/ 413 h 465"/>
                <a:gd name="T2" fmla="*/ 313 w 626"/>
                <a:gd name="T3" fmla="*/ 362 h 465"/>
                <a:gd name="T4" fmla="*/ 338 w 626"/>
                <a:gd name="T5" fmla="*/ 362 h 465"/>
                <a:gd name="T6" fmla="*/ 392 w 626"/>
                <a:gd name="T7" fmla="*/ 310 h 465"/>
                <a:gd name="T8" fmla="*/ 338 w 626"/>
                <a:gd name="T9" fmla="*/ 258 h 465"/>
                <a:gd name="T10" fmla="*/ 414 w 626"/>
                <a:gd name="T11" fmla="*/ 207 h 465"/>
                <a:gd name="T12" fmla="*/ 361 w 626"/>
                <a:gd name="T13" fmla="*/ 155 h 465"/>
                <a:gd name="T14" fmla="*/ 573 w 626"/>
                <a:gd name="T15" fmla="*/ 155 h 465"/>
                <a:gd name="T16" fmla="*/ 626 w 626"/>
                <a:gd name="T17" fmla="*/ 103 h 465"/>
                <a:gd name="T18" fmla="*/ 573 w 626"/>
                <a:gd name="T19" fmla="*/ 52 h 465"/>
                <a:gd name="T20" fmla="*/ 260 w 626"/>
                <a:gd name="T21" fmla="*/ 52 h 465"/>
                <a:gd name="T22" fmla="*/ 207 w 626"/>
                <a:gd name="T23" fmla="*/ 0 h 465"/>
                <a:gd name="T24" fmla="*/ 102 w 626"/>
                <a:gd name="T25" fmla="*/ 0 h 465"/>
                <a:gd name="T26" fmla="*/ 48 w 626"/>
                <a:gd name="T27" fmla="*/ 52 h 465"/>
                <a:gd name="T28" fmla="*/ 49 w 626"/>
                <a:gd name="T29" fmla="*/ 54 h 465"/>
                <a:gd name="T30" fmla="*/ 0 w 626"/>
                <a:gd name="T31" fmla="*/ 113 h 465"/>
                <a:gd name="T32" fmla="*/ 0 w 626"/>
                <a:gd name="T33" fmla="*/ 403 h 465"/>
                <a:gd name="T34" fmla="*/ 65 w 626"/>
                <a:gd name="T35" fmla="*/ 465 h 465"/>
                <a:gd name="T36" fmla="*/ 208 w 626"/>
                <a:gd name="T37" fmla="*/ 465 h 465"/>
                <a:gd name="T38" fmla="*/ 244 w 626"/>
                <a:gd name="T39" fmla="*/ 465 h 465"/>
                <a:gd name="T40" fmla="*/ 313 w 626"/>
                <a:gd name="T41" fmla="*/ 465 h 465"/>
                <a:gd name="T42" fmla="*/ 366 w 626"/>
                <a:gd name="T43" fmla="*/ 413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6" h="465">
                  <a:moveTo>
                    <a:pt x="366" y="413"/>
                  </a:moveTo>
                  <a:cubicBezTo>
                    <a:pt x="366" y="385"/>
                    <a:pt x="342" y="362"/>
                    <a:pt x="313" y="362"/>
                  </a:cubicBezTo>
                  <a:cubicBezTo>
                    <a:pt x="338" y="362"/>
                    <a:pt x="338" y="362"/>
                    <a:pt x="338" y="362"/>
                  </a:cubicBezTo>
                  <a:cubicBezTo>
                    <a:pt x="368" y="362"/>
                    <a:pt x="392" y="338"/>
                    <a:pt x="392" y="310"/>
                  </a:cubicBezTo>
                  <a:cubicBezTo>
                    <a:pt x="392" y="281"/>
                    <a:pt x="368" y="258"/>
                    <a:pt x="338" y="258"/>
                  </a:cubicBezTo>
                  <a:cubicBezTo>
                    <a:pt x="368" y="258"/>
                    <a:pt x="416" y="258"/>
                    <a:pt x="414" y="207"/>
                  </a:cubicBezTo>
                  <a:cubicBezTo>
                    <a:pt x="413" y="178"/>
                    <a:pt x="390" y="155"/>
                    <a:pt x="361" y="155"/>
                  </a:cubicBezTo>
                  <a:cubicBezTo>
                    <a:pt x="573" y="155"/>
                    <a:pt x="573" y="155"/>
                    <a:pt x="573" y="155"/>
                  </a:cubicBezTo>
                  <a:cubicBezTo>
                    <a:pt x="602" y="155"/>
                    <a:pt x="626" y="132"/>
                    <a:pt x="626" y="103"/>
                  </a:cubicBezTo>
                  <a:cubicBezTo>
                    <a:pt x="626" y="75"/>
                    <a:pt x="602" y="52"/>
                    <a:pt x="573" y="52"/>
                  </a:cubicBezTo>
                  <a:cubicBezTo>
                    <a:pt x="260" y="52"/>
                    <a:pt x="260" y="52"/>
                    <a:pt x="260" y="52"/>
                  </a:cubicBezTo>
                  <a:cubicBezTo>
                    <a:pt x="260" y="23"/>
                    <a:pt x="236" y="0"/>
                    <a:pt x="207" y="0"/>
                  </a:cubicBezTo>
                  <a:cubicBezTo>
                    <a:pt x="102" y="0"/>
                    <a:pt x="102" y="0"/>
                    <a:pt x="102" y="0"/>
                  </a:cubicBezTo>
                  <a:cubicBezTo>
                    <a:pt x="72" y="0"/>
                    <a:pt x="48" y="23"/>
                    <a:pt x="48" y="52"/>
                  </a:cubicBezTo>
                  <a:cubicBezTo>
                    <a:pt x="48" y="52"/>
                    <a:pt x="48" y="53"/>
                    <a:pt x="49" y="54"/>
                  </a:cubicBezTo>
                  <a:cubicBezTo>
                    <a:pt x="21" y="60"/>
                    <a:pt x="0" y="85"/>
                    <a:pt x="0" y="113"/>
                  </a:cubicBezTo>
                  <a:cubicBezTo>
                    <a:pt x="0" y="403"/>
                    <a:pt x="0" y="403"/>
                    <a:pt x="0" y="403"/>
                  </a:cubicBezTo>
                  <a:cubicBezTo>
                    <a:pt x="0" y="437"/>
                    <a:pt x="29" y="465"/>
                    <a:pt x="65" y="465"/>
                  </a:cubicBezTo>
                  <a:cubicBezTo>
                    <a:pt x="208" y="465"/>
                    <a:pt x="208" y="465"/>
                    <a:pt x="208" y="465"/>
                  </a:cubicBezTo>
                  <a:cubicBezTo>
                    <a:pt x="244" y="465"/>
                    <a:pt x="244" y="465"/>
                    <a:pt x="244" y="465"/>
                  </a:cubicBezTo>
                  <a:cubicBezTo>
                    <a:pt x="313" y="465"/>
                    <a:pt x="313" y="465"/>
                    <a:pt x="313" y="465"/>
                  </a:cubicBezTo>
                  <a:cubicBezTo>
                    <a:pt x="342" y="465"/>
                    <a:pt x="366" y="442"/>
                    <a:pt x="366" y="413"/>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641" name="Rectangle 6"/>
            <p:cNvSpPr>
              <a:spLocks noChangeArrowheads="1"/>
            </p:cNvSpPr>
            <p:nvPr/>
          </p:nvSpPr>
          <p:spPr bwMode="auto">
            <a:xfrm>
              <a:off x="3222" y="1931"/>
              <a:ext cx="319" cy="531"/>
            </a:xfrm>
            <a:prstGeom prst="rect">
              <a:avLst/>
            </a:pr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ea"/>
                <a:sym typeface="+mn-lt"/>
              </a:endParaRPr>
            </a:p>
          </p:txBody>
        </p:sp>
      </p:grpSp>
      <p:sp>
        <p:nvSpPr>
          <p:cNvPr id="1048642" name="矩形 37"/>
          <p:cNvSpPr/>
          <p:nvPr/>
        </p:nvSpPr>
        <p:spPr>
          <a:xfrm>
            <a:off x="1691271" y="1388188"/>
            <a:ext cx="8809457" cy="583565"/>
          </a:xfrm>
          <a:prstGeom prst="rect">
            <a:avLst/>
          </a:prstGeom>
        </p:spPr>
        <p:txBody>
          <a:bodyPr wrap="square">
            <a:spAutoFit/>
          </a:bodyPr>
          <a:lstStyle/>
          <a:p>
            <a:pPr marL="0" marR="0" lvl="0" indent="0" algn="ctr" defTabSz="914400" rtl="0" eaLnBrk="1" fontAlgn="auto" latinLnBrk="0" hangingPunct="1">
              <a:lnSpc>
                <a:spcPct val="100000"/>
              </a:lnSpc>
              <a:spcBef>
                <a:spcPct val="0"/>
              </a:spcBef>
              <a:spcAft>
                <a:spcPct val="0"/>
              </a:spcAft>
              <a:buClrTx/>
              <a:buSzTx/>
              <a:buFontTx/>
              <a:buNone/>
            </a:pPr>
            <a:r>
              <a:rPr kumimoji="0" lang="zh-CN" altLang="en-US" sz="3200" b="1"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一、落实</a:t>
            </a:r>
            <a:r>
              <a:rPr kumimoji="0" lang="en-US" altLang="zh-CN" sz="3200" b="1"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a:t>
            </a:r>
            <a:r>
              <a:rPr kumimoji="0" lang="zh-CN" altLang="en-US" sz="3200" b="1"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安全生产法</a:t>
            </a:r>
            <a:r>
              <a:rPr kumimoji="0" lang="en-US" altLang="zh-CN" sz="3200" b="1"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a:t>
            </a:r>
            <a:r>
              <a:rPr kumimoji="0" lang="zh-CN" altLang="en-US" sz="3200" b="1"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，进一步加强依法治理</a:t>
            </a:r>
            <a:endParaRPr kumimoji="0" lang="en-US" altLang="zh-CN" sz="3200" b="1"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endParaRPr>
          </a:p>
        </p:txBody>
      </p:sp>
      <p:cxnSp>
        <p:nvCxnSpPr>
          <p:cNvPr id="3145731" name="直接连接符 38"/>
          <p:cNvCxnSpPr/>
          <p:nvPr/>
        </p:nvCxnSpPr>
        <p:spPr>
          <a:xfrm flipV="1">
            <a:off x="1793031" y="1929124"/>
            <a:ext cx="8707697" cy="2215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45732" name="直接连接符 39"/>
          <p:cNvCxnSpPr/>
          <p:nvPr/>
        </p:nvCxnSpPr>
        <p:spPr>
          <a:xfrm flipV="1">
            <a:off x="1793031" y="1972963"/>
            <a:ext cx="8707697" cy="5934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048643" name="TextBox 27"/>
          <p:cNvSpPr txBox="1"/>
          <p:nvPr/>
        </p:nvSpPr>
        <p:spPr>
          <a:xfrm>
            <a:off x="1805940" y="2546350"/>
            <a:ext cx="8618220" cy="601980"/>
          </a:xfrm>
          <a:prstGeom prst="rect">
            <a:avLst/>
          </a:prstGeom>
          <a:noFill/>
        </p:spPr>
        <p:txBody>
          <a:bodyPr lIns="120948" tIns="60475" rIns="120948" bIns="60475" anchor="ctr"/>
          <a:lstStyle/>
          <a:p>
            <a:pPr marL="0" marR="0" lvl="0" indent="0" algn="l" defTabSz="914400" rtl="0" eaLnBrk="1" fontAlgn="auto" latinLnBrk="0" hangingPunct="1">
              <a:lnSpc>
                <a:spcPts val="2820"/>
              </a:lnSpc>
              <a:spcBef>
                <a:spcPct val="0"/>
              </a:spcBef>
              <a:spcAft>
                <a:spcPct val="0"/>
              </a:spcAft>
              <a:buClrTx/>
              <a:buSzTx/>
              <a:buFontTx/>
              <a:buNone/>
            </a:pPr>
            <a:r>
              <a:rPr kumimoji="0" lang="zh-CN" altLang="en-US"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ea"/>
                <a:sym typeface="+mn-lt"/>
              </a:rPr>
              <a:t>    </a:t>
            </a:r>
            <a:r>
              <a:rPr kumimoji="0" lang="en-US" altLang="zh-CN"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ea"/>
                <a:sym typeface="+mn-lt"/>
              </a:rPr>
              <a:t>《</a:t>
            </a:r>
            <a:r>
              <a:rPr kumimoji="0" lang="zh-CN" altLang="en-US"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ea"/>
                <a:sym typeface="+mn-lt"/>
              </a:rPr>
              <a:t>暂行规定</a:t>
            </a:r>
            <a:r>
              <a:rPr kumimoji="0" lang="en-US" altLang="zh-CN"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ea"/>
                <a:sym typeface="+mn-lt"/>
              </a:rPr>
              <a:t>》</a:t>
            </a:r>
            <a:r>
              <a:rPr kumimoji="0" lang="zh-CN" altLang="en-US"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ea"/>
                <a:sym typeface="+mn-lt"/>
              </a:rPr>
              <a:t>施行十年以来，对规范工贸企业有限空间作业安全管理、防范遏制事故发挥了重要作用。</a:t>
            </a:r>
          </a:p>
        </p:txBody>
      </p:sp>
      <p:grpSp>
        <p:nvGrpSpPr>
          <p:cNvPr id="99" name="组合 44"/>
          <p:cNvGrpSpPr/>
          <p:nvPr/>
        </p:nvGrpSpPr>
        <p:grpSpPr>
          <a:xfrm>
            <a:off x="909455" y="2570834"/>
            <a:ext cx="756738" cy="645160"/>
            <a:chOff x="3059606" y="3939822"/>
            <a:chExt cx="756738" cy="645160"/>
          </a:xfrm>
        </p:grpSpPr>
        <p:sp>
          <p:nvSpPr>
            <p:cNvPr id="1048644" name="标题1"/>
            <p:cNvSpPr>
              <a:spLocks noChangeArrowheads="1"/>
            </p:cNvSpPr>
            <p:nvPr/>
          </p:nvSpPr>
          <p:spPr bwMode="gray">
            <a:xfrm>
              <a:off x="3059606" y="3950351"/>
              <a:ext cx="629462" cy="608950"/>
            </a:xfrm>
            <a:prstGeom prst="roundRect">
              <a:avLst>
                <a:gd name="adj" fmla="val 11921"/>
              </a:avLst>
            </a:prstGeom>
            <a:solidFill>
              <a:srgbClr val="C00000"/>
            </a:solidFill>
            <a:ln w="28575" cap="flat" cmpd="sng" algn="ctr">
              <a:solidFill>
                <a:sysClr val="window" lastClr="FFFFFF"/>
              </a:solidFill>
              <a:prstDash val="solid"/>
            </a:ln>
            <a:effectLst>
              <a:outerShdw blurRad="127000" dist="38100" dir="5400000" algn="ctr" rotWithShape="0">
                <a:prstClr val="black">
                  <a:alpha val="40000"/>
                </a:prstClr>
              </a:outerShdw>
            </a:effectLst>
          </p:spPr>
          <p:txBody>
            <a:bodyPr lIns="82613" tIns="41305" rIns="82613" bIns="41305"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20000"/>
                </a:lnSpc>
                <a:spcBef>
                  <a:spcPct val="0"/>
                </a:spcBef>
                <a:spcAft>
                  <a:spcPct val="0"/>
                </a:spcAft>
                <a:buClrTx/>
                <a:buSzTx/>
                <a:buFontTx/>
                <a:buNone/>
              </a:pPr>
              <a:r>
                <a:rPr kumimoji="0" lang="zh-CN" altLang="en-US" sz="3200" b="1" i="0" u="none" strike="noStrike" kern="1200" cap="none" spc="0" normalizeH="0" baseline="0" noProof="0">
                  <a:ln>
                    <a:noFill/>
                  </a:ln>
                  <a:solidFill>
                    <a:prstClr val="white"/>
                  </a:solidFill>
                  <a:effectLst/>
                  <a:uLnTx/>
                  <a:uFillTx/>
                  <a:latin typeface="思源宋体 CN" panose="02020400000000000000" pitchFamily="18" charset="-122"/>
                  <a:ea typeface="思源宋体 CN" panose="02020400000000000000" pitchFamily="18" charset="-122"/>
                  <a:cs typeface="+mn-ea"/>
                  <a:sym typeface="+mn-lt"/>
                </a:rPr>
                <a:t> </a:t>
              </a:r>
              <a:endParaRPr kumimoji="0" lang="zh-CN" altLang="zh-CN" sz="3200" b="1" i="0" u="none" strike="noStrike" kern="1200" cap="none" spc="0" normalizeH="0" baseline="0" noProof="0">
                <a:ln>
                  <a:noFill/>
                </a:ln>
                <a:solidFill>
                  <a:prstClr val="white"/>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1048645" name="PA_文本框 14"/>
            <p:cNvSpPr txBox="1"/>
            <p:nvPr>
              <p:custDataLst>
                <p:tags r:id="rId3"/>
              </p:custDataLst>
            </p:nvPr>
          </p:nvSpPr>
          <p:spPr>
            <a:xfrm>
              <a:off x="3158498" y="3939822"/>
              <a:ext cx="657846" cy="645160"/>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en-US" altLang="zh-CN" sz="3600" b="0" i="0" u="none" strike="noStrike" kern="1200" cap="none" spc="0" normalizeH="0" baseline="0" noProof="0">
                  <a:ln>
                    <a:noFill/>
                  </a:ln>
                  <a:solidFill>
                    <a:srgbClr val="FFFFFF"/>
                  </a:solidFill>
                  <a:effectLst/>
                  <a:uLnTx/>
                  <a:uFillTx/>
                  <a:latin typeface="Times New Roman" panose="02020603050405020304" pitchFamily="18" charset="0"/>
                  <a:ea typeface="思源宋体 CN" panose="02020400000000000000" pitchFamily="18" charset="-122"/>
                  <a:cs typeface="Times New Roman" panose="02020603050405020304" pitchFamily="18" charset="0"/>
                  <a:sym typeface="+mn-lt"/>
                </a:rPr>
                <a:t>1</a:t>
              </a:r>
            </a:p>
          </p:txBody>
        </p:sp>
      </p:grpSp>
      <p:grpSp>
        <p:nvGrpSpPr>
          <p:cNvPr id="100" name="组合 49"/>
          <p:cNvGrpSpPr/>
          <p:nvPr/>
        </p:nvGrpSpPr>
        <p:grpSpPr>
          <a:xfrm>
            <a:off x="904698" y="3716512"/>
            <a:ext cx="777396" cy="645160"/>
            <a:chOff x="3059606" y="3929425"/>
            <a:chExt cx="777396" cy="645160"/>
          </a:xfrm>
        </p:grpSpPr>
        <p:sp>
          <p:nvSpPr>
            <p:cNvPr id="1048646" name="标题1"/>
            <p:cNvSpPr>
              <a:spLocks noChangeArrowheads="1"/>
            </p:cNvSpPr>
            <p:nvPr/>
          </p:nvSpPr>
          <p:spPr bwMode="gray">
            <a:xfrm>
              <a:off x="3059606" y="3950351"/>
              <a:ext cx="629462" cy="608950"/>
            </a:xfrm>
            <a:prstGeom prst="roundRect">
              <a:avLst>
                <a:gd name="adj" fmla="val 11921"/>
              </a:avLst>
            </a:prstGeom>
            <a:solidFill>
              <a:srgbClr val="C00000"/>
            </a:solidFill>
            <a:ln w="28575" cap="flat" cmpd="sng" algn="ctr">
              <a:solidFill>
                <a:sysClr val="window" lastClr="FFFFFF"/>
              </a:solidFill>
              <a:prstDash val="solid"/>
            </a:ln>
            <a:effectLst>
              <a:outerShdw blurRad="127000" dist="38100" dir="5400000" algn="ctr" rotWithShape="0">
                <a:prstClr val="black">
                  <a:alpha val="40000"/>
                </a:prstClr>
              </a:outerShdw>
            </a:effectLst>
          </p:spPr>
          <p:txBody>
            <a:bodyPr lIns="82613" tIns="41305" rIns="82613" bIns="41305"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20000"/>
                </a:lnSpc>
                <a:spcBef>
                  <a:spcPct val="0"/>
                </a:spcBef>
                <a:spcAft>
                  <a:spcPct val="0"/>
                </a:spcAft>
                <a:buClrTx/>
                <a:buSzTx/>
                <a:buFontTx/>
                <a:buNone/>
              </a:pPr>
              <a:r>
                <a:rPr kumimoji="0" lang="zh-CN" altLang="en-US" sz="3200" b="1" i="0" u="none" strike="noStrike" kern="1200" cap="none" spc="0" normalizeH="0" baseline="0" noProof="0">
                  <a:ln>
                    <a:noFill/>
                  </a:ln>
                  <a:solidFill>
                    <a:prstClr val="white"/>
                  </a:solidFill>
                  <a:effectLst/>
                  <a:uLnTx/>
                  <a:uFillTx/>
                  <a:latin typeface="思源宋体 CN" panose="02020400000000000000" pitchFamily="18" charset="-122"/>
                  <a:ea typeface="思源宋体 CN" panose="02020400000000000000" pitchFamily="18" charset="-122"/>
                  <a:cs typeface="+mn-ea"/>
                  <a:sym typeface="+mn-lt"/>
                </a:rPr>
                <a:t> </a:t>
              </a:r>
              <a:endParaRPr kumimoji="0" lang="zh-CN" altLang="zh-CN" sz="3200" b="1" i="0" u="none" strike="noStrike" kern="1200" cap="none" spc="0" normalizeH="0" baseline="0" noProof="0">
                <a:ln>
                  <a:noFill/>
                </a:ln>
                <a:solidFill>
                  <a:prstClr val="white"/>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1048647" name="PA_文本框 14"/>
            <p:cNvSpPr txBox="1"/>
            <p:nvPr>
              <p:custDataLst>
                <p:tags r:id="rId2"/>
              </p:custDataLst>
            </p:nvPr>
          </p:nvSpPr>
          <p:spPr>
            <a:xfrm>
              <a:off x="3179156" y="3929425"/>
              <a:ext cx="657846" cy="645160"/>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en-US" altLang="zh-CN" sz="3600" b="0" i="0" u="none" strike="noStrike" kern="1200" cap="none" spc="0" normalizeH="0" baseline="0" noProof="0">
                  <a:ln>
                    <a:noFill/>
                  </a:ln>
                  <a:solidFill>
                    <a:srgbClr val="FFFFFF"/>
                  </a:solidFill>
                  <a:effectLst/>
                  <a:uLnTx/>
                  <a:uFillTx/>
                  <a:latin typeface="Times New Roman" panose="02020603050405020304" pitchFamily="18" charset="0"/>
                  <a:ea typeface="思源宋体 CN" panose="02020400000000000000" pitchFamily="18" charset="-122"/>
                  <a:cs typeface="Times New Roman" panose="02020603050405020304" pitchFamily="18" charset="0"/>
                  <a:sym typeface="+mn-lt"/>
                </a:rPr>
                <a:t>2</a:t>
              </a:r>
            </a:p>
          </p:txBody>
        </p:sp>
      </p:grpSp>
      <p:sp>
        <p:nvSpPr>
          <p:cNvPr id="1048648" name="TextBox 27"/>
          <p:cNvSpPr txBox="1"/>
          <p:nvPr/>
        </p:nvSpPr>
        <p:spPr>
          <a:xfrm>
            <a:off x="1793240" y="3710305"/>
            <a:ext cx="8630920" cy="722630"/>
          </a:xfrm>
          <a:prstGeom prst="rect">
            <a:avLst/>
          </a:prstGeom>
          <a:noFill/>
        </p:spPr>
        <p:txBody>
          <a:bodyPr lIns="120948" tIns="60475" rIns="120948" bIns="60475" anchor="ctr"/>
          <a:lstStyle/>
          <a:p>
            <a:pPr marL="0" marR="0" lvl="0" indent="0" algn="l" defTabSz="914400" rtl="0" eaLnBrk="1" fontAlgn="auto" latinLnBrk="0" hangingPunct="1">
              <a:lnSpc>
                <a:spcPts val="2820"/>
              </a:lnSpc>
              <a:spcBef>
                <a:spcPct val="0"/>
              </a:spcBef>
              <a:spcAft>
                <a:spcPct val="0"/>
              </a:spcAft>
              <a:buClrTx/>
              <a:buSzTx/>
              <a:buFontTx/>
              <a:buNone/>
            </a:pPr>
            <a:r>
              <a:rPr kumimoji="0" lang="zh-CN" altLang="en-US"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         </a:t>
            </a:r>
            <a:r>
              <a:rPr kumimoji="0" lang="en-US" altLang="zh-CN"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2021</a:t>
            </a:r>
            <a:r>
              <a:rPr kumimoji="0" lang="zh-CN" altLang="en-US"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年</a:t>
            </a:r>
            <a:r>
              <a:rPr kumimoji="0" lang="en-US" altLang="zh-CN"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a:t>
            </a:r>
            <a:r>
              <a:rPr kumimoji="0" lang="zh-CN" altLang="en-US"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安全生产法</a:t>
            </a:r>
            <a:r>
              <a:rPr kumimoji="0" lang="en-US" altLang="zh-CN"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a:t>
            </a:r>
            <a:r>
              <a:rPr kumimoji="0" lang="zh-CN" altLang="en-US"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修改后，有关压实企业主体责任、</a:t>
            </a:r>
            <a:r>
              <a:rPr kumimoji="0" lang="zh-CN" altLang="en-US" sz="1600" b="1"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强化安全风险辨识和隐患排查治理</a:t>
            </a:r>
            <a:r>
              <a:rPr kumimoji="0" lang="zh-CN" altLang="en-US"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以及规范作业</a:t>
            </a:r>
            <a:r>
              <a:rPr kumimoji="0" lang="zh-CN" altLang="en-US" sz="1600" b="1"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发包安全管理</a:t>
            </a:r>
            <a:r>
              <a:rPr kumimoji="0" lang="zh-CN" altLang="en-US"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等要求需要在新修订的</a:t>
            </a:r>
            <a:r>
              <a:rPr kumimoji="0" lang="en-US" altLang="zh-CN"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a:t>
            </a:r>
            <a:r>
              <a:rPr kumimoji="0" lang="zh-CN" altLang="en-US"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规范</a:t>
            </a:r>
            <a:r>
              <a:rPr kumimoji="0" lang="en-US" altLang="zh-CN"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a:t>
            </a:r>
            <a:r>
              <a:rPr kumimoji="0" lang="zh-CN" altLang="en-US"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lt"/>
              </a:rPr>
              <a:t>中进一步予以落实。</a:t>
            </a:r>
          </a:p>
        </p:txBody>
      </p:sp>
      <p:grpSp>
        <p:nvGrpSpPr>
          <p:cNvPr id="101" name="组合 11"/>
          <p:cNvGrpSpPr/>
          <p:nvPr/>
        </p:nvGrpSpPr>
        <p:grpSpPr>
          <a:xfrm>
            <a:off x="892026" y="4909968"/>
            <a:ext cx="777396" cy="645160"/>
            <a:chOff x="3059606" y="3929425"/>
            <a:chExt cx="777396" cy="645160"/>
          </a:xfrm>
        </p:grpSpPr>
        <p:sp>
          <p:nvSpPr>
            <p:cNvPr id="1048649" name="标题1"/>
            <p:cNvSpPr>
              <a:spLocks noChangeArrowheads="1"/>
            </p:cNvSpPr>
            <p:nvPr/>
          </p:nvSpPr>
          <p:spPr bwMode="gray">
            <a:xfrm>
              <a:off x="3059606" y="3950351"/>
              <a:ext cx="629462" cy="608950"/>
            </a:xfrm>
            <a:prstGeom prst="roundRect">
              <a:avLst>
                <a:gd name="adj" fmla="val 11921"/>
              </a:avLst>
            </a:prstGeom>
            <a:solidFill>
              <a:srgbClr val="C00000"/>
            </a:solidFill>
            <a:ln w="28575" cap="flat" cmpd="sng" algn="ctr">
              <a:solidFill>
                <a:sysClr val="window" lastClr="FFFFFF"/>
              </a:solidFill>
              <a:prstDash val="solid"/>
            </a:ln>
            <a:effectLst>
              <a:outerShdw blurRad="127000" dist="38100" dir="5400000" algn="ctr" rotWithShape="0">
                <a:prstClr val="black">
                  <a:alpha val="40000"/>
                </a:prstClr>
              </a:outerShdw>
            </a:effectLst>
          </p:spPr>
          <p:txBody>
            <a:bodyPr lIns="82613" tIns="41305" rIns="82613" bIns="41305"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20000"/>
                </a:lnSpc>
                <a:spcBef>
                  <a:spcPct val="0"/>
                </a:spcBef>
                <a:spcAft>
                  <a:spcPct val="0"/>
                </a:spcAft>
                <a:buClrTx/>
                <a:buSzTx/>
                <a:buFontTx/>
                <a:buNone/>
              </a:pPr>
              <a:r>
                <a:rPr kumimoji="0" lang="zh-CN" altLang="en-US" sz="3200" b="1" i="0" u="none" strike="noStrike" kern="1200" cap="none" spc="0" normalizeH="0" baseline="0" noProof="0">
                  <a:ln>
                    <a:noFill/>
                  </a:ln>
                  <a:solidFill>
                    <a:prstClr val="white"/>
                  </a:solidFill>
                  <a:effectLst/>
                  <a:uLnTx/>
                  <a:uFillTx/>
                  <a:latin typeface="思源宋体 CN" panose="02020400000000000000" pitchFamily="18" charset="-122"/>
                  <a:ea typeface="思源宋体 CN" panose="02020400000000000000" pitchFamily="18" charset="-122"/>
                  <a:cs typeface="+mn-ea"/>
                  <a:sym typeface="+mn-lt"/>
                </a:rPr>
                <a:t> </a:t>
              </a:r>
              <a:endParaRPr kumimoji="0" lang="zh-CN" altLang="zh-CN" sz="3200" b="1" i="0" u="none" strike="noStrike" kern="1200" cap="none" spc="0" normalizeH="0" baseline="0" noProof="0">
                <a:ln>
                  <a:noFill/>
                </a:ln>
                <a:solidFill>
                  <a:prstClr val="white"/>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1048650" name="PA_文本框 14"/>
            <p:cNvSpPr txBox="1"/>
            <p:nvPr>
              <p:custDataLst>
                <p:tags r:id="rId1"/>
              </p:custDataLst>
            </p:nvPr>
          </p:nvSpPr>
          <p:spPr>
            <a:xfrm>
              <a:off x="3179156" y="3929425"/>
              <a:ext cx="657846" cy="645160"/>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en-US" altLang="zh-CN" sz="3600" b="0" i="0" u="none" strike="noStrike" kern="1200" cap="none" spc="0" normalizeH="0" baseline="0" noProof="0">
                  <a:ln>
                    <a:noFill/>
                  </a:ln>
                  <a:solidFill>
                    <a:srgbClr val="FFFFFF"/>
                  </a:solidFill>
                  <a:effectLst/>
                  <a:uLnTx/>
                  <a:uFillTx/>
                  <a:latin typeface="Times New Roman" panose="02020603050405020304" pitchFamily="18" charset="0"/>
                  <a:ea typeface="思源宋体 CN" panose="02020400000000000000" pitchFamily="18" charset="-122"/>
                  <a:cs typeface="Times New Roman" panose="02020603050405020304" pitchFamily="18" charset="0"/>
                  <a:sym typeface="+mn-lt"/>
                </a:rPr>
                <a:t>3</a:t>
              </a:r>
            </a:p>
          </p:txBody>
        </p:sp>
      </p:grpSp>
      <p:sp>
        <p:nvSpPr>
          <p:cNvPr id="1048651" name="矩形: 圆角 57"/>
          <p:cNvSpPr/>
          <p:nvPr/>
        </p:nvSpPr>
        <p:spPr>
          <a:xfrm>
            <a:off x="1805940" y="4814570"/>
            <a:ext cx="8764905" cy="949960"/>
          </a:xfrm>
          <a:prstGeom prst="roundRect">
            <a:avLst>
              <a:gd name="adj" fmla="val 8722"/>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2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652" name="TextBox 27"/>
          <p:cNvSpPr txBox="1"/>
          <p:nvPr/>
        </p:nvSpPr>
        <p:spPr>
          <a:xfrm>
            <a:off x="1866265" y="4923155"/>
            <a:ext cx="8557895" cy="673100"/>
          </a:xfrm>
          <a:prstGeom prst="rect">
            <a:avLst/>
          </a:prstGeom>
          <a:noFill/>
        </p:spPr>
        <p:txBody>
          <a:bodyPr lIns="120948" tIns="60475" rIns="120948" bIns="60475" anchor="ctr"/>
          <a:lstStyle/>
          <a:p>
            <a:pPr marL="0" marR="0" lvl="0" indent="0" algn="l" defTabSz="914400" rtl="0" eaLnBrk="1" fontAlgn="auto" latinLnBrk="0" hangingPunct="1">
              <a:lnSpc>
                <a:spcPts val="2820"/>
              </a:lnSpc>
              <a:spcBef>
                <a:spcPct val="0"/>
              </a:spcBef>
              <a:spcAft>
                <a:spcPct val="0"/>
              </a:spcAft>
              <a:buClrTx/>
              <a:buSzTx/>
              <a:buFontTx/>
              <a:buNone/>
            </a:pPr>
            <a:r>
              <a:rPr kumimoji="0" lang="zh-CN" altLang="en-US"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ea"/>
                <a:sym typeface="+mn-lt"/>
              </a:rPr>
              <a:t>     依据新修改的安全生产法、行政处罚法以及</a:t>
            </a:r>
            <a:r>
              <a:rPr kumimoji="0" lang="en-US" altLang="zh-CN"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ea"/>
                <a:sym typeface="+mn-lt"/>
              </a:rPr>
              <a:t>《</a:t>
            </a:r>
            <a:r>
              <a:rPr kumimoji="0" lang="zh-CN" altLang="en-US"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ea"/>
                <a:sym typeface="+mn-lt"/>
              </a:rPr>
              <a:t>国务院关于进一步贯彻实施</a:t>
            </a:r>
            <a:r>
              <a:rPr kumimoji="0" lang="en-US" altLang="zh-CN"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ea"/>
                <a:sym typeface="+mn-lt"/>
              </a:rPr>
              <a:t>〈</a:t>
            </a:r>
            <a:r>
              <a:rPr kumimoji="0" lang="zh-CN" altLang="en-US"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ea"/>
                <a:sym typeface="+mn-lt"/>
              </a:rPr>
              <a:t>中华人民共和国行政处罚法</a:t>
            </a:r>
            <a:r>
              <a:rPr kumimoji="0" lang="en-US" altLang="zh-CN"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ea"/>
                <a:sym typeface="+mn-lt"/>
              </a:rPr>
              <a:t>〉</a:t>
            </a:r>
            <a:r>
              <a:rPr kumimoji="0" lang="zh-CN" altLang="en-US"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ea"/>
                <a:sym typeface="+mn-lt"/>
              </a:rPr>
              <a:t>的通知</a:t>
            </a:r>
            <a:r>
              <a:rPr kumimoji="0" lang="en-US" altLang="zh-CN"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ea"/>
                <a:sym typeface="+mn-lt"/>
              </a:rPr>
              <a:t>》</a:t>
            </a:r>
            <a:r>
              <a:rPr kumimoji="0" lang="zh-CN" altLang="en-US"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ea"/>
                <a:sym typeface="+mn-lt"/>
              </a:rPr>
              <a:t>要求，对</a:t>
            </a:r>
            <a:r>
              <a:rPr kumimoji="0" lang="zh-CN" altLang="en-US" sz="1600" b="1"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法律责任</a:t>
            </a:r>
            <a:r>
              <a:rPr kumimoji="0" lang="zh-CN" altLang="en-US" sz="1600" b="1"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ea"/>
                <a:sym typeface="+mn-lt"/>
              </a:rPr>
              <a:t>进行调整。</a:t>
            </a:r>
          </a:p>
        </p:txBody>
      </p:sp>
      <p:sp>
        <p:nvSpPr>
          <p:cNvPr id="1048653" name="矩形: 圆角 57"/>
          <p:cNvSpPr/>
          <p:nvPr/>
        </p:nvSpPr>
        <p:spPr>
          <a:xfrm>
            <a:off x="1805940" y="3612515"/>
            <a:ext cx="8765540" cy="949960"/>
          </a:xfrm>
          <a:prstGeom prst="roundRect">
            <a:avLst>
              <a:gd name="adj" fmla="val 8722"/>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2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48654" name="矩形: 圆角 57"/>
          <p:cNvSpPr/>
          <p:nvPr/>
        </p:nvSpPr>
        <p:spPr>
          <a:xfrm>
            <a:off x="1793240" y="2407285"/>
            <a:ext cx="8778240" cy="949960"/>
          </a:xfrm>
          <a:prstGeom prst="roundRect">
            <a:avLst>
              <a:gd name="adj" fmla="val 8722"/>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2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wipe(left)">
                                      <p:cBhvr>
                                        <p:cTn id="7" dur="500"/>
                                        <p:tgtEl>
                                          <p:spTgt spid="98"/>
                                        </p:tgtEl>
                                      </p:cBhvr>
                                    </p:animEffect>
                                  </p:childTnLst>
                                </p:cTn>
                              </p:par>
                            </p:childTnLst>
                          </p:cTn>
                        </p:par>
                        <p:par>
                          <p:cTn id="8" fill="hold" nodeType="afterGroup">
                            <p:stCondLst>
                              <p:cond delay="5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1048642"/>
                                        </p:tgtEl>
                                        <p:attrNameLst>
                                          <p:attrName>style.visibility</p:attrName>
                                        </p:attrNameLst>
                                      </p:cBhvr>
                                      <p:to>
                                        <p:strVal val="visible"/>
                                      </p:to>
                                    </p:set>
                                    <p:anim calcmode="lin" valueType="num">
                                      <p:cBhvr>
                                        <p:cTn id="11" dur="500" fill="hold"/>
                                        <p:tgtEl>
                                          <p:spTgt spid="1048642"/>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1048642"/>
                                        </p:tgtEl>
                                        <p:attrNameLst>
                                          <p:attrName>ppt_y</p:attrName>
                                        </p:attrNameLst>
                                      </p:cBhvr>
                                      <p:tavLst>
                                        <p:tav tm="0">
                                          <p:val>
                                            <p:strVal val="#ppt_y"/>
                                          </p:val>
                                        </p:tav>
                                        <p:tav tm="100000">
                                          <p:val>
                                            <p:strVal val="#ppt_y"/>
                                          </p:val>
                                        </p:tav>
                                      </p:tavLst>
                                    </p:anim>
                                    <p:anim calcmode="lin" valueType="num">
                                      <p:cBhvr>
                                        <p:cTn id="13" dur="500" fill="hold"/>
                                        <p:tgtEl>
                                          <p:spTgt spid="1048642"/>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1048642"/>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1048642"/>
                                        </p:tgtEl>
                                      </p:cBhvr>
                                    </p:animEffect>
                                  </p:childTnLst>
                                </p:cTn>
                              </p:par>
                              <p:par>
                                <p:cTn id="16" presetID="2" presetClass="entr" presetSubtype="2" fill="hold" nodeType="withEffect">
                                  <p:stCondLst>
                                    <p:cond delay="0"/>
                                  </p:stCondLst>
                                  <p:childTnLst>
                                    <p:set>
                                      <p:cBhvr>
                                        <p:cTn id="17" dur="500" fill="hold">
                                          <p:stCondLst>
                                            <p:cond delay="0"/>
                                          </p:stCondLst>
                                        </p:cTn>
                                        <p:tgtEl>
                                          <p:spTgt spid="3145731"/>
                                        </p:tgtEl>
                                        <p:attrNameLst>
                                          <p:attrName>style.visibility</p:attrName>
                                        </p:attrNameLst>
                                      </p:cBhvr>
                                      <p:to>
                                        <p:strVal val="visible"/>
                                      </p:to>
                                    </p:set>
                                    <p:anim calcmode="lin" valueType="num">
                                      <p:cBhvr additive="base">
                                        <p:cTn id="18" dur="500" fill="hold"/>
                                        <p:tgtEl>
                                          <p:spTgt spid="3145731"/>
                                        </p:tgtEl>
                                        <p:attrNameLst>
                                          <p:attrName>ppt_x</p:attrName>
                                        </p:attrNameLst>
                                      </p:cBhvr>
                                      <p:tavLst>
                                        <p:tav tm="0">
                                          <p:val>
                                            <p:strVal val="1+#ppt_w/2"/>
                                          </p:val>
                                        </p:tav>
                                        <p:tav tm="100000">
                                          <p:val>
                                            <p:strVal val="#ppt_x"/>
                                          </p:val>
                                        </p:tav>
                                      </p:tavLst>
                                    </p:anim>
                                    <p:anim calcmode="lin" valueType="num">
                                      <p:cBhvr additive="base">
                                        <p:cTn id="19" dur="500" fill="hold"/>
                                        <p:tgtEl>
                                          <p:spTgt spid="3145731"/>
                                        </p:tgtEl>
                                        <p:attrNameLst>
                                          <p:attrName>ppt_y</p:attrName>
                                        </p:attrNameLst>
                                      </p:cBhvr>
                                      <p:tavLst>
                                        <p:tav tm="0">
                                          <p:val>
                                            <p:strVal val="#ppt_y"/>
                                          </p:val>
                                        </p:tav>
                                        <p:tav tm="100000">
                                          <p:val>
                                            <p:strVal val="#ppt_y"/>
                                          </p:val>
                                        </p:tav>
                                      </p:tavLst>
                                    </p:anim>
                                  </p:childTnLst>
                                </p:cTn>
                              </p:par>
                              <p:par>
                                <p:cTn id="20" presetID="2" presetClass="entr" presetSubtype="8" fill="hold" nodeType="withEffect">
                                  <p:stCondLst>
                                    <p:cond delay="0"/>
                                  </p:stCondLst>
                                  <p:childTnLst>
                                    <p:set>
                                      <p:cBhvr>
                                        <p:cTn id="21" dur="500" fill="hold">
                                          <p:stCondLst>
                                            <p:cond delay="0"/>
                                          </p:stCondLst>
                                        </p:cTn>
                                        <p:tgtEl>
                                          <p:spTgt spid="3145732"/>
                                        </p:tgtEl>
                                        <p:attrNameLst>
                                          <p:attrName>style.visibility</p:attrName>
                                        </p:attrNameLst>
                                      </p:cBhvr>
                                      <p:to>
                                        <p:strVal val="visible"/>
                                      </p:to>
                                    </p:set>
                                    <p:anim calcmode="lin" valueType="num">
                                      <p:cBhvr additive="base">
                                        <p:cTn id="22" dur="500" fill="hold"/>
                                        <p:tgtEl>
                                          <p:spTgt spid="3145732"/>
                                        </p:tgtEl>
                                        <p:attrNameLst>
                                          <p:attrName>ppt_x</p:attrName>
                                        </p:attrNameLst>
                                      </p:cBhvr>
                                      <p:tavLst>
                                        <p:tav tm="0">
                                          <p:val>
                                            <p:strVal val="0-#ppt_w/2"/>
                                          </p:val>
                                        </p:tav>
                                        <p:tav tm="100000">
                                          <p:val>
                                            <p:strVal val="#ppt_x"/>
                                          </p:val>
                                        </p:tav>
                                      </p:tavLst>
                                    </p:anim>
                                    <p:anim calcmode="lin" valueType="num">
                                      <p:cBhvr additive="base">
                                        <p:cTn id="23" dur="500" fill="hold"/>
                                        <p:tgtEl>
                                          <p:spTgt spid="3145732"/>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1000"/>
                            </p:stCondLst>
                            <p:childTnLst>
                              <p:par>
                                <p:cTn id="25" presetID="2" presetClass="entr" presetSubtype="8" fill="hold" nodeType="afterEffect">
                                  <p:stCondLst>
                                    <p:cond delay="0"/>
                                  </p:stCondLst>
                                  <p:childTnLst>
                                    <p:set>
                                      <p:cBhvr>
                                        <p:cTn id="26" dur="1" fill="hold">
                                          <p:stCondLst>
                                            <p:cond delay="0"/>
                                          </p:stCondLst>
                                        </p:cTn>
                                        <p:tgtEl>
                                          <p:spTgt spid="99"/>
                                        </p:tgtEl>
                                        <p:attrNameLst>
                                          <p:attrName>style.visibility</p:attrName>
                                        </p:attrNameLst>
                                      </p:cBhvr>
                                      <p:to>
                                        <p:strVal val="visible"/>
                                      </p:to>
                                    </p:set>
                                    <p:anim calcmode="lin" valueType="num">
                                      <p:cBhvr additive="base">
                                        <p:cTn id="27" dur="500" fill="hold"/>
                                        <p:tgtEl>
                                          <p:spTgt spid="99"/>
                                        </p:tgtEl>
                                        <p:attrNameLst>
                                          <p:attrName>ppt_x</p:attrName>
                                        </p:attrNameLst>
                                      </p:cBhvr>
                                      <p:tavLst>
                                        <p:tav tm="0">
                                          <p:val>
                                            <p:strVal val="0-#ppt_w/2"/>
                                          </p:val>
                                        </p:tav>
                                        <p:tav tm="100000">
                                          <p:val>
                                            <p:strVal val="#ppt_x"/>
                                          </p:val>
                                        </p:tav>
                                      </p:tavLst>
                                    </p:anim>
                                    <p:anim calcmode="lin" valueType="num">
                                      <p:cBhvr additive="base">
                                        <p:cTn id="28" dur="500" fill="hold"/>
                                        <p:tgtEl>
                                          <p:spTgt spid="99"/>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1500"/>
                            </p:stCondLst>
                            <p:childTnLst>
                              <p:par>
                                <p:cTn id="30" presetID="21" presetClass="entr" presetSubtype="1" fill="hold" grpId="0" nodeType="afterEffect">
                                  <p:stCondLst>
                                    <p:cond delay="0"/>
                                  </p:stCondLst>
                                  <p:childTnLst>
                                    <p:set>
                                      <p:cBhvr>
                                        <p:cTn id="31" dur="1" fill="hold">
                                          <p:stCondLst>
                                            <p:cond delay="0"/>
                                          </p:stCondLst>
                                        </p:cTn>
                                        <p:tgtEl>
                                          <p:spTgt spid="1048654"/>
                                        </p:tgtEl>
                                        <p:attrNameLst>
                                          <p:attrName>style.visibility</p:attrName>
                                        </p:attrNameLst>
                                      </p:cBhvr>
                                      <p:to>
                                        <p:strVal val="visible"/>
                                      </p:to>
                                    </p:set>
                                    <p:animEffect transition="in" filter="wheel(1)">
                                      <p:cBhvr>
                                        <p:cTn id="32" dur="200"/>
                                        <p:tgtEl>
                                          <p:spTgt spid="1048654"/>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048643"/>
                                        </p:tgtEl>
                                        <p:attrNameLst>
                                          <p:attrName>style.visibility</p:attrName>
                                        </p:attrNameLst>
                                      </p:cBhvr>
                                      <p:to>
                                        <p:strVal val="visible"/>
                                      </p:to>
                                    </p:set>
                                    <p:animEffect transition="in" filter="wipe(left)">
                                      <p:cBhvr>
                                        <p:cTn id="35" dur="500"/>
                                        <p:tgtEl>
                                          <p:spTgt spid="1048643"/>
                                        </p:tgtEl>
                                      </p:cBhvr>
                                    </p:animEffect>
                                  </p:childTnLst>
                                </p:cTn>
                              </p:par>
                            </p:childTnLst>
                          </p:cTn>
                        </p:par>
                        <p:par>
                          <p:cTn id="36" fill="hold" nodeType="afterGroup">
                            <p:stCondLst>
                              <p:cond delay="2000"/>
                            </p:stCondLst>
                            <p:childTnLst>
                              <p:par>
                                <p:cTn id="37" presetID="2" presetClass="entr" presetSubtype="8" fill="hold" nodeType="afterEffect">
                                  <p:stCondLst>
                                    <p:cond delay="0"/>
                                  </p:stCondLst>
                                  <p:childTnLst>
                                    <p:set>
                                      <p:cBhvr>
                                        <p:cTn id="38" dur="1" fill="hold">
                                          <p:stCondLst>
                                            <p:cond delay="0"/>
                                          </p:stCondLst>
                                        </p:cTn>
                                        <p:tgtEl>
                                          <p:spTgt spid="100"/>
                                        </p:tgtEl>
                                        <p:attrNameLst>
                                          <p:attrName>style.visibility</p:attrName>
                                        </p:attrNameLst>
                                      </p:cBhvr>
                                      <p:to>
                                        <p:strVal val="visible"/>
                                      </p:to>
                                    </p:set>
                                    <p:anim calcmode="lin" valueType="num">
                                      <p:cBhvr additive="base">
                                        <p:cTn id="39" dur="500" fill="hold"/>
                                        <p:tgtEl>
                                          <p:spTgt spid="100"/>
                                        </p:tgtEl>
                                        <p:attrNameLst>
                                          <p:attrName>ppt_x</p:attrName>
                                        </p:attrNameLst>
                                      </p:cBhvr>
                                      <p:tavLst>
                                        <p:tav tm="0">
                                          <p:val>
                                            <p:strVal val="0-#ppt_w/2"/>
                                          </p:val>
                                        </p:tav>
                                        <p:tav tm="100000">
                                          <p:val>
                                            <p:strVal val="#ppt_x"/>
                                          </p:val>
                                        </p:tav>
                                      </p:tavLst>
                                    </p:anim>
                                    <p:anim calcmode="lin" valueType="num">
                                      <p:cBhvr additive="base">
                                        <p:cTn id="40" dur="500" fill="hold"/>
                                        <p:tgtEl>
                                          <p:spTgt spid="100"/>
                                        </p:tgtEl>
                                        <p:attrNameLst>
                                          <p:attrName>ppt_y</p:attrName>
                                        </p:attrNameLst>
                                      </p:cBhvr>
                                      <p:tavLst>
                                        <p:tav tm="0">
                                          <p:val>
                                            <p:strVal val="#ppt_y"/>
                                          </p:val>
                                        </p:tav>
                                        <p:tav tm="100000">
                                          <p:val>
                                            <p:strVal val="#ppt_y"/>
                                          </p:val>
                                        </p:tav>
                                      </p:tavLst>
                                    </p:anim>
                                  </p:childTnLst>
                                </p:cTn>
                              </p:par>
                            </p:childTnLst>
                          </p:cTn>
                        </p:par>
                        <p:par>
                          <p:cTn id="41" fill="hold" nodeType="afterGroup">
                            <p:stCondLst>
                              <p:cond delay="2500"/>
                            </p:stCondLst>
                            <p:childTnLst>
                              <p:par>
                                <p:cTn id="42" presetID="21" presetClass="entr" presetSubtype="1" fill="hold" grpId="0" nodeType="afterEffect">
                                  <p:stCondLst>
                                    <p:cond delay="0"/>
                                  </p:stCondLst>
                                  <p:childTnLst>
                                    <p:set>
                                      <p:cBhvr>
                                        <p:cTn id="43" dur="1" fill="hold">
                                          <p:stCondLst>
                                            <p:cond delay="0"/>
                                          </p:stCondLst>
                                        </p:cTn>
                                        <p:tgtEl>
                                          <p:spTgt spid="1048653"/>
                                        </p:tgtEl>
                                        <p:attrNameLst>
                                          <p:attrName>style.visibility</p:attrName>
                                        </p:attrNameLst>
                                      </p:cBhvr>
                                      <p:to>
                                        <p:strVal val="visible"/>
                                      </p:to>
                                    </p:set>
                                    <p:animEffect transition="in" filter="wheel(1)">
                                      <p:cBhvr>
                                        <p:cTn id="44" dur="200"/>
                                        <p:tgtEl>
                                          <p:spTgt spid="1048653"/>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1048648"/>
                                        </p:tgtEl>
                                        <p:attrNameLst>
                                          <p:attrName>style.visibility</p:attrName>
                                        </p:attrNameLst>
                                      </p:cBhvr>
                                      <p:to>
                                        <p:strVal val="visible"/>
                                      </p:to>
                                    </p:set>
                                    <p:animEffect transition="in" filter="wipe(left)">
                                      <p:cBhvr>
                                        <p:cTn id="47" dur="500"/>
                                        <p:tgtEl>
                                          <p:spTgt spid="1048648"/>
                                        </p:tgtEl>
                                      </p:cBhvr>
                                    </p:animEffect>
                                  </p:childTnLst>
                                </p:cTn>
                              </p:par>
                            </p:childTnLst>
                          </p:cTn>
                        </p:par>
                        <p:par>
                          <p:cTn id="48" fill="hold" nodeType="afterGroup">
                            <p:stCondLst>
                              <p:cond delay="3000"/>
                            </p:stCondLst>
                            <p:childTnLst>
                              <p:par>
                                <p:cTn id="49" presetID="2" presetClass="entr" presetSubtype="8" fill="hold" nodeType="afterEffect">
                                  <p:stCondLst>
                                    <p:cond delay="0"/>
                                  </p:stCondLst>
                                  <p:childTnLst>
                                    <p:set>
                                      <p:cBhvr>
                                        <p:cTn id="50" dur="1" fill="hold">
                                          <p:stCondLst>
                                            <p:cond delay="0"/>
                                          </p:stCondLst>
                                        </p:cTn>
                                        <p:tgtEl>
                                          <p:spTgt spid="101"/>
                                        </p:tgtEl>
                                        <p:attrNameLst>
                                          <p:attrName>style.visibility</p:attrName>
                                        </p:attrNameLst>
                                      </p:cBhvr>
                                      <p:to>
                                        <p:strVal val="visible"/>
                                      </p:to>
                                    </p:set>
                                    <p:anim calcmode="lin" valueType="num">
                                      <p:cBhvr additive="base">
                                        <p:cTn id="51" dur="500" fill="hold"/>
                                        <p:tgtEl>
                                          <p:spTgt spid="101"/>
                                        </p:tgtEl>
                                        <p:attrNameLst>
                                          <p:attrName>ppt_x</p:attrName>
                                        </p:attrNameLst>
                                      </p:cBhvr>
                                      <p:tavLst>
                                        <p:tav tm="0">
                                          <p:val>
                                            <p:strVal val="0-#ppt_w/2"/>
                                          </p:val>
                                        </p:tav>
                                        <p:tav tm="100000">
                                          <p:val>
                                            <p:strVal val="#ppt_x"/>
                                          </p:val>
                                        </p:tav>
                                      </p:tavLst>
                                    </p:anim>
                                    <p:anim calcmode="lin" valueType="num">
                                      <p:cBhvr additive="base">
                                        <p:cTn id="52" dur="500" fill="hold"/>
                                        <p:tgtEl>
                                          <p:spTgt spid="101"/>
                                        </p:tgtEl>
                                        <p:attrNameLst>
                                          <p:attrName>ppt_y</p:attrName>
                                        </p:attrNameLst>
                                      </p:cBhvr>
                                      <p:tavLst>
                                        <p:tav tm="0">
                                          <p:val>
                                            <p:strVal val="#ppt_y"/>
                                          </p:val>
                                        </p:tav>
                                        <p:tav tm="100000">
                                          <p:val>
                                            <p:strVal val="#ppt_y"/>
                                          </p:val>
                                        </p:tav>
                                      </p:tavLst>
                                    </p:anim>
                                  </p:childTnLst>
                                </p:cTn>
                              </p:par>
                            </p:childTnLst>
                          </p:cTn>
                        </p:par>
                        <p:par>
                          <p:cTn id="53" fill="hold" nodeType="afterGroup">
                            <p:stCondLst>
                              <p:cond delay="3500"/>
                            </p:stCondLst>
                            <p:childTnLst>
                              <p:par>
                                <p:cTn id="54" presetID="21" presetClass="entr" presetSubtype="1" fill="hold" grpId="0" nodeType="afterEffect">
                                  <p:stCondLst>
                                    <p:cond delay="0"/>
                                  </p:stCondLst>
                                  <p:childTnLst>
                                    <p:set>
                                      <p:cBhvr>
                                        <p:cTn id="55" dur="1" fill="hold">
                                          <p:stCondLst>
                                            <p:cond delay="0"/>
                                          </p:stCondLst>
                                        </p:cTn>
                                        <p:tgtEl>
                                          <p:spTgt spid="1048651"/>
                                        </p:tgtEl>
                                        <p:attrNameLst>
                                          <p:attrName>style.visibility</p:attrName>
                                        </p:attrNameLst>
                                      </p:cBhvr>
                                      <p:to>
                                        <p:strVal val="visible"/>
                                      </p:to>
                                    </p:set>
                                    <p:animEffect transition="in" filter="wheel(1)">
                                      <p:cBhvr>
                                        <p:cTn id="56" dur="200"/>
                                        <p:tgtEl>
                                          <p:spTgt spid="1048651"/>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1048652"/>
                                        </p:tgtEl>
                                        <p:attrNameLst>
                                          <p:attrName>style.visibility</p:attrName>
                                        </p:attrNameLst>
                                      </p:cBhvr>
                                      <p:to>
                                        <p:strVal val="visible"/>
                                      </p:to>
                                    </p:set>
                                    <p:animEffect transition="in" filter="wipe(left)">
                                      <p:cBhvr>
                                        <p:cTn id="59" dur="500"/>
                                        <p:tgtEl>
                                          <p:spTgt spid="1048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42" grpId="0"/>
      <p:bldP spid="1048643" grpId="0"/>
      <p:bldP spid="1048648" grpId="0"/>
      <p:bldP spid="1048651" grpId="0" animBg="1"/>
      <p:bldP spid="1048652" grpId="0"/>
      <p:bldP spid="1048653" grpId="0" animBg="1"/>
      <p:bldP spid="104865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 name="Group 4"/>
          <p:cNvGrpSpPr>
            <a:grpSpLocks noChangeAspect="1"/>
          </p:cNvGrpSpPr>
          <p:nvPr/>
        </p:nvGrpSpPr>
        <p:grpSpPr>
          <a:xfrm>
            <a:off x="1159207" y="1126668"/>
            <a:ext cx="903606" cy="461665"/>
            <a:chOff x="3222" y="1845"/>
            <a:chExt cx="1237" cy="632"/>
          </a:xfrm>
          <a:solidFill>
            <a:srgbClr val="C00000"/>
          </a:solidFill>
        </p:grpSpPr>
        <p:sp>
          <p:nvSpPr>
            <p:cNvPr id="1048655" name="Freeform 5"/>
            <p:cNvSpPr/>
            <p:nvPr/>
          </p:nvSpPr>
          <p:spPr bwMode="auto">
            <a:xfrm>
              <a:off x="3608" y="1845"/>
              <a:ext cx="851" cy="632"/>
            </a:xfrm>
            <a:custGeom>
              <a:avLst/>
              <a:gdLst>
                <a:gd name="T0" fmla="*/ 366 w 626"/>
                <a:gd name="T1" fmla="*/ 413 h 465"/>
                <a:gd name="T2" fmla="*/ 313 w 626"/>
                <a:gd name="T3" fmla="*/ 362 h 465"/>
                <a:gd name="T4" fmla="*/ 338 w 626"/>
                <a:gd name="T5" fmla="*/ 362 h 465"/>
                <a:gd name="T6" fmla="*/ 392 w 626"/>
                <a:gd name="T7" fmla="*/ 310 h 465"/>
                <a:gd name="T8" fmla="*/ 338 w 626"/>
                <a:gd name="T9" fmla="*/ 258 h 465"/>
                <a:gd name="T10" fmla="*/ 414 w 626"/>
                <a:gd name="T11" fmla="*/ 207 h 465"/>
                <a:gd name="T12" fmla="*/ 361 w 626"/>
                <a:gd name="T13" fmla="*/ 155 h 465"/>
                <a:gd name="T14" fmla="*/ 573 w 626"/>
                <a:gd name="T15" fmla="*/ 155 h 465"/>
                <a:gd name="T16" fmla="*/ 626 w 626"/>
                <a:gd name="T17" fmla="*/ 103 h 465"/>
                <a:gd name="T18" fmla="*/ 573 w 626"/>
                <a:gd name="T19" fmla="*/ 52 h 465"/>
                <a:gd name="T20" fmla="*/ 260 w 626"/>
                <a:gd name="T21" fmla="*/ 52 h 465"/>
                <a:gd name="T22" fmla="*/ 207 w 626"/>
                <a:gd name="T23" fmla="*/ 0 h 465"/>
                <a:gd name="T24" fmla="*/ 102 w 626"/>
                <a:gd name="T25" fmla="*/ 0 h 465"/>
                <a:gd name="T26" fmla="*/ 48 w 626"/>
                <a:gd name="T27" fmla="*/ 52 h 465"/>
                <a:gd name="T28" fmla="*/ 49 w 626"/>
                <a:gd name="T29" fmla="*/ 54 h 465"/>
                <a:gd name="T30" fmla="*/ 0 w 626"/>
                <a:gd name="T31" fmla="*/ 113 h 465"/>
                <a:gd name="T32" fmla="*/ 0 w 626"/>
                <a:gd name="T33" fmla="*/ 403 h 465"/>
                <a:gd name="T34" fmla="*/ 65 w 626"/>
                <a:gd name="T35" fmla="*/ 465 h 465"/>
                <a:gd name="T36" fmla="*/ 208 w 626"/>
                <a:gd name="T37" fmla="*/ 465 h 465"/>
                <a:gd name="T38" fmla="*/ 244 w 626"/>
                <a:gd name="T39" fmla="*/ 465 h 465"/>
                <a:gd name="T40" fmla="*/ 313 w 626"/>
                <a:gd name="T41" fmla="*/ 465 h 465"/>
                <a:gd name="T42" fmla="*/ 366 w 626"/>
                <a:gd name="T43" fmla="*/ 413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6" h="465">
                  <a:moveTo>
                    <a:pt x="366" y="413"/>
                  </a:moveTo>
                  <a:cubicBezTo>
                    <a:pt x="366" y="385"/>
                    <a:pt x="342" y="362"/>
                    <a:pt x="313" y="362"/>
                  </a:cubicBezTo>
                  <a:cubicBezTo>
                    <a:pt x="338" y="362"/>
                    <a:pt x="338" y="362"/>
                    <a:pt x="338" y="362"/>
                  </a:cubicBezTo>
                  <a:cubicBezTo>
                    <a:pt x="368" y="362"/>
                    <a:pt x="392" y="338"/>
                    <a:pt x="392" y="310"/>
                  </a:cubicBezTo>
                  <a:cubicBezTo>
                    <a:pt x="392" y="281"/>
                    <a:pt x="368" y="258"/>
                    <a:pt x="338" y="258"/>
                  </a:cubicBezTo>
                  <a:cubicBezTo>
                    <a:pt x="368" y="258"/>
                    <a:pt x="416" y="258"/>
                    <a:pt x="414" y="207"/>
                  </a:cubicBezTo>
                  <a:cubicBezTo>
                    <a:pt x="413" y="178"/>
                    <a:pt x="390" y="155"/>
                    <a:pt x="361" y="155"/>
                  </a:cubicBezTo>
                  <a:cubicBezTo>
                    <a:pt x="573" y="155"/>
                    <a:pt x="573" y="155"/>
                    <a:pt x="573" y="155"/>
                  </a:cubicBezTo>
                  <a:cubicBezTo>
                    <a:pt x="602" y="155"/>
                    <a:pt x="626" y="132"/>
                    <a:pt x="626" y="103"/>
                  </a:cubicBezTo>
                  <a:cubicBezTo>
                    <a:pt x="626" y="75"/>
                    <a:pt x="602" y="52"/>
                    <a:pt x="573" y="52"/>
                  </a:cubicBezTo>
                  <a:cubicBezTo>
                    <a:pt x="260" y="52"/>
                    <a:pt x="260" y="52"/>
                    <a:pt x="260" y="52"/>
                  </a:cubicBezTo>
                  <a:cubicBezTo>
                    <a:pt x="260" y="23"/>
                    <a:pt x="236" y="0"/>
                    <a:pt x="207" y="0"/>
                  </a:cubicBezTo>
                  <a:cubicBezTo>
                    <a:pt x="102" y="0"/>
                    <a:pt x="102" y="0"/>
                    <a:pt x="102" y="0"/>
                  </a:cubicBezTo>
                  <a:cubicBezTo>
                    <a:pt x="72" y="0"/>
                    <a:pt x="48" y="23"/>
                    <a:pt x="48" y="52"/>
                  </a:cubicBezTo>
                  <a:cubicBezTo>
                    <a:pt x="48" y="52"/>
                    <a:pt x="48" y="53"/>
                    <a:pt x="49" y="54"/>
                  </a:cubicBezTo>
                  <a:cubicBezTo>
                    <a:pt x="21" y="60"/>
                    <a:pt x="0" y="85"/>
                    <a:pt x="0" y="113"/>
                  </a:cubicBezTo>
                  <a:cubicBezTo>
                    <a:pt x="0" y="403"/>
                    <a:pt x="0" y="403"/>
                    <a:pt x="0" y="403"/>
                  </a:cubicBezTo>
                  <a:cubicBezTo>
                    <a:pt x="0" y="437"/>
                    <a:pt x="29" y="465"/>
                    <a:pt x="65" y="465"/>
                  </a:cubicBezTo>
                  <a:cubicBezTo>
                    <a:pt x="208" y="465"/>
                    <a:pt x="208" y="465"/>
                    <a:pt x="208" y="465"/>
                  </a:cubicBezTo>
                  <a:cubicBezTo>
                    <a:pt x="244" y="465"/>
                    <a:pt x="244" y="465"/>
                    <a:pt x="244" y="465"/>
                  </a:cubicBezTo>
                  <a:cubicBezTo>
                    <a:pt x="313" y="465"/>
                    <a:pt x="313" y="465"/>
                    <a:pt x="313" y="465"/>
                  </a:cubicBezTo>
                  <a:cubicBezTo>
                    <a:pt x="342" y="465"/>
                    <a:pt x="366" y="442"/>
                    <a:pt x="366" y="413"/>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1048656" name="Rectangle 6"/>
            <p:cNvSpPr>
              <a:spLocks noChangeArrowheads="1"/>
            </p:cNvSpPr>
            <p:nvPr/>
          </p:nvSpPr>
          <p:spPr bwMode="auto">
            <a:xfrm>
              <a:off x="3222" y="1931"/>
              <a:ext cx="319" cy="531"/>
            </a:xfrm>
            <a:prstGeom prst="rect">
              <a:avLst/>
            </a:pr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grpSp>
      <p:sp>
        <p:nvSpPr>
          <p:cNvPr id="1048657" name="矩形 5"/>
          <p:cNvSpPr/>
          <p:nvPr/>
        </p:nvSpPr>
        <p:spPr>
          <a:xfrm>
            <a:off x="2062813" y="1080101"/>
            <a:ext cx="7432061" cy="521970"/>
          </a:xfrm>
          <a:prstGeom prst="rect">
            <a:avLst/>
          </a:prstGeom>
        </p:spPr>
        <p:txBody>
          <a:bodyPr wrap="square">
            <a:spAutoFit/>
          </a:bodyPr>
          <a:lstStyle/>
          <a:p>
            <a:pPr lvl="0" algn="ctr"/>
            <a:r>
              <a:rPr lang="zh-CN" altLang="en-US" sz="2800" b="1">
                <a:solidFill>
                  <a:srgbClr val="C00000"/>
                </a:solidFill>
                <a:latin typeface="微软雅黑" panose="020B0503020204020204" pitchFamily="34" charset="-122"/>
                <a:ea typeface="微软雅黑" panose="020B0503020204020204" pitchFamily="34" charset="-122"/>
                <a:cs typeface="+mn-ea"/>
                <a:sym typeface="+mn-lt"/>
              </a:rPr>
              <a:t>二、吸取事故教训，进一步突出关键环节管理</a:t>
            </a:r>
          </a:p>
        </p:txBody>
      </p:sp>
      <p:grpSp>
        <p:nvGrpSpPr>
          <p:cNvPr id="104" name="组合 6"/>
          <p:cNvGrpSpPr/>
          <p:nvPr/>
        </p:nvGrpSpPr>
        <p:grpSpPr>
          <a:xfrm>
            <a:off x="2173345" y="3652664"/>
            <a:ext cx="1784231" cy="173986"/>
            <a:chOff x="4423280" y="4682325"/>
            <a:chExt cx="1784231" cy="173986"/>
          </a:xfrm>
        </p:grpSpPr>
        <p:cxnSp>
          <p:nvCxnSpPr>
            <p:cNvPr id="3145733" name="直接连接符 7"/>
            <p:cNvCxnSpPr/>
            <p:nvPr/>
          </p:nvCxnSpPr>
          <p:spPr>
            <a:xfrm>
              <a:off x="4423280" y="4758196"/>
              <a:ext cx="16524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048658" name="圆: 空心 8"/>
            <p:cNvSpPr/>
            <p:nvPr/>
          </p:nvSpPr>
          <p:spPr>
            <a:xfrm>
              <a:off x="6033525" y="4682325"/>
              <a:ext cx="173986" cy="173986"/>
            </a:xfrm>
            <a:prstGeom prst="donu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grpSp>
      <p:cxnSp>
        <p:nvCxnSpPr>
          <p:cNvPr id="3145734" name="直接连接符 9"/>
          <p:cNvCxnSpPr/>
          <p:nvPr/>
        </p:nvCxnSpPr>
        <p:spPr>
          <a:xfrm flipH="1">
            <a:off x="2173345" y="3448871"/>
            <a:ext cx="0" cy="279664"/>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048659" name="文本框 10"/>
          <p:cNvSpPr txBox="1"/>
          <p:nvPr/>
        </p:nvSpPr>
        <p:spPr>
          <a:xfrm>
            <a:off x="4065697" y="3563242"/>
            <a:ext cx="6750986" cy="368300"/>
          </a:xfrm>
          <a:prstGeom prst="rect">
            <a:avLst/>
          </a:prstGeom>
          <a:noFill/>
        </p:spPr>
        <p:txBody>
          <a:bodyPr wrap="square" rtlCol="0">
            <a:spAutoFit/>
          </a:bodyPr>
          <a:lstStyle/>
          <a:p>
            <a:r>
              <a:rPr lang="zh-CN" altLang="en-US">
                <a:latin typeface="微软雅黑" panose="020B0503020204020204" pitchFamily="34" charset="-122"/>
                <a:ea typeface="微软雅黑" panose="020B0503020204020204" pitchFamily="34" charset="-122"/>
              </a:rPr>
              <a:t>主要是硫化氢、一氧化碳、氮气、二氧化碳等有毒有害气体</a:t>
            </a:r>
          </a:p>
        </p:txBody>
      </p:sp>
      <p:grpSp>
        <p:nvGrpSpPr>
          <p:cNvPr id="105" name="组合 11"/>
          <p:cNvGrpSpPr/>
          <p:nvPr/>
        </p:nvGrpSpPr>
        <p:grpSpPr>
          <a:xfrm>
            <a:off x="2162747" y="2678070"/>
            <a:ext cx="1784231" cy="173986"/>
            <a:chOff x="4423280" y="4682325"/>
            <a:chExt cx="1784231" cy="173986"/>
          </a:xfrm>
        </p:grpSpPr>
        <p:cxnSp>
          <p:nvCxnSpPr>
            <p:cNvPr id="3145735" name="直接连接符 12"/>
            <p:cNvCxnSpPr/>
            <p:nvPr/>
          </p:nvCxnSpPr>
          <p:spPr>
            <a:xfrm>
              <a:off x="4423280" y="4758196"/>
              <a:ext cx="16524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048660" name="圆: 空心 13"/>
            <p:cNvSpPr/>
            <p:nvPr/>
          </p:nvSpPr>
          <p:spPr>
            <a:xfrm>
              <a:off x="6033525" y="4682325"/>
              <a:ext cx="173986" cy="173986"/>
            </a:xfrm>
            <a:prstGeom prst="donu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grpSp>
      <p:cxnSp>
        <p:nvCxnSpPr>
          <p:cNvPr id="3145736" name="直接连接符 14"/>
          <p:cNvCxnSpPr/>
          <p:nvPr/>
        </p:nvCxnSpPr>
        <p:spPr>
          <a:xfrm flipH="1">
            <a:off x="2162747" y="2474277"/>
            <a:ext cx="0" cy="279664"/>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048661" name="文本框 15"/>
          <p:cNvSpPr txBox="1"/>
          <p:nvPr/>
        </p:nvSpPr>
        <p:spPr>
          <a:xfrm>
            <a:off x="4076294" y="2572992"/>
            <a:ext cx="6324322" cy="368300"/>
          </a:xfrm>
          <a:prstGeom prst="rect">
            <a:avLst/>
          </a:prstGeom>
          <a:noFill/>
        </p:spPr>
        <p:txBody>
          <a:bodyPr wrap="square" rtlCol="0">
            <a:spAutoFit/>
          </a:bodyPr>
          <a:lstStyle/>
          <a:p>
            <a:r>
              <a:rPr lang="zh-CN" altLang="en-US">
                <a:latin typeface="微软雅黑" panose="020B0503020204020204" pitchFamily="34" charset="-122"/>
                <a:ea typeface="微软雅黑" panose="020B0503020204020204" pitchFamily="34" charset="-122"/>
                <a:cs typeface="Times New Roman" panose="02020603050405020304" pitchFamily="18" charset="0"/>
              </a:rPr>
              <a:t>中毒和窒息事故起数和死亡人数占事故总量的</a:t>
            </a:r>
            <a:r>
              <a:rPr lang="en-US" altLang="zh-CN">
                <a:latin typeface="微软雅黑" panose="020B0503020204020204" pitchFamily="34" charset="-122"/>
                <a:ea typeface="微软雅黑" panose="020B0503020204020204" pitchFamily="34" charset="-122"/>
                <a:cs typeface="Times New Roman" panose="02020603050405020304" pitchFamily="18" charset="0"/>
              </a:rPr>
              <a:t>96.8%</a:t>
            </a:r>
            <a:r>
              <a:rPr lang="zh-CN" altLang="en-US">
                <a:latin typeface="微软雅黑" panose="020B0503020204020204" pitchFamily="34" charset="-122"/>
                <a:ea typeface="微软雅黑" panose="020B0503020204020204" pitchFamily="34" charset="-122"/>
                <a:cs typeface="Times New Roman" panose="02020603050405020304" pitchFamily="18" charset="0"/>
              </a:rPr>
              <a:t>和</a:t>
            </a:r>
            <a:r>
              <a:rPr lang="en-US" altLang="zh-CN">
                <a:latin typeface="微软雅黑" panose="020B0503020204020204" pitchFamily="34" charset="-122"/>
                <a:ea typeface="微软雅黑" panose="020B0503020204020204" pitchFamily="34" charset="-122"/>
                <a:cs typeface="Times New Roman" panose="02020603050405020304" pitchFamily="18" charset="0"/>
              </a:rPr>
              <a:t>96.9%</a:t>
            </a:r>
            <a:endParaRPr lang="zh-CN" altLang="en-US">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106" name="组合 16"/>
          <p:cNvGrpSpPr/>
          <p:nvPr/>
        </p:nvGrpSpPr>
        <p:grpSpPr>
          <a:xfrm>
            <a:off x="1012473" y="1816400"/>
            <a:ext cx="3804848" cy="656744"/>
            <a:chOff x="1226053" y="2289998"/>
            <a:chExt cx="4458009" cy="758416"/>
          </a:xfrm>
        </p:grpSpPr>
        <p:grpSp>
          <p:nvGrpSpPr>
            <p:cNvPr id="107" name="组合 17"/>
            <p:cNvGrpSpPr/>
            <p:nvPr/>
          </p:nvGrpSpPr>
          <p:grpSpPr>
            <a:xfrm>
              <a:off x="1452252" y="2383555"/>
              <a:ext cx="4231810" cy="619553"/>
              <a:chOff x="4757369" y="4188620"/>
              <a:chExt cx="5904579" cy="480689"/>
            </a:xfrm>
            <a:effectLst>
              <a:outerShdw blurRad="50800" dist="38100" dir="2700000" algn="tl" rotWithShape="0">
                <a:prstClr val="black">
                  <a:alpha val="40000"/>
                </a:prstClr>
              </a:outerShdw>
            </a:effectLst>
          </p:grpSpPr>
          <p:sp>
            <p:nvSpPr>
              <p:cNvPr id="1048662" name="圆角矩形 58"/>
              <p:cNvSpPr/>
              <p:nvPr/>
            </p:nvSpPr>
            <p:spPr>
              <a:xfrm>
                <a:off x="4757369" y="4188620"/>
                <a:ext cx="5356656" cy="480689"/>
              </a:xfrm>
              <a:prstGeom prst="roundRect">
                <a:avLst>
                  <a:gd name="adj" fmla="val 50000"/>
                </a:avLst>
              </a:prstGeom>
              <a:solidFill>
                <a:srgbClr val="C10001"/>
              </a:solidFill>
              <a:ln w="25400" cap="flat" cmpd="sng" algn="ctr">
                <a:solidFill>
                  <a:schemeClr val="bg1"/>
                </a:solidFill>
                <a:prstDash val="solid"/>
              </a:ln>
              <a:effectLst/>
            </p:spPr>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05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48663" name="文本框 3"/>
              <p:cNvSpPr>
                <a:spLocks noChangeArrowheads="1"/>
              </p:cNvSpPr>
              <p:nvPr/>
            </p:nvSpPr>
            <p:spPr bwMode="auto">
              <a:xfrm>
                <a:off x="5815575" y="4263121"/>
                <a:ext cx="4846373" cy="304955"/>
              </a:xfrm>
              <a:prstGeom prst="rect">
                <a:avLst/>
              </a:prstGeom>
              <a:noFill/>
              <a:ln>
                <a:noFill/>
              </a:ln>
            </p:spPr>
            <p:txBody>
              <a:bodyPr wrap="square" lIns="34089" tIns="17044" rIns="34089" bIns="17044">
                <a:spAutoFit/>
              </a:bodyPr>
              <a:lstStyle/>
              <a:p>
                <a:pPr lvl="0" defTabSz="457200"/>
                <a:r>
                  <a:rPr lang="zh-CN" altLang="en-US" sz="2000" b="1">
                    <a:ln w="19050">
                      <a:noFill/>
                    </a:ln>
                    <a:solidFill>
                      <a:schemeClr val="bg1"/>
                    </a:solidFill>
                    <a:latin typeface="微软雅黑" panose="020B0503020204020204" pitchFamily="34" charset="-122"/>
                    <a:ea typeface="微软雅黑" panose="020B0503020204020204" pitchFamily="34" charset="-122"/>
                    <a:cs typeface="+mn-ea"/>
                    <a:sym typeface="+mn-lt"/>
                  </a:rPr>
                  <a:t>事故类型分析</a:t>
                </a:r>
              </a:p>
            </p:txBody>
          </p:sp>
        </p:grpSp>
        <p:sp>
          <p:nvSpPr>
            <p:cNvPr id="1048664" name="Oval 16"/>
            <p:cNvSpPr/>
            <p:nvPr/>
          </p:nvSpPr>
          <p:spPr>
            <a:xfrm>
              <a:off x="1226053" y="2289998"/>
              <a:ext cx="758416" cy="758416"/>
            </a:xfrm>
            <a:prstGeom prst="ellipse">
              <a:avLst/>
            </a:prstGeom>
            <a:solidFill>
              <a:srgbClr val="C00000"/>
            </a:solidFill>
            <a:ln w="57150">
              <a:gradFill>
                <a:gsLst>
                  <a:gs pos="0">
                    <a:schemeClr val="bg1"/>
                  </a:gs>
                  <a:gs pos="100000">
                    <a:schemeClr val="bg1">
                      <a:lumMod val="85000"/>
                    </a:schemeClr>
                  </a:gs>
                </a:gsLst>
                <a:lin ang="5400000" scaled="0"/>
              </a:gradFill>
            </a:ln>
            <a:effectLst>
              <a:outerShdw blurRad="228600" dist="114300" dir="6840000" sx="99000" sy="99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lIns="0" rIns="0" rtlCol="0" anchor="ctr"/>
            <a:lstStyle/>
            <a:p>
              <a:pPr marL="0" marR="0" lvl="0" indent="0" algn="ctr" defTabSz="914400" rtl="0" eaLnBrk="1" fontAlgn="auto" latinLnBrk="0" hangingPunct="1">
                <a:lnSpc>
                  <a:spcPts val="1760"/>
                </a:lnSpc>
                <a:spcBef>
                  <a:spcPct val="0"/>
                </a:spcBef>
                <a:spcAft>
                  <a:spcPct val="0"/>
                </a:spcAft>
                <a:buClrTx/>
                <a:buSzTx/>
                <a:buFontTx/>
                <a:buNone/>
              </a:pPr>
              <a:r>
                <a:rPr kumimoji="0" lang="en-US" altLang="zh-CN" sz="2400" b="0" i="0" u="none" strike="noStrike" kern="120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 </a:t>
              </a:r>
            </a:p>
          </p:txBody>
        </p:sp>
      </p:grpSp>
      <p:grpSp>
        <p:nvGrpSpPr>
          <p:cNvPr id="108" name="组合 23"/>
          <p:cNvGrpSpPr/>
          <p:nvPr/>
        </p:nvGrpSpPr>
        <p:grpSpPr>
          <a:xfrm>
            <a:off x="1023074" y="2861237"/>
            <a:ext cx="3794249" cy="677146"/>
            <a:chOff x="1226053" y="2289998"/>
            <a:chExt cx="4458009" cy="758416"/>
          </a:xfrm>
        </p:grpSpPr>
        <p:grpSp>
          <p:nvGrpSpPr>
            <p:cNvPr id="109" name="组合 24"/>
            <p:cNvGrpSpPr/>
            <p:nvPr/>
          </p:nvGrpSpPr>
          <p:grpSpPr>
            <a:xfrm>
              <a:off x="1452252" y="2383555"/>
              <a:ext cx="4231810" cy="619553"/>
              <a:chOff x="4757369" y="4188620"/>
              <a:chExt cx="5904579" cy="480689"/>
            </a:xfrm>
            <a:effectLst>
              <a:outerShdw blurRad="50800" dist="38100" dir="2700000" algn="tl" rotWithShape="0">
                <a:prstClr val="black">
                  <a:alpha val="40000"/>
                </a:prstClr>
              </a:outerShdw>
            </a:effectLst>
          </p:grpSpPr>
          <p:sp>
            <p:nvSpPr>
              <p:cNvPr id="1048665" name="圆角矩形 58"/>
              <p:cNvSpPr/>
              <p:nvPr/>
            </p:nvSpPr>
            <p:spPr>
              <a:xfrm>
                <a:off x="4757369" y="4188620"/>
                <a:ext cx="5356656" cy="480689"/>
              </a:xfrm>
              <a:prstGeom prst="roundRect">
                <a:avLst>
                  <a:gd name="adj" fmla="val 50000"/>
                </a:avLst>
              </a:prstGeom>
              <a:solidFill>
                <a:srgbClr val="C10001"/>
              </a:solidFill>
              <a:ln w="25400" cap="flat" cmpd="sng" algn="ctr">
                <a:solidFill>
                  <a:schemeClr val="bg1"/>
                </a:solidFill>
                <a:prstDash val="solid"/>
              </a:ln>
              <a:effectLst/>
            </p:spPr>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05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48666" name="文本框 3"/>
              <p:cNvSpPr>
                <a:spLocks noChangeArrowheads="1"/>
              </p:cNvSpPr>
              <p:nvPr/>
            </p:nvSpPr>
            <p:spPr bwMode="auto">
              <a:xfrm>
                <a:off x="5815575" y="4262573"/>
                <a:ext cx="4846373" cy="295767"/>
              </a:xfrm>
              <a:prstGeom prst="rect">
                <a:avLst/>
              </a:prstGeom>
              <a:noFill/>
              <a:ln>
                <a:noFill/>
              </a:ln>
            </p:spPr>
            <p:txBody>
              <a:bodyPr wrap="square" lIns="34089" tIns="17044" rIns="34089" bIns="17044">
                <a:spAutoFit/>
              </a:bodyPr>
              <a:lstStyle/>
              <a:p>
                <a:pPr lvl="0" defTabSz="457200"/>
                <a:r>
                  <a:rPr lang="zh-CN" altLang="en-US" sz="2000" b="1">
                    <a:ln w="19050">
                      <a:noFill/>
                    </a:ln>
                    <a:solidFill>
                      <a:schemeClr val="bg1"/>
                    </a:solidFill>
                    <a:latin typeface="微软雅黑" panose="020B0503020204020204" pitchFamily="34" charset="-122"/>
                    <a:ea typeface="微软雅黑" panose="020B0503020204020204" pitchFamily="34" charset="-122"/>
                    <a:cs typeface="+mn-ea"/>
                    <a:sym typeface="+mn-lt"/>
                  </a:rPr>
                  <a:t>危险因素分析</a:t>
                </a:r>
              </a:p>
            </p:txBody>
          </p:sp>
        </p:grpSp>
        <p:sp>
          <p:nvSpPr>
            <p:cNvPr id="1048667" name="Oval 16"/>
            <p:cNvSpPr/>
            <p:nvPr/>
          </p:nvSpPr>
          <p:spPr>
            <a:xfrm>
              <a:off x="1226053" y="2289998"/>
              <a:ext cx="758416" cy="758416"/>
            </a:xfrm>
            <a:prstGeom prst="ellipse">
              <a:avLst/>
            </a:prstGeom>
            <a:solidFill>
              <a:srgbClr val="C00000"/>
            </a:solidFill>
            <a:ln w="57150">
              <a:gradFill>
                <a:gsLst>
                  <a:gs pos="0">
                    <a:schemeClr val="bg1"/>
                  </a:gs>
                  <a:gs pos="100000">
                    <a:schemeClr val="bg1">
                      <a:lumMod val="85000"/>
                    </a:schemeClr>
                  </a:gs>
                </a:gsLst>
                <a:lin ang="5400000" scaled="0"/>
              </a:gradFill>
            </a:ln>
            <a:effectLst>
              <a:outerShdw blurRad="228600" dist="114300" dir="6840000" sx="99000" sy="99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lIns="0" rIns="0" rtlCol="0" anchor="ctr"/>
            <a:lstStyle/>
            <a:p>
              <a:pPr marL="0" marR="0" lvl="0" indent="0" algn="ctr" defTabSz="914400" rtl="0" eaLnBrk="1" fontAlgn="auto" latinLnBrk="0" hangingPunct="1">
                <a:lnSpc>
                  <a:spcPts val="1760"/>
                </a:lnSpc>
                <a:spcBef>
                  <a:spcPct val="0"/>
                </a:spcBef>
                <a:spcAft>
                  <a:spcPct val="0"/>
                </a:spcAft>
                <a:buClrTx/>
                <a:buSzTx/>
                <a:buFontTx/>
                <a:buNone/>
              </a:pPr>
              <a:r>
                <a:rPr kumimoji="0" lang="en-US" altLang="zh-CN" sz="2400" b="0" i="0" u="none" strike="noStrike" kern="120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 </a:t>
              </a:r>
            </a:p>
          </p:txBody>
        </p:sp>
      </p:grpSp>
      <p:grpSp>
        <p:nvGrpSpPr>
          <p:cNvPr id="110" name="组合 30"/>
          <p:cNvGrpSpPr/>
          <p:nvPr/>
        </p:nvGrpSpPr>
        <p:grpSpPr>
          <a:xfrm>
            <a:off x="2173345" y="4696828"/>
            <a:ext cx="1784231" cy="173986"/>
            <a:chOff x="4423280" y="4682325"/>
            <a:chExt cx="1784231" cy="173986"/>
          </a:xfrm>
        </p:grpSpPr>
        <p:cxnSp>
          <p:nvCxnSpPr>
            <p:cNvPr id="3145737" name="直接连接符 31"/>
            <p:cNvCxnSpPr/>
            <p:nvPr/>
          </p:nvCxnSpPr>
          <p:spPr>
            <a:xfrm>
              <a:off x="4423280" y="4758196"/>
              <a:ext cx="16524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048668" name="圆: 空心 32"/>
            <p:cNvSpPr/>
            <p:nvPr/>
          </p:nvSpPr>
          <p:spPr>
            <a:xfrm>
              <a:off x="6033525" y="4682325"/>
              <a:ext cx="173986" cy="173986"/>
            </a:xfrm>
            <a:prstGeom prst="donu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grpSp>
      <p:cxnSp>
        <p:nvCxnSpPr>
          <p:cNvPr id="3145738" name="直接连接符 33"/>
          <p:cNvCxnSpPr/>
          <p:nvPr/>
        </p:nvCxnSpPr>
        <p:spPr>
          <a:xfrm flipH="1">
            <a:off x="2173345" y="4493035"/>
            <a:ext cx="0" cy="279664"/>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048669" name="文本框 34"/>
          <p:cNvSpPr txBox="1"/>
          <p:nvPr/>
        </p:nvSpPr>
        <p:spPr>
          <a:xfrm>
            <a:off x="4076065" y="4502150"/>
            <a:ext cx="6323965" cy="783590"/>
          </a:xfrm>
          <a:prstGeom prst="rect">
            <a:avLst/>
          </a:prstGeom>
          <a:noFill/>
        </p:spPr>
        <p:txBody>
          <a:bodyPr wrap="square" rtlCol="0">
            <a:spAutoFit/>
          </a:bodyPr>
          <a:lstStyle/>
          <a:p>
            <a:pPr>
              <a:lnSpc>
                <a:spcPct val="125000"/>
              </a:lnSpc>
              <a:spcBef>
                <a:spcPct val="0"/>
              </a:spcBef>
              <a:spcAft>
                <a:spcPct val="0"/>
              </a:spcAft>
            </a:pPr>
            <a:r>
              <a:rPr lang="zh-CN" altLang="en-US">
                <a:latin typeface="微软雅黑" panose="020B0503020204020204" pitchFamily="34" charset="-122"/>
                <a:ea typeface="微软雅黑" panose="020B0503020204020204" pitchFamily="34" charset="-122"/>
                <a:cs typeface="Times New Roman" panose="02020603050405020304" pitchFamily="18" charset="0"/>
              </a:rPr>
              <a:t>污水处理系统和窑炉、槽罐等设备设施相关事故起数和死亡人数占事故总量的</a:t>
            </a:r>
            <a:r>
              <a:rPr lang="en-US" altLang="zh-CN">
                <a:latin typeface="微软雅黑" panose="020B0503020204020204" pitchFamily="34" charset="-122"/>
                <a:ea typeface="微软雅黑" panose="020B0503020204020204" pitchFamily="34" charset="-122"/>
                <a:cs typeface="Times New Roman" panose="02020603050405020304" pitchFamily="18" charset="0"/>
              </a:rPr>
              <a:t>71.5%</a:t>
            </a:r>
            <a:r>
              <a:rPr lang="zh-CN" altLang="en-US">
                <a:latin typeface="微软雅黑" panose="020B0503020204020204" pitchFamily="34" charset="-122"/>
                <a:ea typeface="微软雅黑" panose="020B0503020204020204" pitchFamily="34" charset="-122"/>
                <a:cs typeface="Times New Roman" panose="02020603050405020304" pitchFamily="18" charset="0"/>
              </a:rPr>
              <a:t>和</a:t>
            </a:r>
            <a:r>
              <a:rPr lang="en-US" altLang="zh-CN">
                <a:latin typeface="微软雅黑" panose="020B0503020204020204" pitchFamily="34" charset="-122"/>
                <a:ea typeface="微软雅黑" panose="020B0503020204020204" pitchFamily="34" charset="-122"/>
                <a:cs typeface="Times New Roman" panose="02020603050405020304" pitchFamily="18" charset="0"/>
              </a:rPr>
              <a:t>73.7%</a:t>
            </a:r>
            <a:endParaRPr lang="zh-CN" altLang="en-US">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111" name="组合 35"/>
          <p:cNvGrpSpPr/>
          <p:nvPr/>
        </p:nvGrpSpPr>
        <p:grpSpPr>
          <a:xfrm>
            <a:off x="1023074" y="3905400"/>
            <a:ext cx="3794247" cy="693311"/>
            <a:chOff x="1226053" y="2289998"/>
            <a:chExt cx="4458009" cy="758416"/>
          </a:xfrm>
        </p:grpSpPr>
        <p:grpSp>
          <p:nvGrpSpPr>
            <p:cNvPr id="112" name="组合 36"/>
            <p:cNvGrpSpPr/>
            <p:nvPr/>
          </p:nvGrpSpPr>
          <p:grpSpPr>
            <a:xfrm>
              <a:off x="1452252" y="2383555"/>
              <a:ext cx="4231810" cy="619553"/>
              <a:chOff x="4757369" y="4188620"/>
              <a:chExt cx="5904579" cy="480689"/>
            </a:xfrm>
            <a:effectLst>
              <a:outerShdw blurRad="50800" dist="38100" dir="2700000" algn="tl" rotWithShape="0">
                <a:prstClr val="black">
                  <a:alpha val="40000"/>
                </a:prstClr>
              </a:outerShdw>
            </a:effectLst>
          </p:grpSpPr>
          <p:sp>
            <p:nvSpPr>
              <p:cNvPr id="1048670" name="圆角矩形 58"/>
              <p:cNvSpPr/>
              <p:nvPr/>
            </p:nvSpPr>
            <p:spPr>
              <a:xfrm>
                <a:off x="4757369" y="4188620"/>
                <a:ext cx="5356656" cy="480689"/>
              </a:xfrm>
              <a:prstGeom prst="roundRect">
                <a:avLst>
                  <a:gd name="adj" fmla="val 50000"/>
                </a:avLst>
              </a:prstGeom>
              <a:solidFill>
                <a:srgbClr val="C10001"/>
              </a:solidFill>
              <a:ln w="25400" cap="flat" cmpd="sng" algn="ctr">
                <a:solidFill>
                  <a:schemeClr val="bg1"/>
                </a:solidFill>
                <a:prstDash val="solid"/>
              </a:ln>
              <a:effectLst/>
            </p:spPr>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05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48671" name="文本框 3"/>
              <p:cNvSpPr>
                <a:spLocks noChangeArrowheads="1"/>
              </p:cNvSpPr>
              <p:nvPr/>
            </p:nvSpPr>
            <p:spPr bwMode="auto">
              <a:xfrm>
                <a:off x="5815575" y="4270784"/>
                <a:ext cx="4846373" cy="288871"/>
              </a:xfrm>
              <a:prstGeom prst="rect">
                <a:avLst/>
              </a:prstGeom>
              <a:noFill/>
              <a:ln>
                <a:noFill/>
              </a:ln>
            </p:spPr>
            <p:txBody>
              <a:bodyPr wrap="square" lIns="34089" tIns="17044" rIns="34089" bIns="17044">
                <a:spAutoFit/>
              </a:bodyPr>
              <a:lstStyle/>
              <a:p>
                <a:pPr lvl="0" defTabSz="457200"/>
                <a:r>
                  <a:rPr lang="zh-CN" altLang="en-US" sz="2000" b="1">
                    <a:ln w="19050">
                      <a:noFill/>
                    </a:ln>
                    <a:solidFill>
                      <a:schemeClr val="bg1"/>
                    </a:solidFill>
                    <a:latin typeface="微软雅黑" panose="020B0503020204020204" pitchFamily="34" charset="-122"/>
                    <a:ea typeface="微软雅黑" panose="020B0503020204020204" pitchFamily="34" charset="-122"/>
                    <a:cs typeface="+mn-ea"/>
                    <a:sym typeface="+mn-lt"/>
                  </a:rPr>
                  <a:t>发生部位分析</a:t>
                </a:r>
              </a:p>
            </p:txBody>
          </p:sp>
        </p:grpSp>
        <p:sp>
          <p:nvSpPr>
            <p:cNvPr id="1048672" name="Oval 16"/>
            <p:cNvSpPr/>
            <p:nvPr/>
          </p:nvSpPr>
          <p:spPr>
            <a:xfrm>
              <a:off x="1226053" y="2289998"/>
              <a:ext cx="758416" cy="758416"/>
            </a:xfrm>
            <a:prstGeom prst="ellipse">
              <a:avLst/>
            </a:prstGeom>
            <a:solidFill>
              <a:srgbClr val="C00000"/>
            </a:solidFill>
            <a:ln w="57150">
              <a:gradFill>
                <a:gsLst>
                  <a:gs pos="0">
                    <a:schemeClr val="bg1"/>
                  </a:gs>
                  <a:gs pos="100000">
                    <a:schemeClr val="bg1">
                      <a:lumMod val="85000"/>
                    </a:schemeClr>
                  </a:gs>
                </a:gsLst>
                <a:lin ang="5400000" scaled="0"/>
              </a:gradFill>
            </a:ln>
            <a:effectLst>
              <a:outerShdw blurRad="228600" dist="114300" dir="6840000" sx="99000" sy="99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lIns="0" rIns="0" rtlCol="0" anchor="ctr"/>
            <a:lstStyle/>
            <a:p>
              <a:pPr marL="0" marR="0" lvl="0" indent="0" algn="ctr" defTabSz="914400" rtl="0" eaLnBrk="1" fontAlgn="auto" latinLnBrk="0" hangingPunct="1">
                <a:lnSpc>
                  <a:spcPts val="1760"/>
                </a:lnSpc>
                <a:spcBef>
                  <a:spcPct val="0"/>
                </a:spcBef>
                <a:spcAft>
                  <a:spcPct val="0"/>
                </a:spcAft>
                <a:buClrTx/>
                <a:buSzTx/>
                <a:buFontTx/>
                <a:buNone/>
              </a:pPr>
              <a:r>
                <a:rPr kumimoji="0" lang="en-US" altLang="zh-CN" sz="2400" b="0" i="0" u="none" strike="noStrike" kern="120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 </a:t>
              </a:r>
            </a:p>
          </p:txBody>
        </p:sp>
      </p:grpSp>
      <p:sp>
        <p:nvSpPr>
          <p:cNvPr id="1048673" name="矩形 42"/>
          <p:cNvSpPr/>
          <p:nvPr/>
        </p:nvSpPr>
        <p:spPr>
          <a:xfrm>
            <a:off x="1866240" y="415827"/>
            <a:ext cx="3785502" cy="398780"/>
          </a:xfrm>
          <a:prstGeom prst="rect">
            <a:avLst/>
          </a:prstGeom>
        </p:spPr>
        <p:txBody>
          <a:bodyPr wrap="square">
            <a:spAutoFit/>
          </a:bodyPr>
          <a:lstStyle/>
          <a:p>
            <a:pPr lvl="0" algn="dist"/>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规定</a:t>
            </a: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修订的背景和总体考虑</a:t>
            </a:r>
            <a:endParaRPr lang="en-US" altLang="zh-CN" sz="2000" b="1">
              <a:solidFill>
                <a:srgbClr val="C00000"/>
              </a:solidFill>
              <a:latin typeface="微软雅黑" panose="020B0503020204020204" pitchFamily="34" charset="-122"/>
              <a:ea typeface="微软雅黑" panose="020B0503020204020204" pitchFamily="34" charset="-122"/>
              <a:cs typeface="+mn-ea"/>
              <a:sym typeface="+mn-lt"/>
            </a:endParaRPr>
          </a:p>
        </p:txBody>
      </p:sp>
      <p:grpSp>
        <p:nvGrpSpPr>
          <p:cNvPr id="113" name="组合 43"/>
          <p:cNvGrpSpPr/>
          <p:nvPr/>
        </p:nvGrpSpPr>
        <p:grpSpPr>
          <a:xfrm>
            <a:off x="2162747" y="5952933"/>
            <a:ext cx="1818846" cy="173986"/>
            <a:chOff x="4423280" y="4682325"/>
            <a:chExt cx="1784231" cy="173986"/>
          </a:xfrm>
        </p:grpSpPr>
        <p:cxnSp>
          <p:nvCxnSpPr>
            <p:cNvPr id="3145739" name="直接连接符 31"/>
            <p:cNvCxnSpPr/>
            <p:nvPr/>
          </p:nvCxnSpPr>
          <p:spPr>
            <a:xfrm>
              <a:off x="4423280" y="4758196"/>
              <a:ext cx="16524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048674" name="圆: 空心 32"/>
            <p:cNvSpPr/>
            <p:nvPr/>
          </p:nvSpPr>
          <p:spPr>
            <a:xfrm>
              <a:off x="6033525" y="4682325"/>
              <a:ext cx="173986" cy="173986"/>
            </a:xfrm>
            <a:prstGeom prst="donu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grpSp>
      <p:cxnSp>
        <p:nvCxnSpPr>
          <p:cNvPr id="3145740" name="直接连接符 33"/>
          <p:cNvCxnSpPr/>
          <p:nvPr/>
        </p:nvCxnSpPr>
        <p:spPr>
          <a:xfrm flipH="1">
            <a:off x="2162747" y="5749140"/>
            <a:ext cx="0" cy="279664"/>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048675" name="文本框 47"/>
          <p:cNvSpPr txBox="1"/>
          <p:nvPr/>
        </p:nvSpPr>
        <p:spPr>
          <a:xfrm>
            <a:off x="4065695" y="5800151"/>
            <a:ext cx="6416447" cy="783590"/>
          </a:xfrm>
          <a:prstGeom prst="rect">
            <a:avLst/>
          </a:prstGeom>
          <a:noFill/>
        </p:spPr>
        <p:txBody>
          <a:bodyPr wrap="square" rtlCol="0">
            <a:spAutoFit/>
          </a:bodyPr>
          <a:lstStyle/>
          <a:p>
            <a:pPr>
              <a:lnSpc>
                <a:spcPct val="125000"/>
              </a:lnSpc>
              <a:spcBef>
                <a:spcPct val="0"/>
              </a:spcBef>
              <a:spcAft>
                <a:spcPct val="0"/>
              </a:spcAft>
            </a:pPr>
            <a:r>
              <a:rPr lang="zh-CN" altLang="en-US">
                <a:latin typeface="微软雅黑" panose="020B0503020204020204" pitchFamily="34" charset="-122"/>
                <a:ea typeface="微软雅黑" panose="020B0503020204020204" pitchFamily="34" charset="-122"/>
                <a:cs typeface="Times New Roman" panose="02020603050405020304" pitchFamily="18" charset="0"/>
              </a:rPr>
              <a:t>未落实安全防护措施，盲目施救相关事故起数和死亡人数占事故总量的</a:t>
            </a:r>
            <a:r>
              <a:rPr lang="en-US" altLang="zh-CN">
                <a:latin typeface="微软雅黑" panose="020B0503020204020204" pitchFamily="34" charset="-122"/>
                <a:ea typeface="微软雅黑" panose="020B0503020204020204" pitchFamily="34" charset="-122"/>
                <a:cs typeface="Times New Roman" panose="02020603050405020304" pitchFamily="18" charset="0"/>
              </a:rPr>
              <a:t>87.4%</a:t>
            </a:r>
            <a:r>
              <a:rPr lang="zh-CN" altLang="en-US">
                <a:latin typeface="微软雅黑" panose="020B0503020204020204" pitchFamily="34" charset="-122"/>
                <a:ea typeface="微软雅黑" panose="020B0503020204020204" pitchFamily="34" charset="-122"/>
                <a:cs typeface="Times New Roman" panose="02020603050405020304" pitchFamily="18" charset="0"/>
              </a:rPr>
              <a:t>和</a:t>
            </a:r>
            <a:r>
              <a:rPr lang="en-US" altLang="zh-CN">
                <a:latin typeface="微软雅黑" panose="020B0503020204020204" pitchFamily="34" charset="-122"/>
                <a:ea typeface="微软雅黑" panose="020B0503020204020204" pitchFamily="34" charset="-122"/>
                <a:cs typeface="Times New Roman" panose="02020603050405020304" pitchFamily="18" charset="0"/>
              </a:rPr>
              <a:t>86.8%</a:t>
            </a:r>
            <a:endParaRPr lang="zh-CN" altLang="en-US">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114" name="组合 48"/>
          <p:cNvGrpSpPr/>
          <p:nvPr/>
        </p:nvGrpSpPr>
        <p:grpSpPr>
          <a:xfrm>
            <a:off x="1012476" y="5161505"/>
            <a:ext cx="3878658" cy="677145"/>
            <a:chOff x="1226053" y="2289998"/>
            <a:chExt cx="4458009" cy="758416"/>
          </a:xfrm>
        </p:grpSpPr>
        <p:grpSp>
          <p:nvGrpSpPr>
            <p:cNvPr id="115" name="组合 49"/>
            <p:cNvGrpSpPr/>
            <p:nvPr/>
          </p:nvGrpSpPr>
          <p:grpSpPr>
            <a:xfrm>
              <a:off x="1452252" y="2383555"/>
              <a:ext cx="4231810" cy="619553"/>
              <a:chOff x="4757369" y="4188620"/>
              <a:chExt cx="5904579" cy="480689"/>
            </a:xfrm>
            <a:effectLst>
              <a:outerShdw blurRad="50800" dist="38100" dir="2700000" algn="tl" rotWithShape="0">
                <a:prstClr val="black">
                  <a:alpha val="40000"/>
                </a:prstClr>
              </a:outerShdw>
            </a:effectLst>
          </p:grpSpPr>
          <p:sp>
            <p:nvSpPr>
              <p:cNvPr id="1048676" name="圆角矩形 58"/>
              <p:cNvSpPr/>
              <p:nvPr/>
            </p:nvSpPr>
            <p:spPr>
              <a:xfrm>
                <a:off x="4757369" y="4188620"/>
                <a:ext cx="5356656" cy="480689"/>
              </a:xfrm>
              <a:prstGeom prst="roundRect">
                <a:avLst>
                  <a:gd name="adj" fmla="val 50000"/>
                </a:avLst>
              </a:prstGeom>
              <a:solidFill>
                <a:srgbClr val="C10001"/>
              </a:solidFill>
              <a:ln w="25400" cap="flat" cmpd="sng" algn="ctr">
                <a:solidFill>
                  <a:schemeClr val="bg1"/>
                </a:solidFill>
                <a:prstDash val="solid"/>
              </a:ln>
              <a:effectLst/>
            </p:spPr>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pPr>
                <a:endParaRPr kumimoji="0" lang="zh-CN" altLang="en-US" sz="105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48677" name="文本框 3"/>
              <p:cNvSpPr>
                <a:spLocks noChangeArrowheads="1"/>
              </p:cNvSpPr>
              <p:nvPr/>
            </p:nvSpPr>
            <p:spPr bwMode="auto">
              <a:xfrm>
                <a:off x="5815575" y="4262573"/>
                <a:ext cx="4846373" cy="295767"/>
              </a:xfrm>
              <a:prstGeom prst="rect">
                <a:avLst/>
              </a:prstGeom>
              <a:noFill/>
              <a:ln>
                <a:noFill/>
              </a:ln>
            </p:spPr>
            <p:txBody>
              <a:bodyPr wrap="square" lIns="34089" tIns="17044" rIns="34089" bIns="17044">
                <a:spAutoFit/>
              </a:bodyPr>
              <a:lstStyle/>
              <a:p>
                <a:pPr lvl="0" defTabSz="457200"/>
                <a:r>
                  <a:rPr lang="zh-CN" altLang="en-US" sz="2000" b="1">
                    <a:ln w="19050">
                      <a:noFill/>
                    </a:ln>
                    <a:solidFill>
                      <a:schemeClr val="bg1"/>
                    </a:solidFill>
                    <a:latin typeface="微软雅黑" panose="020B0503020204020204" pitchFamily="34" charset="-122"/>
                    <a:ea typeface="微软雅黑" panose="020B0503020204020204" pitchFamily="34" charset="-122"/>
                    <a:cs typeface="+mn-ea"/>
                    <a:sym typeface="+mn-lt"/>
                  </a:rPr>
                  <a:t>伤亡扩大原因分析</a:t>
                </a:r>
              </a:p>
            </p:txBody>
          </p:sp>
        </p:grpSp>
        <p:sp>
          <p:nvSpPr>
            <p:cNvPr id="1048678" name="Oval 16"/>
            <p:cNvSpPr/>
            <p:nvPr/>
          </p:nvSpPr>
          <p:spPr>
            <a:xfrm>
              <a:off x="1226053" y="2289998"/>
              <a:ext cx="758416" cy="758416"/>
            </a:xfrm>
            <a:prstGeom prst="ellipse">
              <a:avLst/>
            </a:prstGeom>
            <a:solidFill>
              <a:srgbClr val="C00000"/>
            </a:solidFill>
            <a:ln w="57150">
              <a:gradFill>
                <a:gsLst>
                  <a:gs pos="0">
                    <a:schemeClr val="bg1"/>
                  </a:gs>
                  <a:gs pos="100000">
                    <a:schemeClr val="bg1">
                      <a:lumMod val="85000"/>
                    </a:schemeClr>
                  </a:gs>
                </a:gsLst>
                <a:lin ang="5400000" scaled="0"/>
              </a:gradFill>
            </a:ln>
            <a:effectLst>
              <a:outerShdw blurRad="228600" dist="114300" dir="6840000" sx="99000" sy="99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lIns="0" rIns="0" rtlCol="0" anchor="ctr"/>
            <a:lstStyle/>
            <a:p>
              <a:pPr marL="0" marR="0" lvl="0" indent="0" algn="ctr" defTabSz="914400" rtl="0" eaLnBrk="1" fontAlgn="auto" latinLnBrk="0" hangingPunct="1">
                <a:lnSpc>
                  <a:spcPts val="1760"/>
                </a:lnSpc>
                <a:spcBef>
                  <a:spcPct val="0"/>
                </a:spcBef>
                <a:spcAft>
                  <a:spcPct val="0"/>
                </a:spcAft>
                <a:buClrTx/>
                <a:buSzTx/>
                <a:buFontTx/>
                <a:buNone/>
              </a:pPr>
              <a:r>
                <a:rPr kumimoji="0" lang="en-US" altLang="zh-CN" sz="2400" b="0" i="0" u="none" strike="noStrike" kern="1200" cap="none" spc="0" normalizeH="0" baseline="0" noProof="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 </a:t>
              </a:r>
            </a:p>
          </p:txBody>
        </p:sp>
      </p:grpSp>
      <p:cxnSp>
        <p:nvCxnSpPr>
          <p:cNvPr id="3145741" name="直接连接符 39"/>
          <p:cNvCxnSpPr/>
          <p:nvPr/>
        </p:nvCxnSpPr>
        <p:spPr>
          <a:xfrm flipV="1">
            <a:off x="2173345" y="1611141"/>
            <a:ext cx="7321529" cy="5934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45742" name="直接连接符 38"/>
          <p:cNvCxnSpPr/>
          <p:nvPr/>
        </p:nvCxnSpPr>
        <p:spPr>
          <a:xfrm flipV="1">
            <a:off x="2173345" y="1553706"/>
            <a:ext cx="7321529" cy="44332"/>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048679" name="PA_文本框 14"/>
          <p:cNvSpPr txBox="1"/>
          <p:nvPr>
            <p:custDataLst>
              <p:tags r:id="rId1"/>
            </p:custDataLst>
          </p:nvPr>
        </p:nvSpPr>
        <p:spPr>
          <a:xfrm>
            <a:off x="1134745" y="1816100"/>
            <a:ext cx="35179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en-US" altLang="zh-CN" sz="3600" b="0" i="0" u="none" strike="noStrike" kern="1200" cap="none" spc="0" normalizeH="0" baseline="0" noProof="0">
                <a:ln>
                  <a:noFill/>
                </a:ln>
                <a:solidFill>
                  <a:srgbClr val="FFFFFF"/>
                </a:solidFill>
                <a:effectLst/>
                <a:uLnTx/>
                <a:uFillTx/>
                <a:latin typeface="Times New Roman" panose="02020603050405020304" pitchFamily="18" charset="0"/>
                <a:ea typeface="思源宋体 CN" panose="02020400000000000000" pitchFamily="18" charset="-122"/>
                <a:cs typeface="Times New Roman" panose="02020603050405020304" pitchFamily="18" charset="0"/>
                <a:sym typeface="+mn-lt"/>
              </a:rPr>
              <a:t>1</a:t>
            </a:r>
          </a:p>
        </p:txBody>
      </p:sp>
      <p:sp>
        <p:nvSpPr>
          <p:cNvPr id="1048680" name="PA_文本框 14"/>
          <p:cNvSpPr txBox="1"/>
          <p:nvPr>
            <p:custDataLst>
              <p:tags r:id="rId2"/>
            </p:custDataLst>
          </p:nvPr>
        </p:nvSpPr>
        <p:spPr>
          <a:xfrm>
            <a:off x="1151255" y="2889885"/>
            <a:ext cx="35179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en-US" altLang="zh-CN" sz="3600" b="0" i="0" u="none" strike="noStrike" kern="1200" cap="none" spc="0" normalizeH="0" baseline="0" noProof="0">
                <a:ln>
                  <a:noFill/>
                </a:ln>
                <a:solidFill>
                  <a:srgbClr val="FFFFFF"/>
                </a:solidFill>
                <a:effectLst/>
                <a:uLnTx/>
                <a:uFillTx/>
                <a:latin typeface="Times New Roman" panose="02020603050405020304" pitchFamily="18" charset="0"/>
                <a:ea typeface="思源宋体 CN" panose="02020400000000000000" pitchFamily="18" charset="-122"/>
                <a:cs typeface="Times New Roman" panose="02020603050405020304" pitchFamily="18" charset="0"/>
                <a:sym typeface="+mn-lt"/>
              </a:rPr>
              <a:t>2</a:t>
            </a:r>
          </a:p>
        </p:txBody>
      </p:sp>
      <p:sp>
        <p:nvSpPr>
          <p:cNvPr id="1048681" name="PA_文本框 14"/>
          <p:cNvSpPr txBox="1"/>
          <p:nvPr>
            <p:custDataLst>
              <p:tags r:id="rId3"/>
            </p:custDataLst>
          </p:nvPr>
        </p:nvSpPr>
        <p:spPr>
          <a:xfrm>
            <a:off x="1151255" y="3938270"/>
            <a:ext cx="35179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en-US" altLang="zh-CN" sz="3600" b="0" i="0" u="none" strike="noStrike" kern="1200" cap="none" spc="0" normalizeH="0" baseline="0" noProof="0">
                <a:ln>
                  <a:noFill/>
                </a:ln>
                <a:solidFill>
                  <a:srgbClr val="FFFFFF"/>
                </a:solidFill>
                <a:effectLst/>
                <a:uLnTx/>
                <a:uFillTx/>
                <a:latin typeface="Times New Roman" panose="02020603050405020304" pitchFamily="18" charset="0"/>
                <a:ea typeface="思源宋体 CN" panose="02020400000000000000" pitchFamily="18" charset="-122"/>
                <a:cs typeface="Times New Roman" panose="02020603050405020304" pitchFamily="18" charset="0"/>
                <a:sym typeface="+mn-lt"/>
              </a:rPr>
              <a:t>3</a:t>
            </a:r>
          </a:p>
        </p:txBody>
      </p:sp>
      <p:sp>
        <p:nvSpPr>
          <p:cNvPr id="1048682" name="PA_文本框 14"/>
          <p:cNvSpPr txBox="1"/>
          <p:nvPr>
            <p:custDataLst>
              <p:tags r:id="rId4"/>
            </p:custDataLst>
          </p:nvPr>
        </p:nvSpPr>
        <p:spPr>
          <a:xfrm>
            <a:off x="1126490" y="5169535"/>
            <a:ext cx="35179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pPr>
            <a:r>
              <a:rPr kumimoji="0" lang="en-US" altLang="zh-CN" sz="3600" b="0" i="0" u="none" strike="noStrike" kern="1200" cap="none" spc="0" normalizeH="0" baseline="0" noProof="0">
                <a:ln>
                  <a:noFill/>
                </a:ln>
                <a:solidFill>
                  <a:srgbClr val="FFFFFF"/>
                </a:solidFill>
                <a:effectLst/>
                <a:uLnTx/>
                <a:uFillTx/>
                <a:latin typeface="Times New Roman" panose="02020603050405020304" pitchFamily="18" charset="0"/>
                <a:ea typeface="思源宋体 CN" panose="02020400000000000000" pitchFamily="18" charset="-122"/>
                <a:cs typeface="Times New Roman" panose="02020603050405020304" pitchFamily="18" charset="0"/>
                <a:sym typeface="+mn-lt"/>
              </a:rPr>
              <a:t>4</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wipe(left)">
                                      <p:cBhvr>
                                        <p:cTn id="7" dur="500"/>
                                        <p:tgtEl>
                                          <p:spTgt spid="103"/>
                                        </p:tgtEl>
                                      </p:cBhvr>
                                    </p:animEffect>
                                  </p:childTnLst>
                                </p:cTn>
                              </p:par>
                            </p:childTnLst>
                          </p:cTn>
                        </p:par>
                        <p:par>
                          <p:cTn id="8" fill="hold" nodeType="afterGroup">
                            <p:stCondLst>
                              <p:cond delay="5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1048657"/>
                                        </p:tgtEl>
                                        <p:attrNameLst>
                                          <p:attrName>style.visibility</p:attrName>
                                        </p:attrNameLst>
                                      </p:cBhvr>
                                      <p:to>
                                        <p:strVal val="visible"/>
                                      </p:to>
                                    </p:set>
                                    <p:anim calcmode="lin" valueType="num">
                                      <p:cBhvr>
                                        <p:cTn id="11" dur="500" fill="hold"/>
                                        <p:tgtEl>
                                          <p:spTgt spid="1048657"/>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1048657"/>
                                        </p:tgtEl>
                                        <p:attrNameLst>
                                          <p:attrName>ppt_y</p:attrName>
                                        </p:attrNameLst>
                                      </p:cBhvr>
                                      <p:tavLst>
                                        <p:tav tm="0">
                                          <p:val>
                                            <p:strVal val="#ppt_y"/>
                                          </p:val>
                                        </p:tav>
                                        <p:tav tm="100000">
                                          <p:val>
                                            <p:strVal val="#ppt_y"/>
                                          </p:val>
                                        </p:tav>
                                      </p:tavLst>
                                    </p:anim>
                                    <p:anim calcmode="lin" valueType="num">
                                      <p:cBhvr>
                                        <p:cTn id="13" dur="500" fill="hold"/>
                                        <p:tgtEl>
                                          <p:spTgt spid="1048657"/>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1048657"/>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1048657"/>
                                        </p:tgtEl>
                                      </p:cBhvr>
                                    </p:animEffect>
                                  </p:childTnLst>
                                </p:cTn>
                              </p:par>
                              <p:par>
                                <p:cTn id="16" presetID="2" presetClass="entr" presetSubtype="2" fill="hold" nodeType="withEffect">
                                  <p:stCondLst>
                                    <p:cond delay="0"/>
                                  </p:stCondLst>
                                  <p:childTnLst>
                                    <p:set>
                                      <p:cBhvr>
                                        <p:cTn id="17" dur="500" fill="hold">
                                          <p:stCondLst>
                                            <p:cond delay="0"/>
                                          </p:stCondLst>
                                        </p:cTn>
                                        <p:tgtEl>
                                          <p:spTgt spid="3145742"/>
                                        </p:tgtEl>
                                        <p:attrNameLst>
                                          <p:attrName>style.visibility</p:attrName>
                                        </p:attrNameLst>
                                      </p:cBhvr>
                                      <p:to>
                                        <p:strVal val="visible"/>
                                      </p:to>
                                    </p:set>
                                    <p:anim calcmode="lin" valueType="num">
                                      <p:cBhvr additive="base">
                                        <p:cTn id="18" dur="500" fill="hold"/>
                                        <p:tgtEl>
                                          <p:spTgt spid="3145742"/>
                                        </p:tgtEl>
                                        <p:attrNameLst>
                                          <p:attrName>ppt_x</p:attrName>
                                        </p:attrNameLst>
                                      </p:cBhvr>
                                      <p:tavLst>
                                        <p:tav tm="0">
                                          <p:val>
                                            <p:strVal val="1+#ppt_w/2"/>
                                          </p:val>
                                        </p:tav>
                                        <p:tav tm="100000">
                                          <p:val>
                                            <p:strVal val="#ppt_x"/>
                                          </p:val>
                                        </p:tav>
                                      </p:tavLst>
                                    </p:anim>
                                    <p:anim calcmode="lin" valueType="num">
                                      <p:cBhvr additive="base">
                                        <p:cTn id="19" dur="500" fill="hold"/>
                                        <p:tgtEl>
                                          <p:spTgt spid="3145742"/>
                                        </p:tgtEl>
                                        <p:attrNameLst>
                                          <p:attrName>ppt_y</p:attrName>
                                        </p:attrNameLst>
                                      </p:cBhvr>
                                      <p:tavLst>
                                        <p:tav tm="0">
                                          <p:val>
                                            <p:strVal val="#ppt_y"/>
                                          </p:val>
                                        </p:tav>
                                        <p:tav tm="100000">
                                          <p:val>
                                            <p:strVal val="#ppt_y"/>
                                          </p:val>
                                        </p:tav>
                                      </p:tavLst>
                                    </p:anim>
                                  </p:childTnLst>
                                </p:cTn>
                              </p:par>
                              <p:par>
                                <p:cTn id="20" presetID="2" presetClass="entr" presetSubtype="8" fill="hold" nodeType="withEffect">
                                  <p:stCondLst>
                                    <p:cond delay="0"/>
                                  </p:stCondLst>
                                  <p:childTnLst>
                                    <p:set>
                                      <p:cBhvr>
                                        <p:cTn id="21" dur="500" fill="hold">
                                          <p:stCondLst>
                                            <p:cond delay="0"/>
                                          </p:stCondLst>
                                        </p:cTn>
                                        <p:tgtEl>
                                          <p:spTgt spid="3145741"/>
                                        </p:tgtEl>
                                        <p:attrNameLst>
                                          <p:attrName>style.visibility</p:attrName>
                                        </p:attrNameLst>
                                      </p:cBhvr>
                                      <p:to>
                                        <p:strVal val="visible"/>
                                      </p:to>
                                    </p:set>
                                    <p:anim calcmode="lin" valueType="num">
                                      <p:cBhvr additive="base">
                                        <p:cTn id="22" dur="500" fill="hold"/>
                                        <p:tgtEl>
                                          <p:spTgt spid="3145741"/>
                                        </p:tgtEl>
                                        <p:attrNameLst>
                                          <p:attrName>ppt_x</p:attrName>
                                        </p:attrNameLst>
                                      </p:cBhvr>
                                      <p:tavLst>
                                        <p:tav tm="0">
                                          <p:val>
                                            <p:strVal val="0-#ppt_w/2"/>
                                          </p:val>
                                        </p:tav>
                                        <p:tav tm="100000">
                                          <p:val>
                                            <p:strVal val="#ppt_x"/>
                                          </p:val>
                                        </p:tav>
                                      </p:tavLst>
                                    </p:anim>
                                    <p:anim calcmode="lin" valueType="num">
                                      <p:cBhvr additive="base">
                                        <p:cTn id="23" dur="500" fill="hold"/>
                                        <p:tgtEl>
                                          <p:spTgt spid="3145741"/>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1000"/>
                            </p:stCondLst>
                            <p:childTnLst>
                              <p:par>
                                <p:cTn id="25" presetID="2" presetClass="entr" presetSubtype="8" fill="hold" nodeType="afterEffect">
                                  <p:stCondLst>
                                    <p:cond delay="0"/>
                                  </p:stCondLst>
                                  <p:childTnLst>
                                    <p:set>
                                      <p:cBhvr>
                                        <p:cTn id="26" dur="1" fill="hold">
                                          <p:stCondLst>
                                            <p:cond delay="0"/>
                                          </p:stCondLst>
                                        </p:cTn>
                                        <p:tgtEl>
                                          <p:spTgt spid="106"/>
                                        </p:tgtEl>
                                        <p:attrNameLst>
                                          <p:attrName>style.visibility</p:attrName>
                                        </p:attrNameLst>
                                      </p:cBhvr>
                                      <p:to>
                                        <p:strVal val="visible"/>
                                      </p:to>
                                    </p:set>
                                    <p:anim calcmode="lin" valueType="num">
                                      <p:cBhvr additive="base">
                                        <p:cTn id="27" dur="500" fill="hold"/>
                                        <p:tgtEl>
                                          <p:spTgt spid="106"/>
                                        </p:tgtEl>
                                        <p:attrNameLst>
                                          <p:attrName>ppt_x</p:attrName>
                                        </p:attrNameLst>
                                      </p:cBhvr>
                                      <p:tavLst>
                                        <p:tav tm="0">
                                          <p:val>
                                            <p:strVal val="0-#ppt_w/2"/>
                                          </p:val>
                                        </p:tav>
                                        <p:tav tm="100000">
                                          <p:val>
                                            <p:strVal val="#ppt_x"/>
                                          </p:val>
                                        </p:tav>
                                      </p:tavLst>
                                    </p:anim>
                                    <p:anim calcmode="lin" valueType="num">
                                      <p:cBhvr additive="base">
                                        <p:cTn id="28" dur="500" fill="hold"/>
                                        <p:tgtEl>
                                          <p:spTgt spid="106"/>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1500"/>
                            </p:stCondLst>
                            <p:childTnLst>
                              <p:par>
                                <p:cTn id="30" presetID="22" presetClass="entr" presetSubtype="1" fill="hold" nodeType="afterEffect">
                                  <p:stCondLst>
                                    <p:cond delay="0"/>
                                  </p:stCondLst>
                                  <p:childTnLst>
                                    <p:set>
                                      <p:cBhvr>
                                        <p:cTn id="31" dur="1" fill="hold">
                                          <p:stCondLst>
                                            <p:cond delay="0"/>
                                          </p:stCondLst>
                                        </p:cTn>
                                        <p:tgtEl>
                                          <p:spTgt spid="3145736"/>
                                        </p:tgtEl>
                                        <p:attrNameLst>
                                          <p:attrName>style.visibility</p:attrName>
                                        </p:attrNameLst>
                                      </p:cBhvr>
                                      <p:to>
                                        <p:strVal val="visible"/>
                                      </p:to>
                                    </p:set>
                                    <p:animEffect transition="in" filter="wipe(up)">
                                      <p:cBhvr>
                                        <p:cTn id="32" dur="500"/>
                                        <p:tgtEl>
                                          <p:spTgt spid="3145736"/>
                                        </p:tgtEl>
                                      </p:cBhvr>
                                    </p:animEffect>
                                  </p:childTnLst>
                                </p:cTn>
                              </p:par>
                            </p:childTnLst>
                          </p:cTn>
                        </p:par>
                        <p:par>
                          <p:cTn id="33" fill="hold" nodeType="afterGroup">
                            <p:stCondLst>
                              <p:cond delay="2000"/>
                            </p:stCondLst>
                            <p:childTnLst>
                              <p:par>
                                <p:cTn id="34" presetID="22" presetClass="entr" presetSubtype="8" fill="hold" nodeType="afterEffect">
                                  <p:stCondLst>
                                    <p:cond delay="0"/>
                                  </p:stCondLst>
                                  <p:childTnLst>
                                    <p:set>
                                      <p:cBhvr>
                                        <p:cTn id="35" dur="1" fill="hold">
                                          <p:stCondLst>
                                            <p:cond delay="0"/>
                                          </p:stCondLst>
                                        </p:cTn>
                                        <p:tgtEl>
                                          <p:spTgt spid="105"/>
                                        </p:tgtEl>
                                        <p:attrNameLst>
                                          <p:attrName>style.visibility</p:attrName>
                                        </p:attrNameLst>
                                      </p:cBhvr>
                                      <p:to>
                                        <p:strVal val="visible"/>
                                      </p:to>
                                    </p:set>
                                    <p:animEffect transition="in" filter="wipe(left)">
                                      <p:cBhvr>
                                        <p:cTn id="36" dur="500"/>
                                        <p:tgtEl>
                                          <p:spTgt spid="105"/>
                                        </p:tgtEl>
                                      </p:cBhvr>
                                    </p:animEffect>
                                  </p:childTnLst>
                                </p:cTn>
                              </p:par>
                            </p:childTnLst>
                          </p:cTn>
                        </p:par>
                        <p:par>
                          <p:cTn id="37" fill="hold" nodeType="afterGroup">
                            <p:stCondLst>
                              <p:cond delay="2500"/>
                            </p:stCondLst>
                            <p:childTnLst>
                              <p:par>
                                <p:cTn id="38" presetID="22" presetClass="entr" presetSubtype="4" fill="hold" grpId="0" nodeType="afterEffect">
                                  <p:stCondLst>
                                    <p:cond delay="0"/>
                                  </p:stCondLst>
                                  <p:childTnLst>
                                    <p:set>
                                      <p:cBhvr>
                                        <p:cTn id="39" dur="1" fill="hold">
                                          <p:stCondLst>
                                            <p:cond delay="0"/>
                                          </p:stCondLst>
                                        </p:cTn>
                                        <p:tgtEl>
                                          <p:spTgt spid="1048661"/>
                                        </p:tgtEl>
                                        <p:attrNameLst>
                                          <p:attrName>style.visibility</p:attrName>
                                        </p:attrNameLst>
                                      </p:cBhvr>
                                      <p:to>
                                        <p:strVal val="visible"/>
                                      </p:to>
                                    </p:set>
                                    <p:animEffect transition="in" filter="wipe(down)">
                                      <p:cBhvr>
                                        <p:cTn id="40" dur="500"/>
                                        <p:tgtEl>
                                          <p:spTgt spid="1048661"/>
                                        </p:tgtEl>
                                      </p:cBhvr>
                                    </p:animEffect>
                                  </p:childTnLst>
                                </p:cTn>
                              </p:par>
                            </p:childTnLst>
                          </p:cTn>
                        </p:par>
                        <p:par>
                          <p:cTn id="41" fill="hold" nodeType="afterGroup">
                            <p:stCondLst>
                              <p:cond delay="3000"/>
                            </p:stCondLst>
                            <p:childTnLst>
                              <p:par>
                                <p:cTn id="42" presetID="2" presetClass="entr" presetSubtype="8" fill="hold" nodeType="afterEffect">
                                  <p:stCondLst>
                                    <p:cond delay="0"/>
                                  </p:stCondLst>
                                  <p:childTnLst>
                                    <p:set>
                                      <p:cBhvr>
                                        <p:cTn id="43" dur="1" fill="hold">
                                          <p:stCondLst>
                                            <p:cond delay="0"/>
                                          </p:stCondLst>
                                        </p:cTn>
                                        <p:tgtEl>
                                          <p:spTgt spid="108"/>
                                        </p:tgtEl>
                                        <p:attrNameLst>
                                          <p:attrName>style.visibility</p:attrName>
                                        </p:attrNameLst>
                                      </p:cBhvr>
                                      <p:to>
                                        <p:strVal val="visible"/>
                                      </p:to>
                                    </p:set>
                                    <p:anim calcmode="lin" valueType="num">
                                      <p:cBhvr additive="base">
                                        <p:cTn id="44" dur="500" fill="hold"/>
                                        <p:tgtEl>
                                          <p:spTgt spid="108"/>
                                        </p:tgtEl>
                                        <p:attrNameLst>
                                          <p:attrName>ppt_x</p:attrName>
                                        </p:attrNameLst>
                                      </p:cBhvr>
                                      <p:tavLst>
                                        <p:tav tm="0">
                                          <p:val>
                                            <p:strVal val="0-#ppt_w/2"/>
                                          </p:val>
                                        </p:tav>
                                        <p:tav tm="100000">
                                          <p:val>
                                            <p:strVal val="#ppt_x"/>
                                          </p:val>
                                        </p:tav>
                                      </p:tavLst>
                                    </p:anim>
                                    <p:anim calcmode="lin" valueType="num">
                                      <p:cBhvr additive="base">
                                        <p:cTn id="45" dur="500" fill="hold"/>
                                        <p:tgtEl>
                                          <p:spTgt spid="108"/>
                                        </p:tgtEl>
                                        <p:attrNameLst>
                                          <p:attrName>ppt_y</p:attrName>
                                        </p:attrNameLst>
                                      </p:cBhvr>
                                      <p:tavLst>
                                        <p:tav tm="0">
                                          <p:val>
                                            <p:strVal val="#ppt_y"/>
                                          </p:val>
                                        </p:tav>
                                        <p:tav tm="100000">
                                          <p:val>
                                            <p:strVal val="#ppt_y"/>
                                          </p:val>
                                        </p:tav>
                                      </p:tavLst>
                                    </p:anim>
                                  </p:childTnLst>
                                </p:cTn>
                              </p:par>
                            </p:childTnLst>
                          </p:cTn>
                        </p:par>
                        <p:par>
                          <p:cTn id="46" fill="hold" nodeType="afterGroup">
                            <p:stCondLst>
                              <p:cond delay="3500"/>
                            </p:stCondLst>
                            <p:childTnLst>
                              <p:par>
                                <p:cTn id="47" presetID="22" presetClass="entr" presetSubtype="1" fill="hold" nodeType="afterEffect">
                                  <p:stCondLst>
                                    <p:cond delay="0"/>
                                  </p:stCondLst>
                                  <p:childTnLst>
                                    <p:set>
                                      <p:cBhvr>
                                        <p:cTn id="48" dur="1" fill="hold">
                                          <p:stCondLst>
                                            <p:cond delay="0"/>
                                          </p:stCondLst>
                                        </p:cTn>
                                        <p:tgtEl>
                                          <p:spTgt spid="3145734"/>
                                        </p:tgtEl>
                                        <p:attrNameLst>
                                          <p:attrName>style.visibility</p:attrName>
                                        </p:attrNameLst>
                                      </p:cBhvr>
                                      <p:to>
                                        <p:strVal val="visible"/>
                                      </p:to>
                                    </p:set>
                                    <p:animEffect transition="in" filter="wipe(up)">
                                      <p:cBhvr>
                                        <p:cTn id="49" dur="500"/>
                                        <p:tgtEl>
                                          <p:spTgt spid="3145734"/>
                                        </p:tgtEl>
                                      </p:cBhvr>
                                    </p:animEffect>
                                  </p:childTnLst>
                                </p:cTn>
                              </p:par>
                            </p:childTnLst>
                          </p:cTn>
                        </p:par>
                        <p:par>
                          <p:cTn id="50" fill="hold" nodeType="afterGroup">
                            <p:stCondLst>
                              <p:cond delay="4000"/>
                            </p:stCondLst>
                            <p:childTnLst>
                              <p:par>
                                <p:cTn id="51" presetID="22" presetClass="entr" presetSubtype="8" fill="hold" nodeType="afterEffect">
                                  <p:stCondLst>
                                    <p:cond delay="0"/>
                                  </p:stCondLst>
                                  <p:childTnLst>
                                    <p:set>
                                      <p:cBhvr>
                                        <p:cTn id="52" dur="1" fill="hold">
                                          <p:stCondLst>
                                            <p:cond delay="0"/>
                                          </p:stCondLst>
                                        </p:cTn>
                                        <p:tgtEl>
                                          <p:spTgt spid="104"/>
                                        </p:tgtEl>
                                        <p:attrNameLst>
                                          <p:attrName>style.visibility</p:attrName>
                                        </p:attrNameLst>
                                      </p:cBhvr>
                                      <p:to>
                                        <p:strVal val="visible"/>
                                      </p:to>
                                    </p:set>
                                    <p:animEffect transition="in" filter="wipe(left)">
                                      <p:cBhvr>
                                        <p:cTn id="53" dur="500"/>
                                        <p:tgtEl>
                                          <p:spTgt spid="104"/>
                                        </p:tgtEl>
                                      </p:cBhvr>
                                    </p:animEffect>
                                  </p:childTnLst>
                                </p:cTn>
                              </p:par>
                            </p:childTnLst>
                          </p:cTn>
                        </p:par>
                        <p:par>
                          <p:cTn id="54" fill="hold" nodeType="afterGroup">
                            <p:stCondLst>
                              <p:cond delay="4500"/>
                            </p:stCondLst>
                            <p:childTnLst>
                              <p:par>
                                <p:cTn id="55" presetID="22" presetClass="entr" presetSubtype="4" fill="hold" grpId="0" nodeType="afterEffect">
                                  <p:stCondLst>
                                    <p:cond delay="0"/>
                                  </p:stCondLst>
                                  <p:childTnLst>
                                    <p:set>
                                      <p:cBhvr>
                                        <p:cTn id="56" dur="1" fill="hold">
                                          <p:stCondLst>
                                            <p:cond delay="0"/>
                                          </p:stCondLst>
                                        </p:cTn>
                                        <p:tgtEl>
                                          <p:spTgt spid="1048659"/>
                                        </p:tgtEl>
                                        <p:attrNameLst>
                                          <p:attrName>style.visibility</p:attrName>
                                        </p:attrNameLst>
                                      </p:cBhvr>
                                      <p:to>
                                        <p:strVal val="visible"/>
                                      </p:to>
                                    </p:set>
                                    <p:animEffect transition="in" filter="wipe(down)">
                                      <p:cBhvr>
                                        <p:cTn id="57" dur="500"/>
                                        <p:tgtEl>
                                          <p:spTgt spid="1048659"/>
                                        </p:tgtEl>
                                      </p:cBhvr>
                                    </p:animEffect>
                                  </p:childTnLst>
                                </p:cTn>
                              </p:par>
                            </p:childTnLst>
                          </p:cTn>
                        </p:par>
                        <p:par>
                          <p:cTn id="58" fill="hold" nodeType="afterGroup">
                            <p:stCondLst>
                              <p:cond delay="5000"/>
                            </p:stCondLst>
                            <p:childTnLst>
                              <p:par>
                                <p:cTn id="59" presetID="2" presetClass="entr" presetSubtype="8" fill="hold" nodeType="afterEffect">
                                  <p:stCondLst>
                                    <p:cond delay="0"/>
                                  </p:stCondLst>
                                  <p:childTnLst>
                                    <p:set>
                                      <p:cBhvr>
                                        <p:cTn id="60" dur="1" fill="hold">
                                          <p:stCondLst>
                                            <p:cond delay="0"/>
                                          </p:stCondLst>
                                        </p:cTn>
                                        <p:tgtEl>
                                          <p:spTgt spid="111"/>
                                        </p:tgtEl>
                                        <p:attrNameLst>
                                          <p:attrName>style.visibility</p:attrName>
                                        </p:attrNameLst>
                                      </p:cBhvr>
                                      <p:to>
                                        <p:strVal val="visible"/>
                                      </p:to>
                                    </p:set>
                                    <p:anim calcmode="lin" valueType="num">
                                      <p:cBhvr additive="base">
                                        <p:cTn id="61" dur="500" fill="hold"/>
                                        <p:tgtEl>
                                          <p:spTgt spid="111"/>
                                        </p:tgtEl>
                                        <p:attrNameLst>
                                          <p:attrName>ppt_x</p:attrName>
                                        </p:attrNameLst>
                                      </p:cBhvr>
                                      <p:tavLst>
                                        <p:tav tm="0">
                                          <p:val>
                                            <p:strVal val="0-#ppt_w/2"/>
                                          </p:val>
                                        </p:tav>
                                        <p:tav tm="100000">
                                          <p:val>
                                            <p:strVal val="#ppt_x"/>
                                          </p:val>
                                        </p:tav>
                                      </p:tavLst>
                                    </p:anim>
                                    <p:anim calcmode="lin" valueType="num">
                                      <p:cBhvr additive="base">
                                        <p:cTn id="62" dur="500" fill="hold"/>
                                        <p:tgtEl>
                                          <p:spTgt spid="111"/>
                                        </p:tgtEl>
                                        <p:attrNameLst>
                                          <p:attrName>ppt_y</p:attrName>
                                        </p:attrNameLst>
                                      </p:cBhvr>
                                      <p:tavLst>
                                        <p:tav tm="0">
                                          <p:val>
                                            <p:strVal val="#ppt_y"/>
                                          </p:val>
                                        </p:tav>
                                        <p:tav tm="100000">
                                          <p:val>
                                            <p:strVal val="#ppt_y"/>
                                          </p:val>
                                        </p:tav>
                                      </p:tavLst>
                                    </p:anim>
                                  </p:childTnLst>
                                </p:cTn>
                              </p:par>
                            </p:childTnLst>
                          </p:cTn>
                        </p:par>
                        <p:par>
                          <p:cTn id="63" fill="hold" nodeType="afterGroup">
                            <p:stCondLst>
                              <p:cond delay="5500"/>
                            </p:stCondLst>
                            <p:childTnLst>
                              <p:par>
                                <p:cTn id="64" presetID="22" presetClass="entr" presetSubtype="1" fill="hold" nodeType="afterEffect">
                                  <p:stCondLst>
                                    <p:cond delay="0"/>
                                  </p:stCondLst>
                                  <p:childTnLst>
                                    <p:set>
                                      <p:cBhvr>
                                        <p:cTn id="65" dur="1" fill="hold">
                                          <p:stCondLst>
                                            <p:cond delay="0"/>
                                          </p:stCondLst>
                                        </p:cTn>
                                        <p:tgtEl>
                                          <p:spTgt spid="3145738"/>
                                        </p:tgtEl>
                                        <p:attrNameLst>
                                          <p:attrName>style.visibility</p:attrName>
                                        </p:attrNameLst>
                                      </p:cBhvr>
                                      <p:to>
                                        <p:strVal val="visible"/>
                                      </p:to>
                                    </p:set>
                                    <p:animEffect transition="in" filter="wipe(up)">
                                      <p:cBhvr>
                                        <p:cTn id="66" dur="500"/>
                                        <p:tgtEl>
                                          <p:spTgt spid="3145738"/>
                                        </p:tgtEl>
                                      </p:cBhvr>
                                    </p:animEffect>
                                  </p:childTnLst>
                                </p:cTn>
                              </p:par>
                            </p:childTnLst>
                          </p:cTn>
                        </p:par>
                        <p:par>
                          <p:cTn id="67" fill="hold" nodeType="afterGroup">
                            <p:stCondLst>
                              <p:cond delay="6000"/>
                            </p:stCondLst>
                            <p:childTnLst>
                              <p:par>
                                <p:cTn id="68" presetID="22" presetClass="entr" presetSubtype="8" fill="hold" nodeType="afterEffect">
                                  <p:stCondLst>
                                    <p:cond delay="0"/>
                                  </p:stCondLst>
                                  <p:childTnLst>
                                    <p:set>
                                      <p:cBhvr>
                                        <p:cTn id="69" dur="1" fill="hold">
                                          <p:stCondLst>
                                            <p:cond delay="0"/>
                                          </p:stCondLst>
                                        </p:cTn>
                                        <p:tgtEl>
                                          <p:spTgt spid="110"/>
                                        </p:tgtEl>
                                        <p:attrNameLst>
                                          <p:attrName>style.visibility</p:attrName>
                                        </p:attrNameLst>
                                      </p:cBhvr>
                                      <p:to>
                                        <p:strVal val="visible"/>
                                      </p:to>
                                    </p:set>
                                    <p:animEffect transition="in" filter="wipe(left)">
                                      <p:cBhvr>
                                        <p:cTn id="70" dur="500"/>
                                        <p:tgtEl>
                                          <p:spTgt spid="110"/>
                                        </p:tgtEl>
                                      </p:cBhvr>
                                    </p:animEffect>
                                  </p:childTnLst>
                                </p:cTn>
                              </p:par>
                            </p:childTnLst>
                          </p:cTn>
                        </p:par>
                        <p:par>
                          <p:cTn id="71" fill="hold" nodeType="afterGroup">
                            <p:stCondLst>
                              <p:cond delay="6500"/>
                            </p:stCondLst>
                            <p:childTnLst>
                              <p:par>
                                <p:cTn id="72" presetID="22" presetClass="entr" presetSubtype="4" fill="hold" grpId="0" nodeType="afterEffect">
                                  <p:stCondLst>
                                    <p:cond delay="0"/>
                                  </p:stCondLst>
                                  <p:childTnLst>
                                    <p:set>
                                      <p:cBhvr>
                                        <p:cTn id="73" dur="1" fill="hold">
                                          <p:stCondLst>
                                            <p:cond delay="0"/>
                                          </p:stCondLst>
                                        </p:cTn>
                                        <p:tgtEl>
                                          <p:spTgt spid="1048669"/>
                                        </p:tgtEl>
                                        <p:attrNameLst>
                                          <p:attrName>style.visibility</p:attrName>
                                        </p:attrNameLst>
                                      </p:cBhvr>
                                      <p:to>
                                        <p:strVal val="visible"/>
                                      </p:to>
                                    </p:set>
                                    <p:animEffect transition="in" filter="wipe(down)">
                                      <p:cBhvr>
                                        <p:cTn id="74" dur="500"/>
                                        <p:tgtEl>
                                          <p:spTgt spid="1048669"/>
                                        </p:tgtEl>
                                      </p:cBhvr>
                                    </p:animEffect>
                                  </p:childTnLst>
                                </p:cTn>
                              </p:par>
                            </p:childTnLst>
                          </p:cTn>
                        </p:par>
                        <p:par>
                          <p:cTn id="75" fill="hold" nodeType="afterGroup">
                            <p:stCondLst>
                              <p:cond delay="7000"/>
                            </p:stCondLst>
                            <p:childTnLst>
                              <p:par>
                                <p:cTn id="76" presetID="2" presetClass="entr" presetSubtype="8" fill="hold" nodeType="afterEffect">
                                  <p:stCondLst>
                                    <p:cond delay="0"/>
                                  </p:stCondLst>
                                  <p:childTnLst>
                                    <p:set>
                                      <p:cBhvr>
                                        <p:cTn id="77" dur="1" fill="hold">
                                          <p:stCondLst>
                                            <p:cond delay="0"/>
                                          </p:stCondLst>
                                        </p:cTn>
                                        <p:tgtEl>
                                          <p:spTgt spid="114"/>
                                        </p:tgtEl>
                                        <p:attrNameLst>
                                          <p:attrName>style.visibility</p:attrName>
                                        </p:attrNameLst>
                                      </p:cBhvr>
                                      <p:to>
                                        <p:strVal val="visible"/>
                                      </p:to>
                                    </p:set>
                                    <p:anim calcmode="lin" valueType="num">
                                      <p:cBhvr additive="base">
                                        <p:cTn id="78" dur="500" fill="hold"/>
                                        <p:tgtEl>
                                          <p:spTgt spid="114"/>
                                        </p:tgtEl>
                                        <p:attrNameLst>
                                          <p:attrName>ppt_x</p:attrName>
                                        </p:attrNameLst>
                                      </p:cBhvr>
                                      <p:tavLst>
                                        <p:tav tm="0">
                                          <p:val>
                                            <p:strVal val="0-#ppt_w/2"/>
                                          </p:val>
                                        </p:tav>
                                        <p:tav tm="100000">
                                          <p:val>
                                            <p:strVal val="#ppt_x"/>
                                          </p:val>
                                        </p:tav>
                                      </p:tavLst>
                                    </p:anim>
                                    <p:anim calcmode="lin" valueType="num">
                                      <p:cBhvr additive="base">
                                        <p:cTn id="79" dur="500" fill="hold"/>
                                        <p:tgtEl>
                                          <p:spTgt spid="114"/>
                                        </p:tgtEl>
                                        <p:attrNameLst>
                                          <p:attrName>ppt_y</p:attrName>
                                        </p:attrNameLst>
                                      </p:cBhvr>
                                      <p:tavLst>
                                        <p:tav tm="0">
                                          <p:val>
                                            <p:strVal val="#ppt_y"/>
                                          </p:val>
                                        </p:tav>
                                        <p:tav tm="100000">
                                          <p:val>
                                            <p:strVal val="#ppt_y"/>
                                          </p:val>
                                        </p:tav>
                                      </p:tavLst>
                                    </p:anim>
                                  </p:childTnLst>
                                </p:cTn>
                              </p:par>
                            </p:childTnLst>
                          </p:cTn>
                        </p:par>
                        <p:par>
                          <p:cTn id="80" fill="hold" nodeType="afterGroup">
                            <p:stCondLst>
                              <p:cond delay="7500"/>
                            </p:stCondLst>
                            <p:childTnLst>
                              <p:par>
                                <p:cTn id="81" presetID="22" presetClass="entr" presetSubtype="1" fill="hold" nodeType="afterEffect">
                                  <p:stCondLst>
                                    <p:cond delay="0"/>
                                  </p:stCondLst>
                                  <p:childTnLst>
                                    <p:set>
                                      <p:cBhvr>
                                        <p:cTn id="82" dur="1" fill="hold">
                                          <p:stCondLst>
                                            <p:cond delay="0"/>
                                          </p:stCondLst>
                                        </p:cTn>
                                        <p:tgtEl>
                                          <p:spTgt spid="3145740"/>
                                        </p:tgtEl>
                                        <p:attrNameLst>
                                          <p:attrName>style.visibility</p:attrName>
                                        </p:attrNameLst>
                                      </p:cBhvr>
                                      <p:to>
                                        <p:strVal val="visible"/>
                                      </p:to>
                                    </p:set>
                                    <p:animEffect transition="in" filter="wipe(up)">
                                      <p:cBhvr>
                                        <p:cTn id="83" dur="500"/>
                                        <p:tgtEl>
                                          <p:spTgt spid="3145740"/>
                                        </p:tgtEl>
                                      </p:cBhvr>
                                    </p:animEffect>
                                  </p:childTnLst>
                                </p:cTn>
                              </p:par>
                            </p:childTnLst>
                          </p:cTn>
                        </p:par>
                        <p:par>
                          <p:cTn id="84" fill="hold" nodeType="afterGroup">
                            <p:stCondLst>
                              <p:cond delay="8000"/>
                            </p:stCondLst>
                            <p:childTnLst>
                              <p:par>
                                <p:cTn id="85" presetID="22" presetClass="entr" presetSubtype="8" fill="hold" nodeType="afterEffect">
                                  <p:stCondLst>
                                    <p:cond delay="0"/>
                                  </p:stCondLst>
                                  <p:childTnLst>
                                    <p:set>
                                      <p:cBhvr>
                                        <p:cTn id="86" dur="1" fill="hold">
                                          <p:stCondLst>
                                            <p:cond delay="0"/>
                                          </p:stCondLst>
                                        </p:cTn>
                                        <p:tgtEl>
                                          <p:spTgt spid="113"/>
                                        </p:tgtEl>
                                        <p:attrNameLst>
                                          <p:attrName>style.visibility</p:attrName>
                                        </p:attrNameLst>
                                      </p:cBhvr>
                                      <p:to>
                                        <p:strVal val="visible"/>
                                      </p:to>
                                    </p:set>
                                    <p:animEffect transition="in" filter="wipe(left)">
                                      <p:cBhvr>
                                        <p:cTn id="87" dur="500"/>
                                        <p:tgtEl>
                                          <p:spTgt spid="113"/>
                                        </p:tgtEl>
                                      </p:cBhvr>
                                    </p:animEffect>
                                  </p:childTnLst>
                                </p:cTn>
                              </p:par>
                            </p:childTnLst>
                          </p:cTn>
                        </p:par>
                        <p:par>
                          <p:cTn id="88" fill="hold" nodeType="afterGroup">
                            <p:stCondLst>
                              <p:cond delay="8500"/>
                            </p:stCondLst>
                            <p:childTnLst>
                              <p:par>
                                <p:cTn id="89" presetID="22" presetClass="entr" presetSubtype="4" fill="hold" grpId="0" nodeType="afterEffect">
                                  <p:stCondLst>
                                    <p:cond delay="0"/>
                                  </p:stCondLst>
                                  <p:childTnLst>
                                    <p:set>
                                      <p:cBhvr>
                                        <p:cTn id="90" dur="1" fill="hold">
                                          <p:stCondLst>
                                            <p:cond delay="0"/>
                                          </p:stCondLst>
                                        </p:cTn>
                                        <p:tgtEl>
                                          <p:spTgt spid="1048675"/>
                                        </p:tgtEl>
                                        <p:attrNameLst>
                                          <p:attrName>style.visibility</p:attrName>
                                        </p:attrNameLst>
                                      </p:cBhvr>
                                      <p:to>
                                        <p:strVal val="visible"/>
                                      </p:to>
                                    </p:set>
                                    <p:animEffect transition="in" filter="wipe(down)">
                                      <p:cBhvr>
                                        <p:cTn id="91" dur="500"/>
                                        <p:tgtEl>
                                          <p:spTgt spid="10486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57" grpId="0"/>
      <p:bldP spid="1048659" grpId="0"/>
      <p:bldP spid="1048661" grpId="0"/>
      <p:bldP spid="1048669" grpId="0"/>
      <p:bldP spid="104867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6" name="矩形 42"/>
          <p:cNvSpPr/>
          <p:nvPr/>
        </p:nvSpPr>
        <p:spPr>
          <a:xfrm>
            <a:off x="1866240" y="415827"/>
            <a:ext cx="3785502" cy="398780"/>
          </a:xfrm>
          <a:prstGeom prst="rect">
            <a:avLst/>
          </a:prstGeom>
        </p:spPr>
        <p:txBody>
          <a:bodyPr wrap="square">
            <a:spAutoFit/>
          </a:bodyPr>
          <a:lstStyle/>
          <a:p>
            <a:pPr lvl="0" algn="dist"/>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规定</a:t>
            </a: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修订的背景和总体考虑</a:t>
            </a:r>
            <a:endParaRPr lang="en-US" altLang="zh-CN" sz="2000" b="1">
              <a:solidFill>
                <a:srgbClr val="C00000"/>
              </a:solidFill>
              <a:latin typeface="微软雅黑" panose="020B0503020204020204" pitchFamily="34" charset="-122"/>
              <a:ea typeface="微软雅黑" panose="020B0503020204020204" pitchFamily="34" charset="-122"/>
              <a:cs typeface="+mn-ea"/>
              <a:sym typeface="+mn-lt"/>
            </a:endParaRPr>
          </a:p>
        </p:txBody>
      </p:sp>
      <p:sp>
        <p:nvSpPr>
          <p:cNvPr id="1048687" name="TextBox 32"/>
          <p:cNvSpPr txBox="1">
            <a:spLocks noChangeArrowheads="1"/>
          </p:cNvSpPr>
          <p:nvPr/>
        </p:nvSpPr>
        <p:spPr bwMode="auto">
          <a:xfrm>
            <a:off x="1471930" y="1530350"/>
            <a:ext cx="8286750" cy="622300"/>
          </a:xfrm>
          <a:prstGeom prst="rect">
            <a:avLst/>
          </a:prstGeom>
          <a:noFill/>
          <a:ln w="9525">
            <a:noFill/>
            <a:miter lim="800000"/>
          </a:ln>
        </p:spPr>
        <p:txBody>
          <a:bodyPr wrap="square" lIns="68580" tIns="34290" rIns="68580" bIns="34290">
            <a:spAutoFit/>
          </a:bodyPr>
          <a:lstStyle/>
          <a:p>
            <a:pPr marL="257175" indent="-257175" algn="just" eaLnBrk="0" hangingPunct="0">
              <a:lnSpc>
                <a:spcPct val="200000"/>
              </a:lnSpc>
              <a:buClr>
                <a:srgbClr val="C00000"/>
              </a:buClr>
              <a:buFont typeface="Wingdings" panose="05000000000000000000" pitchFamily="2" charset="2"/>
              <a:buChar char="Ø"/>
            </a:pPr>
            <a:r>
              <a:rPr lang="en-US" altLang="zh-CN">
                <a:solidFill>
                  <a:srgbClr val="000000"/>
                </a:solidFill>
                <a:latin typeface="微软雅黑" panose="020B0503020204020204" pitchFamily="34" charset="-122"/>
                <a:ea typeface="微软雅黑" panose="020B0503020204020204" pitchFamily="34" charset="-122"/>
                <a:sym typeface="宋体" panose="02010600030101010101" pitchFamily="2" charset="-122"/>
              </a:rPr>
              <a:t>2013-2022</a:t>
            </a:r>
            <a:r>
              <a:rPr lang="zh-CN" altLang="en-US">
                <a:solidFill>
                  <a:srgbClr val="000000"/>
                </a:solidFill>
                <a:latin typeface="微软雅黑" panose="020B0503020204020204" pitchFamily="34" charset="-122"/>
                <a:ea typeface="微软雅黑" panose="020B0503020204020204" pitchFamily="34" charset="-122"/>
                <a:sym typeface="宋体" panose="02010600030101010101" pitchFamily="2" charset="-122"/>
              </a:rPr>
              <a:t>年，工贸行业共发生有限空间作业较大事故</a:t>
            </a:r>
            <a:r>
              <a:rPr lang="en-US" altLang="zh-CN">
                <a:solidFill>
                  <a:srgbClr val="000000"/>
                </a:solidFill>
                <a:latin typeface="微软雅黑" panose="020B0503020204020204" pitchFamily="34" charset="-122"/>
                <a:ea typeface="微软雅黑" panose="020B0503020204020204" pitchFamily="34" charset="-122"/>
                <a:sym typeface="宋体" panose="02010600030101010101" pitchFamily="2" charset="-122"/>
              </a:rPr>
              <a:t>95</a:t>
            </a:r>
            <a:r>
              <a:rPr lang="zh-CN" altLang="en-US">
                <a:solidFill>
                  <a:srgbClr val="000000"/>
                </a:solidFill>
                <a:latin typeface="微软雅黑" panose="020B0503020204020204" pitchFamily="34" charset="-122"/>
                <a:ea typeface="微软雅黑" panose="020B0503020204020204" pitchFamily="34" charset="-122"/>
                <a:sym typeface="宋体" panose="02010600030101010101" pitchFamily="2" charset="-122"/>
              </a:rPr>
              <a:t>起、死亡</a:t>
            </a:r>
            <a:r>
              <a:rPr lang="en-US" altLang="zh-CN">
                <a:solidFill>
                  <a:srgbClr val="000000"/>
                </a:solidFill>
                <a:latin typeface="微软雅黑" panose="020B0503020204020204" pitchFamily="34" charset="-122"/>
                <a:ea typeface="微软雅黑" panose="020B0503020204020204" pitchFamily="34" charset="-122"/>
                <a:sym typeface="宋体" panose="02010600030101010101" pitchFamily="2" charset="-122"/>
              </a:rPr>
              <a:t>357</a:t>
            </a:r>
            <a:r>
              <a:rPr lang="zh-CN" altLang="en-US">
                <a:solidFill>
                  <a:srgbClr val="000000"/>
                </a:solidFill>
                <a:latin typeface="微软雅黑" panose="020B0503020204020204" pitchFamily="34" charset="-122"/>
                <a:ea typeface="微软雅黑" panose="020B0503020204020204" pitchFamily="34" charset="-122"/>
                <a:sym typeface="宋体" panose="02010600030101010101" pitchFamily="2" charset="-122"/>
              </a:rPr>
              <a:t>人。</a:t>
            </a:r>
            <a:endParaRPr lang="en-US" altLang="zh-CN">
              <a:solidFill>
                <a:srgbClr val="000000"/>
              </a:solidFill>
              <a:latin typeface="微软雅黑" panose="020B0503020204020204" pitchFamily="34" charset="-122"/>
              <a:ea typeface="微软雅黑" panose="020B0503020204020204" pitchFamily="34" charset="-122"/>
              <a:sym typeface="宋体" panose="02010600030101010101" pitchFamily="2" charset="-122"/>
            </a:endParaRPr>
          </a:p>
        </p:txBody>
      </p:sp>
      <p:graphicFrame>
        <p:nvGraphicFramePr>
          <p:cNvPr id="4194304" name="图表 37" descr="7b0a202020202263686172745265734964223a20223230343735313339220a7d0a"/>
          <p:cNvGraphicFramePr/>
          <p:nvPr/>
        </p:nvGraphicFramePr>
        <p:xfrm>
          <a:off x="4282440" y="2369185"/>
          <a:ext cx="3427730" cy="3665855"/>
        </p:xfrm>
        <a:graphic>
          <a:graphicData uri="http://schemas.openxmlformats.org/drawingml/2006/chart">
            <c:chart xmlns:c="http://schemas.openxmlformats.org/drawingml/2006/chart" xmlns:r="http://schemas.openxmlformats.org/officeDocument/2006/relationships" r:id="rId2"/>
          </a:graphicData>
        </a:graphic>
      </p:graphicFrame>
      <p:sp>
        <p:nvSpPr>
          <p:cNvPr id="1048688" name="TextBox 22"/>
          <p:cNvSpPr txBox="1">
            <a:spLocks noChangeArrowheads="1"/>
          </p:cNvSpPr>
          <p:nvPr/>
        </p:nvSpPr>
        <p:spPr bwMode="auto">
          <a:xfrm>
            <a:off x="1159510" y="1193800"/>
            <a:ext cx="8729663" cy="427990"/>
          </a:xfrm>
          <a:prstGeom prst="rect">
            <a:avLst/>
          </a:prstGeom>
          <a:noFill/>
          <a:ln w="9525">
            <a:noFill/>
            <a:miter lim="800000"/>
          </a:ln>
        </p:spPr>
        <p:txBody>
          <a:bodyPr lIns="68580" tIns="34290" rIns="68580" bIns="34290">
            <a:spAutoFit/>
          </a:bodyPr>
          <a:lstStyle/>
          <a:p>
            <a:pPr marL="257175" indent="-257175" algn="just" eaLnBrk="0" hangingPunct="0">
              <a:lnSpc>
                <a:spcPct val="130000"/>
              </a:lnSpc>
              <a:buClr>
                <a:srgbClr val="C00000"/>
              </a:buClr>
              <a:buFont typeface="Wingdings" panose="05000000000000000000" pitchFamily="2" charset="2"/>
              <a:buChar char="n"/>
            </a:pPr>
            <a:r>
              <a:rPr lang="zh-CN" altLang="en-US" b="1">
                <a:latin typeface="微软雅黑" panose="020B0503020204020204" pitchFamily="34" charset="-122"/>
                <a:ea typeface="微软雅黑" panose="020B0503020204020204" pitchFamily="34" charset="-122"/>
              </a:rPr>
              <a:t>工贸企业有限空间作业较大事故多发频发，有限空间作业安全生产形势严峻。</a:t>
            </a:r>
          </a:p>
        </p:txBody>
      </p:sp>
      <p:graphicFrame>
        <p:nvGraphicFramePr>
          <p:cNvPr id="4194305" name="图表 53" descr="7b0a202020202263686172745265734964223a20223230343735313339220a7d0a"/>
          <p:cNvGraphicFramePr/>
          <p:nvPr/>
        </p:nvGraphicFramePr>
        <p:xfrm>
          <a:off x="7973695" y="2378710"/>
          <a:ext cx="3374390" cy="36563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194306" name="图表 55" descr="7b0a202020202263686172745265734964223a20223230343735313339220a7d0a"/>
          <p:cNvGraphicFramePr/>
          <p:nvPr/>
        </p:nvGraphicFramePr>
        <p:xfrm>
          <a:off x="929640" y="2379345"/>
          <a:ext cx="3256280" cy="354965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1" presetClass="entr" presetSubtype="1" fill="hold" grpId="1" nodeType="afterEffect">
                                  <p:stCondLst>
                                    <p:cond delay="0"/>
                                  </p:stCondLst>
                                  <p:childTnLst>
                                    <p:set>
                                      <p:cBhvr>
                                        <p:cTn id="6" dur="500" fill="hold">
                                          <p:stCondLst>
                                            <p:cond delay="0"/>
                                          </p:stCondLst>
                                        </p:cTn>
                                        <p:tgtEl>
                                          <p:spTgt spid="1048688"/>
                                        </p:tgtEl>
                                        <p:attrNameLst>
                                          <p:attrName>style.visibility</p:attrName>
                                        </p:attrNameLst>
                                      </p:cBhvr>
                                      <p:to>
                                        <p:strVal val="visible"/>
                                      </p:to>
                                    </p:set>
                                    <p:animEffect transition="in" filter="wheel(1)">
                                      <p:cBhvr>
                                        <p:cTn id="7" dur="500"/>
                                        <p:tgtEl>
                                          <p:spTgt spid="1048688"/>
                                        </p:tgtEl>
                                      </p:cBhvr>
                                    </p:animEffect>
                                  </p:childTnLst>
                                </p:cTn>
                              </p:par>
                            </p:childTnLst>
                          </p:cTn>
                        </p:par>
                        <p:par>
                          <p:cTn id="8" fill="hold" nodeType="afterGroup">
                            <p:stCondLst>
                              <p:cond delay="500"/>
                            </p:stCondLst>
                            <p:childTnLst>
                              <p:par>
                                <p:cTn id="9" presetID="4" presetClass="entr" presetSubtype="16" fill="hold" grpId="0" nodeType="afterEffect">
                                  <p:stCondLst>
                                    <p:cond delay="0"/>
                                  </p:stCondLst>
                                  <p:childTnLst>
                                    <p:set>
                                      <p:cBhvr>
                                        <p:cTn id="10" dur="500" fill="hold">
                                          <p:stCondLst>
                                            <p:cond delay="0"/>
                                          </p:stCondLst>
                                        </p:cTn>
                                        <p:tgtEl>
                                          <p:spTgt spid="1048687"/>
                                        </p:tgtEl>
                                        <p:attrNameLst>
                                          <p:attrName>style.visibility</p:attrName>
                                        </p:attrNameLst>
                                      </p:cBhvr>
                                      <p:to>
                                        <p:strVal val="visible"/>
                                      </p:to>
                                    </p:set>
                                    <p:animEffect transition="in" filter="box(in)">
                                      <p:cBhvr>
                                        <p:cTn id="11" dur="500"/>
                                        <p:tgtEl>
                                          <p:spTgt spid="1048687"/>
                                        </p:tgtEl>
                                      </p:cBhvr>
                                    </p:animEffect>
                                  </p:childTnLst>
                                </p:cTn>
                              </p:par>
                            </p:childTnLst>
                          </p:cTn>
                        </p:par>
                        <p:par>
                          <p:cTn id="12" fill="hold" nodeType="afterGroup">
                            <p:stCondLst>
                              <p:cond delay="1000"/>
                            </p:stCondLst>
                            <p:childTnLst>
                              <p:par>
                                <p:cTn id="13" presetID="3" presetClass="entr" presetSubtype="10" fill="hold" nodeType="afterEffect">
                                  <p:stCondLst>
                                    <p:cond delay="0"/>
                                  </p:stCondLst>
                                  <p:childTnLst>
                                    <p:set>
                                      <p:cBhvr>
                                        <p:cTn id="14" dur="1" fill="hold">
                                          <p:stCondLst>
                                            <p:cond delay="0"/>
                                          </p:stCondLst>
                                        </p:cTn>
                                        <p:tgtEl>
                                          <p:spTgt spid="4194306"/>
                                        </p:tgtEl>
                                        <p:attrNameLst>
                                          <p:attrName>style.visibility</p:attrName>
                                        </p:attrNameLst>
                                      </p:cBhvr>
                                      <p:to>
                                        <p:strVal val="visible"/>
                                      </p:to>
                                    </p:set>
                                    <p:animEffect transition="in" filter="blinds(horizontal)">
                                      <p:cBhvr>
                                        <p:cTn id="15" dur="500"/>
                                        <p:tgtEl>
                                          <p:spTgt spid="4194306"/>
                                        </p:tgtEl>
                                      </p:cBhvr>
                                    </p:animEffect>
                                  </p:childTnLst>
                                </p:cTn>
                              </p:par>
                            </p:childTnLst>
                          </p:cTn>
                        </p:par>
                        <p:par>
                          <p:cTn id="16" fill="hold" nodeType="afterGroup">
                            <p:stCondLst>
                              <p:cond delay="1500"/>
                            </p:stCondLst>
                            <p:childTnLst>
                              <p:par>
                                <p:cTn id="17" presetID="3" presetClass="entr" presetSubtype="10" fill="hold" nodeType="afterEffect">
                                  <p:stCondLst>
                                    <p:cond delay="0"/>
                                  </p:stCondLst>
                                  <p:childTnLst>
                                    <p:set>
                                      <p:cBhvr>
                                        <p:cTn id="18" dur="1" fill="hold">
                                          <p:stCondLst>
                                            <p:cond delay="0"/>
                                          </p:stCondLst>
                                        </p:cTn>
                                        <p:tgtEl>
                                          <p:spTgt spid="4194304"/>
                                        </p:tgtEl>
                                        <p:attrNameLst>
                                          <p:attrName>style.visibility</p:attrName>
                                        </p:attrNameLst>
                                      </p:cBhvr>
                                      <p:to>
                                        <p:strVal val="visible"/>
                                      </p:to>
                                    </p:set>
                                    <p:animEffect transition="in" filter="blinds(horizontal)">
                                      <p:cBhvr>
                                        <p:cTn id="19" dur="500"/>
                                        <p:tgtEl>
                                          <p:spTgt spid="4194304"/>
                                        </p:tgtEl>
                                      </p:cBhvr>
                                    </p:animEffect>
                                  </p:childTnLst>
                                </p:cTn>
                              </p:par>
                            </p:childTnLst>
                          </p:cTn>
                        </p:par>
                        <p:par>
                          <p:cTn id="20" fill="hold" nodeType="afterGroup">
                            <p:stCondLst>
                              <p:cond delay="2000"/>
                            </p:stCondLst>
                            <p:childTnLst>
                              <p:par>
                                <p:cTn id="21" presetID="3" presetClass="entr" presetSubtype="10" fill="hold" nodeType="afterEffect">
                                  <p:stCondLst>
                                    <p:cond delay="0"/>
                                  </p:stCondLst>
                                  <p:childTnLst>
                                    <p:set>
                                      <p:cBhvr>
                                        <p:cTn id="22" dur="1" fill="hold">
                                          <p:stCondLst>
                                            <p:cond delay="0"/>
                                          </p:stCondLst>
                                        </p:cTn>
                                        <p:tgtEl>
                                          <p:spTgt spid="4194305"/>
                                        </p:tgtEl>
                                        <p:attrNameLst>
                                          <p:attrName>style.visibility</p:attrName>
                                        </p:attrNameLst>
                                      </p:cBhvr>
                                      <p:to>
                                        <p:strVal val="visible"/>
                                      </p:to>
                                    </p:set>
                                    <p:animEffect transition="in" filter="blinds(horizontal)">
                                      <p:cBhvr>
                                        <p:cTn id="23" dur="500"/>
                                        <p:tgtEl>
                                          <p:spTgt spid="41943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87" grpId="0"/>
      <p:bldP spid="1048688"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92" name="矩形 42"/>
          <p:cNvSpPr/>
          <p:nvPr/>
        </p:nvSpPr>
        <p:spPr>
          <a:xfrm>
            <a:off x="1866240" y="415827"/>
            <a:ext cx="3785502" cy="398780"/>
          </a:xfrm>
          <a:prstGeom prst="rect">
            <a:avLst/>
          </a:prstGeom>
        </p:spPr>
        <p:txBody>
          <a:bodyPr wrap="square">
            <a:spAutoFit/>
          </a:bodyPr>
          <a:lstStyle/>
          <a:p>
            <a:pPr lvl="0" algn="dist"/>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规定</a:t>
            </a:r>
            <a:r>
              <a:rPr lang="en-US" altLang="zh-CN" sz="2000" b="1">
                <a:solidFill>
                  <a:srgbClr val="C00000"/>
                </a:solidFill>
                <a:latin typeface="微软雅黑" panose="020B0503020204020204" pitchFamily="34" charset="-122"/>
                <a:ea typeface="微软雅黑" panose="020B0503020204020204" pitchFamily="34" charset="-122"/>
                <a:cs typeface="+mn-ea"/>
                <a:sym typeface="+mn-lt"/>
              </a:rPr>
              <a:t>》</a:t>
            </a:r>
            <a:r>
              <a:rPr lang="zh-CN" altLang="en-US" sz="2000" b="1">
                <a:solidFill>
                  <a:srgbClr val="C00000"/>
                </a:solidFill>
                <a:latin typeface="微软雅黑" panose="020B0503020204020204" pitchFamily="34" charset="-122"/>
                <a:ea typeface="微软雅黑" panose="020B0503020204020204" pitchFamily="34" charset="-122"/>
                <a:cs typeface="+mn-ea"/>
                <a:sym typeface="+mn-lt"/>
              </a:rPr>
              <a:t>修订的背景和总体考虑</a:t>
            </a:r>
            <a:endParaRPr lang="en-US" altLang="zh-CN" sz="2000" b="1">
              <a:solidFill>
                <a:srgbClr val="C00000"/>
              </a:solidFill>
              <a:latin typeface="微软雅黑" panose="020B0503020204020204" pitchFamily="34" charset="-122"/>
              <a:ea typeface="微软雅黑" panose="020B0503020204020204" pitchFamily="34" charset="-122"/>
              <a:cs typeface="+mn-ea"/>
              <a:sym typeface="+mn-lt"/>
            </a:endParaRPr>
          </a:p>
        </p:txBody>
      </p:sp>
      <p:sp>
        <p:nvSpPr>
          <p:cNvPr id="1048693" name="TextBox 32"/>
          <p:cNvSpPr txBox="1">
            <a:spLocks noChangeArrowheads="1"/>
          </p:cNvSpPr>
          <p:nvPr/>
        </p:nvSpPr>
        <p:spPr bwMode="auto">
          <a:xfrm>
            <a:off x="1471930" y="1530350"/>
            <a:ext cx="8286750" cy="622300"/>
          </a:xfrm>
          <a:prstGeom prst="rect">
            <a:avLst/>
          </a:prstGeom>
          <a:noFill/>
          <a:ln w="9525">
            <a:noFill/>
            <a:miter lim="800000"/>
          </a:ln>
        </p:spPr>
        <p:txBody>
          <a:bodyPr wrap="square" lIns="68580" tIns="34290" rIns="68580" bIns="34290">
            <a:spAutoFit/>
          </a:bodyPr>
          <a:lstStyle/>
          <a:p>
            <a:pPr marL="257175" indent="-257175" algn="just" eaLnBrk="0" hangingPunct="0">
              <a:lnSpc>
                <a:spcPct val="200000"/>
              </a:lnSpc>
              <a:buClr>
                <a:srgbClr val="C00000"/>
              </a:buClr>
              <a:buFont typeface="Wingdings" panose="05000000000000000000" pitchFamily="2" charset="2"/>
              <a:buChar char="Ø"/>
            </a:pPr>
            <a:r>
              <a:rPr lang="en-US" altLang="zh-CN">
                <a:solidFill>
                  <a:srgbClr val="000000"/>
                </a:solidFill>
                <a:latin typeface="微软雅黑" panose="020B0503020204020204" pitchFamily="34" charset="-122"/>
                <a:ea typeface="微软雅黑" panose="020B0503020204020204" pitchFamily="34" charset="-122"/>
                <a:sym typeface="宋体" panose="02010600030101010101" pitchFamily="2" charset="-122"/>
              </a:rPr>
              <a:t>2013-2022</a:t>
            </a:r>
            <a:r>
              <a:rPr lang="zh-CN" altLang="en-US">
                <a:solidFill>
                  <a:srgbClr val="000000"/>
                </a:solidFill>
                <a:latin typeface="微软雅黑" panose="020B0503020204020204" pitchFamily="34" charset="-122"/>
                <a:ea typeface="微软雅黑" panose="020B0503020204020204" pitchFamily="34" charset="-122"/>
                <a:sym typeface="宋体" panose="02010600030101010101" pitchFamily="2" charset="-122"/>
              </a:rPr>
              <a:t>年，工贸行业共发生有限空间作业较大事故</a:t>
            </a:r>
            <a:r>
              <a:rPr lang="en-US" altLang="zh-CN">
                <a:solidFill>
                  <a:srgbClr val="000000"/>
                </a:solidFill>
                <a:latin typeface="微软雅黑" panose="020B0503020204020204" pitchFamily="34" charset="-122"/>
                <a:ea typeface="微软雅黑" panose="020B0503020204020204" pitchFamily="34" charset="-122"/>
                <a:sym typeface="宋体" panose="02010600030101010101" pitchFamily="2" charset="-122"/>
              </a:rPr>
              <a:t>95</a:t>
            </a:r>
            <a:r>
              <a:rPr lang="zh-CN" altLang="en-US">
                <a:solidFill>
                  <a:srgbClr val="000000"/>
                </a:solidFill>
                <a:latin typeface="微软雅黑" panose="020B0503020204020204" pitchFamily="34" charset="-122"/>
                <a:ea typeface="微软雅黑" panose="020B0503020204020204" pitchFamily="34" charset="-122"/>
                <a:sym typeface="宋体" panose="02010600030101010101" pitchFamily="2" charset="-122"/>
              </a:rPr>
              <a:t>起、死亡</a:t>
            </a:r>
            <a:r>
              <a:rPr lang="en-US" altLang="zh-CN">
                <a:solidFill>
                  <a:srgbClr val="000000"/>
                </a:solidFill>
                <a:latin typeface="微软雅黑" panose="020B0503020204020204" pitchFamily="34" charset="-122"/>
                <a:ea typeface="微软雅黑" panose="020B0503020204020204" pitchFamily="34" charset="-122"/>
                <a:sym typeface="宋体" panose="02010600030101010101" pitchFamily="2" charset="-122"/>
              </a:rPr>
              <a:t>357</a:t>
            </a:r>
            <a:r>
              <a:rPr lang="zh-CN" altLang="en-US">
                <a:solidFill>
                  <a:srgbClr val="000000"/>
                </a:solidFill>
                <a:latin typeface="微软雅黑" panose="020B0503020204020204" pitchFamily="34" charset="-122"/>
                <a:ea typeface="微软雅黑" panose="020B0503020204020204" pitchFamily="34" charset="-122"/>
                <a:sym typeface="宋体" panose="02010600030101010101" pitchFamily="2" charset="-122"/>
              </a:rPr>
              <a:t>人。</a:t>
            </a:r>
            <a:endParaRPr lang="en-US" altLang="zh-CN">
              <a:solidFill>
                <a:srgbClr val="000000"/>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048694" name="TextBox 22"/>
          <p:cNvSpPr txBox="1">
            <a:spLocks noChangeArrowheads="1"/>
          </p:cNvSpPr>
          <p:nvPr/>
        </p:nvSpPr>
        <p:spPr bwMode="auto">
          <a:xfrm>
            <a:off x="1159510" y="1193800"/>
            <a:ext cx="8729663" cy="427990"/>
          </a:xfrm>
          <a:prstGeom prst="rect">
            <a:avLst/>
          </a:prstGeom>
          <a:noFill/>
          <a:ln w="9525">
            <a:noFill/>
            <a:miter lim="800000"/>
          </a:ln>
        </p:spPr>
        <p:txBody>
          <a:bodyPr lIns="68580" tIns="34290" rIns="68580" bIns="34290">
            <a:spAutoFit/>
          </a:bodyPr>
          <a:lstStyle/>
          <a:p>
            <a:pPr marL="257175" indent="-257175" algn="just" eaLnBrk="0" hangingPunct="0">
              <a:lnSpc>
                <a:spcPct val="130000"/>
              </a:lnSpc>
              <a:buClr>
                <a:srgbClr val="C00000"/>
              </a:buClr>
              <a:buFont typeface="Wingdings" panose="05000000000000000000" pitchFamily="2" charset="2"/>
              <a:buChar char="n"/>
            </a:pPr>
            <a:r>
              <a:rPr lang="zh-CN" altLang="en-US" b="1">
                <a:latin typeface="微软雅黑" panose="020B0503020204020204" pitchFamily="34" charset="-122"/>
                <a:ea typeface="微软雅黑" panose="020B0503020204020204" pitchFamily="34" charset="-122"/>
              </a:rPr>
              <a:t>工贸企业有限空间作业较大事故多发频发，有限空间作业安全生产形势严峻。</a:t>
            </a:r>
          </a:p>
        </p:txBody>
      </p:sp>
      <p:graphicFrame>
        <p:nvGraphicFramePr>
          <p:cNvPr id="4194307" name="图表 7" descr="7b0a202020202263686172745265734964223a20223230343735313339220a7d0a"/>
          <p:cNvGraphicFramePr/>
          <p:nvPr/>
        </p:nvGraphicFramePr>
        <p:xfrm>
          <a:off x="734695" y="2418080"/>
          <a:ext cx="5975350" cy="38163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194308" name="图表 13" descr="7b0a202020202263686172745265734964223a20223230343735313339220a7d0a"/>
          <p:cNvGraphicFramePr/>
          <p:nvPr/>
        </p:nvGraphicFramePr>
        <p:xfrm>
          <a:off x="6709410" y="2324100"/>
          <a:ext cx="4606925" cy="391096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p159="http://schemas.microsoft.com/office/powerpoint/2015/09/main"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1" presetClass="entr" presetSubtype="1" fill="hold" grpId="0" nodeType="afterEffect">
                                  <p:stCondLst>
                                    <p:cond delay="0"/>
                                  </p:stCondLst>
                                  <p:childTnLst>
                                    <p:set>
                                      <p:cBhvr>
                                        <p:cTn id="6" dur="500" fill="hold">
                                          <p:stCondLst>
                                            <p:cond delay="0"/>
                                          </p:stCondLst>
                                        </p:cTn>
                                        <p:tgtEl>
                                          <p:spTgt spid="1048694"/>
                                        </p:tgtEl>
                                        <p:attrNameLst>
                                          <p:attrName>style.visibility</p:attrName>
                                        </p:attrNameLst>
                                      </p:cBhvr>
                                      <p:to>
                                        <p:strVal val="visible"/>
                                      </p:to>
                                    </p:set>
                                    <p:animEffect transition="in" filter="wheel(1)">
                                      <p:cBhvr>
                                        <p:cTn id="7" dur="500"/>
                                        <p:tgtEl>
                                          <p:spTgt spid="1048694"/>
                                        </p:tgtEl>
                                      </p:cBhvr>
                                    </p:animEffect>
                                  </p:childTnLst>
                                </p:cTn>
                              </p:par>
                            </p:childTnLst>
                          </p:cTn>
                        </p:par>
                        <p:par>
                          <p:cTn id="8" fill="hold" nodeType="afterGroup">
                            <p:stCondLst>
                              <p:cond delay="500"/>
                            </p:stCondLst>
                            <p:childTnLst>
                              <p:par>
                                <p:cTn id="9" presetID="4" presetClass="entr" presetSubtype="16" fill="hold" grpId="0" nodeType="afterEffect">
                                  <p:stCondLst>
                                    <p:cond delay="0"/>
                                  </p:stCondLst>
                                  <p:childTnLst>
                                    <p:set>
                                      <p:cBhvr>
                                        <p:cTn id="10" dur="500" fill="hold">
                                          <p:stCondLst>
                                            <p:cond delay="0"/>
                                          </p:stCondLst>
                                        </p:cTn>
                                        <p:tgtEl>
                                          <p:spTgt spid="1048693"/>
                                        </p:tgtEl>
                                        <p:attrNameLst>
                                          <p:attrName>style.visibility</p:attrName>
                                        </p:attrNameLst>
                                      </p:cBhvr>
                                      <p:to>
                                        <p:strVal val="visible"/>
                                      </p:to>
                                    </p:set>
                                    <p:animEffect transition="in" filter="box(in)">
                                      <p:cBhvr>
                                        <p:cTn id="11" dur="500"/>
                                        <p:tgtEl>
                                          <p:spTgt spid="1048693"/>
                                        </p:tgtEl>
                                      </p:cBhvr>
                                    </p:animEffect>
                                  </p:childTnLst>
                                </p:cTn>
                              </p:par>
                            </p:childTnLst>
                          </p:cTn>
                        </p:par>
                        <p:par>
                          <p:cTn id="12" fill="hold" nodeType="afterGroup">
                            <p:stCondLst>
                              <p:cond delay="1000"/>
                            </p:stCondLst>
                            <p:childTnLst>
                              <p:par>
                                <p:cTn id="13" presetID="3" presetClass="entr" presetSubtype="10" fill="hold" nodeType="afterEffect">
                                  <p:stCondLst>
                                    <p:cond delay="0"/>
                                  </p:stCondLst>
                                  <p:childTnLst>
                                    <p:set>
                                      <p:cBhvr>
                                        <p:cTn id="14" dur="1" fill="hold">
                                          <p:stCondLst>
                                            <p:cond delay="0"/>
                                          </p:stCondLst>
                                        </p:cTn>
                                        <p:tgtEl>
                                          <p:spTgt spid="4194307"/>
                                        </p:tgtEl>
                                        <p:attrNameLst>
                                          <p:attrName>style.visibility</p:attrName>
                                        </p:attrNameLst>
                                      </p:cBhvr>
                                      <p:to>
                                        <p:strVal val="visible"/>
                                      </p:to>
                                    </p:set>
                                    <p:animEffect transition="in" filter="blinds(horizontal)">
                                      <p:cBhvr>
                                        <p:cTn id="15" dur="500"/>
                                        <p:tgtEl>
                                          <p:spTgt spid="4194307"/>
                                        </p:tgtEl>
                                      </p:cBhvr>
                                    </p:animEffect>
                                  </p:childTnLst>
                                </p:cTn>
                              </p:par>
                            </p:childTnLst>
                          </p:cTn>
                        </p:par>
                        <p:par>
                          <p:cTn id="16" fill="hold" nodeType="afterGroup">
                            <p:stCondLst>
                              <p:cond delay="1500"/>
                            </p:stCondLst>
                            <p:childTnLst>
                              <p:par>
                                <p:cTn id="17" presetID="3" presetClass="entr" presetSubtype="10" fill="hold" nodeType="afterEffect">
                                  <p:stCondLst>
                                    <p:cond delay="0"/>
                                  </p:stCondLst>
                                  <p:childTnLst>
                                    <p:set>
                                      <p:cBhvr>
                                        <p:cTn id="18" dur="1" fill="hold">
                                          <p:stCondLst>
                                            <p:cond delay="0"/>
                                          </p:stCondLst>
                                        </p:cTn>
                                        <p:tgtEl>
                                          <p:spTgt spid="4194308"/>
                                        </p:tgtEl>
                                        <p:attrNameLst>
                                          <p:attrName>style.visibility</p:attrName>
                                        </p:attrNameLst>
                                      </p:cBhvr>
                                      <p:to>
                                        <p:strVal val="visible"/>
                                      </p:to>
                                    </p:set>
                                    <p:animEffect transition="in" filter="blinds(horizontal)">
                                      <p:cBhvr>
                                        <p:cTn id="19" dur="500"/>
                                        <p:tgtEl>
                                          <p:spTgt spid="4194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93" grpId="0"/>
      <p:bldP spid="1048694" grpId="0"/>
    </p:bld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25.11.14"/>
  <p:tag name="AS_TITLE" val="Aspose.Slides for .NET 4.6.2"/>
  <p:tag name="AS_VERSION" val="25.11"/>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6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8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7.xml><?xml version="1.0" encoding="utf-8"?>
<p:tagLst xmlns:a="http://schemas.openxmlformats.org/drawingml/2006/main" xmlns:r="http://schemas.openxmlformats.org/officeDocument/2006/relationships" xmlns:p="http://schemas.openxmlformats.org/presentationml/2006/main">
  <p:tag name="PA" val="v4.1.3"/>
</p:tagLst>
</file>

<file path=ppt/tags/tag228.xml><?xml version="1.0" encoding="utf-8"?>
<p:tagLst xmlns:a="http://schemas.openxmlformats.org/drawingml/2006/main" xmlns:r="http://schemas.openxmlformats.org/officeDocument/2006/relationships" xmlns:p="http://schemas.openxmlformats.org/presentationml/2006/main">
  <p:tag name="PA" val="v4.1.3"/>
</p:tagLst>
</file>

<file path=ppt/tags/tag229.xml><?xml version="1.0" encoding="utf-8"?>
<p:tagLst xmlns:a="http://schemas.openxmlformats.org/drawingml/2006/main" xmlns:r="http://schemas.openxmlformats.org/officeDocument/2006/relationships" xmlns:p="http://schemas.openxmlformats.org/presentationml/2006/main">
  <p:tag name="PA" val="v4.1.3"/>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30.xml><?xml version="1.0" encoding="utf-8"?>
<p:tagLst xmlns:a="http://schemas.openxmlformats.org/drawingml/2006/main" xmlns:r="http://schemas.openxmlformats.org/officeDocument/2006/relationships" xmlns:p="http://schemas.openxmlformats.org/presentationml/2006/main">
  <p:tag name="PA" val="v4.1.3"/>
</p:tagLst>
</file>

<file path=ppt/tags/tag231.xml><?xml version="1.0" encoding="utf-8"?>
<p:tagLst xmlns:a="http://schemas.openxmlformats.org/drawingml/2006/main" xmlns:r="http://schemas.openxmlformats.org/officeDocument/2006/relationships" xmlns:p="http://schemas.openxmlformats.org/presentationml/2006/main">
  <p:tag name="PA" val="v4.1.3"/>
</p:tagLst>
</file>

<file path=ppt/tags/tag232.xml><?xml version="1.0" encoding="utf-8"?>
<p:tagLst xmlns:a="http://schemas.openxmlformats.org/drawingml/2006/main" xmlns:r="http://schemas.openxmlformats.org/officeDocument/2006/relationships" xmlns:p="http://schemas.openxmlformats.org/presentationml/2006/main">
  <p:tag name="PA" val="v4.1.3"/>
</p:tagLst>
</file>

<file path=ppt/tags/tag233.xml><?xml version="1.0" encoding="utf-8"?>
<p:tagLst xmlns:a="http://schemas.openxmlformats.org/drawingml/2006/main" xmlns:r="http://schemas.openxmlformats.org/officeDocument/2006/relationships" xmlns:p="http://schemas.openxmlformats.org/presentationml/2006/main">
  <p:tag name="PA" val="v4.1.3"/>
</p:tagLst>
</file>

<file path=ppt/tags/tag234.xml><?xml version="1.0" encoding="utf-8"?>
<p:tagLst xmlns:a="http://schemas.openxmlformats.org/drawingml/2006/main" xmlns:r="http://schemas.openxmlformats.org/officeDocument/2006/relationships" xmlns:p="http://schemas.openxmlformats.org/presentationml/2006/main">
  <p:tag name="PA" val="v4.1.3"/>
</p:tagLst>
</file>

<file path=ppt/tags/tag235.xml><?xml version="1.0" encoding="utf-8"?>
<p:tagLst xmlns:a="http://schemas.openxmlformats.org/drawingml/2006/main" xmlns:r="http://schemas.openxmlformats.org/officeDocument/2006/relationships" xmlns:p="http://schemas.openxmlformats.org/presentationml/2006/main">
  <p:tag name="PA" val="v4.1.3"/>
</p:tagLst>
</file>

<file path=ppt/tags/tag236.xml><?xml version="1.0" encoding="utf-8"?>
<p:tagLst xmlns:a="http://schemas.openxmlformats.org/drawingml/2006/main" xmlns:r="http://schemas.openxmlformats.org/officeDocument/2006/relationships" xmlns:p="http://schemas.openxmlformats.org/presentationml/2006/main">
  <p:tag name="PA" val="v4.1.3"/>
</p:tagLst>
</file>

<file path=ppt/tags/tag237.xml><?xml version="1.0" encoding="utf-8"?>
<p:tagLst xmlns:a="http://schemas.openxmlformats.org/drawingml/2006/main" xmlns:r="http://schemas.openxmlformats.org/officeDocument/2006/relationships" xmlns:p="http://schemas.openxmlformats.org/presentationml/2006/main">
  <p:tag name="PA" val="v4.1.3"/>
</p:tagLst>
</file>

<file path=ppt/tags/tag238.xml><?xml version="1.0" encoding="utf-8"?>
<p:tagLst xmlns:a="http://schemas.openxmlformats.org/drawingml/2006/main" xmlns:r="http://schemas.openxmlformats.org/officeDocument/2006/relationships" xmlns:p="http://schemas.openxmlformats.org/presentationml/2006/main">
  <p:tag name="PA" val="v4.1.3"/>
</p:tagLst>
</file>

<file path=ppt/tags/tag239.xml><?xml version="1.0" encoding="utf-8"?>
<p:tagLst xmlns:a="http://schemas.openxmlformats.org/drawingml/2006/main" xmlns:r="http://schemas.openxmlformats.org/officeDocument/2006/relationships" xmlns:p="http://schemas.openxmlformats.org/presentationml/2006/main">
  <p:tag name="KSO_WM_BEAUTIFY_FLAG" val=""/>
  <p:tag name="PA" val="v4.1.3"/>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40.xml><?xml version="1.0" encoding="utf-8"?>
<p:tagLst xmlns:a="http://schemas.openxmlformats.org/drawingml/2006/main" xmlns:r="http://schemas.openxmlformats.org/officeDocument/2006/relationships" xmlns:p="http://schemas.openxmlformats.org/presentationml/2006/main">
  <p:tag name="KSO_WM_BEAUTIFY_FLAG" val=""/>
  <p:tag name="PA" val="v4.1.3"/>
</p:tagLst>
</file>

<file path=ppt/tags/tag241.xml><?xml version="1.0" encoding="utf-8"?>
<p:tagLst xmlns:a="http://schemas.openxmlformats.org/drawingml/2006/main" xmlns:r="http://schemas.openxmlformats.org/officeDocument/2006/relationships" xmlns:p="http://schemas.openxmlformats.org/presentationml/2006/main">
  <p:tag name="PA" val="v4.1.3"/>
</p:tagLst>
</file>

<file path=ppt/tags/tag242.xml><?xml version="1.0" encoding="utf-8"?>
<p:tagLst xmlns:a="http://schemas.openxmlformats.org/drawingml/2006/main" xmlns:r="http://schemas.openxmlformats.org/officeDocument/2006/relationships" xmlns:p="http://schemas.openxmlformats.org/presentationml/2006/main">
  <p:tag name="KSO_WM_BEAUTIFY_FLAG" val=""/>
  <p:tag name="PA" val="v4.1.3"/>
</p:tagLst>
</file>

<file path=ppt/tags/tag243.xml><?xml version="1.0" encoding="utf-8"?>
<p:tagLst xmlns:a="http://schemas.openxmlformats.org/drawingml/2006/main" xmlns:r="http://schemas.openxmlformats.org/officeDocument/2006/relationships" xmlns:p="http://schemas.openxmlformats.org/presentationml/2006/main">
  <p:tag name="PA" val="v4.1.3"/>
</p:tagLst>
</file>

<file path=ppt/tags/tag244.xml><?xml version="1.0" encoding="utf-8"?>
<p:tagLst xmlns:a="http://schemas.openxmlformats.org/drawingml/2006/main" xmlns:r="http://schemas.openxmlformats.org/officeDocument/2006/relationships" xmlns:p="http://schemas.openxmlformats.org/presentationml/2006/main">
  <p:tag name="PA" val="v4.1.3"/>
</p:tagLst>
</file>

<file path=ppt/tags/tag245.xml><?xml version="1.0" encoding="utf-8"?>
<p:tagLst xmlns:a="http://schemas.openxmlformats.org/drawingml/2006/main" xmlns:r="http://schemas.openxmlformats.org/officeDocument/2006/relationships" xmlns:p="http://schemas.openxmlformats.org/presentationml/2006/main">
  <p:tag name="PA" val="v4.1.3"/>
</p:tagLst>
</file>

<file path=ppt/tags/tag246.xml><?xml version="1.0" encoding="utf-8"?>
<p:tagLst xmlns:a="http://schemas.openxmlformats.org/drawingml/2006/main" xmlns:r="http://schemas.openxmlformats.org/officeDocument/2006/relationships" xmlns:p="http://schemas.openxmlformats.org/presentationml/2006/main">
  <p:tag name="PA" val="v4.1.3"/>
</p:tagLst>
</file>

<file path=ppt/tags/tag247.xml><?xml version="1.0" encoding="utf-8"?>
<p:tagLst xmlns:a="http://schemas.openxmlformats.org/drawingml/2006/main" xmlns:r="http://schemas.openxmlformats.org/officeDocument/2006/relationships" xmlns:p="http://schemas.openxmlformats.org/presentationml/2006/main">
  <p:tag name="PA" val="v4.1.3"/>
</p:tagLst>
</file>

<file path=ppt/tags/tag248.xml><?xml version="1.0" encoding="utf-8"?>
<p:tagLst xmlns:a="http://schemas.openxmlformats.org/drawingml/2006/main" xmlns:r="http://schemas.openxmlformats.org/officeDocument/2006/relationships" xmlns:p="http://schemas.openxmlformats.org/presentationml/2006/main">
  <p:tag name="PA" val="v4.1.3"/>
</p:tagLst>
</file>

<file path=ppt/tags/tag249.xml><?xml version="1.0" encoding="utf-8"?>
<p:tagLst xmlns:a="http://schemas.openxmlformats.org/drawingml/2006/main" xmlns:r="http://schemas.openxmlformats.org/officeDocument/2006/relationships" xmlns:p="http://schemas.openxmlformats.org/presentationml/2006/main">
  <p:tag name="PA" val="v4.1.3"/>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50.xml><?xml version="1.0" encoding="utf-8"?>
<p:tagLst xmlns:a="http://schemas.openxmlformats.org/drawingml/2006/main" xmlns:r="http://schemas.openxmlformats.org/officeDocument/2006/relationships" xmlns:p="http://schemas.openxmlformats.org/presentationml/2006/main">
  <p:tag name="PA" val="v4.1.3"/>
</p:tagLst>
</file>

<file path=ppt/tags/tag251.xml><?xml version="1.0" encoding="utf-8"?>
<p:tagLst xmlns:a="http://schemas.openxmlformats.org/drawingml/2006/main" xmlns:r="http://schemas.openxmlformats.org/officeDocument/2006/relationships" xmlns:p="http://schemas.openxmlformats.org/presentationml/2006/main">
  <p:tag name="PA" val="v4.1.3"/>
</p:tagLst>
</file>

<file path=ppt/tags/tag252.xml><?xml version="1.0" encoding="utf-8"?>
<p:tagLst xmlns:a="http://schemas.openxmlformats.org/drawingml/2006/main" xmlns:r="http://schemas.openxmlformats.org/officeDocument/2006/relationships" xmlns:p="http://schemas.openxmlformats.org/presentationml/2006/main">
  <p:tag name="PA" val="v4.1.3"/>
</p:tagLst>
</file>

<file path=ppt/tags/tag253.xml><?xml version="1.0" encoding="utf-8"?>
<p:tagLst xmlns:a="http://schemas.openxmlformats.org/drawingml/2006/main" xmlns:r="http://schemas.openxmlformats.org/officeDocument/2006/relationships" xmlns:p="http://schemas.openxmlformats.org/presentationml/2006/main">
  <p:tag name="PA" val="v4.1.3"/>
</p:tagLst>
</file>

<file path=ppt/tags/tag254.xml><?xml version="1.0" encoding="utf-8"?>
<p:tagLst xmlns:a="http://schemas.openxmlformats.org/drawingml/2006/main" xmlns:r="http://schemas.openxmlformats.org/officeDocument/2006/relationships" xmlns:p="http://schemas.openxmlformats.org/presentationml/2006/main">
  <p:tag name="PA" val="v4.1.3"/>
</p:tagLst>
</file>

<file path=ppt/tags/tag255.xml><?xml version="1.0" encoding="utf-8"?>
<p:tagLst xmlns:a="http://schemas.openxmlformats.org/drawingml/2006/main" xmlns:r="http://schemas.openxmlformats.org/officeDocument/2006/relationships" xmlns:p="http://schemas.openxmlformats.org/presentationml/2006/main">
  <p:tag name="KSO_WM_BEAUTIFY_FLAG" val=""/>
  <p:tag name="PA" val="v4.1.3"/>
</p:tagLst>
</file>

<file path=ppt/tags/tag256.xml><?xml version="1.0" encoding="utf-8"?>
<p:tagLst xmlns:a="http://schemas.openxmlformats.org/drawingml/2006/main" xmlns:r="http://schemas.openxmlformats.org/officeDocument/2006/relationships" xmlns:p="http://schemas.openxmlformats.org/presentationml/2006/main">
  <p:tag name="KSO_WM_BEAUTIFY_FLAG" val=""/>
  <p:tag name="PA" val="v4.1.3"/>
</p:tagLst>
</file>

<file path=ppt/tags/tag257.xml><?xml version="1.0" encoding="utf-8"?>
<p:tagLst xmlns:a="http://schemas.openxmlformats.org/drawingml/2006/main" xmlns:r="http://schemas.openxmlformats.org/officeDocument/2006/relationships" xmlns:p="http://schemas.openxmlformats.org/presentationml/2006/main">
  <p:tag name="KSO_WM_BEAUTIFY_FLAG" val=""/>
  <p:tag name="PA" val="v4.1.3"/>
</p:tagLst>
</file>

<file path=ppt/tags/tag258.xml><?xml version="1.0" encoding="utf-8"?>
<p:tagLst xmlns:a="http://schemas.openxmlformats.org/drawingml/2006/main" xmlns:r="http://schemas.openxmlformats.org/officeDocument/2006/relationships" xmlns:p="http://schemas.openxmlformats.org/presentationml/2006/main">
  <p:tag name="KSO_WM_BEAUTIFY_FLAG" val=""/>
  <p:tag name="PA" val="v4.1.3"/>
</p:tagLst>
</file>

<file path=ppt/tags/tag259.xml><?xml version="1.0" encoding="utf-8"?>
<p:tagLst xmlns:a="http://schemas.openxmlformats.org/drawingml/2006/main" xmlns:r="http://schemas.openxmlformats.org/officeDocument/2006/relationships" xmlns:p="http://schemas.openxmlformats.org/presentationml/2006/main">
  <p:tag name="PA" val="v4.1.3"/>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60.xml><?xml version="1.0" encoding="utf-8"?>
<p:tagLst xmlns:a="http://schemas.openxmlformats.org/drawingml/2006/main" xmlns:r="http://schemas.openxmlformats.org/officeDocument/2006/relationships" xmlns:p="http://schemas.openxmlformats.org/presentationml/2006/main">
  <p:tag name="PA" val="v4.1.3"/>
</p:tagLst>
</file>

<file path=ppt/tags/tag261.xml><?xml version="1.0" encoding="utf-8"?>
<p:tagLst xmlns:a="http://schemas.openxmlformats.org/drawingml/2006/main" xmlns:r="http://schemas.openxmlformats.org/officeDocument/2006/relationships" xmlns:p="http://schemas.openxmlformats.org/presentationml/2006/main">
  <p:tag name="PA" val="v4.1.3"/>
</p:tagLst>
</file>

<file path=ppt/tags/tag262.xml><?xml version="1.0" encoding="utf-8"?>
<p:tagLst xmlns:a="http://schemas.openxmlformats.org/drawingml/2006/main" xmlns:r="http://schemas.openxmlformats.org/officeDocument/2006/relationships" xmlns:p="http://schemas.openxmlformats.org/presentationml/2006/main">
  <p:tag name="PA" val="v4.1.3"/>
</p:tagLst>
</file>

<file path=ppt/tags/tag263.xml><?xml version="1.0" encoding="utf-8"?>
<p:tagLst xmlns:a="http://schemas.openxmlformats.org/drawingml/2006/main" xmlns:r="http://schemas.openxmlformats.org/officeDocument/2006/relationships" xmlns:p="http://schemas.openxmlformats.org/presentationml/2006/main">
  <p:tag name="PA" val="v4.1.3"/>
</p:tagLst>
</file>

<file path=ppt/tags/tag264.xml><?xml version="1.0" encoding="utf-8"?>
<p:tagLst xmlns:a="http://schemas.openxmlformats.org/drawingml/2006/main" xmlns:r="http://schemas.openxmlformats.org/officeDocument/2006/relationships" xmlns:p="http://schemas.openxmlformats.org/presentationml/2006/main">
  <p:tag name="PA" val="v4.1.3"/>
</p:tagLst>
</file>

<file path=ppt/tags/tag265.xml><?xml version="1.0" encoding="utf-8"?>
<p:tagLst xmlns:a="http://schemas.openxmlformats.org/drawingml/2006/main" xmlns:r="http://schemas.openxmlformats.org/officeDocument/2006/relationships" xmlns:p="http://schemas.openxmlformats.org/presentationml/2006/main">
  <p:tag name="PA" val="v4.1.3"/>
</p:tagLst>
</file>

<file path=ppt/tags/tag266.xml><?xml version="1.0" encoding="utf-8"?>
<p:tagLst xmlns:a="http://schemas.openxmlformats.org/drawingml/2006/main" xmlns:r="http://schemas.openxmlformats.org/officeDocument/2006/relationships" xmlns:p="http://schemas.openxmlformats.org/presentationml/2006/main">
  <p:tag name="PA" val="v4.1.3"/>
</p:tagLst>
</file>

<file path=ppt/tags/tag267.xml><?xml version="1.0" encoding="utf-8"?>
<p:tagLst xmlns:a="http://schemas.openxmlformats.org/drawingml/2006/main" xmlns:r="http://schemas.openxmlformats.org/officeDocument/2006/relationships" xmlns:p="http://schemas.openxmlformats.org/presentationml/2006/main">
  <p:tag name="PA" val="v4.1.3"/>
</p:tagLst>
</file>

<file path=ppt/tags/tag268.xml><?xml version="1.0" encoding="utf-8"?>
<p:tagLst xmlns:a="http://schemas.openxmlformats.org/drawingml/2006/main" xmlns:r="http://schemas.openxmlformats.org/officeDocument/2006/relationships" xmlns:p="http://schemas.openxmlformats.org/presentationml/2006/main">
  <p:tag name="PA" val="v4.1.3"/>
</p:tagLst>
</file>

<file path=ppt/tags/tag269.xml><?xml version="1.0" encoding="utf-8"?>
<p:tagLst xmlns:a="http://schemas.openxmlformats.org/drawingml/2006/main" xmlns:r="http://schemas.openxmlformats.org/officeDocument/2006/relationships" xmlns:p="http://schemas.openxmlformats.org/presentationml/2006/main">
  <p:tag name="PA" val="v4.1.3"/>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70.xml><?xml version="1.0" encoding="utf-8"?>
<p:tagLst xmlns:a="http://schemas.openxmlformats.org/drawingml/2006/main" xmlns:r="http://schemas.openxmlformats.org/officeDocument/2006/relationships" xmlns:p="http://schemas.openxmlformats.org/presentationml/2006/main">
  <p:tag name="PA" val="v4.1.3"/>
</p:tagLst>
</file>

<file path=ppt/tags/tag271.xml><?xml version="1.0" encoding="utf-8"?>
<p:tagLst xmlns:a="http://schemas.openxmlformats.org/drawingml/2006/main" xmlns:r="http://schemas.openxmlformats.org/officeDocument/2006/relationships" xmlns:p="http://schemas.openxmlformats.org/presentationml/2006/main">
  <p:tag name="KSO_WM_BEAUTIFY_FLAG" val=""/>
  <p:tag name="PA" val="v4.1.3"/>
</p:tagLst>
</file>

<file path=ppt/tags/tag272.xml><?xml version="1.0" encoding="utf-8"?>
<p:tagLst xmlns:a="http://schemas.openxmlformats.org/drawingml/2006/main" xmlns:r="http://schemas.openxmlformats.org/officeDocument/2006/relationships" xmlns:p="http://schemas.openxmlformats.org/presentationml/2006/main">
  <p:tag name="KSO_WM_BEAUTIFY_FLAG" val=""/>
  <p:tag name="PA" val="v4.1.3"/>
</p:tagLst>
</file>

<file path=ppt/tags/tag273.xml><?xml version="1.0" encoding="utf-8"?>
<p:tagLst xmlns:a="http://schemas.openxmlformats.org/drawingml/2006/main" xmlns:r="http://schemas.openxmlformats.org/officeDocument/2006/relationships" xmlns:p="http://schemas.openxmlformats.org/presentationml/2006/main">
  <p:tag name="KSO_WM_BEAUTIFY_FLAG" val=""/>
  <p:tag name="PA" val="v4.1.3"/>
</p:tagLst>
</file>

<file path=ppt/tags/tag274.xml><?xml version="1.0" encoding="utf-8"?>
<p:tagLst xmlns:a="http://schemas.openxmlformats.org/drawingml/2006/main" xmlns:r="http://schemas.openxmlformats.org/officeDocument/2006/relationships" xmlns:p="http://schemas.openxmlformats.org/presentationml/2006/main">
  <p:tag name="KSO_WM_BEAUTIFY_FLAG" val=""/>
  <p:tag name="PA" val="v4.1.3"/>
</p:tagLst>
</file>

<file path=ppt/tags/tag275.xml><?xml version="1.0" encoding="utf-8"?>
<p:tagLst xmlns:a="http://schemas.openxmlformats.org/drawingml/2006/main" xmlns:r="http://schemas.openxmlformats.org/officeDocument/2006/relationships" xmlns:p="http://schemas.openxmlformats.org/presentationml/2006/main">
  <p:tag name="PA" val="v4.1.3"/>
</p:tagLst>
</file>

<file path=ppt/tags/tag276.xml><?xml version="1.0" encoding="utf-8"?>
<p:tagLst xmlns:a="http://schemas.openxmlformats.org/drawingml/2006/main" xmlns:r="http://schemas.openxmlformats.org/officeDocument/2006/relationships" xmlns:p="http://schemas.openxmlformats.org/presentationml/2006/main">
  <p:tag name="PA" val="v4.1.3"/>
</p:tagLst>
</file>

<file path=ppt/tags/tag277.xml><?xml version="1.0" encoding="utf-8"?>
<p:tagLst xmlns:a="http://schemas.openxmlformats.org/drawingml/2006/main" xmlns:r="http://schemas.openxmlformats.org/officeDocument/2006/relationships" xmlns:p="http://schemas.openxmlformats.org/presentationml/2006/main">
  <p:tag name="PA" val="v4.1.3"/>
</p:tagLst>
</file>

<file path=ppt/tags/tag278.xml><?xml version="1.0" encoding="utf-8"?>
<p:tagLst xmlns:a="http://schemas.openxmlformats.org/drawingml/2006/main" xmlns:r="http://schemas.openxmlformats.org/officeDocument/2006/relationships" xmlns:p="http://schemas.openxmlformats.org/presentationml/2006/main">
  <p:tag name="PA" val="v4.1.3"/>
</p:tagLst>
</file>

<file path=ppt/tags/tag279.xml><?xml version="1.0" encoding="utf-8"?>
<p:tagLst xmlns:a="http://schemas.openxmlformats.org/drawingml/2006/main" xmlns:r="http://schemas.openxmlformats.org/officeDocument/2006/relationships" xmlns:p="http://schemas.openxmlformats.org/presentationml/2006/main">
  <p:tag name="PA" val="v4.1.3"/>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80.xml><?xml version="1.0" encoding="utf-8"?>
<p:tagLst xmlns:a="http://schemas.openxmlformats.org/drawingml/2006/main" xmlns:r="http://schemas.openxmlformats.org/officeDocument/2006/relationships" xmlns:p="http://schemas.openxmlformats.org/presentationml/2006/main">
  <p:tag name="PA" val="v4.1.3"/>
</p:tagLst>
</file>

<file path=ppt/tags/tag281.xml><?xml version="1.0" encoding="utf-8"?>
<p:tagLst xmlns:a="http://schemas.openxmlformats.org/drawingml/2006/main" xmlns:r="http://schemas.openxmlformats.org/officeDocument/2006/relationships" xmlns:p="http://schemas.openxmlformats.org/presentationml/2006/main">
  <p:tag name="PA" val="v4.1.3"/>
</p:tagLst>
</file>

<file path=ppt/tags/tag282.xml><?xml version="1.0" encoding="utf-8"?>
<p:tagLst xmlns:a="http://schemas.openxmlformats.org/drawingml/2006/main" xmlns:r="http://schemas.openxmlformats.org/officeDocument/2006/relationships" xmlns:p="http://schemas.openxmlformats.org/presentationml/2006/main">
  <p:tag name="PA" val="v4.1.3"/>
</p:tagLst>
</file>

<file path=ppt/tags/tag283.xml><?xml version="1.0" encoding="utf-8"?>
<p:tagLst xmlns:a="http://schemas.openxmlformats.org/drawingml/2006/main" xmlns:r="http://schemas.openxmlformats.org/officeDocument/2006/relationships" xmlns:p="http://schemas.openxmlformats.org/presentationml/2006/main">
  <p:tag name="PA" val="v4.1.3"/>
</p:tagLst>
</file>

<file path=ppt/tags/tag284.xml><?xml version="1.0" encoding="utf-8"?>
<p:tagLst xmlns:a="http://schemas.openxmlformats.org/drawingml/2006/main" xmlns:r="http://schemas.openxmlformats.org/officeDocument/2006/relationships" xmlns:p="http://schemas.openxmlformats.org/presentationml/2006/main">
  <p:tag name="PA" val="v4.1.3"/>
</p:tagLst>
</file>

<file path=ppt/tags/tag285.xml><?xml version="1.0" encoding="utf-8"?>
<p:tagLst xmlns:a="http://schemas.openxmlformats.org/drawingml/2006/main" xmlns:r="http://schemas.openxmlformats.org/officeDocument/2006/relationships" xmlns:p="http://schemas.openxmlformats.org/presentationml/2006/main">
  <p:tag name="PA" val="v4.1.3"/>
</p:tagLst>
</file>

<file path=ppt/tags/tag286.xml><?xml version="1.0" encoding="utf-8"?>
<p:tagLst xmlns:a="http://schemas.openxmlformats.org/drawingml/2006/main" xmlns:r="http://schemas.openxmlformats.org/officeDocument/2006/relationships" xmlns:p="http://schemas.openxmlformats.org/presentationml/2006/main">
  <p:tag name="PA" val="v4.1.3"/>
</p:tagLst>
</file>

<file path=ppt/tags/tag28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20205081"/>
  <p:tag name="KSO_WM_UNIT_COMPATIBLE" val="0"/>
  <p:tag name="KSO_WM_UNIT_DIAGRAM_ISNUMVISUAL" val="0"/>
  <p:tag name="KSO_WM_UNIT_DIAGRAM_ISREFERUNIT" val="0"/>
  <p:tag name="KSO_WM_UNIT_HIGHLIGHT" val="0"/>
  <p:tag name="KSO_WM_UNIT_ID" val="_0**"/>
  <p:tag name="KSO_WM_UNIT_LAYERLEVEL" val="1"/>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INDEX" val="20205081"/>
  <p:tag name="KSO_WM_UNIT_COMPATIBLE" val="0"/>
  <p:tag name="KSO_WM_UNIT_DIAGRAM_ISNUMVISUAL" val="0"/>
  <p:tag name="KSO_WM_UNIT_DIAGRAM_ISREFERUNIT" val="0"/>
  <p:tag name="KSO_WM_UNIT_HIGHLIGHT" val="0"/>
  <p:tag name="KSO_WM_UNIT_ID" val="_0**"/>
  <p:tag name="KSO_WM_UNIT_LAYERLEVEL" val="1"/>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4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4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50.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1.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3.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4.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9.xml><?xml version="1.0" encoding="utf-8"?>
<p:tagLst xmlns:a="http://schemas.openxmlformats.org/drawingml/2006/main" xmlns:r="http://schemas.openxmlformats.org/officeDocument/2006/relationships" xmlns:p="http://schemas.openxmlformats.org/presentationml/2006/main">
  <p:tag name="PA" val="v5.2.9"/>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60.xml><?xml version="1.0" encoding="utf-8"?>
<p:tagLst xmlns:a="http://schemas.openxmlformats.org/drawingml/2006/main" xmlns:r="http://schemas.openxmlformats.org/officeDocument/2006/relationships" xmlns:p="http://schemas.openxmlformats.org/presentationml/2006/main">
  <p:tag name="PA" val="v5.2.9"/>
</p:tagLst>
</file>

<file path=ppt/tags/tag61.xml><?xml version="1.0" encoding="utf-8"?>
<p:tagLst xmlns:a="http://schemas.openxmlformats.org/drawingml/2006/main" xmlns:r="http://schemas.openxmlformats.org/officeDocument/2006/relationships" xmlns:p="http://schemas.openxmlformats.org/presentationml/2006/main">
  <p:tag name="PA" val="v5.2.9"/>
</p:tagLst>
</file>

<file path=ppt/tags/tag62.xml><?xml version="1.0" encoding="utf-8"?>
<p:tagLst xmlns:a="http://schemas.openxmlformats.org/drawingml/2006/main" xmlns:r="http://schemas.openxmlformats.org/officeDocument/2006/relationships" xmlns:p="http://schemas.openxmlformats.org/presentationml/2006/main">
  <p:tag name="PA" val="v5.2.9"/>
</p:tagLst>
</file>

<file path=ppt/tags/tag63.xml><?xml version="1.0" encoding="utf-8"?>
<p:tagLst xmlns:a="http://schemas.openxmlformats.org/drawingml/2006/main" xmlns:r="http://schemas.openxmlformats.org/officeDocument/2006/relationships" xmlns:p="http://schemas.openxmlformats.org/presentationml/2006/main">
  <p:tag name="PA" val="v4.1.3"/>
</p:tagLst>
</file>

<file path=ppt/tags/tag64.xml><?xml version="1.0" encoding="utf-8"?>
<p:tagLst xmlns:a="http://schemas.openxmlformats.org/drawingml/2006/main" xmlns:r="http://schemas.openxmlformats.org/officeDocument/2006/relationships" xmlns:p="http://schemas.openxmlformats.org/presentationml/2006/main">
  <p:tag name="PA" val="v4.1.3"/>
</p:tagLst>
</file>

<file path=ppt/tags/tag65.xml><?xml version="1.0" encoding="utf-8"?>
<p:tagLst xmlns:a="http://schemas.openxmlformats.org/drawingml/2006/main" xmlns:r="http://schemas.openxmlformats.org/officeDocument/2006/relationships" xmlns:p="http://schemas.openxmlformats.org/presentationml/2006/main">
  <p:tag name="PA" val="v4.1.3"/>
</p:tagLst>
</file>

<file path=ppt/tags/tag66.xml><?xml version="1.0" encoding="utf-8"?>
<p:tagLst xmlns:a="http://schemas.openxmlformats.org/drawingml/2006/main" xmlns:r="http://schemas.openxmlformats.org/officeDocument/2006/relationships" xmlns:p="http://schemas.openxmlformats.org/presentationml/2006/main">
  <p:tag name="KSO_WM_BEAUTIFY_FLAG" val=""/>
  <p:tag name="PA" val="v4.1.3"/>
</p:tagLst>
</file>

<file path=ppt/tags/tag67.xml><?xml version="1.0" encoding="utf-8"?>
<p:tagLst xmlns:a="http://schemas.openxmlformats.org/drawingml/2006/main" xmlns:r="http://schemas.openxmlformats.org/officeDocument/2006/relationships" xmlns:p="http://schemas.openxmlformats.org/presentationml/2006/main">
  <p:tag name="KSO_WM_BEAUTIFY_FLAG" val=""/>
  <p:tag name="PA" val="v4.1.3"/>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
  <p:tag name="PA" val="v4.1.3"/>
</p:tagLst>
</file>

<file path=ppt/tags/tag69.xml><?xml version="1.0" encoding="utf-8"?>
<p:tagLst xmlns:a="http://schemas.openxmlformats.org/drawingml/2006/main" xmlns:r="http://schemas.openxmlformats.org/officeDocument/2006/relationships" xmlns:p="http://schemas.openxmlformats.org/presentationml/2006/main">
  <p:tag name="KSO_WM_BEAUTIFY_FLAG" val=""/>
  <p:tag name="PA" val="v4.1.3"/>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8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
      <a:majorFont>
        <a:latin typeface="微软雅黑"/>
        <a:ea typeface="微软雅黑"/>
        <a:cs typeface="Arial"/>
      </a:majorFont>
      <a:minorFont>
        <a:latin typeface="微软雅黑"/>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 ">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等线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等线"/>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等线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等线"/>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0000">
    <a:dk1>
      <a:srgbClr val="000000"/>
    </a:dk1>
    <a:lt1>
      <a:srgbClr val="FFFFFF"/>
    </a:lt1>
    <a:dk2>
      <a:srgbClr val="E6FBF6"/>
    </a:dk2>
    <a:lt2>
      <a:srgbClr val="87EAD4"/>
    </a:lt2>
    <a:accent1>
      <a:srgbClr val="48C8AC"/>
    </a:accent1>
    <a:accent2>
      <a:srgbClr val="FEB348"/>
    </a:accent2>
    <a:accent3>
      <a:srgbClr val="FE7B48"/>
    </a:accent3>
    <a:accent4>
      <a:srgbClr val="5FB6FF"/>
    </a:accent4>
    <a:accent5>
      <a:srgbClr val="3787FF"/>
    </a:accent5>
    <a:accent6>
      <a:srgbClr val="4165FF"/>
    </a:accent6>
    <a:hlink>
      <a:srgbClr val="BFECEF"/>
    </a:hlink>
    <a:folHlink>
      <a:srgbClr val="ED84C4"/>
    </a:folHlink>
  </a:clrScheme>
  <a:fontScheme name="Office Classic 2">
    <a:maj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0000">
    <a:dk1>
      <a:srgbClr val="000000"/>
    </a:dk1>
    <a:lt1>
      <a:srgbClr val="FFFFFF"/>
    </a:lt1>
    <a:dk2>
      <a:srgbClr val="E6FBF6"/>
    </a:dk2>
    <a:lt2>
      <a:srgbClr val="87EAD4"/>
    </a:lt2>
    <a:accent1>
      <a:srgbClr val="48C8AC"/>
    </a:accent1>
    <a:accent2>
      <a:srgbClr val="FEB348"/>
    </a:accent2>
    <a:accent3>
      <a:srgbClr val="FE7B48"/>
    </a:accent3>
    <a:accent4>
      <a:srgbClr val="5FB6FF"/>
    </a:accent4>
    <a:accent5>
      <a:srgbClr val="3787FF"/>
    </a:accent5>
    <a:accent6>
      <a:srgbClr val="4165FF"/>
    </a:accent6>
    <a:hlink>
      <a:srgbClr val="BFECEF"/>
    </a:hlink>
    <a:folHlink>
      <a:srgbClr val="ED84C4"/>
    </a:folHlink>
  </a:clrScheme>
  <a:fontScheme name="Office Classic 2">
    <a:maj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0000">
    <a:dk1>
      <a:srgbClr val="000000"/>
    </a:dk1>
    <a:lt1>
      <a:srgbClr val="FFFFFF"/>
    </a:lt1>
    <a:dk2>
      <a:srgbClr val="E6FBF6"/>
    </a:dk2>
    <a:lt2>
      <a:srgbClr val="87EAD4"/>
    </a:lt2>
    <a:accent1>
      <a:srgbClr val="48C8AC"/>
    </a:accent1>
    <a:accent2>
      <a:srgbClr val="FEB348"/>
    </a:accent2>
    <a:accent3>
      <a:srgbClr val="FE7B48"/>
    </a:accent3>
    <a:accent4>
      <a:srgbClr val="5FB6FF"/>
    </a:accent4>
    <a:accent5>
      <a:srgbClr val="3787FF"/>
    </a:accent5>
    <a:accent6>
      <a:srgbClr val="4165FF"/>
    </a:accent6>
    <a:hlink>
      <a:srgbClr val="BFECEF"/>
    </a:hlink>
    <a:folHlink>
      <a:srgbClr val="ED84C4"/>
    </a:folHlink>
  </a:clrScheme>
  <a:fontScheme name="Office Classic 2">
    <a:maj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0000">
    <a:dk1>
      <a:srgbClr val="000000"/>
    </a:dk1>
    <a:lt1>
      <a:srgbClr val="FFFFFF"/>
    </a:lt1>
    <a:dk2>
      <a:srgbClr val="E6FBF6"/>
    </a:dk2>
    <a:lt2>
      <a:srgbClr val="87EAD4"/>
    </a:lt2>
    <a:accent1>
      <a:srgbClr val="48C8AC"/>
    </a:accent1>
    <a:accent2>
      <a:srgbClr val="FEB348"/>
    </a:accent2>
    <a:accent3>
      <a:srgbClr val="FE7B48"/>
    </a:accent3>
    <a:accent4>
      <a:srgbClr val="5FB6FF"/>
    </a:accent4>
    <a:accent5>
      <a:srgbClr val="3787FF"/>
    </a:accent5>
    <a:accent6>
      <a:srgbClr val="4165FF"/>
    </a:accent6>
    <a:hlink>
      <a:srgbClr val="BFECEF"/>
    </a:hlink>
    <a:folHlink>
      <a:srgbClr val="ED84C4"/>
    </a:folHlink>
  </a:clrScheme>
  <a:fontScheme name="Office Classic 2">
    <a:maj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0000">
    <a:dk1>
      <a:srgbClr val="000000"/>
    </a:dk1>
    <a:lt1>
      <a:srgbClr val="FFFFFF"/>
    </a:lt1>
    <a:dk2>
      <a:srgbClr val="E6FBF6"/>
    </a:dk2>
    <a:lt2>
      <a:srgbClr val="87EAD4"/>
    </a:lt2>
    <a:accent1>
      <a:srgbClr val="48C8AC"/>
    </a:accent1>
    <a:accent2>
      <a:srgbClr val="FEB348"/>
    </a:accent2>
    <a:accent3>
      <a:srgbClr val="FE7B48"/>
    </a:accent3>
    <a:accent4>
      <a:srgbClr val="5FB6FF"/>
    </a:accent4>
    <a:accent5>
      <a:srgbClr val="3787FF"/>
    </a:accent5>
    <a:accent6>
      <a:srgbClr val="4165FF"/>
    </a:accent6>
    <a:hlink>
      <a:srgbClr val="BFECEF"/>
    </a:hlink>
    <a:folHlink>
      <a:srgbClr val="ED84C4"/>
    </a:folHlink>
  </a:clrScheme>
  <a:fontScheme name="Office Classic 2">
    <a:maj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11</TotalTime>
  <Words>4057</Words>
  <Application>Microsoft Office PowerPoint</Application>
  <PresentationFormat>宽屏</PresentationFormat>
  <Paragraphs>594</Paragraphs>
  <Slides>57</Slides>
  <Notes>0</Notes>
  <HiddenSlides>0</HiddenSlides>
  <MMClips>0</MMClips>
  <ScaleCrop>false</ScaleCrop>
  <HeadingPairs>
    <vt:vector size="6" baseType="variant">
      <vt:variant>
        <vt:lpstr>已用的字体</vt:lpstr>
      </vt:variant>
      <vt:variant>
        <vt:i4>10</vt:i4>
      </vt:variant>
      <vt:variant>
        <vt:lpstr>主题</vt:lpstr>
      </vt:variant>
      <vt:variant>
        <vt:i4>2</vt:i4>
      </vt:variant>
      <vt:variant>
        <vt:lpstr>幻灯片标题</vt:lpstr>
      </vt:variant>
      <vt:variant>
        <vt:i4>57</vt:i4>
      </vt:variant>
    </vt:vector>
  </HeadingPairs>
  <TitlesOfParts>
    <vt:vector size="69" baseType="lpstr">
      <vt:lpstr>等线</vt:lpstr>
      <vt:lpstr>汉仪雅酷黑 95W</vt:lpstr>
      <vt:lpstr>华文楷体</vt:lpstr>
      <vt:lpstr>思源黑体 CN Normal</vt:lpstr>
      <vt:lpstr>思源宋体 CN</vt:lpstr>
      <vt:lpstr>宋体</vt:lpstr>
      <vt:lpstr>微软雅黑</vt:lpstr>
      <vt:lpstr>Arial</vt:lpstr>
      <vt:lpstr>Times New Roman</vt:lpstr>
      <vt:lpstr>Wingdings</vt:lpstr>
      <vt:lpstr/>
      <vt:lpstr>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免费资料关注公众号:安全生产管理</Manager>
  <Company>免费资料关注公众号:安全生产管理</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微信公众号:安全生产管理</dc:title>
  <dc:subject>微信公众号:安全生产管理</dc:subject>
  <dc:creator>微信公众号:安全生产管理</dc:creator>
  <cp:keywords>微信公众号:安全生产管理</cp:keywords>
  <dc:description>免费资料关注公众号:安全生产管理</dc:description>
  <cp:lastModifiedBy>lc</cp:lastModifiedBy>
  <cp:revision>4</cp:revision>
  <dcterms:created xsi:type="dcterms:W3CDTF">2020-03-06T13:16:00Z</dcterms:created>
  <dcterms:modified xsi:type="dcterms:W3CDTF">2026-04-26T01:48:36Z</dcterms:modified>
  <cp:category>微信公众号:安全生产管理</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567B4F45F0BE48B59C4A9DE7201BD81C_13</vt:lpwstr>
  </property>
  <property fmtid="{D5CDD505-2E9C-101B-9397-08002B2CF9AE}" pid="3" name="KSOProductBuildVer">
    <vt:lpwstr>2052-12.1.0.24031</vt:lpwstr>
  </property>
</Properties>
</file>