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5"/>
  </p:notesMasterIdLst>
  <p:handoutMasterIdLst>
    <p:handoutMasterId r:id="rId186"/>
  </p:handoutMasterIdLst>
  <p:sldIdLst>
    <p:sldId id="317" r:id="rId2"/>
    <p:sldId id="264" r:id="rId3"/>
    <p:sldId id="322" r:id="rId4"/>
    <p:sldId id="259" r:id="rId5"/>
    <p:sldId id="447" r:id="rId6"/>
    <p:sldId id="448" r:id="rId7"/>
    <p:sldId id="449" r:id="rId8"/>
    <p:sldId id="450" r:id="rId9"/>
    <p:sldId id="324" r:id="rId10"/>
    <p:sldId id="363" r:id="rId11"/>
    <p:sldId id="459" r:id="rId12"/>
    <p:sldId id="451" r:id="rId13"/>
    <p:sldId id="460" r:id="rId14"/>
    <p:sldId id="461" r:id="rId15"/>
    <p:sldId id="462" r:id="rId16"/>
    <p:sldId id="463" r:id="rId17"/>
    <p:sldId id="464" r:id="rId18"/>
    <p:sldId id="452" r:id="rId19"/>
    <p:sldId id="466" r:id="rId20"/>
    <p:sldId id="453" r:id="rId21"/>
    <p:sldId id="465" r:id="rId22"/>
    <p:sldId id="467" r:id="rId23"/>
    <p:sldId id="454" r:id="rId24"/>
    <p:sldId id="468" r:id="rId25"/>
    <p:sldId id="469" r:id="rId26"/>
    <p:sldId id="470" r:id="rId27"/>
    <p:sldId id="471" r:id="rId28"/>
    <p:sldId id="472" r:id="rId29"/>
    <p:sldId id="473" r:id="rId30"/>
    <p:sldId id="474" r:id="rId31"/>
    <p:sldId id="475" r:id="rId32"/>
    <p:sldId id="476" r:id="rId33"/>
    <p:sldId id="477" r:id="rId34"/>
    <p:sldId id="478" r:id="rId35"/>
    <p:sldId id="479" r:id="rId36"/>
    <p:sldId id="482" r:id="rId37"/>
    <p:sldId id="483" r:id="rId38"/>
    <p:sldId id="484" r:id="rId39"/>
    <p:sldId id="485" r:id="rId40"/>
    <p:sldId id="486" r:id="rId41"/>
    <p:sldId id="487" r:id="rId42"/>
    <p:sldId id="488" r:id="rId43"/>
    <p:sldId id="489" r:id="rId44"/>
    <p:sldId id="490" r:id="rId45"/>
    <p:sldId id="491" r:id="rId46"/>
    <p:sldId id="493" r:id="rId47"/>
    <p:sldId id="494" r:id="rId48"/>
    <p:sldId id="497" r:id="rId49"/>
    <p:sldId id="498" r:id="rId50"/>
    <p:sldId id="499" r:id="rId51"/>
    <p:sldId id="500" r:id="rId52"/>
    <p:sldId id="501" r:id="rId53"/>
    <p:sldId id="502" r:id="rId54"/>
    <p:sldId id="503" r:id="rId55"/>
    <p:sldId id="504" r:id="rId56"/>
    <p:sldId id="505" r:id="rId57"/>
    <p:sldId id="506" r:id="rId58"/>
    <p:sldId id="507" r:id="rId59"/>
    <p:sldId id="508" r:id="rId60"/>
    <p:sldId id="509" r:id="rId61"/>
    <p:sldId id="510" r:id="rId62"/>
    <p:sldId id="511" r:id="rId63"/>
    <p:sldId id="518" r:id="rId64"/>
    <p:sldId id="519" r:id="rId65"/>
    <p:sldId id="521" r:id="rId66"/>
    <p:sldId id="522" r:id="rId67"/>
    <p:sldId id="523" r:id="rId68"/>
    <p:sldId id="524" r:id="rId69"/>
    <p:sldId id="525" r:id="rId70"/>
    <p:sldId id="526" r:id="rId71"/>
    <p:sldId id="527" r:id="rId72"/>
    <p:sldId id="528" r:id="rId73"/>
    <p:sldId id="529" r:id="rId74"/>
    <p:sldId id="531" r:id="rId75"/>
    <p:sldId id="532" r:id="rId76"/>
    <p:sldId id="533" r:id="rId77"/>
    <p:sldId id="534" r:id="rId78"/>
    <p:sldId id="535" r:id="rId79"/>
    <p:sldId id="536" r:id="rId80"/>
    <p:sldId id="537" r:id="rId81"/>
    <p:sldId id="538" r:id="rId82"/>
    <p:sldId id="539" r:id="rId83"/>
    <p:sldId id="540" r:id="rId84"/>
    <p:sldId id="541" r:id="rId85"/>
    <p:sldId id="542" r:id="rId86"/>
    <p:sldId id="543" r:id="rId87"/>
    <p:sldId id="633" r:id="rId88"/>
    <p:sldId id="544" r:id="rId89"/>
    <p:sldId id="545" r:id="rId90"/>
    <p:sldId id="546" r:id="rId91"/>
    <p:sldId id="547" r:id="rId92"/>
    <p:sldId id="548" r:id="rId93"/>
    <p:sldId id="550" r:id="rId94"/>
    <p:sldId id="549" r:id="rId95"/>
    <p:sldId id="551" r:id="rId96"/>
    <p:sldId id="552" r:id="rId97"/>
    <p:sldId id="634" r:id="rId98"/>
    <p:sldId id="553" r:id="rId99"/>
    <p:sldId id="635" r:id="rId100"/>
    <p:sldId id="554" r:id="rId101"/>
    <p:sldId id="636" r:id="rId102"/>
    <p:sldId id="555" r:id="rId103"/>
    <p:sldId id="512" r:id="rId104"/>
    <p:sldId id="557" r:id="rId105"/>
    <p:sldId id="637" r:id="rId106"/>
    <p:sldId id="558" r:id="rId107"/>
    <p:sldId id="559" r:id="rId108"/>
    <p:sldId id="560" r:id="rId109"/>
    <p:sldId id="561" r:id="rId110"/>
    <p:sldId id="562" r:id="rId111"/>
    <p:sldId id="563" r:id="rId112"/>
    <p:sldId id="564" r:id="rId113"/>
    <p:sldId id="565" r:id="rId114"/>
    <p:sldId id="566" r:id="rId115"/>
    <p:sldId id="567" r:id="rId116"/>
    <p:sldId id="568" r:id="rId117"/>
    <p:sldId id="556" r:id="rId118"/>
    <p:sldId id="570" r:id="rId119"/>
    <p:sldId id="571" r:id="rId120"/>
    <p:sldId id="572" r:id="rId121"/>
    <p:sldId id="574" r:id="rId122"/>
    <p:sldId id="573" r:id="rId123"/>
    <p:sldId id="575" r:id="rId124"/>
    <p:sldId id="576" r:id="rId125"/>
    <p:sldId id="577" r:id="rId126"/>
    <p:sldId id="578" r:id="rId127"/>
    <p:sldId id="579" r:id="rId128"/>
    <p:sldId id="580" r:id="rId129"/>
    <p:sldId id="581" r:id="rId130"/>
    <p:sldId id="582" r:id="rId131"/>
    <p:sldId id="583" r:id="rId132"/>
    <p:sldId id="638" r:id="rId133"/>
    <p:sldId id="639" r:id="rId134"/>
    <p:sldId id="640" r:id="rId135"/>
    <p:sldId id="587" r:id="rId136"/>
    <p:sldId id="588" r:id="rId137"/>
    <p:sldId id="584" r:id="rId138"/>
    <p:sldId id="589" r:id="rId139"/>
    <p:sldId id="590" r:id="rId140"/>
    <p:sldId id="591" r:id="rId141"/>
    <p:sldId id="592" r:id="rId142"/>
    <p:sldId id="585" r:id="rId143"/>
    <p:sldId id="593" r:id="rId144"/>
    <p:sldId id="594" r:id="rId145"/>
    <p:sldId id="595" r:id="rId146"/>
    <p:sldId id="599" r:id="rId147"/>
    <p:sldId id="597" r:id="rId148"/>
    <p:sldId id="641" r:id="rId149"/>
    <p:sldId id="598" r:id="rId150"/>
    <p:sldId id="596" r:id="rId151"/>
    <p:sldId id="600" r:id="rId152"/>
    <p:sldId id="601" r:id="rId153"/>
    <p:sldId id="602" r:id="rId154"/>
    <p:sldId id="603" r:id="rId155"/>
    <p:sldId id="642" r:id="rId156"/>
    <p:sldId id="604" r:id="rId157"/>
    <p:sldId id="605" r:id="rId158"/>
    <p:sldId id="606" r:id="rId159"/>
    <p:sldId id="608" r:id="rId160"/>
    <p:sldId id="609" r:id="rId161"/>
    <p:sldId id="610" r:id="rId162"/>
    <p:sldId id="611" r:id="rId163"/>
    <p:sldId id="612" r:id="rId164"/>
    <p:sldId id="615" r:id="rId165"/>
    <p:sldId id="614" r:id="rId166"/>
    <p:sldId id="613" r:id="rId167"/>
    <p:sldId id="616" r:id="rId168"/>
    <p:sldId id="617" r:id="rId169"/>
    <p:sldId id="618" r:id="rId170"/>
    <p:sldId id="619" r:id="rId171"/>
    <p:sldId id="620" r:id="rId172"/>
    <p:sldId id="621" r:id="rId173"/>
    <p:sldId id="622" r:id="rId174"/>
    <p:sldId id="623" r:id="rId175"/>
    <p:sldId id="625" r:id="rId176"/>
    <p:sldId id="626" r:id="rId177"/>
    <p:sldId id="627" r:id="rId178"/>
    <p:sldId id="632" r:id="rId179"/>
    <p:sldId id="629" r:id="rId180"/>
    <p:sldId id="630" r:id="rId181"/>
    <p:sldId id="628" r:id="rId182"/>
    <p:sldId id="631" r:id="rId183"/>
    <p:sldId id="362" r:id="rId184"/>
  </p:sldIdLst>
  <p:sldSz cx="9144000" cy="5143500" type="screen16x9"/>
  <p:notesSz cx="6858000" cy="9144000"/>
  <p:custDataLst>
    <p:tags r:id="rId18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1836"/>
    <a:srgbClr val="005DA2"/>
    <a:srgbClr val="F79600"/>
    <a:srgbClr val="3992DB"/>
    <a:srgbClr val="FDFDFD"/>
    <a:srgbClr val="D9D9D9"/>
    <a:srgbClr val="DCDE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217" autoAdjust="0"/>
    <p:restoredTop sz="94660" autoAdjust="0"/>
  </p:normalViewPr>
  <p:slideViewPr>
    <p:cSldViewPr showGuides="1">
      <p:cViewPr varScale="1">
        <p:scale>
          <a:sx n="105" d="100"/>
          <a:sy n="105" d="100"/>
        </p:scale>
        <p:origin x="496" y="52"/>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5" d="100"/>
          <a:sy n="85" d="100"/>
        </p:scale>
        <p:origin x="3804"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tableStyles" Target="tableStyle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0"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handoutMaster" Target="handoutMasters/handoutMaster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tags" Target="tags/tag1.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53A075-29DF-4CAE-8BA7-CDA0ED456C88}" type="datetimeFigureOut">
              <a:rPr lang="zh-CN" altLang="en-US" smtClean="0"/>
              <a:t>2026/4/26</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E3924EE-29F1-4E68-A53A-86CBCBDF827A}" type="slidenum">
              <a:rPr lang="zh-CN" altLang="en-US" smtClean="0"/>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2B73EA-EE91-4E33-A9C1-8BF5DD7139A2}" type="datetimeFigureOut">
              <a:rPr lang="zh-CN" altLang="en-US" smtClean="0"/>
              <a:t>2026/4/26</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92B679-AE23-4750-8FB0-6513430B8953}"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10</a:t>
            </a:fld>
            <a:endParaRPr lang="zh-CN" alt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100</a:t>
            </a:fld>
            <a:endParaRPr lang="zh-CN" altLang="en-U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101</a:t>
            </a:fld>
            <a:endParaRPr lang="zh-CN" altLang="en-US"/>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102</a:t>
            </a:fld>
            <a:endParaRPr lang="zh-CN" altLang="en-US"/>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103</a:t>
            </a:fld>
            <a:endParaRPr lang="zh-CN" altLang="en-US"/>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104</a:t>
            </a:fld>
            <a:endParaRPr lang="zh-CN" altLang="en-US"/>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105</a:t>
            </a:fld>
            <a:endParaRPr lang="zh-CN" altLang="en-US"/>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106</a:t>
            </a:fld>
            <a:endParaRPr lang="zh-CN" altLang="en-US"/>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107</a:t>
            </a:fld>
            <a:endParaRPr lang="zh-CN" altLang="en-US"/>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108</a:t>
            </a:fld>
            <a:endParaRPr lang="zh-CN" altLang="en-US"/>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109</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11</a:t>
            </a:fld>
            <a:endParaRPr lang="zh-CN" altLang="en-US"/>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110</a:t>
            </a:fld>
            <a:endParaRPr lang="zh-CN" altLang="en-US"/>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111</a:t>
            </a:fld>
            <a:endParaRPr lang="zh-CN" altLang="en-US"/>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112</a:t>
            </a:fld>
            <a:endParaRPr lang="zh-CN" altLang="en-US"/>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113</a:t>
            </a:fld>
            <a:endParaRPr lang="zh-CN" altLang="en-US"/>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114</a:t>
            </a:fld>
            <a:endParaRPr lang="zh-CN" altLang="en-US"/>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115</a:t>
            </a:fld>
            <a:endParaRPr lang="zh-CN" altLang="en-US"/>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116</a:t>
            </a:fld>
            <a:endParaRPr lang="zh-CN" altLang="en-US"/>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117</a:t>
            </a:fld>
            <a:endParaRPr lang="zh-CN" altLang="en-US"/>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118</a:t>
            </a:fld>
            <a:endParaRPr lang="zh-CN" altLang="en-US"/>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119</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12</a:t>
            </a:fld>
            <a:endParaRPr lang="zh-CN" altLang="en-US"/>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120</a:t>
            </a:fld>
            <a:endParaRPr lang="zh-CN" altLang="en-US"/>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121</a:t>
            </a:fld>
            <a:endParaRPr lang="zh-CN" altLang="en-US"/>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122</a:t>
            </a:fld>
            <a:endParaRPr lang="zh-CN" altLang="en-US"/>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123</a:t>
            </a:fld>
            <a:endParaRPr lang="zh-CN" altLang="en-US"/>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124</a:t>
            </a:fld>
            <a:endParaRPr lang="zh-CN" altLang="en-US"/>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125</a:t>
            </a:fld>
            <a:endParaRPr lang="zh-CN" altLang="en-US"/>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126</a:t>
            </a:fld>
            <a:endParaRPr lang="zh-CN" altLang="en-US"/>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127</a:t>
            </a:fld>
            <a:endParaRPr lang="zh-CN" altLang="en-US"/>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128</a:t>
            </a:fld>
            <a:endParaRPr lang="zh-CN" altLang="en-US"/>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129</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13</a:t>
            </a:fld>
            <a:endParaRPr lang="zh-CN" altLang="en-US"/>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130</a:t>
            </a:fld>
            <a:endParaRPr lang="zh-CN" altLang="en-US"/>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131</a:t>
            </a:fld>
            <a:endParaRPr lang="zh-CN" altLang="en-US"/>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132</a:t>
            </a:fld>
            <a:endParaRPr lang="zh-CN" altLang="en-US"/>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133</a:t>
            </a:fld>
            <a:endParaRPr lang="zh-CN" altLang="en-US"/>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134</a:t>
            </a:fld>
            <a:endParaRPr lang="zh-CN" altLang="en-US"/>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135</a:t>
            </a:fld>
            <a:endParaRPr lang="zh-CN" altLang="en-US"/>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136</a:t>
            </a:fld>
            <a:endParaRPr lang="zh-CN" altLang="en-US"/>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137</a:t>
            </a:fld>
            <a:endParaRPr lang="zh-CN" altLang="en-US"/>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138</a:t>
            </a:fld>
            <a:endParaRPr lang="zh-CN" altLang="en-US"/>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139</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14</a:t>
            </a:fld>
            <a:endParaRPr lang="zh-CN" altLang="en-US"/>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140</a:t>
            </a:fld>
            <a:endParaRPr lang="zh-CN" altLang="en-US"/>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141</a:t>
            </a:fld>
            <a:endParaRPr lang="zh-CN" altLang="en-US"/>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142</a:t>
            </a:fld>
            <a:endParaRPr lang="zh-CN" altLang="en-US"/>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143</a:t>
            </a:fld>
            <a:endParaRPr lang="zh-CN" altLang="en-US"/>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144</a:t>
            </a:fld>
            <a:endParaRPr lang="zh-CN" altLang="en-US"/>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145</a:t>
            </a:fld>
            <a:endParaRPr lang="zh-CN" altLang="en-US"/>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146</a:t>
            </a:fld>
            <a:endParaRPr lang="zh-CN" altLang="en-US"/>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147</a:t>
            </a:fld>
            <a:endParaRPr lang="zh-CN" altLang="en-US"/>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148</a:t>
            </a:fld>
            <a:endParaRPr lang="zh-CN" altLang="en-US"/>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149</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15</a:t>
            </a:fld>
            <a:endParaRPr lang="zh-CN" altLang="en-US"/>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150</a:t>
            </a:fld>
            <a:endParaRPr lang="zh-CN" altLang="en-US"/>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151</a:t>
            </a:fld>
            <a:endParaRPr lang="zh-CN" altLang="en-US"/>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152</a:t>
            </a:fld>
            <a:endParaRPr lang="zh-CN" altLang="en-US"/>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153</a:t>
            </a:fld>
            <a:endParaRPr lang="zh-CN" altLang="en-US"/>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154</a:t>
            </a:fld>
            <a:endParaRPr lang="zh-CN" altLang="en-US"/>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155</a:t>
            </a:fld>
            <a:endParaRPr lang="zh-CN" altLang="en-US"/>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156</a:t>
            </a:fld>
            <a:endParaRPr lang="zh-CN" altLang="en-US"/>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157</a:t>
            </a:fld>
            <a:endParaRPr lang="zh-CN" altLang="en-US"/>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158</a:t>
            </a:fld>
            <a:endParaRPr lang="zh-CN" altLang="en-US"/>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159</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16</a:t>
            </a:fld>
            <a:endParaRPr lang="zh-CN" altLang="en-US"/>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160</a:t>
            </a:fld>
            <a:endParaRPr lang="zh-CN" altLang="en-US"/>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161</a:t>
            </a:fld>
            <a:endParaRPr lang="zh-CN" altLang="en-US"/>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162</a:t>
            </a:fld>
            <a:endParaRPr lang="zh-CN" altLang="en-US"/>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163</a:t>
            </a:fld>
            <a:endParaRPr lang="zh-CN" altLang="en-US"/>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164</a:t>
            </a:fld>
            <a:endParaRPr lang="zh-CN" altLang="en-US"/>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165</a:t>
            </a:fld>
            <a:endParaRPr lang="zh-CN" altLang="en-US"/>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166</a:t>
            </a:fld>
            <a:endParaRPr lang="zh-CN" altLang="en-US"/>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167</a:t>
            </a:fld>
            <a:endParaRPr lang="zh-CN" altLang="en-US"/>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168</a:t>
            </a:fld>
            <a:endParaRPr lang="zh-CN" altLang="en-US"/>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169</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17</a:t>
            </a:fld>
            <a:endParaRPr lang="zh-CN" altLang="en-US"/>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170</a:t>
            </a:fld>
            <a:endParaRPr lang="zh-CN" altLang="en-US"/>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171</a:t>
            </a:fld>
            <a:endParaRPr lang="zh-CN" altLang="en-US"/>
          </a:p>
        </p:txBody>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172</a:t>
            </a:fld>
            <a:endParaRPr lang="zh-CN" altLang="en-US"/>
          </a:p>
        </p:txBody>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173</a:t>
            </a:fld>
            <a:endParaRPr lang="zh-CN" altLang="en-US"/>
          </a:p>
        </p:txBody>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174</a:t>
            </a:fld>
            <a:endParaRPr lang="zh-CN" altLang="en-US"/>
          </a:p>
        </p:txBody>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175</a:t>
            </a:fld>
            <a:endParaRPr lang="zh-CN" altLang="en-US"/>
          </a:p>
        </p:txBody>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176</a:t>
            </a:fld>
            <a:endParaRPr lang="zh-CN" altLang="en-US"/>
          </a:p>
        </p:txBody>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177</a:t>
            </a:fld>
            <a:endParaRPr lang="zh-CN" altLang="en-US"/>
          </a:p>
        </p:txBody>
      </p:sp>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178</a:t>
            </a:fld>
            <a:endParaRPr lang="zh-CN" altLang="en-US"/>
          </a:p>
        </p:txBody>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179</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18</a:t>
            </a:fld>
            <a:endParaRPr lang="zh-CN" altLang="en-US"/>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180</a:t>
            </a:fld>
            <a:endParaRPr lang="zh-CN" altLang="en-US"/>
          </a:p>
        </p:txBody>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181</a:t>
            </a:fld>
            <a:endParaRPr lang="zh-CN" altLang="en-US"/>
          </a:p>
        </p:txBody>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182</a:t>
            </a:fld>
            <a:endParaRPr lang="zh-CN" altLang="en-US"/>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183</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22</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24</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25</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26</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27</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28</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29</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30</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31</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32</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33</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34</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35</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36</a:t>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37</a:t>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38</a:t>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39</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40</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41</a:t>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42</a:t>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43</a:t>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44</a:t>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45</a:t>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46</a:t>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47</a:t>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48</a:t>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49</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5</a:t>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50</a:t>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51</a:t>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52</a:t>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53</a:t>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54</a:t>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55</a:t>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56</a:t>
            </a:fld>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57</a:t>
            </a:fld>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58</a:t>
            </a:fld>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59</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6</a:t>
            </a:fld>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60</a:t>
            </a:fld>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61</a:t>
            </a:fld>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62</a:t>
            </a:fld>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63</a:t>
            </a:fld>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64</a:t>
            </a:fld>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65</a:t>
            </a:fld>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66</a:t>
            </a:fld>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67</a:t>
            </a:fld>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68</a:t>
            </a:fld>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69</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7</a:t>
            </a:fld>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70</a:t>
            </a:fld>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71</a:t>
            </a:fld>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72</a:t>
            </a:fld>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73</a:t>
            </a:fld>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74</a:t>
            </a:fld>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75</a:t>
            </a:fld>
            <a:endParaRPr lang="zh-CN"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76</a:t>
            </a:fld>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77</a:t>
            </a:fld>
            <a:endParaRPr lang="zh-CN"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78</a:t>
            </a:fld>
            <a:endParaRPr lang="zh-CN"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79</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8</a:t>
            </a:fld>
            <a:endParaRPr lang="zh-CN"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80</a:t>
            </a:fld>
            <a:endParaRPr lang="zh-CN"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81</a:t>
            </a:fld>
            <a:endParaRPr lang="zh-CN"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82</a:t>
            </a:fld>
            <a:endParaRPr lang="zh-CN"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83</a:t>
            </a:fld>
            <a:endParaRPr lang="zh-CN"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84</a:t>
            </a:fld>
            <a:endParaRPr lang="zh-CN"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85</a:t>
            </a:fld>
            <a:endParaRPr lang="zh-CN"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86</a:t>
            </a:fld>
            <a:endParaRPr lang="zh-CN"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87</a:t>
            </a:fld>
            <a:endParaRPr lang="zh-CN"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88</a:t>
            </a:fld>
            <a:endParaRPr lang="zh-CN"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89</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9</a:t>
            </a:fld>
            <a:endParaRPr lang="zh-CN"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90</a:t>
            </a:fld>
            <a:endParaRPr lang="zh-CN"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91</a:t>
            </a:fld>
            <a:endParaRPr lang="zh-CN"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92</a:t>
            </a:fld>
            <a:endParaRPr lang="zh-CN"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93</a:t>
            </a:fld>
            <a:endParaRPr lang="zh-CN"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94</a:t>
            </a:fld>
            <a:endParaRPr lang="zh-CN"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95</a:t>
            </a:fld>
            <a:endParaRPr lang="zh-CN"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96</a:t>
            </a:fld>
            <a:endParaRPr lang="zh-CN"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97</a:t>
            </a:fld>
            <a:endParaRPr lang="zh-CN" alt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98</a:t>
            </a:fld>
            <a:endParaRPr lang="zh-CN" alt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99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2026/4/26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2026/4/26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2026/4/26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2026/4/26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2026/4/26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 name="矩形 1"/>
          <p:cNvSpPr/>
          <p:nvPr userDrawn="1"/>
        </p:nvSpPr>
        <p:spPr>
          <a:xfrm>
            <a:off x="0" y="0"/>
            <a:ext cx="9144000" cy="611327"/>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Group 7"/>
          <p:cNvGrpSpPr/>
          <p:nvPr userDrawn="1"/>
        </p:nvGrpSpPr>
        <p:grpSpPr bwMode="auto">
          <a:xfrm>
            <a:off x="251520" y="193104"/>
            <a:ext cx="377868" cy="208361"/>
            <a:chOff x="0" y="-6352"/>
            <a:chExt cx="1008041" cy="555627"/>
          </a:xfrm>
        </p:grpSpPr>
        <p:sp>
          <p:nvSpPr>
            <p:cNvPr id="13" name="Freeform 16"/>
            <p:cNvSpPr/>
            <p:nvPr/>
          </p:nvSpPr>
          <p:spPr bwMode="auto">
            <a:xfrm>
              <a:off x="0" y="0"/>
              <a:ext cx="361950" cy="549275"/>
            </a:xfrm>
            <a:prstGeom prst="notchedRightArrow">
              <a:avLst/>
            </a:pr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 name="Freeform 17"/>
            <p:cNvSpPr/>
            <p:nvPr/>
          </p:nvSpPr>
          <p:spPr bwMode="auto">
            <a:xfrm>
              <a:off x="338137" y="0"/>
              <a:ext cx="360362" cy="549275"/>
            </a:xfrm>
            <a:prstGeom prst="notchedRightArrow">
              <a:avLst/>
            </a:pr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 name="Freeform 18"/>
            <p:cNvSpPr/>
            <p:nvPr/>
          </p:nvSpPr>
          <p:spPr bwMode="auto">
            <a:xfrm>
              <a:off x="647679" y="-6352"/>
              <a:ext cx="360362" cy="549275"/>
            </a:xfrm>
            <a:prstGeom prst="notchedRightArrow">
              <a:avLst/>
            </a:pr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
        <p:nvSpPr>
          <p:cNvPr id="9" name="矩形 8"/>
          <p:cNvSpPr/>
          <p:nvPr userDrawn="1"/>
        </p:nvSpPr>
        <p:spPr>
          <a:xfrm>
            <a:off x="0" y="4731990"/>
            <a:ext cx="7668344" cy="411510"/>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userDrawn="1"/>
        </p:nvSpPr>
        <p:spPr>
          <a:xfrm>
            <a:off x="8658200" y="4731990"/>
            <a:ext cx="485800" cy="411510"/>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a:stCxn id="2" idx="3"/>
          </p:cNvCxnSpPr>
          <p:nvPr userDrawn="1"/>
        </p:nvCxnSpPr>
        <p:spPr>
          <a:xfrm flipH="1" flipV="1">
            <a:off x="4572000" y="305663"/>
            <a:ext cx="4572000" cy="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a:stCxn id="9" idx="1"/>
          </p:cNvCxnSpPr>
          <p:nvPr userDrawn="1"/>
        </p:nvCxnSpPr>
        <p:spPr>
          <a:xfrm>
            <a:off x="0" y="4937745"/>
            <a:ext cx="781236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7647684" y="4719612"/>
            <a:ext cx="1010516" cy="461665"/>
          </a:xfrm>
          <a:prstGeom prst="rect">
            <a:avLst/>
          </a:prstGeom>
          <a:noFill/>
        </p:spPr>
        <p:txBody>
          <a:bodyPr wrap="square" rtlCol="0">
            <a:spAutoFit/>
          </a:bodyPr>
          <a:lstStyle/>
          <a:p>
            <a:pPr algn="ctr"/>
            <a:r>
              <a:rPr lang="zh-CN" altLang="en-US" sz="2400" dirty="0">
                <a:solidFill>
                  <a:srgbClr val="005DA2"/>
                </a:solidFill>
                <a:latin typeface="微软雅黑" panose="020B0503020204020204" pitchFamily="34" charset="-122"/>
                <a:ea typeface="微软雅黑" panose="020B0503020204020204" pitchFamily="34" charset="-122"/>
              </a:rPr>
              <a:t>解 读</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2026/4/26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2026/4/26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2026/4/26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2026/4/26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2026/4/26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alphaModFix amt="51000"/>
            <a:lum/>
          </a:blip>
          <a:srcRect/>
          <a:stretch>
            <a:fillRect l="-6000" r="-6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2026/4/26</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1.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0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02.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31.png"/></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104.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0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105.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34.jpeg"/></Relationships>
</file>

<file path=ppt/slides/_rels/slide106.xml.rels><?xml version="1.0" encoding="UTF-8" standalone="yes"?>
<Relationships xmlns="http://schemas.openxmlformats.org/package/2006/relationships"><Relationship Id="rId3" Type="http://schemas.openxmlformats.org/officeDocument/2006/relationships/image" Target="../media/image135.jpeg"/><Relationship Id="rId7" Type="http://schemas.openxmlformats.org/officeDocument/2006/relationships/image" Target="../media/image24.jpeg"/><Relationship Id="rId2" Type="http://schemas.openxmlformats.org/officeDocument/2006/relationships/notesSlide" Target="../notesSlides/notesSlide106.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137.jpeg"/><Relationship Id="rId4" Type="http://schemas.openxmlformats.org/officeDocument/2006/relationships/image" Target="../media/image136.png"/></Relationships>
</file>

<file path=ppt/slides/_rels/slide107.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107.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39.jpeg"/></Relationships>
</file>

<file path=ppt/slides/_rels/slide108.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108.xml"/><Relationship Id="rId1" Type="http://schemas.openxmlformats.org/officeDocument/2006/relationships/slideLayout" Target="../slideLayouts/slideLayout2.xml"/><Relationship Id="rId5" Type="http://schemas.openxmlformats.org/officeDocument/2006/relationships/image" Target="../media/image142.png"/><Relationship Id="rId4" Type="http://schemas.openxmlformats.org/officeDocument/2006/relationships/image" Target="../media/image141.jpeg"/></Relationships>
</file>

<file path=ppt/slides/_rels/slide109.xml.rels><?xml version="1.0" encoding="UTF-8" standalone="yes"?>
<Relationships xmlns="http://schemas.openxmlformats.org/package/2006/relationships"><Relationship Id="rId3" Type="http://schemas.openxmlformats.org/officeDocument/2006/relationships/image" Target="../media/image143.jpeg"/><Relationship Id="rId7" Type="http://schemas.openxmlformats.org/officeDocument/2006/relationships/image" Target="../media/image24.jpeg"/><Relationship Id="rId2" Type="http://schemas.openxmlformats.org/officeDocument/2006/relationships/notesSlide" Target="../notesSlides/notesSlide109.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145.png"/><Relationship Id="rId4" Type="http://schemas.openxmlformats.org/officeDocument/2006/relationships/image" Target="../media/image144.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110.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47.jpeg"/></Relationships>
</file>

<file path=ppt/slides/_rels/slide111.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111.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150.jpeg"/><Relationship Id="rId4" Type="http://schemas.openxmlformats.org/officeDocument/2006/relationships/image" Target="../media/image149.png"/></Relationships>
</file>

<file path=ppt/slides/_rels/slide112.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notesSlide" Target="../notesSlides/notesSlide112.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52.jpeg"/></Relationships>
</file>

<file path=ppt/slides/_rels/slide113.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notesSlide" Target="../notesSlides/notesSlide113.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54.jpeg"/></Relationships>
</file>

<file path=ppt/slides/_rels/slide114.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14.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156.jpeg"/></Relationships>
</file>

<file path=ppt/slides/_rels/slide115.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115.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58.png"/></Relationships>
</file>

<file path=ppt/slides/_rels/slide116.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116.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60.jpeg"/></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0.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121.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65.png"/></Relationships>
</file>

<file path=ppt/slides/_rels/slide122.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notesSlide" Target="../notesSlides/notesSlide122.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167.jpeg"/></Relationships>
</file>

<file path=ppt/slides/_rels/slide123.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123.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169.png"/></Relationships>
</file>

<file path=ppt/slides/_rels/slide124.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notesSlide" Target="../notesSlides/notesSlide124.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171.png"/></Relationships>
</file>

<file path=ppt/slides/_rels/slide125.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notesSlide" Target="../notesSlides/notesSlide125.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174.jpeg"/><Relationship Id="rId4" Type="http://schemas.openxmlformats.org/officeDocument/2006/relationships/image" Target="../media/image173.png"/></Relationships>
</file>

<file path=ppt/slides/_rels/slide126.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126.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177.png"/><Relationship Id="rId4" Type="http://schemas.openxmlformats.org/officeDocument/2006/relationships/image" Target="../media/image176.png"/></Relationships>
</file>

<file path=ppt/slides/_rels/slide127.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127.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179.png"/></Relationships>
</file>

<file path=ppt/slides/_rels/slide128.xml.rels><?xml version="1.0" encoding="UTF-8" standalone="yes"?>
<Relationships xmlns="http://schemas.openxmlformats.org/package/2006/relationships"><Relationship Id="rId3" Type="http://schemas.openxmlformats.org/officeDocument/2006/relationships/image" Target="../media/image180.jpeg"/><Relationship Id="rId2" Type="http://schemas.openxmlformats.org/officeDocument/2006/relationships/notesSlide" Target="../notesSlides/notesSlide128.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81.jpeg"/></Relationships>
</file>

<file path=ppt/slides/_rels/slide129.xml.rels><?xml version="1.0" encoding="UTF-8" standalone="yes"?>
<Relationships xmlns="http://schemas.openxmlformats.org/package/2006/relationships"><Relationship Id="rId3" Type="http://schemas.openxmlformats.org/officeDocument/2006/relationships/image" Target="../media/image182.jpeg"/><Relationship Id="rId2" Type="http://schemas.openxmlformats.org/officeDocument/2006/relationships/notesSlide" Target="../notesSlides/notesSlide129.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0.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130.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31.xml.rels><?xml version="1.0" encoding="UTF-8" standalone="yes"?>
<Relationships xmlns="http://schemas.openxmlformats.org/package/2006/relationships"><Relationship Id="rId3" Type="http://schemas.openxmlformats.org/officeDocument/2006/relationships/image" Target="../media/image184.jpeg"/><Relationship Id="rId2" Type="http://schemas.openxmlformats.org/officeDocument/2006/relationships/notesSlide" Target="../notesSlides/notesSlide131.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85.png"/></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notesSlide" Target="../notesSlides/notesSlide133.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188.jpeg"/><Relationship Id="rId4" Type="http://schemas.openxmlformats.org/officeDocument/2006/relationships/image" Target="../media/image187.jpeg"/></Relationships>
</file>

<file path=ppt/slides/_rels/slide134.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134.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190.jpeg"/></Relationships>
</file>

<file path=ppt/slides/_rels/slide135.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notesSlide" Target="../notesSlides/notesSlide135.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4.jpeg"/><Relationship Id="rId4" Type="http://schemas.openxmlformats.org/officeDocument/2006/relationships/image" Target="../media/image192.jpeg"/></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3" Type="http://schemas.openxmlformats.org/officeDocument/2006/relationships/image" Target="../media/image193.jpeg"/><Relationship Id="rId2" Type="http://schemas.openxmlformats.org/officeDocument/2006/relationships/notesSlide" Target="../notesSlides/notesSlide137.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94.jpeg"/></Relationships>
</file>

<file path=ppt/slides/_rels/slide138.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138.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39.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notesSlide" Target="../notesSlides/notesSlide139.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197.jpe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7.jpeg"/></Relationships>
</file>

<file path=ppt/slides/_rels/slide140.xml.rels><?xml version="1.0" encoding="UTF-8" standalone="yes"?>
<Relationships xmlns="http://schemas.openxmlformats.org/package/2006/relationships"><Relationship Id="rId3" Type="http://schemas.openxmlformats.org/officeDocument/2006/relationships/image" Target="../media/image198.jpeg"/><Relationship Id="rId2" Type="http://schemas.openxmlformats.org/officeDocument/2006/relationships/notesSlide" Target="../notesSlides/notesSlide140.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99.jpeg"/></Relationships>
</file>

<file path=ppt/slides/_rels/slide141.xml.rels><?xml version="1.0" encoding="UTF-8" standalone="yes"?>
<Relationships xmlns="http://schemas.openxmlformats.org/package/2006/relationships"><Relationship Id="rId3" Type="http://schemas.openxmlformats.org/officeDocument/2006/relationships/image" Target="../media/image200.jpeg"/><Relationship Id="rId2" Type="http://schemas.openxmlformats.org/officeDocument/2006/relationships/notesSlide" Target="../notesSlides/notesSlide141.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42.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142.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02.jpeg"/></Relationships>
</file>

<file path=ppt/slides/_rels/slide143.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notesSlide" Target="../notesSlides/notesSlide143.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4.jpeg"/><Relationship Id="rId4" Type="http://schemas.openxmlformats.org/officeDocument/2006/relationships/image" Target="../media/image192.jpeg"/></Relationships>
</file>

<file path=ppt/slides/_rels/slide144.xml.rels><?xml version="1.0" encoding="UTF-8" standalone="yes"?>
<Relationships xmlns="http://schemas.openxmlformats.org/package/2006/relationships"><Relationship Id="rId3" Type="http://schemas.openxmlformats.org/officeDocument/2006/relationships/image" Target="../media/image203.jpeg"/><Relationship Id="rId2" Type="http://schemas.openxmlformats.org/officeDocument/2006/relationships/notesSlide" Target="../notesSlides/notesSlide144.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3.xml"/></Relationships>
</file>

<file path=ppt/slides/_rels/slide146.xml.rels><?xml version="1.0" encoding="UTF-8" standalone="yes"?>
<Relationships xmlns="http://schemas.openxmlformats.org/package/2006/relationships"><Relationship Id="rId3" Type="http://schemas.openxmlformats.org/officeDocument/2006/relationships/image" Target="../media/image204.jpeg"/><Relationship Id="rId2" Type="http://schemas.openxmlformats.org/officeDocument/2006/relationships/notesSlide" Target="../notesSlides/notesSlide146.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205.jpeg"/><Relationship Id="rId7" Type="http://schemas.openxmlformats.org/officeDocument/2006/relationships/image" Target="../media/image23.jpeg"/><Relationship Id="rId2" Type="http://schemas.openxmlformats.org/officeDocument/2006/relationships/notesSlide" Target="../notesSlides/notesSlide148.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07.png"/><Relationship Id="rId4" Type="http://schemas.openxmlformats.org/officeDocument/2006/relationships/image" Target="../media/image206.jpeg"/></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0.xml.rels><?xml version="1.0" encoding="UTF-8" standalone="yes"?>
<Relationships xmlns="http://schemas.openxmlformats.org/package/2006/relationships"><Relationship Id="rId3" Type="http://schemas.openxmlformats.org/officeDocument/2006/relationships/image" Target="../media/image208.jpeg"/><Relationship Id="rId2" Type="http://schemas.openxmlformats.org/officeDocument/2006/relationships/notesSlide" Target="../notesSlides/notesSlide150.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10.png"/><Relationship Id="rId4" Type="http://schemas.openxmlformats.org/officeDocument/2006/relationships/image" Target="../media/image209.jpeg"/></Relationships>
</file>

<file path=ppt/slides/_rels/slide151.xml.rels><?xml version="1.0" encoding="UTF-8" standalone="yes"?>
<Relationships xmlns="http://schemas.openxmlformats.org/package/2006/relationships"><Relationship Id="rId3" Type="http://schemas.openxmlformats.org/officeDocument/2006/relationships/image" Target="../media/image211.jpeg"/><Relationship Id="rId2" Type="http://schemas.openxmlformats.org/officeDocument/2006/relationships/notesSlide" Target="../notesSlides/notesSlide151.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3.xml"/></Relationships>
</file>

<file path=ppt/slides/_rels/slide153.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notesSlide" Target="../notesSlides/notesSlide153.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13.jpeg"/></Relationships>
</file>

<file path=ppt/slides/_rels/slide154.xml.rels><?xml version="1.0" encoding="UTF-8" standalone="yes"?>
<Relationships xmlns="http://schemas.openxmlformats.org/package/2006/relationships"><Relationship Id="rId3" Type="http://schemas.openxmlformats.org/officeDocument/2006/relationships/image" Target="../media/image214.jpeg"/><Relationship Id="rId2" Type="http://schemas.openxmlformats.org/officeDocument/2006/relationships/notesSlide" Target="../notesSlides/notesSlide154.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55.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155.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16.png"/></Relationships>
</file>

<file path=ppt/slides/_rels/slide156.xml.rels><?xml version="1.0" encoding="UTF-8" standalone="yes"?>
<Relationships xmlns="http://schemas.openxmlformats.org/package/2006/relationships"><Relationship Id="rId3" Type="http://schemas.openxmlformats.org/officeDocument/2006/relationships/image" Target="../media/image217.jpeg"/><Relationship Id="rId2" Type="http://schemas.openxmlformats.org/officeDocument/2006/relationships/notesSlide" Target="../notesSlides/notesSlide156.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18.jpeg"/></Relationships>
</file>

<file path=ppt/slides/_rels/slide157.xml.rels><?xml version="1.0" encoding="UTF-8" standalone="yes"?>
<Relationships xmlns="http://schemas.openxmlformats.org/package/2006/relationships"><Relationship Id="rId3" Type="http://schemas.openxmlformats.org/officeDocument/2006/relationships/image" Target="../media/image219.jpeg"/><Relationship Id="rId2" Type="http://schemas.openxmlformats.org/officeDocument/2006/relationships/notesSlide" Target="../notesSlides/notesSlide157.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0.jpeg"/></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221.jpeg"/><Relationship Id="rId2" Type="http://schemas.openxmlformats.org/officeDocument/2006/relationships/notesSlide" Target="../notesSlides/notesSlide159.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3.jpeg"/><Relationship Id="rId4" Type="http://schemas.openxmlformats.org/officeDocument/2006/relationships/image" Target="../media/image222.jpe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0.xml.rels><?xml version="1.0" encoding="UTF-8" standalone="yes"?>
<Relationships xmlns="http://schemas.openxmlformats.org/package/2006/relationships"><Relationship Id="rId3" Type="http://schemas.openxmlformats.org/officeDocument/2006/relationships/image" Target="../media/image224.jpeg"/><Relationship Id="rId7" Type="http://schemas.openxmlformats.org/officeDocument/2006/relationships/image" Target="../media/image24.jpeg"/><Relationship Id="rId2" Type="http://schemas.openxmlformats.org/officeDocument/2006/relationships/notesSlide" Target="../notesSlides/notesSlide160.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6.jpeg"/><Relationship Id="rId4" Type="http://schemas.openxmlformats.org/officeDocument/2006/relationships/image" Target="../media/image225.jpeg"/></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image" Target="../media/image227.jpeg"/><Relationship Id="rId7" Type="http://schemas.openxmlformats.org/officeDocument/2006/relationships/image" Target="../media/image23.jpeg"/><Relationship Id="rId2" Type="http://schemas.openxmlformats.org/officeDocument/2006/relationships/notesSlide" Target="../notesSlides/notesSlide162.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29.jpeg"/><Relationship Id="rId4" Type="http://schemas.openxmlformats.org/officeDocument/2006/relationships/image" Target="../media/image228.jpeg"/></Relationships>
</file>

<file path=ppt/slides/_rels/slide163.xml.rels><?xml version="1.0" encoding="UTF-8" standalone="yes"?>
<Relationships xmlns="http://schemas.openxmlformats.org/package/2006/relationships"><Relationship Id="rId3" Type="http://schemas.openxmlformats.org/officeDocument/2006/relationships/image" Target="../media/image230.jpeg"/><Relationship Id="rId2" Type="http://schemas.openxmlformats.org/officeDocument/2006/relationships/notesSlide" Target="../notesSlides/notesSlide163.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1.jpeg"/></Relationships>
</file>

<file path=ppt/slides/_rels/slide164.xml.rels><?xml version="1.0" encoding="UTF-8" standalone="yes"?>
<Relationships xmlns="http://schemas.openxmlformats.org/package/2006/relationships"><Relationship Id="rId3" Type="http://schemas.openxmlformats.org/officeDocument/2006/relationships/image" Target="../media/image232.jpeg"/><Relationship Id="rId2" Type="http://schemas.openxmlformats.org/officeDocument/2006/relationships/notesSlide" Target="../notesSlides/notesSlide164.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3.jpeg"/></Relationships>
</file>

<file path=ppt/slides/_rels/slide165.xml.rels><?xml version="1.0" encoding="UTF-8" standalone="yes"?>
<Relationships xmlns="http://schemas.openxmlformats.org/package/2006/relationships"><Relationship Id="rId3" Type="http://schemas.openxmlformats.org/officeDocument/2006/relationships/image" Target="../media/image234.jpeg"/><Relationship Id="rId2" Type="http://schemas.openxmlformats.org/officeDocument/2006/relationships/notesSlide" Target="../notesSlides/notesSlide165.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35.jpeg"/></Relationships>
</file>

<file path=ppt/slides/_rels/slide166.xml.rels><?xml version="1.0" encoding="UTF-8" standalone="yes"?>
<Relationships xmlns="http://schemas.openxmlformats.org/package/2006/relationships"><Relationship Id="rId3" Type="http://schemas.openxmlformats.org/officeDocument/2006/relationships/image" Target="../media/image236.jpeg"/><Relationship Id="rId2" Type="http://schemas.openxmlformats.org/officeDocument/2006/relationships/notesSlide" Target="../notesSlides/notesSlide166.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37.jpeg"/></Relationships>
</file>

<file path=ppt/slides/_rels/slide167.xml.rels><?xml version="1.0" encoding="UTF-8" standalone="yes"?>
<Relationships xmlns="http://schemas.openxmlformats.org/package/2006/relationships"><Relationship Id="rId3" Type="http://schemas.openxmlformats.org/officeDocument/2006/relationships/image" Target="../media/image238.jpeg"/><Relationship Id="rId2" Type="http://schemas.openxmlformats.org/officeDocument/2006/relationships/notesSlide" Target="../notesSlides/notesSlide167.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9.jpeg"/></Relationships>
</file>

<file path=ppt/slides/_rels/slide168.xml.rels><?xml version="1.0" encoding="UTF-8" standalone="yes"?>
<Relationships xmlns="http://schemas.openxmlformats.org/package/2006/relationships"><Relationship Id="rId3" Type="http://schemas.openxmlformats.org/officeDocument/2006/relationships/image" Target="../media/image240.jpeg"/><Relationship Id="rId2" Type="http://schemas.openxmlformats.org/officeDocument/2006/relationships/notesSlide" Target="../notesSlides/notesSlide168.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42.jpeg"/><Relationship Id="rId4" Type="http://schemas.openxmlformats.org/officeDocument/2006/relationships/image" Target="../media/image241.jpeg"/></Relationships>
</file>

<file path=ppt/slides/_rels/slide169.xml.rels><?xml version="1.0" encoding="UTF-8" standalone="yes"?>
<Relationships xmlns="http://schemas.openxmlformats.org/package/2006/relationships"><Relationship Id="rId3" Type="http://schemas.openxmlformats.org/officeDocument/2006/relationships/image" Target="../media/image243.jpeg"/><Relationship Id="rId2" Type="http://schemas.openxmlformats.org/officeDocument/2006/relationships/notesSlide" Target="../notesSlides/notesSlide169.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9.png"/></Relationships>
</file>

<file path=ppt/slides/_rels/slide170.xml.rels><?xml version="1.0" encoding="UTF-8" standalone="yes"?>
<Relationships xmlns="http://schemas.openxmlformats.org/package/2006/relationships"><Relationship Id="rId3" Type="http://schemas.openxmlformats.org/officeDocument/2006/relationships/image" Target="../media/image244.jpeg"/><Relationship Id="rId2" Type="http://schemas.openxmlformats.org/officeDocument/2006/relationships/notesSlide" Target="../notesSlides/notesSlide170.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71.xml.rels><?xml version="1.0" encoding="UTF-8" standalone="yes"?>
<Relationships xmlns="http://schemas.openxmlformats.org/package/2006/relationships"><Relationship Id="rId3" Type="http://schemas.openxmlformats.org/officeDocument/2006/relationships/image" Target="../media/image245.jpeg"/><Relationship Id="rId7" Type="http://schemas.openxmlformats.org/officeDocument/2006/relationships/image" Target="../media/image24.jpeg"/><Relationship Id="rId2" Type="http://schemas.openxmlformats.org/officeDocument/2006/relationships/notesSlide" Target="../notesSlides/notesSlide171.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47.jpeg"/><Relationship Id="rId4" Type="http://schemas.openxmlformats.org/officeDocument/2006/relationships/image" Target="../media/image246.jpeg"/></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3.xml"/></Relationships>
</file>

<file path=ppt/slides/_rels/slide173.xml.rels><?xml version="1.0" encoding="UTF-8" standalone="yes"?>
<Relationships xmlns="http://schemas.openxmlformats.org/package/2006/relationships"><Relationship Id="rId3" Type="http://schemas.openxmlformats.org/officeDocument/2006/relationships/image" Target="../media/image248.jpeg"/><Relationship Id="rId2" Type="http://schemas.openxmlformats.org/officeDocument/2006/relationships/notesSlide" Target="../notesSlides/notesSlide173.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49.jpeg"/></Relationships>
</file>

<file path=ppt/slides/_rels/slide174.xml.rels><?xml version="1.0" encoding="UTF-8" standalone="yes"?>
<Relationships xmlns="http://schemas.openxmlformats.org/package/2006/relationships"><Relationship Id="rId3" Type="http://schemas.openxmlformats.org/officeDocument/2006/relationships/image" Target="../media/image250.jpeg"/><Relationship Id="rId2" Type="http://schemas.openxmlformats.org/officeDocument/2006/relationships/notesSlide" Target="../notesSlides/notesSlide174.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51.jpeg"/></Relationships>
</file>

<file path=ppt/slides/_rels/slide175.xml.rels><?xml version="1.0" encoding="UTF-8" standalone="yes"?>
<Relationships xmlns="http://schemas.openxmlformats.org/package/2006/relationships"><Relationship Id="rId3" Type="http://schemas.openxmlformats.org/officeDocument/2006/relationships/image" Target="../media/image252.jpeg"/><Relationship Id="rId2" Type="http://schemas.openxmlformats.org/officeDocument/2006/relationships/notesSlide" Target="../notesSlides/notesSlide175.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53.jpeg"/></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3.xml"/></Relationships>
</file>

<file path=ppt/slides/_rels/slide177.xml.rels><?xml version="1.0" encoding="UTF-8" standalone="yes"?>
<Relationships xmlns="http://schemas.openxmlformats.org/package/2006/relationships"><Relationship Id="rId3" Type="http://schemas.openxmlformats.org/officeDocument/2006/relationships/image" Target="../media/image254.jpeg"/><Relationship Id="rId2" Type="http://schemas.openxmlformats.org/officeDocument/2006/relationships/notesSlide" Target="../notesSlides/notesSlide177.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55.jpeg"/></Relationships>
</file>

<file path=ppt/slides/_rels/slide178.xml.rels><?xml version="1.0" encoding="UTF-8" standalone="yes"?>
<Relationships xmlns="http://schemas.openxmlformats.org/package/2006/relationships"><Relationship Id="rId3" Type="http://schemas.openxmlformats.org/officeDocument/2006/relationships/image" Target="../media/image256.jpeg"/><Relationship Id="rId2" Type="http://schemas.openxmlformats.org/officeDocument/2006/relationships/notesSlide" Target="../notesSlides/notesSlide178.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57.jpeg"/></Relationships>
</file>

<file path=ppt/slides/_rels/slide179.xml.rels><?xml version="1.0" encoding="UTF-8" standalone="yes"?>
<Relationships xmlns="http://schemas.openxmlformats.org/package/2006/relationships"><Relationship Id="rId3" Type="http://schemas.openxmlformats.org/officeDocument/2006/relationships/image" Target="../media/image258.jpeg"/><Relationship Id="rId2" Type="http://schemas.openxmlformats.org/officeDocument/2006/relationships/notesSlide" Target="../notesSlides/notesSlide179.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59.jpeg"/></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5.jpeg"/></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3.xml"/></Relationships>
</file>

<file path=ppt/slides/_rels/slide181.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notesSlide" Target="../notesSlides/notesSlide181.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61.jpeg"/></Relationships>
</file>

<file path=ppt/slides/_rels/slide182.xml.rels><?xml version="1.0" encoding="UTF-8" standalone="yes"?>
<Relationships xmlns="http://schemas.openxmlformats.org/package/2006/relationships"><Relationship Id="rId3" Type="http://schemas.openxmlformats.org/officeDocument/2006/relationships/image" Target="../media/image262.jpeg"/><Relationship Id="rId2" Type="http://schemas.openxmlformats.org/officeDocument/2006/relationships/notesSlide" Target="../notesSlides/notesSlide182.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63.png"/></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9.jpe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31.jpeg"/><Relationship Id="rId4" Type="http://schemas.openxmlformats.org/officeDocument/2006/relationships/image" Target="../media/image30.jpeg"/></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3.jpeg"/></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35.jpeg"/></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23.jpeg"/></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41.jpeg"/></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37.png"/></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44.jpeg"/><Relationship Id="rId4" Type="http://schemas.openxmlformats.org/officeDocument/2006/relationships/image" Target="../media/image43.jpeg"/></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4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4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4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4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56.jpeg"/><Relationship Id="rId4" Type="http://schemas.openxmlformats.org/officeDocument/2006/relationships/image" Target="../media/image54.png"/></Relationships>
</file>

<file path=ppt/slides/_rels/slide4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58.png"/><Relationship Id="rId4" Type="http://schemas.openxmlformats.org/officeDocument/2006/relationships/image" Target="../media/image23.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60.png"/></Relationships>
</file>

<file path=ppt/slides/_rels/slide5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5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63.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66.jpeg"/><Relationship Id="rId4" Type="http://schemas.openxmlformats.org/officeDocument/2006/relationships/image" Target="../media/image65.jpeg"/></Relationships>
</file>

<file path=ppt/slides/_rels/slide5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4.jpeg"/><Relationship Id="rId4" Type="http://schemas.openxmlformats.org/officeDocument/2006/relationships/image" Target="../media/image68.png"/></Relationships>
</file>

<file path=ppt/slides/_rels/slide5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71.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24.jpeg"/></Relationships>
</file>

<file path=ppt/slides/_rels/slide6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6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6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71.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81.jpeg"/></Relationships>
</file>

<file path=ppt/slides/_rels/slide7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24.jpeg"/><Relationship Id="rId4" Type="http://schemas.openxmlformats.org/officeDocument/2006/relationships/image" Target="../media/image83.png"/></Relationships>
</file>

<file path=ppt/slides/_rels/slide7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7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74.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87.png"/></Relationships>
</file>

<file path=ppt/slides/_rels/slide75.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75.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89.jpeg"/></Relationships>
</file>

<file path=ppt/slides/_rels/slide76.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76.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91.jpeg"/></Relationships>
</file>

<file path=ppt/slides/_rels/slide77.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77.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94.jpeg"/><Relationship Id="rId4" Type="http://schemas.openxmlformats.org/officeDocument/2006/relationships/image" Target="../media/image93.jpeg"/></Relationships>
</file>

<file path=ppt/slides/_rels/slide78.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79.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79.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98.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80.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00.jpeg"/></Relationships>
</file>

<file path=ppt/slides/_rels/slide81.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81.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02.jpeg"/></Relationships>
</file>

<file path=ppt/slides/_rels/slide82.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82.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8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83.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05.png"/></Relationships>
</file>

<file path=ppt/slides/_rels/slide84.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84.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85.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85.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08.jpeg"/></Relationships>
</file>

<file path=ppt/slides/_rels/slide86.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86.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10.png"/></Relationships>
</file>

<file path=ppt/slides/_rels/slide87.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87.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112.jpeg"/></Relationships>
</file>

<file path=ppt/slides/_rels/slide8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88.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14.jpeg"/></Relationships>
</file>

<file path=ppt/slides/_rels/slide89.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89.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1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90.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91.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91.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19.png"/></Relationships>
</file>

<file path=ppt/slides/_rels/slide92.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92.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121.png"/></Relationships>
</file>

<file path=ppt/slides/_rels/slide93.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93.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23.jpeg"/></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95.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25.png"/></Relationships>
</file>

<file path=ppt/slides/_rels/slide96.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96.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127.jpeg"/></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99.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130.png"/><Relationship Id="rId4" Type="http://schemas.openxmlformats.org/officeDocument/2006/relationships/image" Target="../media/image1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22759"/>
            <a:ext cx="9144000" cy="31748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3" name="Rectangle 3"/>
          <p:cNvSpPr txBox="1">
            <a:spLocks noChangeArrowheads="1"/>
          </p:cNvSpPr>
          <p:nvPr/>
        </p:nvSpPr>
        <p:spPr>
          <a:xfrm>
            <a:off x="556379" y="987574"/>
            <a:ext cx="8242327" cy="16545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5400" b="1" dirty="0">
                <a:solidFill>
                  <a:schemeClr val="bg1"/>
                </a:solidFill>
                <a:latin typeface="+mn-lt"/>
                <a:ea typeface="+mn-ea"/>
                <a:cs typeface="+mn-ea"/>
                <a:sym typeface="+mn-lt"/>
              </a:rPr>
              <a:t>《</a:t>
            </a:r>
            <a:r>
              <a:rPr lang="zh-CN" altLang="zh-CN" sz="5400" b="1" dirty="0">
                <a:solidFill>
                  <a:schemeClr val="bg1"/>
                </a:solidFill>
                <a:latin typeface="+mn-lt"/>
                <a:ea typeface="+mn-ea"/>
                <a:cs typeface="+mn-ea"/>
              </a:rPr>
              <a:t>工贸企业重大事故隐患判定标准</a:t>
            </a:r>
            <a:r>
              <a:rPr lang="en-US" altLang="zh-CN" sz="5400" b="1" dirty="0">
                <a:solidFill>
                  <a:schemeClr val="bg1"/>
                </a:solidFill>
                <a:latin typeface="+mn-lt"/>
                <a:ea typeface="+mn-ea"/>
                <a:cs typeface="+mn-ea"/>
              </a:rPr>
              <a:t>》</a:t>
            </a:r>
            <a:r>
              <a:rPr lang="zh-CN" altLang="en-US" sz="5400" b="1" dirty="0">
                <a:solidFill>
                  <a:schemeClr val="bg1"/>
                </a:solidFill>
                <a:latin typeface="+mn-lt"/>
                <a:ea typeface="+mn-ea"/>
                <a:cs typeface="+mn-ea"/>
              </a:rPr>
              <a:t>解读</a:t>
            </a:r>
            <a:endParaRPr lang="zh-CN" altLang="zh-CN" sz="5400" b="1" dirty="0">
              <a:solidFill>
                <a:schemeClr val="bg1"/>
              </a:solidFill>
              <a:latin typeface="+mn-lt"/>
              <a:ea typeface="+mn-ea"/>
              <a:cs typeface="+mn-ea"/>
            </a:endParaRPr>
          </a:p>
        </p:txBody>
      </p:sp>
      <p:sp>
        <p:nvSpPr>
          <p:cNvPr id="44" name="Rectangle 4"/>
          <p:cNvSpPr txBox="1">
            <a:spLocks noChangeArrowheads="1"/>
          </p:cNvSpPr>
          <p:nvPr/>
        </p:nvSpPr>
        <p:spPr>
          <a:xfrm>
            <a:off x="3789147" y="2808656"/>
            <a:ext cx="1908793" cy="322659"/>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None/>
            </a:pPr>
            <a:endParaRPr lang="zh-CN" altLang="en-US" sz="1600" dirty="0" smtClean="0">
              <a:solidFill>
                <a:schemeClr val="bg1"/>
              </a:solidFill>
              <a:cs typeface="+mn-ea"/>
              <a:sym typeface="+mn-lt"/>
            </a:endParaRPr>
          </a:p>
        </p:txBody>
      </p:sp>
      <p:cxnSp>
        <p:nvCxnSpPr>
          <p:cNvPr id="5" name="直接连接符 4"/>
          <p:cNvCxnSpPr/>
          <p:nvPr/>
        </p:nvCxnSpPr>
        <p:spPr>
          <a:xfrm>
            <a:off x="-6639" y="2742401"/>
            <a:ext cx="9144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3"/>
                                        </p:tgtEl>
                                        <p:attrNameLst>
                                          <p:attrName>style.visibility</p:attrName>
                                        </p:attrNameLst>
                                      </p:cBhvr>
                                      <p:to>
                                        <p:strVal val="visible"/>
                                      </p:to>
                                    </p:set>
                                    <p:anim calcmode="lin" valueType="num">
                                      <p:cBhvr>
                                        <p:cTn id="7" dur="500" fill="hold"/>
                                        <p:tgtEl>
                                          <p:spTgt spid="4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3"/>
                                        </p:tgtEl>
                                        <p:attrNameLst>
                                          <p:attrName>ppt_y</p:attrName>
                                        </p:attrNameLst>
                                      </p:cBhvr>
                                      <p:tavLst>
                                        <p:tav tm="0">
                                          <p:val>
                                            <p:strVal val="#ppt_y"/>
                                          </p:val>
                                        </p:tav>
                                        <p:tav tm="100000">
                                          <p:val>
                                            <p:strVal val="#ppt_y"/>
                                          </p:val>
                                        </p:tav>
                                      </p:tavLst>
                                    </p:anim>
                                    <p:anim calcmode="lin" valueType="num">
                                      <p:cBhvr>
                                        <p:cTn id="9" dur="500" fill="hold"/>
                                        <p:tgtEl>
                                          <p:spTgt spid="4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3"/>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0-#ppt_w/2"/>
                                          </p:val>
                                        </p:tav>
                                        <p:tav tm="100000">
                                          <p:val>
                                            <p:strVal val="#ppt_x"/>
                                          </p:val>
                                        </p:tav>
                                      </p:tavLst>
                                    </p:anim>
                                    <p:anim calcmode="lin" valueType="num">
                                      <p:cBhvr additive="base">
                                        <p:cTn id="17" dur="500" fill="hold"/>
                                        <p:tgtEl>
                                          <p:spTgt spid="5"/>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53" presetClass="entr" presetSubtype="16" fill="hold" grpId="0" nodeType="afterEffect" nodePh="1">
                                  <p:stCondLst>
                                    <p:cond delay="0"/>
                                  </p:stCondLst>
                                  <p:endCondLst>
                                    <p:cond evt="begin" delay="0">
                                      <p:tn val="19"/>
                                    </p:cond>
                                  </p:endCondLst>
                                  <p:iterate type="lt">
                                    <p:tmPct val="7000"/>
                                  </p:iterate>
                                  <p:childTnLst>
                                    <p:set>
                                      <p:cBhvr>
                                        <p:cTn id="20" dur="1" fill="hold">
                                          <p:stCondLst>
                                            <p:cond delay="0"/>
                                          </p:stCondLst>
                                        </p:cTn>
                                        <p:tgtEl>
                                          <p:spTgt spid="44"/>
                                        </p:tgtEl>
                                        <p:attrNameLst>
                                          <p:attrName>style.visibility</p:attrName>
                                        </p:attrNameLst>
                                      </p:cBhvr>
                                      <p:to>
                                        <p:strVal val="visible"/>
                                      </p:to>
                                    </p:set>
                                    <p:anim calcmode="lin" valueType="num">
                                      <p:cBhvr>
                                        <p:cTn id="21" dur="500" fill="hold"/>
                                        <p:tgtEl>
                                          <p:spTgt spid="44"/>
                                        </p:tgtEl>
                                        <p:attrNameLst>
                                          <p:attrName>ppt_w</p:attrName>
                                        </p:attrNameLst>
                                      </p:cBhvr>
                                      <p:tavLst>
                                        <p:tav tm="0">
                                          <p:val>
                                            <p:fltVal val="0"/>
                                          </p:val>
                                        </p:tav>
                                        <p:tav tm="100000">
                                          <p:val>
                                            <p:strVal val="#ppt_w"/>
                                          </p:val>
                                        </p:tav>
                                      </p:tavLst>
                                    </p:anim>
                                    <p:anim calcmode="lin" valueType="num">
                                      <p:cBhvr>
                                        <p:cTn id="22" dur="500" fill="hold"/>
                                        <p:tgtEl>
                                          <p:spTgt spid="44"/>
                                        </p:tgtEl>
                                        <p:attrNameLst>
                                          <p:attrName>ppt_h</p:attrName>
                                        </p:attrNameLst>
                                      </p:cBhvr>
                                      <p:tavLst>
                                        <p:tav tm="0">
                                          <p:val>
                                            <p:fltVal val="0"/>
                                          </p:val>
                                        </p:tav>
                                        <p:tav tm="100000">
                                          <p:val>
                                            <p:strVal val="#ppt_h"/>
                                          </p:val>
                                        </p:tav>
                                      </p:tavLst>
                                    </p:anim>
                                    <p:animEffect transition="in" filter="fade">
                                      <p:cBhvr>
                                        <p:cTn id="23"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utoUpdateAnimBg="0"/>
      <p:bldP spid="4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41797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通用重大事故隐患解读</a:t>
            </a:r>
          </a:p>
        </p:txBody>
      </p:sp>
      <p:grpSp>
        <p:nvGrpSpPr>
          <p:cNvPr id="18" name="组合 17"/>
          <p:cNvGrpSpPr/>
          <p:nvPr/>
        </p:nvGrpSpPr>
        <p:grpSpPr>
          <a:xfrm>
            <a:off x="539552" y="981291"/>
            <a:ext cx="2918238" cy="3462667"/>
            <a:chOff x="1091426" y="2016740"/>
            <a:chExt cx="4044778" cy="3940365"/>
          </a:xfrm>
          <a:solidFill>
            <a:srgbClr val="005DA2"/>
          </a:solidFill>
        </p:grpSpPr>
        <p:sp>
          <p:nvSpPr>
            <p:cNvPr id="19" name="矩形 18"/>
            <p:cNvSpPr/>
            <p:nvPr/>
          </p:nvSpPr>
          <p:spPr>
            <a:xfrm>
              <a:off x="1091426" y="2016740"/>
              <a:ext cx="4044778" cy="3940365"/>
            </a:xfrm>
            <a:prstGeom prst="rect">
              <a:avLst/>
            </a:prstGeom>
            <a:grpFill/>
            <a:ln>
              <a:solidFill>
                <a:srgbClr val="005D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0" name="矩形 19"/>
            <p:cNvSpPr/>
            <p:nvPr/>
          </p:nvSpPr>
          <p:spPr>
            <a:xfrm>
              <a:off x="1223407" y="2016945"/>
              <a:ext cx="3780816" cy="3940160"/>
            </a:xfrm>
            <a:prstGeom prst="rect">
              <a:avLst/>
            </a:prstGeom>
            <a:grpFill/>
            <a:ln>
              <a:solidFill>
                <a:srgbClr val="005DA2"/>
              </a:solidFill>
            </a:ln>
          </p:spPr>
          <p:txBody>
            <a:bodyPr wrap="square">
              <a:spAutoFit/>
            </a:bodyPr>
            <a:lstStyle/>
            <a:p>
              <a:pPr marL="342900" indent="-342900">
                <a:lnSpc>
                  <a:spcPct val="150000"/>
                </a:lnSpc>
                <a:buFont typeface="Wingdings" panose="05000000000000000000" pitchFamily="2" charset="2"/>
                <a:buChar char="u"/>
              </a:pPr>
              <a:r>
                <a:rPr lang="zh-CN" altLang="en-US" b="1" dirty="0">
                  <a:solidFill>
                    <a:schemeClr val="bg1"/>
                  </a:solidFill>
                  <a:cs typeface="+mn-ea"/>
                  <a:sym typeface="+mn-lt"/>
                </a:rPr>
                <a:t>标准适用范围</a:t>
              </a:r>
              <a:endParaRPr lang="en-US" altLang="zh-CN" b="1" dirty="0">
                <a:solidFill>
                  <a:schemeClr val="bg1"/>
                </a:solidFill>
                <a:cs typeface="+mn-ea"/>
                <a:sym typeface="+mn-lt"/>
              </a:endParaRPr>
            </a:p>
            <a:p>
              <a:pPr>
                <a:lnSpc>
                  <a:spcPct val="150000"/>
                </a:lnSpc>
              </a:pPr>
              <a:r>
                <a:rPr lang="zh-CN" altLang="zh-CN" sz="1600" dirty="0">
                  <a:solidFill>
                    <a:schemeClr val="bg1"/>
                  </a:solidFill>
                  <a:cs typeface="+mn-ea"/>
                </a:rPr>
                <a:t>本标准适用于判定冶金、有色、建材、机械、轻工、纺织、烟草、商贸等工贸企业重大事故隐患。工贸企业内涉及危险化学品、消防（火灾）、燃气、特种设备等方面的重大事故隐患判定另有规定的，适用其规定。</a:t>
              </a:r>
              <a:endParaRPr lang="zh-CN" altLang="en-US" sz="1600" dirty="0">
                <a:solidFill>
                  <a:schemeClr val="bg1"/>
                </a:solidFill>
                <a:cs typeface="+mn-ea"/>
                <a:sym typeface="+mn-lt"/>
              </a:endParaRPr>
            </a:p>
          </p:txBody>
        </p:sp>
      </p:grpSp>
      <p:sp>
        <p:nvSpPr>
          <p:cNvPr id="4" name="矩形 3"/>
          <p:cNvSpPr/>
          <p:nvPr/>
        </p:nvSpPr>
        <p:spPr>
          <a:xfrm>
            <a:off x="3779912" y="981291"/>
            <a:ext cx="4824536" cy="2964914"/>
          </a:xfrm>
          <a:prstGeom prst="rect">
            <a:avLst/>
          </a:prstGeom>
        </p:spPr>
        <p:txBody>
          <a:bodyPr wrap="square">
            <a:spAutoFit/>
          </a:bodyPr>
          <a:lstStyle/>
          <a:p>
            <a:pPr indent="406400" algn="just">
              <a:lnSpc>
                <a:spcPts val="2800"/>
              </a:lnSpc>
              <a:spcAft>
                <a:spcPts val="0"/>
              </a:spcAft>
            </a:pPr>
            <a:r>
              <a:rPr lang="zh-CN" altLang="zh-CN" sz="1600" b="1" dirty="0">
                <a:solidFill>
                  <a:srgbClr val="002060"/>
                </a:solidFill>
                <a:latin typeface="+mn-ea"/>
                <a:cs typeface="Times New Roman" panose="02020603050405020304" charset="0"/>
              </a:rPr>
              <a:t>【解读】</a:t>
            </a:r>
          </a:p>
          <a:p>
            <a:pPr indent="406400" algn="just">
              <a:lnSpc>
                <a:spcPts val="2800"/>
              </a:lnSpc>
              <a:spcAft>
                <a:spcPts val="0"/>
              </a:spcAft>
            </a:pPr>
            <a:r>
              <a:rPr lang="zh-CN" altLang="zh-CN" sz="1400" dirty="0">
                <a:latin typeface="+mn-ea"/>
                <a:cs typeface="Times New Roman" panose="02020603050405020304" charset="0"/>
              </a:rPr>
              <a:t>（1）本《判定标准》中第三条“管理类”重大事故隐患判定标准适用于所有相关工贸企业；第四条至第十条“行业类”重大事故隐患判定标准分别适用于冶金、有色、建材、机械、轻工、纺织、烟草7个行业的工贸企业；第十一条至第十三条“专项类”重大事故隐患判定标准分别适用于存在粉尘爆炸危险、使用液氨制冷和存在硫化氢、一氧化碳等中毒风险有限空间作业3个领域的相关工贸企业。</a:t>
            </a:r>
            <a:endParaRPr lang="zh-CN" altLang="zh-CN" sz="1400" dirty="0">
              <a:effectLst/>
              <a:latin typeface="+mn-ea"/>
              <a:cs typeface="Times New Roman" panose="02020603050405020304"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11" name="矩形 10"/>
          <p:cNvSpPr/>
          <p:nvPr/>
        </p:nvSpPr>
        <p:spPr>
          <a:xfrm>
            <a:off x="467544" y="742119"/>
            <a:ext cx="8064896" cy="893527"/>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（十三）正压煤气输配管线水封式排水器的最高封堵煤气压力小于 </a:t>
            </a:r>
            <a:r>
              <a:rPr lang="en-US" altLang="zh-CN" sz="1600" dirty="0"/>
              <a:t>30kPa</a:t>
            </a:r>
            <a:r>
              <a:rPr lang="zh-CN" altLang="en-US" sz="1600" dirty="0"/>
              <a:t>，或者同一煤气管道隔断装置的两侧共用一个排水器，或者不同煤气管道排水器上部的排水管连通，或者不同介质的煤气</a:t>
            </a:r>
            <a:r>
              <a:rPr lang="zh-CN" altLang="en-US" sz="1600" dirty="0" smtClean="0"/>
              <a:t>管道</a:t>
            </a:r>
            <a:r>
              <a:rPr lang="zh-CN" altLang="en-US" sz="1600" dirty="0"/>
              <a:t>共用一个</a:t>
            </a:r>
            <a:r>
              <a:rPr lang="zh-CN" altLang="en-US" sz="1600" dirty="0" smtClean="0"/>
              <a:t>排水器</a:t>
            </a:r>
            <a:endParaRPr lang="zh-CN" altLang="en-US" sz="1600" dirty="0"/>
          </a:p>
        </p:txBody>
      </p:sp>
      <p:sp>
        <p:nvSpPr>
          <p:cNvPr id="13" name="文本框 12"/>
          <p:cNvSpPr txBox="1"/>
          <p:nvPr/>
        </p:nvSpPr>
        <p:spPr>
          <a:xfrm>
            <a:off x="467544" y="1634788"/>
            <a:ext cx="8064896" cy="882293"/>
          </a:xfrm>
          <a:prstGeom prst="rect">
            <a:avLst/>
          </a:prstGeom>
          <a:noFill/>
        </p:spPr>
        <p:txBody>
          <a:bodyPr wrap="square">
            <a:spAutoFit/>
          </a:bodyPr>
          <a:lstStyle/>
          <a:p>
            <a:pPr indent="406400" algn="just">
              <a:lnSpc>
                <a:spcPts val="2800"/>
              </a:lnSpc>
            </a:pPr>
            <a:r>
              <a:rPr lang="zh-CN" altLang="en-US" sz="1600" b="1" dirty="0">
                <a:solidFill>
                  <a:srgbClr val="002060"/>
                </a:solidFill>
                <a:latin typeface="+mn-ea"/>
                <a:cs typeface="Times New Roman" panose="02020603050405020304" charset="0"/>
              </a:rPr>
              <a:t>名词解释：</a:t>
            </a:r>
            <a:endParaRPr lang="en-US" altLang="zh-CN" sz="1600" b="1" dirty="0">
              <a:solidFill>
                <a:srgbClr val="002060"/>
              </a:solidFill>
              <a:latin typeface="+mn-ea"/>
              <a:cs typeface="Times New Roman" panose="02020603050405020304" charset="0"/>
            </a:endParaRPr>
          </a:p>
          <a:p>
            <a:pPr indent="360680"/>
            <a:r>
              <a:rPr lang="zh-CN" altLang="en-US" sz="1400" dirty="0"/>
              <a:t>“</a:t>
            </a:r>
            <a:r>
              <a:rPr lang="zh-CN" altLang="en-US" sz="1400" b="1" dirty="0"/>
              <a:t>最高封堵煤气压力</a:t>
            </a:r>
            <a:r>
              <a:rPr lang="zh-CN" altLang="en-US" sz="1400" dirty="0"/>
              <a:t>”是指水封式排水器自身结构决定的能够封住管道中煤气的最高压力，一般用 </a:t>
            </a:r>
            <a:r>
              <a:rPr lang="en-US" altLang="zh-CN" sz="1400" dirty="0"/>
              <a:t>kPa</a:t>
            </a:r>
            <a:r>
              <a:rPr lang="zh-CN" altLang="en-US" sz="1400" dirty="0"/>
              <a:t>（国际单位）表示，也可用</a:t>
            </a:r>
            <a:r>
              <a:rPr lang="en-US" altLang="zh-CN" sz="1400" dirty="0"/>
              <a:t>mmH</a:t>
            </a:r>
            <a:r>
              <a:rPr lang="en-US" altLang="zh-CN" sz="1400" baseline="-25000" dirty="0"/>
              <a:t>2</a:t>
            </a:r>
            <a:r>
              <a:rPr lang="en-US" altLang="zh-CN" sz="1400" dirty="0"/>
              <a:t>O</a:t>
            </a:r>
            <a:r>
              <a:rPr lang="zh-CN" altLang="en-US" sz="1400" dirty="0"/>
              <a:t>（水柱高度）表示。</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12" name="文本框 11"/>
          <p:cNvSpPr txBox="1"/>
          <p:nvPr/>
        </p:nvSpPr>
        <p:spPr>
          <a:xfrm>
            <a:off x="2987824" y="3367740"/>
            <a:ext cx="1774515" cy="584775"/>
          </a:xfrm>
          <a:prstGeom prst="rect">
            <a:avLst/>
          </a:prstGeom>
          <a:noFill/>
        </p:spPr>
        <p:txBody>
          <a:bodyPr wrap="square">
            <a:spAutoFit/>
          </a:bodyPr>
          <a:lstStyle/>
          <a:p>
            <a:r>
              <a:rPr lang="zh-CN" altLang="en-US" sz="1600" dirty="0">
                <a:solidFill>
                  <a:srgbClr val="FF0000"/>
                </a:solidFill>
              </a:rPr>
              <a:t>盲板阀前后煤气管道共用排水器</a:t>
            </a:r>
          </a:p>
        </p:txBody>
      </p:sp>
      <p:sp>
        <p:nvSpPr>
          <p:cNvPr id="11" name="矩形 10"/>
          <p:cNvSpPr/>
          <p:nvPr/>
        </p:nvSpPr>
        <p:spPr>
          <a:xfrm>
            <a:off x="467544" y="742119"/>
            <a:ext cx="8064896" cy="893527"/>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（十三）正压煤气输配管线水封式排水器的最高封堵煤气压力小于 </a:t>
            </a:r>
            <a:r>
              <a:rPr lang="en-US" altLang="zh-CN" sz="1600" dirty="0"/>
              <a:t>30kPa</a:t>
            </a:r>
            <a:r>
              <a:rPr lang="zh-CN" altLang="en-US" sz="1600" dirty="0"/>
              <a:t>，或者同一煤气管道隔断装置的两侧共用一个排水器，或者不同煤气管道排水器上部的排水管连通，或者不同介质的煤气</a:t>
            </a:r>
            <a:r>
              <a:rPr lang="zh-CN" altLang="en-US" sz="1600" dirty="0" smtClean="0"/>
              <a:t>管道</a:t>
            </a:r>
            <a:r>
              <a:rPr lang="zh-CN" altLang="en-US" sz="1600" dirty="0"/>
              <a:t>共用一个</a:t>
            </a:r>
            <a:r>
              <a:rPr lang="zh-CN" altLang="en-US" sz="1600" dirty="0" smtClean="0"/>
              <a:t>排水器</a:t>
            </a:r>
            <a:endParaRPr lang="zh-CN" altLang="en-US" sz="1600" dirty="0"/>
          </a:p>
        </p:txBody>
      </p:sp>
      <p:sp>
        <p:nvSpPr>
          <p:cNvPr id="8" name="文本框 7"/>
          <p:cNvSpPr txBox="1"/>
          <p:nvPr/>
        </p:nvSpPr>
        <p:spPr>
          <a:xfrm>
            <a:off x="467544" y="1634788"/>
            <a:ext cx="8064896" cy="1097736"/>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smtClean="0">
                <a:solidFill>
                  <a:schemeClr val="tx1"/>
                </a:solidFill>
              </a:rPr>
              <a:t>（</a:t>
            </a:r>
            <a:r>
              <a:rPr lang="en-US" altLang="zh-CN" sz="1400" b="0" dirty="0" smtClean="0">
                <a:solidFill>
                  <a:schemeClr val="tx1"/>
                </a:solidFill>
                <a:cs typeface="+mn-cs"/>
              </a:rPr>
              <a:t>1</a:t>
            </a:r>
            <a:r>
              <a:rPr lang="zh-CN" altLang="en-US" sz="1400" b="0" dirty="0">
                <a:solidFill>
                  <a:schemeClr val="tx1"/>
                </a:solidFill>
                <a:cs typeface="+mn-cs"/>
              </a:rPr>
              <a:t>）正压煤气输配管道水封式排水器的最高封堵煤气压力小于</a:t>
            </a:r>
            <a:r>
              <a:rPr lang="en-US" altLang="zh-CN" sz="1400" b="0" dirty="0">
                <a:solidFill>
                  <a:schemeClr val="tx1"/>
                </a:solidFill>
                <a:cs typeface="+mn-cs"/>
              </a:rPr>
              <a:t>30kPa</a:t>
            </a:r>
            <a:r>
              <a:rPr lang="zh-CN" altLang="en-US" sz="1400" b="0" dirty="0">
                <a:solidFill>
                  <a:schemeClr val="tx1"/>
                </a:solidFill>
                <a:cs typeface="+mn-cs"/>
              </a:rPr>
              <a:t>（</a:t>
            </a:r>
            <a:r>
              <a:rPr lang="en-US" altLang="zh-CN" sz="1400" b="0" dirty="0">
                <a:solidFill>
                  <a:schemeClr val="tx1"/>
                </a:solidFill>
                <a:cs typeface="+mn-cs"/>
              </a:rPr>
              <a:t>3060mmH</a:t>
            </a:r>
            <a:r>
              <a:rPr lang="en-US" altLang="zh-CN" sz="1400" b="0" baseline="-25000" dirty="0">
                <a:solidFill>
                  <a:schemeClr val="tx1"/>
                </a:solidFill>
                <a:cs typeface="+mn-cs"/>
              </a:rPr>
              <a:t>2</a:t>
            </a:r>
            <a:r>
              <a:rPr lang="en-US" altLang="zh-CN" sz="1400" b="0" dirty="0">
                <a:solidFill>
                  <a:schemeClr val="tx1"/>
                </a:solidFill>
                <a:cs typeface="+mn-cs"/>
              </a:rPr>
              <a:t>O</a:t>
            </a:r>
            <a:r>
              <a:rPr lang="zh-CN" altLang="en-US" sz="1400" b="0" dirty="0">
                <a:solidFill>
                  <a:schemeClr val="tx1"/>
                </a:solidFill>
                <a:cs typeface="+mn-cs"/>
              </a:rPr>
              <a:t>）。</a:t>
            </a:r>
          </a:p>
          <a:p>
            <a:pPr>
              <a:lnSpc>
                <a:spcPct val="100000"/>
              </a:lnSpc>
            </a:pPr>
            <a:r>
              <a:rPr lang="zh-CN" altLang="en-US" sz="1400" b="0" dirty="0">
                <a:solidFill>
                  <a:schemeClr val="tx1"/>
                </a:solidFill>
                <a:cs typeface="+mn-cs"/>
              </a:rPr>
              <a:t>（</a:t>
            </a:r>
            <a:r>
              <a:rPr lang="en-US" altLang="zh-CN" sz="1400" b="0" dirty="0">
                <a:solidFill>
                  <a:schemeClr val="tx1"/>
                </a:solidFill>
                <a:cs typeface="+mn-cs"/>
              </a:rPr>
              <a:t>2</a:t>
            </a:r>
            <a:r>
              <a:rPr lang="zh-CN" altLang="en-US" sz="1400" b="0" dirty="0">
                <a:solidFill>
                  <a:schemeClr val="tx1"/>
                </a:solidFill>
                <a:cs typeface="+mn-cs"/>
              </a:rPr>
              <a:t>）同一煤气输配管道隔断装置的两侧共用一个排水器。</a:t>
            </a:r>
          </a:p>
          <a:p>
            <a:pPr>
              <a:lnSpc>
                <a:spcPct val="100000"/>
              </a:lnSpc>
            </a:pPr>
            <a:r>
              <a:rPr lang="zh-CN" altLang="en-US" sz="1400" b="0" dirty="0">
                <a:solidFill>
                  <a:schemeClr val="tx1"/>
                </a:solidFill>
                <a:cs typeface="+mn-cs"/>
              </a:rPr>
              <a:t>（</a:t>
            </a:r>
            <a:r>
              <a:rPr lang="en-US" altLang="zh-CN" sz="1400" b="0" dirty="0">
                <a:solidFill>
                  <a:schemeClr val="tx1"/>
                </a:solidFill>
                <a:cs typeface="+mn-cs"/>
              </a:rPr>
              <a:t>3</a:t>
            </a:r>
            <a:r>
              <a:rPr lang="zh-CN" altLang="en-US" sz="1400" b="0" dirty="0">
                <a:solidFill>
                  <a:schemeClr val="tx1"/>
                </a:solidFill>
                <a:cs typeface="+mn-cs"/>
              </a:rPr>
              <a:t>）不同煤气管道排水器上部的排水管连通。</a:t>
            </a:r>
          </a:p>
        </p:txBody>
      </p:sp>
      <p:pic>
        <p:nvPicPr>
          <p:cNvPr id="2" name="图片 1"/>
          <p:cNvPicPr>
            <a:picLocks noChangeAspect="1"/>
          </p:cNvPicPr>
          <p:nvPr/>
        </p:nvPicPr>
        <p:blipFill>
          <a:blip r:embed="rId3"/>
          <a:stretch>
            <a:fillRect/>
          </a:stretch>
        </p:blipFill>
        <p:spPr>
          <a:xfrm>
            <a:off x="4932040" y="2760128"/>
            <a:ext cx="2375951" cy="1800000"/>
          </a:xfrm>
          <a:prstGeom prst="rect">
            <a:avLst/>
          </a:prstGeom>
        </p:spPr>
      </p:pic>
      <p:pic>
        <p:nvPicPr>
          <p:cNvPr id="10" name="图片 9"/>
          <p:cNvPicPr>
            <a:picLocks noChangeAspect="1"/>
          </p:cNvPicPr>
          <p:nvPr/>
        </p:nvPicPr>
        <p:blipFill>
          <a:blip r:embed="rId4"/>
          <a:stretch>
            <a:fillRect/>
          </a:stretch>
        </p:blipFill>
        <p:spPr>
          <a:xfrm>
            <a:off x="5004048" y="2854065"/>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13" name="文本框 12"/>
          <p:cNvSpPr txBox="1"/>
          <p:nvPr/>
        </p:nvSpPr>
        <p:spPr>
          <a:xfrm>
            <a:off x="1259632" y="4412330"/>
            <a:ext cx="2865298" cy="338554"/>
          </a:xfrm>
          <a:prstGeom prst="rect">
            <a:avLst/>
          </a:prstGeom>
          <a:noFill/>
        </p:spPr>
        <p:txBody>
          <a:bodyPr wrap="square">
            <a:spAutoFit/>
          </a:bodyPr>
          <a:lstStyle/>
          <a:p>
            <a:r>
              <a:rPr lang="zh-CN" altLang="en-US" sz="1600" dirty="0">
                <a:solidFill>
                  <a:srgbClr val="0070C0"/>
                </a:solidFill>
              </a:rPr>
              <a:t>煤气柜柜底排水器大于 </a:t>
            </a:r>
            <a:r>
              <a:rPr lang="en-US" altLang="zh-CN" sz="1600" dirty="0" smtClean="0">
                <a:solidFill>
                  <a:srgbClr val="0070C0"/>
                </a:solidFill>
              </a:rPr>
              <a:t>30kPa</a:t>
            </a:r>
            <a:endParaRPr lang="zh-CN" altLang="en-US" sz="1600" dirty="0">
              <a:solidFill>
                <a:srgbClr val="0070C0"/>
              </a:solidFill>
            </a:endParaRPr>
          </a:p>
        </p:txBody>
      </p:sp>
      <p:sp>
        <p:nvSpPr>
          <p:cNvPr id="9" name="矩形 8"/>
          <p:cNvSpPr/>
          <p:nvPr/>
        </p:nvSpPr>
        <p:spPr>
          <a:xfrm>
            <a:off x="467544" y="742119"/>
            <a:ext cx="8064896" cy="893527"/>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（十三）正压煤气输配管线水封式排水器的最高封堵煤气压力小于 </a:t>
            </a:r>
            <a:r>
              <a:rPr lang="en-US" altLang="zh-CN" sz="1600" dirty="0"/>
              <a:t>30kPa</a:t>
            </a:r>
            <a:r>
              <a:rPr lang="zh-CN" altLang="en-US" sz="1600" dirty="0"/>
              <a:t>，或者同一煤气管道隔断装置的两侧共用一个排水器，或者不同煤气管道排水器上部的排水管连通，或者不同介质的煤气</a:t>
            </a:r>
            <a:r>
              <a:rPr lang="zh-CN" altLang="en-US" sz="1600" dirty="0" smtClean="0"/>
              <a:t>管道</a:t>
            </a:r>
            <a:r>
              <a:rPr lang="zh-CN" altLang="en-US" sz="1600" dirty="0"/>
              <a:t>共用一个</a:t>
            </a:r>
            <a:r>
              <a:rPr lang="zh-CN" altLang="en-US" sz="1600" dirty="0" smtClean="0"/>
              <a:t>排水器</a:t>
            </a:r>
            <a:endParaRPr lang="zh-CN" altLang="en-US" sz="1600" dirty="0"/>
          </a:p>
        </p:txBody>
      </p:sp>
      <p:sp>
        <p:nvSpPr>
          <p:cNvPr id="10" name="文本框 9"/>
          <p:cNvSpPr txBox="1"/>
          <p:nvPr/>
        </p:nvSpPr>
        <p:spPr>
          <a:xfrm>
            <a:off x="467544" y="1644715"/>
            <a:ext cx="8064896"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zh-CN" altLang="en-US" dirty="0"/>
              <a:t>不判定为重大危险源的情形：</a:t>
            </a:r>
          </a:p>
          <a:p>
            <a:pPr>
              <a:lnSpc>
                <a:spcPct val="100000"/>
              </a:lnSpc>
            </a:pPr>
            <a:r>
              <a:rPr lang="zh-CN" altLang="en-US" sz="1400" b="0" dirty="0">
                <a:solidFill>
                  <a:schemeClr val="tx1"/>
                </a:solidFill>
              </a:rPr>
              <a:t>（</a:t>
            </a:r>
            <a:r>
              <a:rPr lang="en-US" altLang="zh-CN" sz="1400" b="0" dirty="0">
                <a:solidFill>
                  <a:schemeClr val="tx1"/>
                </a:solidFill>
              </a:rPr>
              <a:t>1</a:t>
            </a:r>
            <a:r>
              <a:rPr lang="zh-CN" altLang="en-US" sz="1400" b="0" dirty="0">
                <a:solidFill>
                  <a:schemeClr val="tx1"/>
                </a:solidFill>
              </a:rPr>
              <a:t>）煤气柜柜底水封式排水器最高封堵煤气压力小于 </a:t>
            </a:r>
            <a:r>
              <a:rPr lang="en-US" altLang="zh-CN" sz="1400" b="0" dirty="0">
                <a:solidFill>
                  <a:schemeClr val="tx1"/>
                </a:solidFill>
              </a:rPr>
              <a:t>30kPa</a:t>
            </a:r>
            <a:r>
              <a:rPr lang="zh-CN" altLang="en-US" sz="1400" b="0" dirty="0">
                <a:solidFill>
                  <a:schemeClr val="tx1"/>
                </a:solidFill>
              </a:rPr>
              <a:t>（</a:t>
            </a:r>
            <a:r>
              <a:rPr lang="en-US" altLang="zh-CN" sz="1400" b="0" dirty="0">
                <a:solidFill>
                  <a:schemeClr val="tx1"/>
                </a:solidFill>
              </a:rPr>
              <a:t>3060mmH</a:t>
            </a:r>
            <a:r>
              <a:rPr lang="en-US" altLang="zh-CN" sz="1400" b="0" baseline="-25000" dirty="0">
                <a:solidFill>
                  <a:schemeClr val="tx1"/>
                </a:solidFill>
              </a:rPr>
              <a:t>2</a:t>
            </a:r>
            <a:r>
              <a:rPr lang="en-US" altLang="zh-CN" sz="1400" b="0" dirty="0">
                <a:solidFill>
                  <a:schemeClr val="tx1"/>
                </a:solidFill>
              </a:rPr>
              <a:t>O</a:t>
            </a:r>
            <a:r>
              <a:rPr lang="zh-CN" altLang="en-US" sz="1400" b="0" dirty="0">
                <a:solidFill>
                  <a:schemeClr val="tx1"/>
                </a:solidFill>
              </a:rPr>
              <a:t>）。</a:t>
            </a:r>
          </a:p>
          <a:p>
            <a:pPr>
              <a:lnSpc>
                <a:spcPct val="100000"/>
              </a:lnSpc>
            </a:pPr>
            <a:r>
              <a:rPr lang="zh-CN" altLang="en-US" sz="1400" b="0" dirty="0">
                <a:solidFill>
                  <a:schemeClr val="tx1"/>
                </a:solidFill>
              </a:rPr>
              <a:t>（</a:t>
            </a:r>
            <a:r>
              <a:rPr lang="en-US" altLang="zh-CN" sz="1400" b="0" dirty="0">
                <a:solidFill>
                  <a:schemeClr val="tx1"/>
                </a:solidFill>
              </a:rPr>
              <a:t>2</a:t>
            </a:r>
            <a:r>
              <a:rPr lang="zh-CN" altLang="en-US" sz="1400" b="0" dirty="0">
                <a:solidFill>
                  <a:schemeClr val="tx1"/>
                </a:solidFill>
              </a:rPr>
              <a:t>）煤气抽气机进出口管道隔断装置两侧的正负压工况排液管共用水封井（罐）。</a:t>
            </a:r>
          </a:p>
        </p:txBody>
      </p:sp>
      <p:pic>
        <p:nvPicPr>
          <p:cNvPr id="3" name="图片 2"/>
          <p:cNvPicPr>
            <a:picLocks noChangeAspect="1"/>
          </p:cNvPicPr>
          <p:nvPr/>
        </p:nvPicPr>
        <p:blipFill>
          <a:blip r:embed="rId3"/>
          <a:stretch>
            <a:fillRect/>
          </a:stretch>
        </p:blipFill>
        <p:spPr>
          <a:xfrm>
            <a:off x="2051720" y="2581734"/>
            <a:ext cx="1350899" cy="1800000"/>
          </a:xfrm>
          <a:prstGeom prst="rect">
            <a:avLst/>
          </a:prstGeom>
        </p:spPr>
      </p:pic>
      <p:pic>
        <p:nvPicPr>
          <p:cNvPr id="4" name="图片 3"/>
          <p:cNvPicPr>
            <a:picLocks noChangeAspect="1"/>
          </p:cNvPicPr>
          <p:nvPr/>
        </p:nvPicPr>
        <p:blipFill>
          <a:blip r:embed="rId4"/>
          <a:stretch>
            <a:fillRect/>
          </a:stretch>
        </p:blipFill>
        <p:spPr>
          <a:xfrm>
            <a:off x="4499992" y="2581734"/>
            <a:ext cx="2088232" cy="1800000"/>
          </a:xfrm>
          <a:prstGeom prst="rect">
            <a:avLst/>
          </a:prstGeom>
        </p:spPr>
      </p:pic>
      <p:pic>
        <p:nvPicPr>
          <p:cNvPr id="12" name="图片 11"/>
          <p:cNvPicPr>
            <a:picLocks noChangeAspect="1"/>
          </p:cNvPicPr>
          <p:nvPr/>
        </p:nvPicPr>
        <p:blipFill>
          <a:blip r:embed="rId5"/>
          <a:stretch>
            <a:fillRect/>
          </a:stretch>
        </p:blipFill>
        <p:spPr>
          <a:xfrm>
            <a:off x="2104017" y="2643758"/>
            <a:ext cx="357750" cy="357333"/>
          </a:xfrm>
          <a:prstGeom prst="rect">
            <a:avLst/>
          </a:prstGeom>
        </p:spPr>
      </p:pic>
      <p:pic>
        <p:nvPicPr>
          <p:cNvPr id="14" name="图片 13"/>
          <p:cNvPicPr>
            <a:picLocks noChangeAspect="1"/>
          </p:cNvPicPr>
          <p:nvPr/>
        </p:nvPicPr>
        <p:blipFill>
          <a:blip r:embed="rId5"/>
          <a:stretch>
            <a:fillRect/>
          </a:stretch>
        </p:blipFill>
        <p:spPr>
          <a:xfrm>
            <a:off x="4572000" y="2643758"/>
            <a:ext cx="357750" cy="357333"/>
          </a:xfrm>
          <a:prstGeom prst="rect">
            <a:avLst/>
          </a:prstGeom>
        </p:spPr>
      </p:pic>
      <p:sp>
        <p:nvSpPr>
          <p:cNvPr id="15" name="文本框 14"/>
          <p:cNvSpPr txBox="1"/>
          <p:nvPr/>
        </p:nvSpPr>
        <p:spPr>
          <a:xfrm>
            <a:off x="4572000" y="4412330"/>
            <a:ext cx="2016224" cy="338554"/>
          </a:xfrm>
          <a:prstGeom prst="rect">
            <a:avLst/>
          </a:prstGeom>
          <a:noFill/>
        </p:spPr>
        <p:txBody>
          <a:bodyPr wrap="square">
            <a:spAutoFit/>
          </a:bodyPr>
          <a:lstStyle/>
          <a:p>
            <a:r>
              <a:rPr lang="zh-CN" altLang="en-US" sz="1600" dirty="0" smtClean="0">
                <a:solidFill>
                  <a:srgbClr val="0070C0"/>
                </a:solidFill>
              </a:rPr>
              <a:t>煤气</a:t>
            </a:r>
            <a:r>
              <a:rPr lang="zh-CN" altLang="en-US" sz="1600" dirty="0">
                <a:solidFill>
                  <a:srgbClr val="0070C0"/>
                </a:solidFill>
              </a:rPr>
              <a:t>除尘引风机平台</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剪去单角的矩形 1"/>
          <p:cNvSpPr/>
          <p:nvPr/>
        </p:nvSpPr>
        <p:spPr>
          <a:xfrm>
            <a:off x="0" y="1707654"/>
            <a:ext cx="2448272" cy="2016224"/>
          </a:xfrm>
          <a:prstGeom prst="snip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文本框 3"/>
          <p:cNvSpPr txBox="1"/>
          <p:nvPr/>
        </p:nvSpPr>
        <p:spPr>
          <a:xfrm>
            <a:off x="395536" y="1881848"/>
            <a:ext cx="1553630" cy="1569660"/>
          </a:xfrm>
          <a:prstGeom prst="rect">
            <a:avLst/>
          </a:prstGeom>
          <a:noFill/>
        </p:spPr>
        <p:txBody>
          <a:bodyPr wrap="none" rtlCol="0">
            <a:spAutoFit/>
          </a:bodyPr>
          <a:lstStyle/>
          <a:p>
            <a:r>
              <a:rPr lang="en-US" altLang="zh-CN" sz="9600" dirty="0">
                <a:solidFill>
                  <a:schemeClr val="bg1"/>
                </a:solidFill>
                <a:cs typeface="+mn-ea"/>
                <a:sym typeface="+mn-lt"/>
              </a:rPr>
              <a:t>05</a:t>
            </a:r>
            <a:endParaRPr lang="zh-CN" altLang="en-US" sz="9600" dirty="0">
              <a:solidFill>
                <a:schemeClr val="bg1"/>
              </a:solidFill>
              <a:cs typeface="+mn-ea"/>
              <a:sym typeface="+mn-lt"/>
            </a:endParaRPr>
          </a:p>
        </p:txBody>
      </p:sp>
      <p:sp>
        <p:nvSpPr>
          <p:cNvPr id="5" name="文本框 4"/>
          <p:cNvSpPr txBox="1"/>
          <p:nvPr/>
        </p:nvSpPr>
        <p:spPr>
          <a:xfrm>
            <a:off x="2690648" y="2392597"/>
            <a:ext cx="3877985" cy="2308324"/>
          </a:xfrm>
          <a:prstGeom prst="rect">
            <a:avLst/>
          </a:prstGeom>
          <a:noFill/>
        </p:spPr>
        <p:txBody>
          <a:bodyPr wrap="none" rtlCol="0">
            <a:spAutoFit/>
          </a:bodyPr>
          <a:lstStyle/>
          <a:p>
            <a:r>
              <a:rPr lang="zh-CN" altLang="en-US" sz="4800" b="1" dirty="0">
                <a:solidFill>
                  <a:schemeClr val="tx1">
                    <a:lumMod val="75000"/>
                    <a:lumOff val="25000"/>
                  </a:schemeClr>
                </a:solidFill>
                <a:cs typeface="+mn-ea"/>
                <a:sym typeface="+mn-lt"/>
              </a:rPr>
              <a:t>建材企业重大</a:t>
            </a:r>
            <a:endParaRPr lang="en-US" altLang="zh-CN" sz="4800" b="1" dirty="0">
              <a:solidFill>
                <a:schemeClr val="tx1">
                  <a:lumMod val="75000"/>
                  <a:lumOff val="25000"/>
                </a:schemeClr>
              </a:solidFill>
              <a:cs typeface="+mn-ea"/>
              <a:sym typeface="+mn-lt"/>
            </a:endParaRPr>
          </a:p>
          <a:p>
            <a:r>
              <a:rPr lang="zh-CN" altLang="en-US" sz="4800" b="1" dirty="0">
                <a:solidFill>
                  <a:schemeClr val="tx1">
                    <a:lumMod val="75000"/>
                    <a:lumOff val="25000"/>
                  </a:schemeClr>
                </a:solidFill>
                <a:cs typeface="+mn-ea"/>
                <a:sym typeface="+mn-lt"/>
              </a:rPr>
              <a:t>事故隐患解读</a:t>
            </a:r>
          </a:p>
          <a:p>
            <a:endParaRPr lang="zh-CN" altLang="en-US" sz="4800" b="1" dirty="0">
              <a:solidFill>
                <a:schemeClr val="tx1">
                  <a:lumMod val="75000"/>
                  <a:lumOff val="25000"/>
                </a:schemeClr>
              </a:solidFill>
              <a:cs typeface="+mn-ea"/>
              <a:sym typeface="+mn-lt"/>
            </a:endParaRPr>
          </a:p>
        </p:txBody>
      </p:sp>
      <p:sp>
        <p:nvSpPr>
          <p:cNvPr id="29" name="矩形 28"/>
          <p:cNvSpPr/>
          <p:nvPr/>
        </p:nvSpPr>
        <p:spPr>
          <a:xfrm>
            <a:off x="6731657" y="1707653"/>
            <a:ext cx="2448272" cy="20162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21" name="组合 20"/>
          <p:cNvGrpSpPr/>
          <p:nvPr/>
        </p:nvGrpSpPr>
        <p:grpSpPr>
          <a:xfrm>
            <a:off x="3002461" y="1849974"/>
            <a:ext cx="3024336" cy="432834"/>
            <a:chOff x="3002461" y="1849974"/>
            <a:chExt cx="3024336" cy="432834"/>
          </a:xfrm>
        </p:grpSpPr>
        <p:grpSp>
          <p:nvGrpSpPr>
            <p:cNvPr id="22" name="组合 21"/>
            <p:cNvGrpSpPr/>
            <p:nvPr/>
          </p:nvGrpSpPr>
          <p:grpSpPr>
            <a:xfrm>
              <a:off x="3002461" y="1849974"/>
              <a:ext cx="432833" cy="432834"/>
              <a:chOff x="3002461" y="1849974"/>
              <a:chExt cx="432833" cy="432834"/>
            </a:xfrm>
          </p:grpSpPr>
          <p:sp>
            <p:nvSpPr>
              <p:cNvPr id="49" name="棱台 48"/>
              <p:cNvSpPr>
                <a:spLocks noChangeArrowheads="1"/>
              </p:cNvSpPr>
              <p:nvPr/>
            </p:nvSpPr>
            <p:spPr bwMode="auto">
              <a:xfrm>
                <a:off x="3002461" y="1849974"/>
                <a:ext cx="432833"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52" name="KSO_Shape"/>
              <p:cNvSpPr/>
              <p:nvPr/>
            </p:nvSpPr>
            <p:spPr>
              <a:xfrm>
                <a:off x="3122920" y="1945182"/>
                <a:ext cx="191914" cy="242418"/>
              </a:xfrm>
              <a:custGeom>
                <a:avLst/>
                <a:gdLst>
                  <a:gd name="connsiteX0" fmla="*/ 1837010 w 4772887"/>
                  <a:gd name="connsiteY0" fmla="*/ 5450128 h 6032500"/>
                  <a:gd name="connsiteX1" fmla="*/ 2935877 w 4772887"/>
                  <a:gd name="connsiteY1" fmla="*/ 5450128 h 6032500"/>
                  <a:gd name="connsiteX2" fmla="*/ 2938893 w 4772887"/>
                  <a:gd name="connsiteY2" fmla="*/ 5480050 h 6032500"/>
                  <a:gd name="connsiteX3" fmla="*/ 2386443 w 4772887"/>
                  <a:gd name="connsiteY3" fmla="*/ 6032500 h 6032500"/>
                  <a:gd name="connsiteX4" fmla="*/ 1833993 w 4772887"/>
                  <a:gd name="connsiteY4" fmla="*/ 5480050 h 6032500"/>
                  <a:gd name="connsiteX5" fmla="*/ 2386443 w 4772887"/>
                  <a:gd name="connsiteY5" fmla="*/ 0 h 6032500"/>
                  <a:gd name="connsiteX6" fmla="*/ 2938893 w 4772887"/>
                  <a:gd name="connsiteY6" fmla="*/ 552450 h 6032500"/>
                  <a:gd name="connsiteX7" fmla="*/ 2938893 w 4772887"/>
                  <a:gd name="connsiteY7" fmla="*/ 667402 h 6032500"/>
                  <a:gd name="connsiteX8" fmla="*/ 3023664 w 4772887"/>
                  <a:gd name="connsiteY8" fmla="*/ 689199 h 6032500"/>
                  <a:gd name="connsiteX9" fmla="*/ 4069193 w 4772887"/>
                  <a:gd name="connsiteY9" fmla="*/ 2110322 h 6032500"/>
                  <a:gd name="connsiteX10" fmla="*/ 4069193 w 4772887"/>
                  <a:gd name="connsiteY10" fmla="*/ 3439578 h 6032500"/>
                  <a:gd name="connsiteX11" fmla="*/ 4002295 w 4772887"/>
                  <a:gd name="connsiteY11" fmla="*/ 3882070 h 6032500"/>
                  <a:gd name="connsiteX12" fmla="*/ 3986838 w 4772887"/>
                  <a:gd name="connsiteY12" fmla="*/ 3924300 h 6032500"/>
                  <a:gd name="connsiteX13" fmla="*/ 4207737 w 4772887"/>
                  <a:gd name="connsiteY13" fmla="*/ 3924300 h 6032500"/>
                  <a:gd name="connsiteX14" fmla="*/ 4772887 w 4772887"/>
                  <a:gd name="connsiteY14" fmla="*/ 4489450 h 6032500"/>
                  <a:gd name="connsiteX15" fmla="*/ 4772887 w 4772887"/>
                  <a:gd name="connsiteY15" fmla="*/ 4914895 h 6032500"/>
                  <a:gd name="connsiteX16" fmla="*/ 4633182 w 4772887"/>
                  <a:gd name="connsiteY16" fmla="*/ 5054600 h 6032500"/>
                  <a:gd name="connsiteX17" fmla="*/ 139705 w 4772887"/>
                  <a:gd name="connsiteY17" fmla="*/ 5054600 h 6032500"/>
                  <a:gd name="connsiteX18" fmla="*/ 0 w 4772887"/>
                  <a:gd name="connsiteY18" fmla="*/ 4914895 h 6032500"/>
                  <a:gd name="connsiteX19" fmla="*/ 0 w 4772887"/>
                  <a:gd name="connsiteY19" fmla="*/ 4489450 h 6032500"/>
                  <a:gd name="connsiteX20" fmla="*/ 565150 w 4772887"/>
                  <a:gd name="connsiteY20" fmla="*/ 3924300 h 6032500"/>
                  <a:gd name="connsiteX21" fmla="*/ 786048 w 4772887"/>
                  <a:gd name="connsiteY21" fmla="*/ 3924300 h 6032500"/>
                  <a:gd name="connsiteX22" fmla="*/ 770591 w 4772887"/>
                  <a:gd name="connsiteY22" fmla="*/ 3882070 h 6032500"/>
                  <a:gd name="connsiteX23" fmla="*/ 703693 w 4772887"/>
                  <a:gd name="connsiteY23" fmla="*/ 3439578 h 6032500"/>
                  <a:gd name="connsiteX24" fmla="*/ 703693 w 4772887"/>
                  <a:gd name="connsiteY24" fmla="*/ 2110322 h 6032500"/>
                  <a:gd name="connsiteX25" fmla="*/ 1749223 w 4772887"/>
                  <a:gd name="connsiteY25" fmla="*/ 689199 h 6032500"/>
                  <a:gd name="connsiteX26" fmla="*/ 1833993 w 4772887"/>
                  <a:gd name="connsiteY26" fmla="*/ 667402 h 6032500"/>
                  <a:gd name="connsiteX27" fmla="*/ 1833993 w 4772887"/>
                  <a:gd name="connsiteY27" fmla="*/ 552450 h 6032500"/>
                  <a:gd name="connsiteX28" fmla="*/ 2386443 w 4772887"/>
                  <a:gd name="connsiteY28" fmla="*/ 0 h 603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772887" h="6032500">
                    <a:moveTo>
                      <a:pt x="1837010" y="5450128"/>
                    </a:moveTo>
                    <a:lnTo>
                      <a:pt x="2935877" y="5450128"/>
                    </a:lnTo>
                    <a:lnTo>
                      <a:pt x="2938893" y="5480050"/>
                    </a:lnTo>
                    <a:cubicBezTo>
                      <a:pt x="2938893" y="5785160"/>
                      <a:pt x="2691553" y="6032500"/>
                      <a:pt x="2386443" y="6032500"/>
                    </a:cubicBezTo>
                    <a:cubicBezTo>
                      <a:pt x="2081333" y="6032500"/>
                      <a:pt x="1833993" y="5785160"/>
                      <a:pt x="1833993" y="5480050"/>
                    </a:cubicBezTo>
                    <a:close/>
                    <a:moveTo>
                      <a:pt x="2386443" y="0"/>
                    </a:moveTo>
                    <a:cubicBezTo>
                      <a:pt x="2691553" y="0"/>
                      <a:pt x="2938893" y="247340"/>
                      <a:pt x="2938893" y="552450"/>
                    </a:cubicBezTo>
                    <a:lnTo>
                      <a:pt x="2938893" y="667402"/>
                    </a:lnTo>
                    <a:lnTo>
                      <a:pt x="3023664" y="689199"/>
                    </a:lnTo>
                    <a:cubicBezTo>
                      <a:pt x="3629391" y="877599"/>
                      <a:pt x="4069193" y="1442600"/>
                      <a:pt x="4069193" y="2110322"/>
                    </a:cubicBezTo>
                    <a:lnTo>
                      <a:pt x="4069193" y="3439578"/>
                    </a:lnTo>
                    <a:cubicBezTo>
                      <a:pt x="4069193" y="3593668"/>
                      <a:pt x="4045772" y="3742287"/>
                      <a:pt x="4002295" y="3882070"/>
                    </a:cubicBezTo>
                    <a:lnTo>
                      <a:pt x="3986838" y="3924300"/>
                    </a:lnTo>
                    <a:lnTo>
                      <a:pt x="4207737" y="3924300"/>
                    </a:lnTo>
                    <a:cubicBezTo>
                      <a:pt x="4519861" y="3924300"/>
                      <a:pt x="4772887" y="4177326"/>
                      <a:pt x="4772887" y="4489450"/>
                    </a:cubicBezTo>
                    <a:lnTo>
                      <a:pt x="4772887" y="4914895"/>
                    </a:lnTo>
                    <a:cubicBezTo>
                      <a:pt x="4772887" y="4992052"/>
                      <a:pt x="4710339" y="5054600"/>
                      <a:pt x="4633182" y="5054600"/>
                    </a:cubicBezTo>
                    <a:lnTo>
                      <a:pt x="139705" y="5054600"/>
                    </a:lnTo>
                    <a:cubicBezTo>
                      <a:pt x="62548" y="5054600"/>
                      <a:pt x="0" y="4992052"/>
                      <a:pt x="0" y="4914895"/>
                    </a:cubicBezTo>
                    <a:lnTo>
                      <a:pt x="0" y="4489450"/>
                    </a:lnTo>
                    <a:cubicBezTo>
                      <a:pt x="0" y="4177326"/>
                      <a:pt x="253026" y="3924300"/>
                      <a:pt x="565150" y="3924300"/>
                    </a:cubicBezTo>
                    <a:lnTo>
                      <a:pt x="786048" y="3924300"/>
                    </a:lnTo>
                    <a:lnTo>
                      <a:pt x="770591" y="3882070"/>
                    </a:lnTo>
                    <a:cubicBezTo>
                      <a:pt x="727114" y="3742287"/>
                      <a:pt x="703693" y="3593668"/>
                      <a:pt x="703693" y="3439578"/>
                    </a:cubicBezTo>
                    <a:lnTo>
                      <a:pt x="703693" y="2110322"/>
                    </a:lnTo>
                    <a:cubicBezTo>
                      <a:pt x="703693" y="1442600"/>
                      <a:pt x="1143496" y="877599"/>
                      <a:pt x="1749223" y="689199"/>
                    </a:cubicBezTo>
                    <a:lnTo>
                      <a:pt x="1833993" y="667402"/>
                    </a:lnTo>
                    <a:lnTo>
                      <a:pt x="1833993" y="552450"/>
                    </a:lnTo>
                    <a:cubicBezTo>
                      <a:pt x="1833993" y="247340"/>
                      <a:pt x="2081333" y="0"/>
                      <a:pt x="238644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600">
                  <a:solidFill>
                    <a:schemeClr val="bg1"/>
                  </a:solidFill>
                </a:endParaRPr>
              </a:p>
            </p:txBody>
          </p:sp>
        </p:grpSp>
        <p:grpSp>
          <p:nvGrpSpPr>
            <p:cNvPr id="23" name="组合 22"/>
            <p:cNvGrpSpPr/>
            <p:nvPr/>
          </p:nvGrpSpPr>
          <p:grpSpPr>
            <a:xfrm>
              <a:off x="3650533" y="1849974"/>
              <a:ext cx="432833" cy="432834"/>
              <a:chOff x="3650533" y="1849974"/>
              <a:chExt cx="432833" cy="432834"/>
            </a:xfrm>
          </p:grpSpPr>
          <p:sp>
            <p:nvSpPr>
              <p:cNvPr id="47" name="棱台 46"/>
              <p:cNvSpPr>
                <a:spLocks noChangeArrowheads="1"/>
              </p:cNvSpPr>
              <p:nvPr/>
            </p:nvSpPr>
            <p:spPr bwMode="auto">
              <a:xfrm>
                <a:off x="3650533" y="1849974"/>
                <a:ext cx="432833"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48" name="Freeform 12"/>
              <p:cNvSpPr>
                <a:spLocks noEditPoints="1"/>
              </p:cNvSpPr>
              <p:nvPr/>
            </p:nvSpPr>
            <p:spPr bwMode="auto">
              <a:xfrm>
                <a:off x="3742022" y="1959107"/>
                <a:ext cx="249853" cy="214568"/>
              </a:xfrm>
              <a:custGeom>
                <a:avLst/>
                <a:gdLst>
                  <a:gd name="T0" fmla="*/ 88 w 111"/>
                  <a:gd name="T1" fmla="*/ 79 h 95"/>
                  <a:gd name="T2" fmla="*/ 88 w 111"/>
                  <a:gd name="T3" fmla="*/ 92 h 95"/>
                  <a:gd name="T4" fmla="*/ 75 w 111"/>
                  <a:gd name="T5" fmla="*/ 92 h 95"/>
                  <a:gd name="T6" fmla="*/ 52 w 111"/>
                  <a:gd name="T7" fmla="*/ 67 h 95"/>
                  <a:gd name="T8" fmla="*/ 30 w 111"/>
                  <a:gd name="T9" fmla="*/ 93 h 95"/>
                  <a:gd name="T10" fmla="*/ 23 w 111"/>
                  <a:gd name="T11" fmla="*/ 93 h 95"/>
                  <a:gd name="T12" fmla="*/ 17 w 111"/>
                  <a:gd name="T13" fmla="*/ 88 h 95"/>
                  <a:gd name="T14" fmla="*/ 17 w 111"/>
                  <a:gd name="T15" fmla="*/ 80 h 95"/>
                  <a:gd name="T16" fmla="*/ 42 w 111"/>
                  <a:gd name="T17" fmla="*/ 57 h 95"/>
                  <a:gd name="T18" fmla="*/ 30 w 111"/>
                  <a:gd name="T19" fmla="*/ 45 h 95"/>
                  <a:gd name="T20" fmla="*/ 20 w 111"/>
                  <a:gd name="T21" fmla="*/ 41 h 95"/>
                  <a:gd name="T22" fmla="*/ 9 w 111"/>
                  <a:gd name="T23" fmla="*/ 40 h 95"/>
                  <a:gd name="T24" fmla="*/ 0 w 111"/>
                  <a:gd name="T25" fmla="*/ 23 h 95"/>
                  <a:gd name="T26" fmla="*/ 1 w 111"/>
                  <a:gd name="T27" fmla="*/ 22 h 95"/>
                  <a:gd name="T28" fmla="*/ 10 w 111"/>
                  <a:gd name="T29" fmla="*/ 28 h 95"/>
                  <a:gd name="T30" fmla="*/ 20 w 111"/>
                  <a:gd name="T31" fmla="*/ 25 h 95"/>
                  <a:gd name="T32" fmla="*/ 19 w 111"/>
                  <a:gd name="T33" fmla="*/ 14 h 95"/>
                  <a:gd name="T34" fmla="*/ 10 w 111"/>
                  <a:gd name="T35" fmla="*/ 8 h 95"/>
                  <a:gd name="T36" fmla="*/ 11 w 111"/>
                  <a:gd name="T37" fmla="*/ 7 h 95"/>
                  <a:gd name="T38" fmla="*/ 29 w 111"/>
                  <a:gd name="T39" fmla="*/ 7 h 95"/>
                  <a:gd name="T40" fmla="*/ 32 w 111"/>
                  <a:gd name="T41" fmla="*/ 10 h 95"/>
                  <a:gd name="T42" fmla="*/ 37 w 111"/>
                  <a:gd name="T43" fmla="*/ 25 h 95"/>
                  <a:gd name="T44" fmla="*/ 40 w 111"/>
                  <a:gd name="T45" fmla="*/ 34 h 95"/>
                  <a:gd name="T46" fmla="*/ 52 w 111"/>
                  <a:gd name="T47" fmla="*/ 46 h 95"/>
                  <a:gd name="T48" fmla="*/ 66 w 111"/>
                  <a:gd name="T49" fmla="*/ 31 h 95"/>
                  <a:gd name="T50" fmla="*/ 77 w 111"/>
                  <a:gd name="T51" fmla="*/ 42 h 95"/>
                  <a:gd name="T52" fmla="*/ 63 w 111"/>
                  <a:gd name="T53" fmla="*/ 56 h 95"/>
                  <a:gd name="T54" fmla="*/ 88 w 111"/>
                  <a:gd name="T55" fmla="*/ 79 h 95"/>
                  <a:gd name="T56" fmla="*/ 110 w 111"/>
                  <a:gd name="T57" fmla="*/ 42 h 95"/>
                  <a:gd name="T58" fmla="*/ 102 w 111"/>
                  <a:gd name="T59" fmla="*/ 50 h 95"/>
                  <a:gd name="T60" fmla="*/ 96 w 111"/>
                  <a:gd name="T61" fmla="*/ 50 h 95"/>
                  <a:gd name="T62" fmla="*/ 95 w 111"/>
                  <a:gd name="T63" fmla="*/ 48 h 95"/>
                  <a:gd name="T64" fmla="*/ 93 w 111"/>
                  <a:gd name="T65" fmla="*/ 44 h 95"/>
                  <a:gd name="T66" fmla="*/ 92 w 111"/>
                  <a:gd name="T67" fmla="*/ 38 h 95"/>
                  <a:gd name="T68" fmla="*/ 82 w 111"/>
                  <a:gd name="T69" fmla="*/ 36 h 95"/>
                  <a:gd name="T70" fmla="*/ 79 w 111"/>
                  <a:gd name="T71" fmla="*/ 39 h 95"/>
                  <a:gd name="T72" fmla="*/ 68 w 111"/>
                  <a:gd name="T73" fmla="*/ 29 h 95"/>
                  <a:gd name="T74" fmla="*/ 70 w 111"/>
                  <a:gd name="T75" fmla="*/ 27 h 95"/>
                  <a:gd name="T76" fmla="*/ 71 w 111"/>
                  <a:gd name="T77" fmla="*/ 26 h 95"/>
                  <a:gd name="T78" fmla="*/ 71 w 111"/>
                  <a:gd name="T79" fmla="*/ 19 h 95"/>
                  <a:gd name="T80" fmla="*/ 49 w 111"/>
                  <a:gd name="T81" fmla="*/ 10 h 95"/>
                  <a:gd name="T82" fmla="*/ 49 w 111"/>
                  <a:gd name="T83" fmla="*/ 6 h 95"/>
                  <a:gd name="T84" fmla="*/ 89 w 111"/>
                  <a:gd name="T85" fmla="*/ 15 h 95"/>
                  <a:gd name="T86" fmla="*/ 96 w 111"/>
                  <a:gd name="T87" fmla="*/ 22 h 95"/>
                  <a:gd name="T88" fmla="*/ 99 w 111"/>
                  <a:gd name="T89" fmla="*/ 33 h 95"/>
                  <a:gd name="T90" fmla="*/ 103 w 111"/>
                  <a:gd name="T91" fmla="*/ 34 h 95"/>
                  <a:gd name="T92" fmla="*/ 108 w 111"/>
                  <a:gd name="T93" fmla="*/ 35 h 95"/>
                  <a:gd name="T94" fmla="*/ 110 w 111"/>
                  <a:gd name="T95" fmla="*/ 37 h 95"/>
                  <a:gd name="T96" fmla="*/ 110 w 111"/>
                  <a:gd name="T97" fmla="*/ 42 h 95"/>
                  <a:gd name="T98" fmla="*/ 85 w 111"/>
                  <a:gd name="T99" fmla="*/ 82 h 95"/>
                  <a:gd name="T100" fmla="*/ 78 w 111"/>
                  <a:gd name="T101" fmla="*/ 82 h 95"/>
                  <a:gd name="T102" fmla="*/ 78 w 111"/>
                  <a:gd name="T103" fmla="*/ 89 h 95"/>
                  <a:gd name="T104" fmla="*/ 85 w 111"/>
                  <a:gd name="T105" fmla="*/ 89 h 95"/>
                  <a:gd name="T106" fmla="*/ 85 w 111"/>
                  <a:gd name="T107" fmla="*/ 8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1" h="95">
                    <a:moveTo>
                      <a:pt x="88" y="79"/>
                    </a:moveTo>
                    <a:cubicBezTo>
                      <a:pt x="92" y="82"/>
                      <a:pt x="92" y="88"/>
                      <a:pt x="88" y="92"/>
                    </a:cubicBezTo>
                    <a:cubicBezTo>
                      <a:pt x="84" y="95"/>
                      <a:pt x="79" y="95"/>
                      <a:pt x="75" y="92"/>
                    </a:cubicBezTo>
                    <a:cubicBezTo>
                      <a:pt x="52" y="67"/>
                      <a:pt x="52" y="67"/>
                      <a:pt x="52" y="67"/>
                    </a:cubicBezTo>
                    <a:cubicBezTo>
                      <a:pt x="30" y="93"/>
                      <a:pt x="30" y="93"/>
                      <a:pt x="30" y="93"/>
                    </a:cubicBezTo>
                    <a:cubicBezTo>
                      <a:pt x="28" y="95"/>
                      <a:pt x="25" y="95"/>
                      <a:pt x="23" y="93"/>
                    </a:cubicBezTo>
                    <a:cubicBezTo>
                      <a:pt x="17" y="88"/>
                      <a:pt x="17" y="88"/>
                      <a:pt x="17" y="88"/>
                    </a:cubicBezTo>
                    <a:cubicBezTo>
                      <a:pt x="15" y="86"/>
                      <a:pt x="15" y="82"/>
                      <a:pt x="17" y="80"/>
                    </a:cubicBezTo>
                    <a:cubicBezTo>
                      <a:pt x="42" y="57"/>
                      <a:pt x="42" y="57"/>
                      <a:pt x="42" y="57"/>
                    </a:cubicBezTo>
                    <a:cubicBezTo>
                      <a:pt x="30" y="45"/>
                      <a:pt x="30" y="45"/>
                      <a:pt x="30" y="45"/>
                    </a:cubicBezTo>
                    <a:cubicBezTo>
                      <a:pt x="26" y="41"/>
                      <a:pt x="24" y="40"/>
                      <a:pt x="20" y="41"/>
                    </a:cubicBezTo>
                    <a:cubicBezTo>
                      <a:pt x="17" y="42"/>
                      <a:pt x="13" y="42"/>
                      <a:pt x="9" y="40"/>
                    </a:cubicBezTo>
                    <a:cubicBezTo>
                      <a:pt x="0" y="34"/>
                      <a:pt x="0" y="23"/>
                      <a:pt x="0" y="23"/>
                    </a:cubicBezTo>
                    <a:cubicBezTo>
                      <a:pt x="1" y="22"/>
                      <a:pt x="1" y="22"/>
                      <a:pt x="1" y="22"/>
                    </a:cubicBezTo>
                    <a:cubicBezTo>
                      <a:pt x="1" y="22"/>
                      <a:pt x="9" y="27"/>
                      <a:pt x="10" y="28"/>
                    </a:cubicBezTo>
                    <a:cubicBezTo>
                      <a:pt x="11" y="29"/>
                      <a:pt x="16" y="31"/>
                      <a:pt x="20" y="25"/>
                    </a:cubicBezTo>
                    <a:cubicBezTo>
                      <a:pt x="24" y="18"/>
                      <a:pt x="21" y="15"/>
                      <a:pt x="19" y="14"/>
                    </a:cubicBezTo>
                    <a:cubicBezTo>
                      <a:pt x="18" y="13"/>
                      <a:pt x="10" y="8"/>
                      <a:pt x="10" y="8"/>
                    </a:cubicBezTo>
                    <a:cubicBezTo>
                      <a:pt x="11" y="7"/>
                      <a:pt x="11" y="7"/>
                      <a:pt x="11" y="7"/>
                    </a:cubicBezTo>
                    <a:cubicBezTo>
                      <a:pt x="11" y="7"/>
                      <a:pt x="20" y="2"/>
                      <a:pt x="29" y="7"/>
                    </a:cubicBezTo>
                    <a:cubicBezTo>
                      <a:pt x="29" y="7"/>
                      <a:pt x="31" y="9"/>
                      <a:pt x="32" y="10"/>
                    </a:cubicBezTo>
                    <a:cubicBezTo>
                      <a:pt x="38" y="15"/>
                      <a:pt x="38" y="20"/>
                      <a:pt x="37" y="25"/>
                    </a:cubicBezTo>
                    <a:cubicBezTo>
                      <a:pt x="36" y="29"/>
                      <a:pt x="37" y="30"/>
                      <a:pt x="40" y="34"/>
                    </a:cubicBezTo>
                    <a:cubicBezTo>
                      <a:pt x="52" y="46"/>
                      <a:pt x="52" y="46"/>
                      <a:pt x="52" y="46"/>
                    </a:cubicBezTo>
                    <a:cubicBezTo>
                      <a:pt x="66" y="31"/>
                      <a:pt x="66" y="31"/>
                      <a:pt x="66" y="31"/>
                    </a:cubicBezTo>
                    <a:cubicBezTo>
                      <a:pt x="77" y="42"/>
                      <a:pt x="77" y="42"/>
                      <a:pt x="77" y="42"/>
                    </a:cubicBezTo>
                    <a:cubicBezTo>
                      <a:pt x="63" y="56"/>
                      <a:pt x="63" y="56"/>
                      <a:pt x="63" y="56"/>
                    </a:cubicBezTo>
                    <a:lnTo>
                      <a:pt x="88" y="79"/>
                    </a:lnTo>
                    <a:close/>
                    <a:moveTo>
                      <a:pt x="110" y="42"/>
                    </a:moveTo>
                    <a:cubicBezTo>
                      <a:pt x="102" y="50"/>
                      <a:pt x="102" y="50"/>
                      <a:pt x="102" y="50"/>
                    </a:cubicBezTo>
                    <a:cubicBezTo>
                      <a:pt x="100" y="52"/>
                      <a:pt x="98" y="52"/>
                      <a:pt x="96" y="50"/>
                    </a:cubicBezTo>
                    <a:cubicBezTo>
                      <a:pt x="95" y="48"/>
                      <a:pt x="95" y="48"/>
                      <a:pt x="95" y="48"/>
                    </a:cubicBezTo>
                    <a:cubicBezTo>
                      <a:pt x="93" y="47"/>
                      <a:pt x="93" y="45"/>
                      <a:pt x="93" y="44"/>
                    </a:cubicBezTo>
                    <a:cubicBezTo>
                      <a:pt x="95" y="43"/>
                      <a:pt x="94" y="41"/>
                      <a:pt x="92" y="38"/>
                    </a:cubicBezTo>
                    <a:cubicBezTo>
                      <a:pt x="88" y="35"/>
                      <a:pt x="84" y="35"/>
                      <a:pt x="82" y="36"/>
                    </a:cubicBezTo>
                    <a:cubicBezTo>
                      <a:pt x="81" y="37"/>
                      <a:pt x="79" y="39"/>
                      <a:pt x="79" y="39"/>
                    </a:cubicBezTo>
                    <a:cubicBezTo>
                      <a:pt x="68" y="29"/>
                      <a:pt x="68" y="29"/>
                      <a:pt x="68" y="29"/>
                    </a:cubicBezTo>
                    <a:cubicBezTo>
                      <a:pt x="70" y="27"/>
                      <a:pt x="70" y="27"/>
                      <a:pt x="70" y="27"/>
                    </a:cubicBezTo>
                    <a:cubicBezTo>
                      <a:pt x="70" y="27"/>
                      <a:pt x="71" y="27"/>
                      <a:pt x="71" y="26"/>
                    </a:cubicBezTo>
                    <a:cubicBezTo>
                      <a:pt x="75" y="22"/>
                      <a:pt x="71" y="19"/>
                      <a:pt x="71" y="19"/>
                    </a:cubicBezTo>
                    <a:cubicBezTo>
                      <a:pt x="62" y="10"/>
                      <a:pt x="49" y="10"/>
                      <a:pt x="49" y="10"/>
                    </a:cubicBezTo>
                    <a:cubicBezTo>
                      <a:pt x="49" y="6"/>
                      <a:pt x="49" y="6"/>
                      <a:pt x="49" y="6"/>
                    </a:cubicBezTo>
                    <a:cubicBezTo>
                      <a:pt x="75" y="0"/>
                      <a:pt x="85" y="11"/>
                      <a:pt x="89" y="15"/>
                    </a:cubicBezTo>
                    <a:cubicBezTo>
                      <a:pt x="92" y="18"/>
                      <a:pt x="95" y="21"/>
                      <a:pt x="96" y="22"/>
                    </a:cubicBezTo>
                    <a:cubicBezTo>
                      <a:pt x="98" y="24"/>
                      <a:pt x="96" y="30"/>
                      <a:pt x="99" y="33"/>
                    </a:cubicBezTo>
                    <a:cubicBezTo>
                      <a:pt x="100" y="34"/>
                      <a:pt x="102" y="34"/>
                      <a:pt x="103" y="34"/>
                    </a:cubicBezTo>
                    <a:cubicBezTo>
                      <a:pt x="105" y="33"/>
                      <a:pt x="107" y="34"/>
                      <a:pt x="108" y="35"/>
                    </a:cubicBezTo>
                    <a:cubicBezTo>
                      <a:pt x="110" y="37"/>
                      <a:pt x="110" y="37"/>
                      <a:pt x="110" y="37"/>
                    </a:cubicBezTo>
                    <a:cubicBezTo>
                      <a:pt x="111" y="38"/>
                      <a:pt x="111" y="41"/>
                      <a:pt x="110" y="42"/>
                    </a:cubicBezTo>
                    <a:close/>
                    <a:moveTo>
                      <a:pt x="85" y="82"/>
                    </a:moveTo>
                    <a:cubicBezTo>
                      <a:pt x="83" y="80"/>
                      <a:pt x="80" y="80"/>
                      <a:pt x="78" y="82"/>
                    </a:cubicBezTo>
                    <a:cubicBezTo>
                      <a:pt x="76" y="84"/>
                      <a:pt x="76" y="87"/>
                      <a:pt x="78" y="89"/>
                    </a:cubicBezTo>
                    <a:cubicBezTo>
                      <a:pt x="80" y="90"/>
                      <a:pt x="83" y="91"/>
                      <a:pt x="85" y="89"/>
                    </a:cubicBezTo>
                    <a:cubicBezTo>
                      <a:pt x="87" y="87"/>
                      <a:pt x="87" y="84"/>
                      <a:pt x="85" y="82"/>
                    </a:cubicBezTo>
                    <a:close/>
                  </a:path>
                </a:pathLst>
              </a:custGeom>
              <a:solidFill>
                <a:schemeClr val="bg1"/>
              </a:solidFill>
              <a:ln>
                <a:noFill/>
              </a:ln>
            </p:spPr>
            <p:txBody>
              <a:bodyPr vert="horz" wrap="square" lIns="121920" tIns="60960" rIns="121920" bIns="60960" numCol="1" anchor="t" anchorCtr="0" compatLnSpc="1"/>
              <a:lstStyle/>
              <a:p>
                <a:endParaRPr lang="en-US" sz="2135" dirty="0">
                  <a:solidFill>
                    <a:schemeClr val="tx1">
                      <a:lumMod val="85000"/>
                      <a:lumOff val="15000"/>
                    </a:schemeClr>
                  </a:solidFill>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grpSp>
        <p:grpSp>
          <p:nvGrpSpPr>
            <p:cNvPr id="24" name="组合 23"/>
            <p:cNvGrpSpPr/>
            <p:nvPr/>
          </p:nvGrpSpPr>
          <p:grpSpPr>
            <a:xfrm>
              <a:off x="4298605" y="1850367"/>
              <a:ext cx="432048" cy="432048"/>
              <a:chOff x="4298605" y="1850367"/>
              <a:chExt cx="432048" cy="432048"/>
            </a:xfrm>
          </p:grpSpPr>
          <p:sp>
            <p:nvSpPr>
              <p:cNvPr id="45" name="棱台 44"/>
              <p:cNvSpPr>
                <a:spLocks noChangeArrowheads="1"/>
              </p:cNvSpPr>
              <p:nvPr/>
            </p:nvSpPr>
            <p:spPr bwMode="auto">
              <a:xfrm>
                <a:off x="4298605" y="1850367"/>
                <a:ext cx="432048" cy="432048"/>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46" name="Freeform 101"/>
              <p:cNvSpPr>
                <a:spLocks noEditPoints="1"/>
              </p:cNvSpPr>
              <p:nvPr/>
            </p:nvSpPr>
            <p:spPr bwMode="auto">
              <a:xfrm>
                <a:off x="4392042" y="1945182"/>
                <a:ext cx="245173" cy="226827"/>
              </a:xfrm>
              <a:custGeom>
                <a:avLst/>
                <a:gdLst/>
                <a:ahLst/>
                <a:cxnLst>
                  <a:cxn ang="0">
                    <a:pos x="39" y="36"/>
                  </a:cxn>
                  <a:cxn ang="0">
                    <a:pos x="41" y="44"/>
                  </a:cxn>
                  <a:cxn ang="0">
                    <a:pos x="35" y="50"/>
                  </a:cxn>
                  <a:cxn ang="0">
                    <a:pos x="27" y="53"/>
                  </a:cxn>
                  <a:cxn ang="0">
                    <a:pos x="18" y="53"/>
                  </a:cxn>
                  <a:cxn ang="0">
                    <a:pos x="11" y="50"/>
                  </a:cxn>
                  <a:cxn ang="0">
                    <a:pos x="4" y="44"/>
                  </a:cxn>
                  <a:cxn ang="0">
                    <a:pos x="6" y="36"/>
                  </a:cxn>
                  <a:cxn ang="0">
                    <a:pos x="0" y="28"/>
                  </a:cxn>
                  <a:cxn ang="0">
                    <a:pos x="7" y="23"/>
                  </a:cxn>
                  <a:cxn ang="0">
                    <a:pos x="4" y="18"/>
                  </a:cxn>
                  <a:cxn ang="0">
                    <a:pos x="15" y="16"/>
                  </a:cxn>
                  <a:cxn ang="0">
                    <a:pos x="19" y="8"/>
                  </a:cxn>
                  <a:cxn ang="0">
                    <a:pos x="28" y="15"/>
                  </a:cxn>
                  <a:cxn ang="0">
                    <a:pos x="35" y="12"/>
                  </a:cxn>
                  <a:cxn ang="0">
                    <a:pos x="41" y="19"/>
                  </a:cxn>
                  <a:cxn ang="0">
                    <a:pos x="45" y="27"/>
                  </a:cxn>
                  <a:cxn ang="0">
                    <a:pos x="23" y="22"/>
                  </a:cxn>
                  <a:cxn ang="0">
                    <a:pos x="32" y="31"/>
                  </a:cxn>
                  <a:cxn ang="0">
                    <a:pos x="63" y="16"/>
                  </a:cxn>
                  <a:cxn ang="0">
                    <a:pos x="64" y="24"/>
                  </a:cxn>
                  <a:cxn ang="0">
                    <a:pos x="55" y="22"/>
                  </a:cxn>
                  <a:cxn ang="0">
                    <a:pos x="46" y="24"/>
                  </a:cxn>
                  <a:cxn ang="0">
                    <a:pos x="46" y="16"/>
                  </a:cxn>
                  <a:cxn ang="0">
                    <a:pos x="46" y="9"/>
                  </a:cxn>
                  <a:cxn ang="0">
                    <a:pos x="46" y="2"/>
                  </a:cxn>
                  <a:cxn ang="0">
                    <a:pos x="55" y="4"/>
                  </a:cxn>
                  <a:cxn ang="0">
                    <a:pos x="59" y="0"/>
                  </a:cxn>
                  <a:cxn ang="0">
                    <a:pos x="62" y="7"/>
                  </a:cxn>
                  <a:cxn ang="0">
                    <a:pos x="68" y="15"/>
                  </a:cxn>
                  <a:cxn ang="0">
                    <a:pos x="62" y="55"/>
                  </a:cxn>
                  <a:cxn ang="0">
                    <a:pos x="59" y="63"/>
                  </a:cxn>
                  <a:cxn ang="0">
                    <a:pos x="54" y="59"/>
                  </a:cxn>
                  <a:cxn ang="0">
                    <a:pos x="45" y="60"/>
                  </a:cxn>
                  <a:cxn ang="0">
                    <a:pos x="41" y="52"/>
                  </a:cxn>
                  <a:cxn ang="0">
                    <a:pos x="47" y="44"/>
                  </a:cxn>
                  <a:cxn ang="0">
                    <a:pos x="50" y="36"/>
                  </a:cxn>
                  <a:cxn ang="0">
                    <a:pos x="56" y="40"/>
                  </a:cxn>
                  <a:cxn ang="0">
                    <a:pos x="64" y="39"/>
                  </a:cxn>
                  <a:cxn ang="0">
                    <a:pos x="63" y="46"/>
                  </a:cxn>
                  <a:cxn ang="0">
                    <a:pos x="55" y="8"/>
                  </a:cxn>
                  <a:cxn ang="0">
                    <a:pos x="59" y="13"/>
                  </a:cxn>
                  <a:cxn ang="0">
                    <a:pos x="50" y="49"/>
                  </a:cxn>
                  <a:cxn ang="0">
                    <a:pos x="55" y="45"/>
                  </a:cxn>
                </a:cxnLst>
                <a:rect l="0" t="0" r="r" b="b"/>
                <a:pathLst>
                  <a:path w="68" h="63">
                    <a:moveTo>
                      <a:pt x="45" y="35"/>
                    </a:moveTo>
                    <a:cubicBezTo>
                      <a:pt x="45" y="35"/>
                      <a:pt x="45" y="36"/>
                      <a:pt x="45" y="36"/>
                    </a:cubicBezTo>
                    <a:cubicBezTo>
                      <a:pt x="39" y="36"/>
                      <a:pt x="39" y="36"/>
                      <a:pt x="39" y="36"/>
                    </a:cubicBezTo>
                    <a:cubicBezTo>
                      <a:pt x="39" y="37"/>
                      <a:pt x="38" y="38"/>
                      <a:pt x="38" y="39"/>
                    </a:cubicBezTo>
                    <a:cubicBezTo>
                      <a:pt x="39" y="41"/>
                      <a:pt x="40" y="42"/>
                      <a:pt x="41" y="43"/>
                    </a:cubicBezTo>
                    <a:cubicBezTo>
                      <a:pt x="41" y="43"/>
                      <a:pt x="41" y="44"/>
                      <a:pt x="41" y="44"/>
                    </a:cubicBezTo>
                    <a:cubicBezTo>
                      <a:pt x="41" y="44"/>
                      <a:pt x="41" y="44"/>
                      <a:pt x="41" y="45"/>
                    </a:cubicBezTo>
                    <a:cubicBezTo>
                      <a:pt x="40" y="46"/>
                      <a:pt x="36" y="50"/>
                      <a:pt x="35" y="50"/>
                    </a:cubicBezTo>
                    <a:cubicBezTo>
                      <a:pt x="35" y="50"/>
                      <a:pt x="35" y="50"/>
                      <a:pt x="35" y="50"/>
                    </a:cubicBezTo>
                    <a:cubicBezTo>
                      <a:pt x="31" y="47"/>
                      <a:pt x="31" y="47"/>
                      <a:pt x="31" y="47"/>
                    </a:cubicBezTo>
                    <a:cubicBezTo>
                      <a:pt x="30" y="47"/>
                      <a:pt x="29" y="47"/>
                      <a:pt x="28" y="48"/>
                    </a:cubicBezTo>
                    <a:cubicBezTo>
                      <a:pt x="28" y="49"/>
                      <a:pt x="27" y="51"/>
                      <a:pt x="27" y="53"/>
                    </a:cubicBezTo>
                    <a:cubicBezTo>
                      <a:pt x="27" y="54"/>
                      <a:pt x="26" y="54"/>
                      <a:pt x="26" y="54"/>
                    </a:cubicBezTo>
                    <a:cubicBezTo>
                      <a:pt x="19" y="54"/>
                      <a:pt x="19" y="54"/>
                      <a:pt x="19" y="54"/>
                    </a:cubicBezTo>
                    <a:cubicBezTo>
                      <a:pt x="19" y="54"/>
                      <a:pt x="18" y="54"/>
                      <a:pt x="18" y="53"/>
                    </a:cubicBezTo>
                    <a:cubicBezTo>
                      <a:pt x="17" y="48"/>
                      <a:pt x="17" y="48"/>
                      <a:pt x="17" y="48"/>
                    </a:cubicBezTo>
                    <a:cubicBezTo>
                      <a:pt x="16" y="47"/>
                      <a:pt x="16" y="47"/>
                      <a:pt x="15" y="47"/>
                    </a:cubicBezTo>
                    <a:cubicBezTo>
                      <a:pt x="11" y="50"/>
                      <a:pt x="11" y="50"/>
                      <a:pt x="11" y="50"/>
                    </a:cubicBezTo>
                    <a:cubicBezTo>
                      <a:pt x="10" y="50"/>
                      <a:pt x="10" y="50"/>
                      <a:pt x="10" y="50"/>
                    </a:cubicBezTo>
                    <a:cubicBezTo>
                      <a:pt x="10" y="50"/>
                      <a:pt x="9" y="50"/>
                      <a:pt x="9" y="50"/>
                    </a:cubicBezTo>
                    <a:cubicBezTo>
                      <a:pt x="8" y="49"/>
                      <a:pt x="4" y="45"/>
                      <a:pt x="4" y="44"/>
                    </a:cubicBezTo>
                    <a:cubicBezTo>
                      <a:pt x="4" y="44"/>
                      <a:pt x="4" y="44"/>
                      <a:pt x="4" y="43"/>
                    </a:cubicBezTo>
                    <a:cubicBezTo>
                      <a:pt x="5" y="42"/>
                      <a:pt x="6" y="41"/>
                      <a:pt x="7" y="39"/>
                    </a:cubicBezTo>
                    <a:cubicBezTo>
                      <a:pt x="7" y="38"/>
                      <a:pt x="6" y="37"/>
                      <a:pt x="6" y="36"/>
                    </a:cubicBezTo>
                    <a:cubicBezTo>
                      <a:pt x="1" y="35"/>
                      <a:pt x="1" y="35"/>
                      <a:pt x="1" y="35"/>
                    </a:cubicBezTo>
                    <a:cubicBezTo>
                      <a:pt x="0" y="35"/>
                      <a:pt x="0" y="35"/>
                      <a:pt x="0" y="34"/>
                    </a:cubicBezTo>
                    <a:cubicBezTo>
                      <a:pt x="0" y="28"/>
                      <a:pt x="0" y="28"/>
                      <a:pt x="0" y="28"/>
                    </a:cubicBezTo>
                    <a:cubicBezTo>
                      <a:pt x="0" y="27"/>
                      <a:pt x="0" y="27"/>
                      <a:pt x="1" y="27"/>
                    </a:cubicBezTo>
                    <a:cubicBezTo>
                      <a:pt x="6" y="26"/>
                      <a:pt x="6" y="26"/>
                      <a:pt x="6" y="26"/>
                    </a:cubicBezTo>
                    <a:cubicBezTo>
                      <a:pt x="6" y="25"/>
                      <a:pt x="7" y="24"/>
                      <a:pt x="7" y="23"/>
                    </a:cubicBezTo>
                    <a:cubicBezTo>
                      <a:pt x="6" y="22"/>
                      <a:pt x="5" y="20"/>
                      <a:pt x="4" y="19"/>
                    </a:cubicBezTo>
                    <a:cubicBezTo>
                      <a:pt x="4" y="19"/>
                      <a:pt x="4" y="19"/>
                      <a:pt x="4" y="18"/>
                    </a:cubicBezTo>
                    <a:cubicBezTo>
                      <a:pt x="4" y="18"/>
                      <a:pt x="4" y="18"/>
                      <a:pt x="4" y="18"/>
                    </a:cubicBezTo>
                    <a:cubicBezTo>
                      <a:pt x="5" y="17"/>
                      <a:pt x="9" y="12"/>
                      <a:pt x="10" y="12"/>
                    </a:cubicBezTo>
                    <a:cubicBezTo>
                      <a:pt x="10" y="12"/>
                      <a:pt x="10" y="12"/>
                      <a:pt x="11" y="13"/>
                    </a:cubicBezTo>
                    <a:cubicBezTo>
                      <a:pt x="15" y="16"/>
                      <a:pt x="15" y="16"/>
                      <a:pt x="15" y="16"/>
                    </a:cubicBezTo>
                    <a:cubicBezTo>
                      <a:pt x="16" y="15"/>
                      <a:pt x="16" y="15"/>
                      <a:pt x="17" y="15"/>
                    </a:cubicBezTo>
                    <a:cubicBezTo>
                      <a:pt x="18" y="13"/>
                      <a:pt x="18" y="11"/>
                      <a:pt x="18" y="9"/>
                    </a:cubicBezTo>
                    <a:cubicBezTo>
                      <a:pt x="18" y="9"/>
                      <a:pt x="19" y="8"/>
                      <a:pt x="19" y="8"/>
                    </a:cubicBezTo>
                    <a:cubicBezTo>
                      <a:pt x="26" y="8"/>
                      <a:pt x="26" y="8"/>
                      <a:pt x="26" y="8"/>
                    </a:cubicBezTo>
                    <a:cubicBezTo>
                      <a:pt x="26" y="8"/>
                      <a:pt x="27" y="9"/>
                      <a:pt x="27" y="9"/>
                    </a:cubicBezTo>
                    <a:cubicBezTo>
                      <a:pt x="28" y="15"/>
                      <a:pt x="28" y="15"/>
                      <a:pt x="28" y="15"/>
                    </a:cubicBezTo>
                    <a:cubicBezTo>
                      <a:pt x="29" y="15"/>
                      <a:pt x="30" y="15"/>
                      <a:pt x="31" y="16"/>
                    </a:cubicBezTo>
                    <a:cubicBezTo>
                      <a:pt x="35" y="13"/>
                      <a:pt x="35" y="13"/>
                      <a:pt x="35" y="13"/>
                    </a:cubicBezTo>
                    <a:cubicBezTo>
                      <a:pt x="35" y="12"/>
                      <a:pt x="35" y="12"/>
                      <a:pt x="35" y="12"/>
                    </a:cubicBezTo>
                    <a:cubicBezTo>
                      <a:pt x="36" y="12"/>
                      <a:pt x="36" y="12"/>
                      <a:pt x="36" y="13"/>
                    </a:cubicBezTo>
                    <a:cubicBezTo>
                      <a:pt x="37" y="13"/>
                      <a:pt x="41" y="17"/>
                      <a:pt x="41" y="18"/>
                    </a:cubicBezTo>
                    <a:cubicBezTo>
                      <a:pt x="41" y="19"/>
                      <a:pt x="41" y="19"/>
                      <a:pt x="41" y="19"/>
                    </a:cubicBezTo>
                    <a:cubicBezTo>
                      <a:pt x="40" y="20"/>
                      <a:pt x="39" y="22"/>
                      <a:pt x="38" y="23"/>
                    </a:cubicBezTo>
                    <a:cubicBezTo>
                      <a:pt x="38" y="24"/>
                      <a:pt x="39" y="25"/>
                      <a:pt x="39" y="26"/>
                    </a:cubicBezTo>
                    <a:cubicBezTo>
                      <a:pt x="45" y="27"/>
                      <a:pt x="45" y="27"/>
                      <a:pt x="45" y="27"/>
                    </a:cubicBezTo>
                    <a:cubicBezTo>
                      <a:pt x="45" y="27"/>
                      <a:pt x="45" y="27"/>
                      <a:pt x="45" y="28"/>
                    </a:cubicBezTo>
                    <a:lnTo>
                      <a:pt x="45" y="35"/>
                    </a:lnTo>
                    <a:close/>
                    <a:moveTo>
                      <a:pt x="23" y="22"/>
                    </a:moveTo>
                    <a:cubicBezTo>
                      <a:pt x="18" y="22"/>
                      <a:pt x="13" y="26"/>
                      <a:pt x="13" y="31"/>
                    </a:cubicBezTo>
                    <a:cubicBezTo>
                      <a:pt x="13" y="36"/>
                      <a:pt x="18" y="40"/>
                      <a:pt x="23" y="40"/>
                    </a:cubicBezTo>
                    <a:cubicBezTo>
                      <a:pt x="28" y="40"/>
                      <a:pt x="32" y="36"/>
                      <a:pt x="32" y="31"/>
                    </a:cubicBezTo>
                    <a:cubicBezTo>
                      <a:pt x="32" y="26"/>
                      <a:pt x="28" y="22"/>
                      <a:pt x="23" y="22"/>
                    </a:cubicBezTo>
                    <a:close/>
                    <a:moveTo>
                      <a:pt x="68" y="15"/>
                    </a:moveTo>
                    <a:cubicBezTo>
                      <a:pt x="68" y="16"/>
                      <a:pt x="64" y="16"/>
                      <a:pt x="63" y="16"/>
                    </a:cubicBezTo>
                    <a:cubicBezTo>
                      <a:pt x="63" y="17"/>
                      <a:pt x="62" y="18"/>
                      <a:pt x="62" y="18"/>
                    </a:cubicBezTo>
                    <a:cubicBezTo>
                      <a:pt x="62" y="19"/>
                      <a:pt x="64" y="23"/>
                      <a:pt x="64" y="23"/>
                    </a:cubicBezTo>
                    <a:cubicBezTo>
                      <a:pt x="64" y="23"/>
                      <a:pt x="64" y="23"/>
                      <a:pt x="64" y="24"/>
                    </a:cubicBezTo>
                    <a:cubicBezTo>
                      <a:pt x="63" y="24"/>
                      <a:pt x="59" y="26"/>
                      <a:pt x="59" y="26"/>
                    </a:cubicBezTo>
                    <a:cubicBezTo>
                      <a:pt x="59" y="26"/>
                      <a:pt x="56" y="22"/>
                      <a:pt x="56" y="22"/>
                    </a:cubicBezTo>
                    <a:cubicBezTo>
                      <a:pt x="55" y="22"/>
                      <a:pt x="55" y="22"/>
                      <a:pt x="55" y="22"/>
                    </a:cubicBezTo>
                    <a:cubicBezTo>
                      <a:pt x="54" y="22"/>
                      <a:pt x="54" y="22"/>
                      <a:pt x="54" y="22"/>
                    </a:cubicBezTo>
                    <a:cubicBezTo>
                      <a:pt x="53" y="22"/>
                      <a:pt x="50" y="26"/>
                      <a:pt x="50" y="26"/>
                    </a:cubicBezTo>
                    <a:cubicBezTo>
                      <a:pt x="50" y="26"/>
                      <a:pt x="46" y="24"/>
                      <a:pt x="46" y="24"/>
                    </a:cubicBezTo>
                    <a:cubicBezTo>
                      <a:pt x="45" y="23"/>
                      <a:pt x="45" y="23"/>
                      <a:pt x="45" y="23"/>
                    </a:cubicBezTo>
                    <a:cubicBezTo>
                      <a:pt x="45" y="23"/>
                      <a:pt x="47" y="19"/>
                      <a:pt x="47" y="18"/>
                    </a:cubicBezTo>
                    <a:cubicBezTo>
                      <a:pt x="47" y="18"/>
                      <a:pt x="46" y="17"/>
                      <a:pt x="46" y="16"/>
                    </a:cubicBezTo>
                    <a:cubicBezTo>
                      <a:pt x="45" y="16"/>
                      <a:pt x="41" y="16"/>
                      <a:pt x="41" y="15"/>
                    </a:cubicBezTo>
                    <a:cubicBezTo>
                      <a:pt x="41" y="10"/>
                      <a:pt x="41" y="10"/>
                      <a:pt x="41" y="10"/>
                    </a:cubicBezTo>
                    <a:cubicBezTo>
                      <a:pt x="41" y="10"/>
                      <a:pt x="45" y="9"/>
                      <a:pt x="46" y="9"/>
                    </a:cubicBezTo>
                    <a:cubicBezTo>
                      <a:pt x="46" y="9"/>
                      <a:pt x="47" y="8"/>
                      <a:pt x="47" y="7"/>
                    </a:cubicBezTo>
                    <a:cubicBezTo>
                      <a:pt x="47" y="7"/>
                      <a:pt x="45" y="3"/>
                      <a:pt x="45" y="2"/>
                    </a:cubicBezTo>
                    <a:cubicBezTo>
                      <a:pt x="45" y="2"/>
                      <a:pt x="45" y="2"/>
                      <a:pt x="46" y="2"/>
                    </a:cubicBezTo>
                    <a:cubicBezTo>
                      <a:pt x="46" y="2"/>
                      <a:pt x="50" y="0"/>
                      <a:pt x="50" y="0"/>
                    </a:cubicBezTo>
                    <a:cubicBezTo>
                      <a:pt x="50" y="0"/>
                      <a:pt x="53" y="3"/>
                      <a:pt x="54" y="4"/>
                    </a:cubicBezTo>
                    <a:cubicBezTo>
                      <a:pt x="54" y="4"/>
                      <a:pt x="54" y="4"/>
                      <a:pt x="55" y="4"/>
                    </a:cubicBezTo>
                    <a:cubicBezTo>
                      <a:pt x="55" y="4"/>
                      <a:pt x="55" y="4"/>
                      <a:pt x="56" y="4"/>
                    </a:cubicBezTo>
                    <a:cubicBezTo>
                      <a:pt x="57" y="2"/>
                      <a:pt x="58" y="1"/>
                      <a:pt x="59" y="0"/>
                    </a:cubicBezTo>
                    <a:cubicBezTo>
                      <a:pt x="59" y="0"/>
                      <a:pt x="59" y="0"/>
                      <a:pt x="59" y="0"/>
                    </a:cubicBezTo>
                    <a:cubicBezTo>
                      <a:pt x="59" y="0"/>
                      <a:pt x="63" y="2"/>
                      <a:pt x="64" y="2"/>
                    </a:cubicBezTo>
                    <a:cubicBezTo>
                      <a:pt x="64" y="2"/>
                      <a:pt x="64" y="2"/>
                      <a:pt x="64" y="2"/>
                    </a:cubicBezTo>
                    <a:cubicBezTo>
                      <a:pt x="64" y="3"/>
                      <a:pt x="62" y="7"/>
                      <a:pt x="62" y="7"/>
                    </a:cubicBezTo>
                    <a:cubicBezTo>
                      <a:pt x="62" y="8"/>
                      <a:pt x="63" y="9"/>
                      <a:pt x="63" y="9"/>
                    </a:cubicBezTo>
                    <a:cubicBezTo>
                      <a:pt x="64" y="9"/>
                      <a:pt x="68" y="10"/>
                      <a:pt x="68" y="10"/>
                    </a:cubicBezTo>
                    <a:lnTo>
                      <a:pt x="68" y="15"/>
                    </a:lnTo>
                    <a:close/>
                    <a:moveTo>
                      <a:pt x="68" y="52"/>
                    </a:moveTo>
                    <a:cubicBezTo>
                      <a:pt x="68" y="52"/>
                      <a:pt x="64" y="53"/>
                      <a:pt x="63" y="53"/>
                    </a:cubicBezTo>
                    <a:cubicBezTo>
                      <a:pt x="63" y="54"/>
                      <a:pt x="62" y="54"/>
                      <a:pt x="62" y="55"/>
                    </a:cubicBezTo>
                    <a:cubicBezTo>
                      <a:pt x="62" y="56"/>
                      <a:pt x="64" y="59"/>
                      <a:pt x="64" y="60"/>
                    </a:cubicBezTo>
                    <a:cubicBezTo>
                      <a:pt x="64" y="60"/>
                      <a:pt x="64" y="60"/>
                      <a:pt x="64" y="60"/>
                    </a:cubicBezTo>
                    <a:cubicBezTo>
                      <a:pt x="63" y="60"/>
                      <a:pt x="59" y="63"/>
                      <a:pt x="59" y="63"/>
                    </a:cubicBezTo>
                    <a:cubicBezTo>
                      <a:pt x="59" y="63"/>
                      <a:pt x="56" y="59"/>
                      <a:pt x="56" y="59"/>
                    </a:cubicBezTo>
                    <a:cubicBezTo>
                      <a:pt x="55" y="59"/>
                      <a:pt x="55" y="59"/>
                      <a:pt x="55" y="59"/>
                    </a:cubicBezTo>
                    <a:cubicBezTo>
                      <a:pt x="54" y="59"/>
                      <a:pt x="54" y="59"/>
                      <a:pt x="54" y="59"/>
                    </a:cubicBezTo>
                    <a:cubicBezTo>
                      <a:pt x="53" y="59"/>
                      <a:pt x="50" y="63"/>
                      <a:pt x="50" y="63"/>
                    </a:cubicBezTo>
                    <a:cubicBezTo>
                      <a:pt x="50" y="63"/>
                      <a:pt x="46" y="60"/>
                      <a:pt x="46" y="60"/>
                    </a:cubicBezTo>
                    <a:cubicBezTo>
                      <a:pt x="45" y="60"/>
                      <a:pt x="45" y="60"/>
                      <a:pt x="45" y="60"/>
                    </a:cubicBezTo>
                    <a:cubicBezTo>
                      <a:pt x="45" y="59"/>
                      <a:pt x="47" y="56"/>
                      <a:pt x="47" y="55"/>
                    </a:cubicBezTo>
                    <a:cubicBezTo>
                      <a:pt x="47" y="54"/>
                      <a:pt x="46" y="54"/>
                      <a:pt x="46" y="53"/>
                    </a:cubicBezTo>
                    <a:cubicBezTo>
                      <a:pt x="45" y="53"/>
                      <a:pt x="41" y="52"/>
                      <a:pt x="41" y="52"/>
                    </a:cubicBezTo>
                    <a:cubicBezTo>
                      <a:pt x="41" y="47"/>
                      <a:pt x="41" y="47"/>
                      <a:pt x="41" y="47"/>
                    </a:cubicBezTo>
                    <a:cubicBezTo>
                      <a:pt x="41" y="46"/>
                      <a:pt x="45" y="46"/>
                      <a:pt x="46" y="46"/>
                    </a:cubicBezTo>
                    <a:cubicBezTo>
                      <a:pt x="46" y="45"/>
                      <a:pt x="47" y="45"/>
                      <a:pt x="47" y="44"/>
                    </a:cubicBezTo>
                    <a:cubicBezTo>
                      <a:pt x="47" y="43"/>
                      <a:pt x="45" y="40"/>
                      <a:pt x="45" y="39"/>
                    </a:cubicBezTo>
                    <a:cubicBezTo>
                      <a:pt x="45" y="39"/>
                      <a:pt x="45" y="39"/>
                      <a:pt x="46" y="39"/>
                    </a:cubicBezTo>
                    <a:cubicBezTo>
                      <a:pt x="46" y="39"/>
                      <a:pt x="50" y="36"/>
                      <a:pt x="50" y="36"/>
                    </a:cubicBezTo>
                    <a:cubicBezTo>
                      <a:pt x="50" y="36"/>
                      <a:pt x="53" y="40"/>
                      <a:pt x="54" y="40"/>
                    </a:cubicBezTo>
                    <a:cubicBezTo>
                      <a:pt x="54" y="40"/>
                      <a:pt x="54" y="40"/>
                      <a:pt x="55" y="40"/>
                    </a:cubicBezTo>
                    <a:cubicBezTo>
                      <a:pt x="55" y="40"/>
                      <a:pt x="55" y="40"/>
                      <a:pt x="56" y="40"/>
                    </a:cubicBezTo>
                    <a:cubicBezTo>
                      <a:pt x="57" y="39"/>
                      <a:pt x="58" y="38"/>
                      <a:pt x="59" y="36"/>
                    </a:cubicBezTo>
                    <a:cubicBezTo>
                      <a:pt x="59" y="36"/>
                      <a:pt x="59" y="36"/>
                      <a:pt x="59" y="36"/>
                    </a:cubicBezTo>
                    <a:cubicBezTo>
                      <a:pt x="59" y="36"/>
                      <a:pt x="63" y="39"/>
                      <a:pt x="64" y="39"/>
                    </a:cubicBezTo>
                    <a:cubicBezTo>
                      <a:pt x="64" y="39"/>
                      <a:pt x="64" y="39"/>
                      <a:pt x="64" y="39"/>
                    </a:cubicBezTo>
                    <a:cubicBezTo>
                      <a:pt x="64" y="40"/>
                      <a:pt x="62" y="43"/>
                      <a:pt x="62" y="44"/>
                    </a:cubicBezTo>
                    <a:cubicBezTo>
                      <a:pt x="62" y="45"/>
                      <a:pt x="63" y="45"/>
                      <a:pt x="63" y="46"/>
                    </a:cubicBezTo>
                    <a:cubicBezTo>
                      <a:pt x="64" y="46"/>
                      <a:pt x="68" y="46"/>
                      <a:pt x="68" y="47"/>
                    </a:cubicBezTo>
                    <a:lnTo>
                      <a:pt x="68" y="52"/>
                    </a:lnTo>
                    <a:close/>
                    <a:moveTo>
                      <a:pt x="55" y="8"/>
                    </a:moveTo>
                    <a:cubicBezTo>
                      <a:pt x="52" y="8"/>
                      <a:pt x="50" y="10"/>
                      <a:pt x="50" y="13"/>
                    </a:cubicBezTo>
                    <a:cubicBezTo>
                      <a:pt x="50" y="15"/>
                      <a:pt x="52" y="17"/>
                      <a:pt x="55" y="17"/>
                    </a:cubicBezTo>
                    <a:cubicBezTo>
                      <a:pt x="57" y="17"/>
                      <a:pt x="59" y="15"/>
                      <a:pt x="59" y="13"/>
                    </a:cubicBezTo>
                    <a:cubicBezTo>
                      <a:pt x="59" y="10"/>
                      <a:pt x="57" y="8"/>
                      <a:pt x="55" y="8"/>
                    </a:cubicBezTo>
                    <a:close/>
                    <a:moveTo>
                      <a:pt x="55" y="45"/>
                    </a:moveTo>
                    <a:cubicBezTo>
                      <a:pt x="52" y="45"/>
                      <a:pt x="50" y="47"/>
                      <a:pt x="50" y="49"/>
                    </a:cubicBezTo>
                    <a:cubicBezTo>
                      <a:pt x="50" y="52"/>
                      <a:pt x="52" y="54"/>
                      <a:pt x="55" y="54"/>
                    </a:cubicBezTo>
                    <a:cubicBezTo>
                      <a:pt x="57" y="54"/>
                      <a:pt x="59" y="52"/>
                      <a:pt x="59" y="49"/>
                    </a:cubicBezTo>
                    <a:cubicBezTo>
                      <a:pt x="59" y="47"/>
                      <a:pt x="57" y="45"/>
                      <a:pt x="55" y="45"/>
                    </a:cubicBezTo>
                    <a:close/>
                  </a:path>
                </a:pathLst>
              </a:custGeom>
              <a:solidFill>
                <a:schemeClr val="bg1"/>
              </a:solidFill>
              <a:ln w="9525">
                <a:noFill/>
                <a:round/>
              </a:ln>
            </p:spPr>
            <p:txBody>
              <a:bodyPr vert="horz" wrap="square" lIns="121920" tIns="60960" rIns="121920" bIns="60960" numCol="1" anchor="t" anchorCtr="0" compatLnSpc="1"/>
              <a:lstStyle/>
              <a:p>
                <a:endParaRPr lang="en-US" sz="2400" dirty="0">
                  <a:latin typeface="华文中宋" panose="02010600040101010101" pitchFamily="2" charset="-122"/>
                </a:endParaRPr>
              </a:p>
            </p:txBody>
          </p:sp>
        </p:grpSp>
        <p:grpSp>
          <p:nvGrpSpPr>
            <p:cNvPr id="25" name="组合 24"/>
            <p:cNvGrpSpPr/>
            <p:nvPr/>
          </p:nvGrpSpPr>
          <p:grpSpPr>
            <a:xfrm>
              <a:off x="4946677" y="1849974"/>
              <a:ext cx="432833" cy="432834"/>
              <a:chOff x="4946677" y="1849974"/>
              <a:chExt cx="432833" cy="432834"/>
            </a:xfrm>
          </p:grpSpPr>
          <p:sp>
            <p:nvSpPr>
              <p:cNvPr id="42" name="棱台 41"/>
              <p:cNvSpPr>
                <a:spLocks noChangeArrowheads="1"/>
              </p:cNvSpPr>
              <p:nvPr/>
            </p:nvSpPr>
            <p:spPr bwMode="auto">
              <a:xfrm>
                <a:off x="4946677" y="1849974"/>
                <a:ext cx="432833"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44" name="Freeform 328"/>
              <p:cNvSpPr>
                <a:spLocks noChangeAspect="1" noChangeArrowheads="1"/>
              </p:cNvSpPr>
              <p:nvPr/>
            </p:nvSpPr>
            <p:spPr bwMode="auto">
              <a:xfrm>
                <a:off x="5009841" y="1980893"/>
                <a:ext cx="306503" cy="170995"/>
              </a:xfrm>
              <a:custGeom>
                <a:avLst/>
                <a:gdLst>
                  <a:gd name="T0" fmla="*/ 585 w 1564"/>
                  <a:gd name="T1" fmla="*/ 610 h 871"/>
                  <a:gd name="T2" fmla="*/ 451 w 1564"/>
                  <a:gd name="T3" fmla="*/ 744 h 871"/>
                  <a:gd name="T4" fmla="*/ 585 w 1564"/>
                  <a:gd name="T5" fmla="*/ 870 h 871"/>
                  <a:gd name="T6" fmla="*/ 710 w 1564"/>
                  <a:gd name="T7" fmla="*/ 744 h 871"/>
                  <a:gd name="T8" fmla="*/ 585 w 1564"/>
                  <a:gd name="T9" fmla="*/ 610 h 871"/>
                  <a:gd name="T10" fmla="*/ 585 w 1564"/>
                  <a:gd name="T11" fmla="*/ 811 h 871"/>
                  <a:gd name="T12" fmla="*/ 518 w 1564"/>
                  <a:gd name="T13" fmla="*/ 744 h 871"/>
                  <a:gd name="T14" fmla="*/ 585 w 1564"/>
                  <a:gd name="T15" fmla="*/ 677 h 871"/>
                  <a:gd name="T16" fmla="*/ 643 w 1564"/>
                  <a:gd name="T17" fmla="*/ 744 h 871"/>
                  <a:gd name="T18" fmla="*/ 585 w 1564"/>
                  <a:gd name="T19" fmla="*/ 811 h 871"/>
                  <a:gd name="T20" fmla="*/ 1563 w 1564"/>
                  <a:gd name="T21" fmla="*/ 519 h 871"/>
                  <a:gd name="T22" fmla="*/ 1563 w 1564"/>
                  <a:gd name="T23" fmla="*/ 652 h 871"/>
                  <a:gd name="T24" fmla="*/ 1505 w 1564"/>
                  <a:gd name="T25" fmla="*/ 719 h 871"/>
                  <a:gd name="T26" fmla="*/ 1429 w 1564"/>
                  <a:gd name="T27" fmla="*/ 719 h 871"/>
                  <a:gd name="T28" fmla="*/ 1262 w 1564"/>
                  <a:gd name="T29" fmla="*/ 569 h 871"/>
                  <a:gd name="T30" fmla="*/ 1095 w 1564"/>
                  <a:gd name="T31" fmla="*/ 719 h 871"/>
                  <a:gd name="T32" fmla="*/ 752 w 1564"/>
                  <a:gd name="T33" fmla="*/ 719 h 871"/>
                  <a:gd name="T34" fmla="*/ 585 w 1564"/>
                  <a:gd name="T35" fmla="*/ 569 h 871"/>
                  <a:gd name="T36" fmla="*/ 409 w 1564"/>
                  <a:gd name="T37" fmla="*/ 719 h 871"/>
                  <a:gd name="T38" fmla="*/ 326 w 1564"/>
                  <a:gd name="T39" fmla="*/ 719 h 871"/>
                  <a:gd name="T40" fmla="*/ 267 w 1564"/>
                  <a:gd name="T41" fmla="*/ 652 h 871"/>
                  <a:gd name="T42" fmla="*/ 267 w 1564"/>
                  <a:gd name="T43" fmla="*/ 519 h 871"/>
                  <a:gd name="T44" fmla="*/ 1563 w 1564"/>
                  <a:gd name="T45" fmla="*/ 519 h 871"/>
                  <a:gd name="T46" fmla="*/ 1262 w 1564"/>
                  <a:gd name="T47" fmla="*/ 610 h 871"/>
                  <a:gd name="T48" fmla="*/ 1128 w 1564"/>
                  <a:gd name="T49" fmla="*/ 744 h 871"/>
                  <a:gd name="T50" fmla="*/ 1262 w 1564"/>
                  <a:gd name="T51" fmla="*/ 870 h 871"/>
                  <a:gd name="T52" fmla="*/ 1396 w 1564"/>
                  <a:gd name="T53" fmla="*/ 744 h 871"/>
                  <a:gd name="T54" fmla="*/ 1262 w 1564"/>
                  <a:gd name="T55" fmla="*/ 610 h 871"/>
                  <a:gd name="T56" fmla="*/ 1262 w 1564"/>
                  <a:gd name="T57" fmla="*/ 811 h 871"/>
                  <a:gd name="T58" fmla="*/ 1195 w 1564"/>
                  <a:gd name="T59" fmla="*/ 744 h 871"/>
                  <a:gd name="T60" fmla="*/ 1262 w 1564"/>
                  <a:gd name="T61" fmla="*/ 677 h 871"/>
                  <a:gd name="T62" fmla="*/ 1329 w 1564"/>
                  <a:gd name="T63" fmla="*/ 744 h 871"/>
                  <a:gd name="T64" fmla="*/ 1262 w 1564"/>
                  <a:gd name="T65" fmla="*/ 811 h 871"/>
                  <a:gd name="T66" fmla="*/ 1538 w 1564"/>
                  <a:gd name="T67" fmla="*/ 376 h 871"/>
                  <a:gd name="T68" fmla="*/ 1295 w 1564"/>
                  <a:gd name="T69" fmla="*/ 134 h 871"/>
                  <a:gd name="T70" fmla="*/ 1229 w 1564"/>
                  <a:gd name="T71" fmla="*/ 109 h 871"/>
                  <a:gd name="T72" fmla="*/ 1112 w 1564"/>
                  <a:gd name="T73" fmla="*/ 109 h 871"/>
                  <a:gd name="T74" fmla="*/ 1112 w 1564"/>
                  <a:gd name="T75" fmla="*/ 59 h 871"/>
                  <a:gd name="T76" fmla="*/ 1045 w 1564"/>
                  <a:gd name="T77" fmla="*/ 0 h 871"/>
                  <a:gd name="T78" fmla="*/ 326 w 1564"/>
                  <a:gd name="T79" fmla="*/ 0 h 871"/>
                  <a:gd name="T80" fmla="*/ 267 w 1564"/>
                  <a:gd name="T81" fmla="*/ 59 h 871"/>
                  <a:gd name="T82" fmla="*/ 267 w 1564"/>
                  <a:gd name="T83" fmla="*/ 75 h 871"/>
                  <a:gd name="T84" fmla="*/ 8 w 1564"/>
                  <a:gd name="T85" fmla="*/ 101 h 871"/>
                  <a:gd name="T86" fmla="*/ 459 w 1564"/>
                  <a:gd name="T87" fmla="*/ 159 h 871"/>
                  <a:gd name="T88" fmla="*/ 0 w 1564"/>
                  <a:gd name="T89" fmla="*/ 209 h 871"/>
                  <a:gd name="T90" fmla="*/ 459 w 1564"/>
                  <a:gd name="T91" fmla="*/ 268 h 871"/>
                  <a:gd name="T92" fmla="*/ 0 w 1564"/>
                  <a:gd name="T93" fmla="*/ 309 h 871"/>
                  <a:gd name="T94" fmla="*/ 267 w 1564"/>
                  <a:gd name="T95" fmla="*/ 360 h 871"/>
                  <a:gd name="T96" fmla="*/ 267 w 1564"/>
                  <a:gd name="T97" fmla="*/ 485 h 871"/>
                  <a:gd name="T98" fmla="*/ 1563 w 1564"/>
                  <a:gd name="T99" fmla="*/ 485 h 871"/>
                  <a:gd name="T100" fmla="*/ 1563 w 1564"/>
                  <a:gd name="T101" fmla="*/ 435 h 871"/>
                  <a:gd name="T102" fmla="*/ 1538 w 1564"/>
                  <a:gd name="T103" fmla="*/ 376 h 871"/>
                  <a:gd name="T104" fmla="*/ 1429 w 1564"/>
                  <a:gd name="T105" fmla="*/ 385 h 871"/>
                  <a:gd name="T106" fmla="*/ 1195 w 1564"/>
                  <a:gd name="T107" fmla="*/ 385 h 871"/>
                  <a:gd name="T108" fmla="*/ 1178 w 1564"/>
                  <a:gd name="T109" fmla="*/ 376 h 871"/>
                  <a:gd name="T110" fmla="*/ 1178 w 1564"/>
                  <a:gd name="T111" fmla="*/ 193 h 871"/>
                  <a:gd name="T112" fmla="*/ 1195 w 1564"/>
                  <a:gd name="T113" fmla="*/ 184 h 871"/>
                  <a:gd name="T114" fmla="*/ 1237 w 1564"/>
                  <a:gd name="T115" fmla="*/ 184 h 871"/>
                  <a:gd name="T116" fmla="*/ 1245 w 1564"/>
                  <a:gd name="T117" fmla="*/ 184 h 871"/>
                  <a:gd name="T118" fmla="*/ 1438 w 1564"/>
                  <a:gd name="T119" fmla="*/ 368 h 871"/>
                  <a:gd name="T120" fmla="*/ 1429 w 1564"/>
                  <a:gd name="T121" fmla="*/ 385 h 871"/>
                  <a:gd name="T122" fmla="*/ 1429 w 1564"/>
                  <a:gd name="T123" fmla="*/ 385 h 871"/>
                  <a:gd name="T124" fmla="*/ 1429 w 1564"/>
                  <a:gd name="T125" fmla="*/ 385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64" h="871">
                    <a:moveTo>
                      <a:pt x="585" y="610"/>
                    </a:moveTo>
                    <a:cubicBezTo>
                      <a:pt x="510" y="610"/>
                      <a:pt x="451" y="669"/>
                      <a:pt x="451" y="744"/>
                    </a:cubicBezTo>
                    <a:cubicBezTo>
                      <a:pt x="451" y="820"/>
                      <a:pt x="510" y="870"/>
                      <a:pt x="585" y="870"/>
                    </a:cubicBezTo>
                    <a:cubicBezTo>
                      <a:pt x="652" y="870"/>
                      <a:pt x="710" y="820"/>
                      <a:pt x="710" y="744"/>
                    </a:cubicBezTo>
                    <a:cubicBezTo>
                      <a:pt x="710" y="669"/>
                      <a:pt x="652" y="610"/>
                      <a:pt x="585" y="610"/>
                    </a:cubicBezTo>
                    <a:close/>
                    <a:moveTo>
                      <a:pt x="585" y="811"/>
                    </a:moveTo>
                    <a:cubicBezTo>
                      <a:pt x="543" y="811"/>
                      <a:pt x="518" y="778"/>
                      <a:pt x="518" y="744"/>
                    </a:cubicBezTo>
                    <a:cubicBezTo>
                      <a:pt x="518" y="711"/>
                      <a:pt x="543" y="677"/>
                      <a:pt x="585" y="677"/>
                    </a:cubicBezTo>
                    <a:cubicBezTo>
                      <a:pt x="618" y="677"/>
                      <a:pt x="643" y="711"/>
                      <a:pt x="643" y="744"/>
                    </a:cubicBezTo>
                    <a:cubicBezTo>
                      <a:pt x="643" y="778"/>
                      <a:pt x="618" y="811"/>
                      <a:pt x="585" y="811"/>
                    </a:cubicBezTo>
                    <a:close/>
                    <a:moveTo>
                      <a:pt x="1563" y="519"/>
                    </a:moveTo>
                    <a:cubicBezTo>
                      <a:pt x="1563" y="652"/>
                      <a:pt x="1563" y="652"/>
                      <a:pt x="1563" y="652"/>
                    </a:cubicBezTo>
                    <a:cubicBezTo>
                      <a:pt x="1563" y="694"/>
                      <a:pt x="1538" y="719"/>
                      <a:pt x="1505" y="719"/>
                    </a:cubicBezTo>
                    <a:cubicBezTo>
                      <a:pt x="1429" y="719"/>
                      <a:pt x="1429" y="719"/>
                      <a:pt x="1429" y="719"/>
                    </a:cubicBezTo>
                    <a:cubicBezTo>
                      <a:pt x="1421" y="636"/>
                      <a:pt x="1346" y="569"/>
                      <a:pt x="1262" y="569"/>
                    </a:cubicBezTo>
                    <a:cubicBezTo>
                      <a:pt x="1178" y="569"/>
                      <a:pt x="1103" y="636"/>
                      <a:pt x="1095" y="719"/>
                    </a:cubicBezTo>
                    <a:cubicBezTo>
                      <a:pt x="752" y="719"/>
                      <a:pt x="752" y="719"/>
                      <a:pt x="752" y="719"/>
                    </a:cubicBezTo>
                    <a:cubicBezTo>
                      <a:pt x="735" y="636"/>
                      <a:pt x="669" y="569"/>
                      <a:pt x="585" y="569"/>
                    </a:cubicBezTo>
                    <a:cubicBezTo>
                      <a:pt x="493" y="569"/>
                      <a:pt x="426" y="636"/>
                      <a:pt x="409" y="719"/>
                    </a:cubicBezTo>
                    <a:cubicBezTo>
                      <a:pt x="326" y="719"/>
                      <a:pt x="326" y="719"/>
                      <a:pt x="326" y="719"/>
                    </a:cubicBezTo>
                    <a:cubicBezTo>
                      <a:pt x="292" y="719"/>
                      <a:pt x="267" y="694"/>
                      <a:pt x="267" y="652"/>
                    </a:cubicBezTo>
                    <a:cubicBezTo>
                      <a:pt x="267" y="519"/>
                      <a:pt x="267" y="519"/>
                      <a:pt x="267" y="519"/>
                    </a:cubicBezTo>
                    <a:lnTo>
                      <a:pt x="1563" y="519"/>
                    </a:lnTo>
                    <a:close/>
                    <a:moveTo>
                      <a:pt x="1262" y="610"/>
                    </a:moveTo>
                    <a:cubicBezTo>
                      <a:pt x="1187" y="610"/>
                      <a:pt x="1128" y="669"/>
                      <a:pt x="1128" y="744"/>
                    </a:cubicBezTo>
                    <a:cubicBezTo>
                      <a:pt x="1128" y="820"/>
                      <a:pt x="1187" y="870"/>
                      <a:pt x="1262" y="870"/>
                    </a:cubicBezTo>
                    <a:cubicBezTo>
                      <a:pt x="1337" y="870"/>
                      <a:pt x="1396" y="820"/>
                      <a:pt x="1396" y="744"/>
                    </a:cubicBezTo>
                    <a:cubicBezTo>
                      <a:pt x="1396" y="669"/>
                      <a:pt x="1337" y="610"/>
                      <a:pt x="1262" y="610"/>
                    </a:cubicBezTo>
                    <a:close/>
                    <a:moveTo>
                      <a:pt x="1262" y="811"/>
                    </a:moveTo>
                    <a:cubicBezTo>
                      <a:pt x="1229" y="811"/>
                      <a:pt x="1195" y="778"/>
                      <a:pt x="1195" y="744"/>
                    </a:cubicBezTo>
                    <a:cubicBezTo>
                      <a:pt x="1195" y="711"/>
                      <a:pt x="1229" y="677"/>
                      <a:pt x="1262" y="677"/>
                    </a:cubicBezTo>
                    <a:cubicBezTo>
                      <a:pt x="1295" y="677"/>
                      <a:pt x="1329" y="711"/>
                      <a:pt x="1329" y="744"/>
                    </a:cubicBezTo>
                    <a:cubicBezTo>
                      <a:pt x="1329" y="778"/>
                      <a:pt x="1295" y="811"/>
                      <a:pt x="1262" y="811"/>
                    </a:cubicBezTo>
                    <a:close/>
                    <a:moveTo>
                      <a:pt x="1538" y="376"/>
                    </a:moveTo>
                    <a:cubicBezTo>
                      <a:pt x="1295" y="134"/>
                      <a:pt x="1295" y="134"/>
                      <a:pt x="1295" y="134"/>
                    </a:cubicBezTo>
                    <a:cubicBezTo>
                      <a:pt x="1279" y="117"/>
                      <a:pt x="1254" y="109"/>
                      <a:pt x="1229" y="109"/>
                    </a:cubicBezTo>
                    <a:cubicBezTo>
                      <a:pt x="1112" y="109"/>
                      <a:pt x="1112" y="109"/>
                      <a:pt x="1112" y="109"/>
                    </a:cubicBezTo>
                    <a:cubicBezTo>
                      <a:pt x="1112" y="59"/>
                      <a:pt x="1112" y="59"/>
                      <a:pt x="1112" y="59"/>
                    </a:cubicBezTo>
                    <a:cubicBezTo>
                      <a:pt x="1112" y="25"/>
                      <a:pt x="1078" y="0"/>
                      <a:pt x="1045" y="0"/>
                    </a:cubicBezTo>
                    <a:cubicBezTo>
                      <a:pt x="326" y="0"/>
                      <a:pt x="326" y="0"/>
                      <a:pt x="326" y="0"/>
                    </a:cubicBezTo>
                    <a:cubicBezTo>
                      <a:pt x="292" y="0"/>
                      <a:pt x="267" y="25"/>
                      <a:pt x="267" y="59"/>
                    </a:cubicBezTo>
                    <a:cubicBezTo>
                      <a:pt x="267" y="75"/>
                      <a:pt x="267" y="75"/>
                      <a:pt x="267" y="75"/>
                    </a:cubicBezTo>
                    <a:cubicBezTo>
                      <a:pt x="8" y="101"/>
                      <a:pt x="8" y="101"/>
                      <a:pt x="8" y="101"/>
                    </a:cubicBezTo>
                    <a:cubicBezTo>
                      <a:pt x="459" y="159"/>
                      <a:pt x="459" y="159"/>
                      <a:pt x="459" y="159"/>
                    </a:cubicBezTo>
                    <a:cubicBezTo>
                      <a:pt x="0" y="209"/>
                      <a:pt x="0" y="209"/>
                      <a:pt x="0" y="209"/>
                    </a:cubicBezTo>
                    <a:cubicBezTo>
                      <a:pt x="459" y="268"/>
                      <a:pt x="459" y="268"/>
                      <a:pt x="459" y="268"/>
                    </a:cubicBezTo>
                    <a:cubicBezTo>
                      <a:pt x="0" y="309"/>
                      <a:pt x="0" y="309"/>
                      <a:pt x="0" y="309"/>
                    </a:cubicBezTo>
                    <a:cubicBezTo>
                      <a:pt x="267" y="360"/>
                      <a:pt x="267" y="360"/>
                      <a:pt x="267" y="360"/>
                    </a:cubicBezTo>
                    <a:cubicBezTo>
                      <a:pt x="267" y="485"/>
                      <a:pt x="267" y="485"/>
                      <a:pt x="267" y="485"/>
                    </a:cubicBezTo>
                    <a:cubicBezTo>
                      <a:pt x="1563" y="485"/>
                      <a:pt x="1563" y="485"/>
                      <a:pt x="1563" y="485"/>
                    </a:cubicBezTo>
                    <a:cubicBezTo>
                      <a:pt x="1563" y="435"/>
                      <a:pt x="1563" y="435"/>
                      <a:pt x="1563" y="435"/>
                    </a:cubicBezTo>
                    <a:cubicBezTo>
                      <a:pt x="1563" y="410"/>
                      <a:pt x="1555" y="393"/>
                      <a:pt x="1538" y="376"/>
                    </a:cubicBezTo>
                    <a:close/>
                    <a:moveTo>
                      <a:pt x="1429" y="385"/>
                    </a:moveTo>
                    <a:cubicBezTo>
                      <a:pt x="1195" y="385"/>
                      <a:pt x="1195" y="385"/>
                      <a:pt x="1195" y="385"/>
                    </a:cubicBezTo>
                    <a:cubicBezTo>
                      <a:pt x="1187" y="385"/>
                      <a:pt x="1178" y="376"/>
                      <a:pt x="1178" y="376"/>
                    </a:cubicBezTo>
                    <a:cubicBezTo>
                      <a:pt x="1178" y="193"/>
                      <a:pt x="1178" y="193"/>
                      <a:pt x="1178" y="193"/>
                    </a:cubicBezTo>
                    <a:cubicBezTo>
                      <a:pt x="1178" y="184"/>
                      <a:pt x="1187" y="184"/>
                      <a:pt x="1195" y="184"/>
                    </a:cubicBezTo>
                    <a:cubicBezTo>
                      <a:pt x="1237" y="184"/>
                      <a:pt x="1237" y="184"/>
                      <a:pt x="1237" y="184"/>
                    </a:cubicBezTo>
                    <a:lnTo>
                      <a:pt x="1245" y="184"/>
                    </a:lnTo>
                    <a:cubicBezTo>
                      <a:pt x="1438" y="368"/>
                      <a:pt x="1438" y="368"/>
                      <a:pt x="1438" y="368"/>
                    </a:cubicBezTo>
                    <a:cubicBezTo>
                      <a:pt x="1446" y="376"/>
                      <a:pt x="1438" y="385"/>
                      <a:pt x="1429" y="385"/>
                    </a:cubicBezTo>
                    <a:close/>
                    <a:moveTo>
                      <a:pt x="1429" y="385"/>
                    </a:moveTo>
                    <a:lnTo>
                      <a:pt x="1429" y="385"/>
                    </a:lnTo>
                    <a:close/>
                  </a:path>
                </a:pathLst>
              </a:custGeom>
              <a:solidFill>
                <a:schemeClr val="bg1"/>
              </a:solidFill>
              <a:ln>
                <a:noFill/>
              </a:ln>
              <a:effectLst/>
            </p:spPr>
            <p:txBody>
              <a:bodyPr wrap="none" lIns="243785" tIns="121892" rIns="243785" bIns="121892"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2400" b="0" i="0" u="none" strike="noStrike" kern="1200" cap="none" spc="0" normalizeH="0" baseline="0" noProof="0" dirty="0">
                  <a:ln>
                    <a:noFill/>
                  </a:ln>
                  <a:solidFill>
                    <a:prstClr val="black"/>
                  </a:solidFill>
                  <a:effectLst/>
                  <a:uLnTx/>
                  <a:uFillTx/>
                  <a:latin typeface="Bauhaus 93" panose="04030905020B02020C02" pitchFamily="82" charset="0"/>
                  <a:ea typeface="字魂96号-虎啸手书" panose="00000500000000000000" pitchFamily="2" charset="-122"/>
                  <a:sym typeface="Bauhaus 93" panose="04030905020B02020C02" pitchFamily="82" charset="0"/>
                </a:endParaRPr>
              </a:p>
            </p:txBody>
          </p:sp>
        </p:grpSp>
        <p:grpSp>
          <p:nvGrpSpPr>
            <p:cNvPr id="26" name="组合 25"/>
            <p:cNvGrpSpPr/>
            <p:nvPr/>
          </p:nvGrpSpPr>
          <p:grpSpPr>
            <a:xfrm>
              <a:off x="5594749" y="1849974"/>
              <a:ext cx="432048" cy="432834"/>
              <a:chOff x="5594749" y="1849974"/>
              <a:chExt cx="432048" cy="432834"/>
            </a:xfrm>
          </p:grpSpPr>
          <p:sp>
            <p:nvSpPr>
              <p:cNvPr id="27" name="棱台 26"/>
              <p:cNvSpPr>
                <a:spLocks noChangeArrowheads="1"/>
              </p:cNvSpPr>
              <p:nvPr/>
            </p:nvSpPr>
            <p:spPr bwMode="auto">
              <a:xfrm>
                <a:off x="5594749" y="1849974"/>
                <a:ext cx="432048"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28" name="user-group_74577"/>
              <p:cNvSpPr>
                <a:spLocks noChangeAspect="1"/>
              </p:cNvSpPr>
              <p:nvPr/>
            </p:nvSpPr>
            <p:spPr bwMode="auto">
              <a:xfrm>
                <a:off x="5672311" y="1947532"/>
                <a:ext cx="276924" cy="237718"/>
              </a:xfrm>
              <a:custGeom>
                <a:avLst/>
                <a:gdLst>
                  <a:gd name="connsiteX0" fmla="*/ 246732 w 607286"/>
                  <a:gd name="connsiteY0" fmla="*/ 261798 h 515410"/>
                  <a:gd name="connsiteX1" fmla="*/ 303643 w 607286"/>
                  <a:gd name="connsiteY1" fmla="*/ 283469 h 515410"/>
                  <a:gd name="connsiteX2" fmla="*/ 360554 w 607286"/>
                  <a:gd name="connsiteY2" fmla="*/ 261798 h 515410"/>
                  <a:gd name="connsiteX3" fmla="*/ 499721 w 607286"/>
                  <a:gd name="connsiteY3" fmla="*/ 439385 h 515410"/>
                  <a:gd name="connsiteX4" fmla="*/ 499956 w 607286"/>
                  <a:gd name="connsiteY4" fmla="*/ 447819 h 515410"/>
                  <a:gd name="connsiteX5" fmla="*/ 499956 w 607286"/>
                  <a:gd name="connsiteY5" fmla="*/ 457308 h 515410"/>
                  <a:gd name="connsiteX6" fmla="*/ 303643 w 607286"/>
                  <a:gd name="connsiteY6" fmla="*/ 515410 h 515410"/>
                  <a:gd name="connsiteX7" fmla="*/ 107330 w 607286"/>
                  <a:gd name="connsiteY7" fmla="*/ 457308 h 515410"/>
                  <a:gd name="connsiteX8" fmla="*/ 107330 w 607286"/>
                  <a:gd name="connsiteY8" fmla="*/ 444539 h 515410"/>
                  <a:gd name="connsiteX9" fmla="*/ 107682 w 607286"/>
                  <a:gd name="connsiteY9" fmla="*/ 435519 h 515410"/>
                  <a:gd name="connsiteX10" fmla="*/ 246732 w 607286"/>
                  <a:gd name="connsiteY10" fmla="*/ 261798 h 515410"/>
                  <a:gd name="connsiteX11" fmla="*/ 494038 w 607286"/>
                  <a:gd name="connsiteY11" fmla="*/ 237453 h 515410"/>
                  <a:gd name="connsiteX12" fmla="*/ 607169 w 607286"/>
                  <a:gd name="connsiteY12" fmla="*/ 381785 h 515410"/>
                  <a:gd name="connsiteX13" fmla="*/ 607286 w 607286"/>
                  <a:gd name="connsiteY13" fmla="*/ 388580 h 515410"/>
                  <a:gd name="connsiteX14" fmla="*/ 607286 w 607286"/>
                  <a:gd name="connsiteY14" fmla="*/ 396312 h 515410"/>
                  <a:gd name="connsiteX15" fmla="*/ 527367 w 607286"/>
                  <a:gd name="connsiteY15" fmla="*/ 436730 h 515410"/>
                  <a:gd name="connsiteX16" fmla="*/ 496972 w 607286"/>
                  <a:gd name="connsiteY16" fmla="*/ 296029 h 515410"/>
                  <a:gd name="connsiteX17" fmla="*/ 443927 w 607286"/>
                  <a:gd name="connsiteY17" fmla="*/ 255026 h 515410"/>
                  <a:gd name="connsiteX18" fmla="*/ 447800 w 607286"/>
                  <a:gd name="connsiteY18" fmla="*/ 255143 h 515410"/>
                  <a:gd name="connsiteX19" fmla="*/ 494038 w 607286"/>
                  <a:gd name="connsiteY19" fmla="*/ 237453 h 515410"/>
                  <a:gd name="connsiteX20" fmla="*/ 113199 w 607286"/>
                  <a:gd name="connsiteY20" fmla="*/ 237453 h 515410"/>
                  <a:gd name="connsiteX21" fmla="*/ 159417 w 607286"/>
                  <a:gd name="connsiteY21" fmla="*/ 255143 h 515410"/>
                  <a:gd name="connsiteX22" fmla="*/ 163288 w 607286"/>
                  <a:gd name="connsiteY22" fmla="*/ 255026 h 515410"/>
                  <a:gd name="connsiteX23" fmla="*/ 110266 w 607286"/>
                  <a:gd name="connsiteY23" fmla="*/ 296029 h 515410"/>
                  <a:gd name="connsiteX24" fmla="*/ 79884 w 607286"/>
                  <a:gd name="connsiteY24" fmla="*/ 436730 h 515410"/>
                  <a:gd name="connsiteX25" fmla="*/ 0 w 607286"/>
                  <a:gd name="connsiteY25" fmla="*/ 396312 h 515410"/>
                  <a:gd name="connsiteX26" fmla="*/ 0 w 607286"/>
                  <a:gd name="connsiteY26" fmla="*/ 388580 h 515410"/>
                  <a:gd name="connsiteX27" fmla="*/ 235 w 607286"/>
                  <a:gd name="connsiteY27" fmla="*/ 381785 h 515410"/>
                  <a:gd name="connsiteX28" fmla="*/ 113199 w 607286"/>
                  <a:gd name="connsiteY28" fmla="*/ 237453 h 515410"/>
                  <a:gd name="connsiteX29" fmla="*/ 447940 w 607286"/>
                  <a:gd name="connsiteY29" fmla="*/ 24839 h 515410"/>
                  <a:gd name="connsiteX30" fmla="*/ 532275 w 607286"/>
                  <a:gd name="connsiteY30" fmla="*/ 127229 h 515410"/>
                  <a:gd name="connsiteX31" fmla="*/ 447940 w 607286"/>
                  <a:gd name="connsiteY31" fmla="*/ 229620 h 515410"/>
                  <a:gd name="connsiteX32" fmla="*/ 409350 w 607286"/>
                  <a:gd name="connsiteY32" fmla="*/ 218373 h 515410"/>
                  <a:gd name="connsiteX33" fmla="*/ 435272 w 607286"/>
                  <a:gd name="connsiteY33" fmla="*/ 126058 h 515410"/>
                  <a:gd name="connsiteX34" fmla="*/ 416388 w 607286"/>
                  <a:gd name="connsiteY34" fmla="*/ 28588 h 515410"/>
                  <a:gd name="connsiteX35" fmla="*/ 447940 w 607286"/>
                  <a:gd name="connsiteY35" fmla="*/ 24839 h 515410"/>
                  <a:gd name="connsiteX36" fmla="*/ 159441 w 607286"/>
                  <a:gd name="connsiteY36" fmla="*/ 24839 h 515410"/>
                  <a:gd name="connsiteX37" fmla="*/ 190894 w 607286"/>
                  <a:gd name="connsiteY37" fmla="*/ 28588 h 515410"/>
                  <a:gd name="connsiteX38" fmla="*/ 171999 w 607286"/>
                  <a:gd name="connsiteY38" fmla="*/ 126058 h 515410"/>
                  <a:gd name="connsiteX39" fmla="*/ 197936 w 607286"/>
                  <a:gd name="connsiteY39" fmla="*/ 218373 h 515410"/>
                  <a:gd name="connsiteX40" fmla="*/ 159441 w 607286"/>
                  <a:gd name="connsiteY40" fmla="*/ 229620 h 515410"/>
                  <a:gd name="connsiteX41" fmla="*/ 74940 w 607286"/>
                  <a:gd name="connsiteY41" fmla="*/ 127229 h 515410"/>
                  <a:gd name="connsiteX42" fmla="*/ 159441 w 607286"/>
                  <a:gd name="connsiteY42" fmla="*/ 24839 h 515410"/>
                  <a:gd name="connsiteX43" fmla="*/ 303643 w 607286"/>
                  <a:gd name="connsiteY43" fmla="*/ 0 h 515410"/>
                  <a:gd name="connsiteX44" fmla="*/ 407586 w 607286"/>
                  <a:gd name="connsiteY44" fmla="*/ 126030 h 515410"/>
                  <a:gd name="connsiteX45" fmla="*/ 303643 w 607286"/>
                  <a:gd name="connsiteY45" fmla="*/ 252060 h 515410"/>
                  <a:gd name="connsiteX46" fmla="*/ 199700 w 607286"/>
                  <a:gd name="connsiteY46" fmla="*/ 126030 h 515410"/>
                  <a:gd name="connsiteX47" fmla="*/ 303643 w 607286"/>
                  <a:gd name="connsiteY47" fmla="*/ 0 h 515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07286" h="515410">
                    <a:moveTo>
                      <a:pt x="246732" y="261798"/>
                    </a:moveTo>
                    <a:cubicBezTo>
                      <a:pt x="246732" y="261798"/>
                      <a:pt x="263864" y="283469"/>
                      <a:pt x="303643" y="283469"/>
                    </a:cubicBezTo>
                    <a:cubicBezTo>
                      <a:pt x="343539" y="283469"/>
                      <a:pt x="360554" y="261798"/>
                      <a:pt x="360554" y="261798"/>
                    </a:cubicBezTo>
                    <a:cubicBezTo>
                      <a:pt x="482003" y="283586"/>
                      <a:pt x="497844" y="318143"/>
                      <a:pt x="499721" y="439385"/>
                    </a:cubicBezTo>
                    <a:cubicBezTo>
                      <a:pt x="499839" y="447233"/>
                      <a:pt x="499956" y="448522"/>
                      <a:pt x="499956" y="447819"/>
                    </a:cubicBezTo>
                    <a:cubicBezTo>
                      <a:pt x="499956" y="449928"/>
                      <a:pt x="499956" y="452973"/>
                      <a:pt x="499956" y="457308"/>
                    </a:cubicBezTo>
                    <a:cubicBezTo>
                      <a:pt x="499956" y="457308"/>
                      <a:pt x="471090" y="515410"/>
                      <a:pt x="303643" y="515410"/>
                    </a:cubicBezTo>
                    <a:cubicBezTo>
                      <a:pt x="136313" y="515410"/>
                      <a:pt x="107330" y="457308"/>
                      <a:pt x="107330" y="457308"/>
                    </a:cubicBezTo>
                    <a:cubicBezTo>
                      <a:pt x="107330" y="450513"/>
                      <a:pt x="107330" y="446648"/>
                      <a:pt x="107330" y="444539"/>
                    </a:cubicBezTo>
                    <a:cubicBezTo>
                      <a:pt x="107330" y="445593"/>
                      <a:pt x="107447" y="445125"/>
                      <a:pt x="107682" y="435519"/>
                    </a:cubicBezTo>
                    <a:cubicBezTo>
                      <a:pt x="109794" y="317440"/>
                      <a:pt x="126691" y="283352"/>
                      <a:pt x="246732" y="261798"/>
                    </a:cubicBezTo>
                    <a:close/>
                    <a:moveTo>
                      <a:pt x="494038" y="237453"/>
                    </a:moveTo>
                    <a:cubicBezTo>
                      <a:pt x="592734" y="255260"/>
                      <a:pt x="605526" y="283260"/>
                      <a:pt x="607169" y="381785"/>
                    </a:cubicBezTo>
                    <a:cubicBezTo>
                      <a:pt x="607286" y="388112"/>
                      <a:pt x="607286" y="389166"/>
                      <a:pt x="607286" y="388580"/>
                    </a:cubicBezTo>
                    <a:cubicBezTo>
                      <a:pt x="607286" y="390220"/>
                      <a:pt x="607286" y="392681"/>
                      <a:pt x="607286" y="396312"/>
                    </a:cubicBezTo>
                    <a:cubicBezTo>
                      <a:pt x="607286" y="396312"/>
                      <a:pt x="593673" y="423609"/>
                      <a:pt x="527367" y="436730"/>
                    </a:cubicBezTo>
                    <a:cubicBezTo>
                      <a:pt x="526311" y="372413"/>
                      <a:pt x="520795" y="328598"/>
                      <a:pt x="496972" y="296029"/>
                    </a:cubicBezTo>
                    <a:cubicBezTo>
                      <a:pt x="483241" y="277168"/>
                      <a:pt x="464464" y="264281"/>
                      <a:pt x="443927" y="255026"/>
                    </a:cubicBezTo>
                    <a:cubicBezTo>
                      <a:pt x="445218" y="255026"/>
                      <a:pt x="446509" y="255143"/>
                      <a:pt x="447800" y="255143"/>
                    </a:cubicBezTo>
                    <a:cubicBezTo>
                      <a:pt x="480190" y="255143"/>
                      <a:pt x="494038" y="237453"/>
                      <a:pt x="494038" y="237453"/>
                    </a:cubicBezTo>
                    <a:close/>
                    <a:moveTo>
                      <a:pt x="113199" y="237453"/>
                    </a:moveTo>
                    <a:cubicBezTo>
                      <a:pt x="113199" y="237453"/>
                      <a:pt x="127041" y="255143"/>
                      <a:pt x="159417" y="255143"/>
                    </a:cubicBezTo>
                    <a:cubicBezTo>
                      <a:pt x="160707" y="255143"/>
                      <a:pt x="161998" y="255026"/>
                      <a:pt x="163288" y="255026"/>
                    </a:cubicBezTo>
                    <a:cubicBezTo>
                      <a:pt x="142760" y="264281"/>
                      <a:pt x="124108" y="277168"/>
                      <a:pt x="110266" y="296029"/>
                    </a:cubicBezTo>
                    <a:cubicBezTo>
                      <a:pt x="86453" y="328598"/>
                      <a:pt x="81057" y="372413"/>
                      <a:pt x="79884" y="436730"/>
                    </a:cubicBezTo>
                    <a:cubicBezTo>
                      <a:pt x="13607" y="423609"/>
                      <a:pt x="0" y="396312"/>
                      <a:pt x="0" y="396312"/>
                    </a:cubicBezTo>
                    <a:cubicBezTo>
                      <a:pt x="0" y="392681"/>
                      <a:pt x="0" y="390220"/>
                      <a:pt x="0" y="388580"/>
                    </a:cubicBezTo>
                    <a:cubicBezTo>
                      <a:pt x="0" y="389166"/>
                      <a:pt x="117" y="388112"/>
                      <a:pt x="235" y="381785"/>
                    </a:cubicBezTo>
                    <a:cubicBezTo>
                      <a:pt x="1760" y="283260"/>
                      <a:pt x="14663" y="255260"/>
                      <a:pt x="113199" y="237453"/>
                    </a:cubicBezTo>
                    <a:close/>
                    <a:moveTo>
                      <a:pt x="447940" y="24839"/>
                    </a:moveTo>
                    <a:cubicBezTo>
                      <a:pt x="519842" y="24839"/>
                      <a:pt x="532275" y="70645"/>
                      <a:pt x="532275" y="127229"/>
                    </a:cubicBezTo>
                    <a:cubicBezTo>
                      <a:pt x="532275" y="183814"/>
                      <a:pt x="494506" y="229620"/>
                      <a:pt x="447940" y="229620"/>
                    </a:cubicBezTo>
                    <a:cubicBezTo>
                      <a:pt x="433982" y="229620"/>
                      <a:pt x="420962" y="225520"/>
                      <a:pt x="409350" y="218373"/>
                    </a:cubicBezTo>
                    <a:cubicBezTo>
                      <a:pt x="426123" y="191780"/>
                      <a:pt x="435272" y="159681"/>
                      <a:pt x="435272" y="126058"/>
                    </a:cubicBezTo>
                    <a:cubicBezTo>
                      <a:pt x="435272" y="96419"/>
                      <a:pt x="433044" y="59164"/>
                      <a:pt x="416388" y="28588"/>
                    </a:cubicBezTo>
                    <a:cubicBezTo>
                      <a:pt x="425302" y="26128"/>
                      <a:pt x="435741" y="24839"/>
                      <a:pt x="447940" y="24839"/>
                    </a:cubicBezTo>
                    <a:close/>
                    <a:moveTo>
                      <a:pt x="159441" y="24839"/>
                    </a:moveTo>
                    <a:cubicBezTo>
                      <a:pt x="171529" y="24839"/>
                      <a:pt x="181975" y="26128"/>
                      <a:pt x="190894" y="28588"/>
                    </a:cubicBezTo>
                    <a:cubicBezTo>
                      <a:pt x="174346" y="59164"/>
                      <a:pt x="171999" y="96419"/>
                      <a:pt x="171999" y="126058"/>
                    </a:cubicBezTo>
                    <a:cubicBezTo>
                      <a:pt x="171999" y="159681"/>
                      <a:pt x="181153" y="191780"/>
                      <a:pt x="197936" y="218373"/>
                    </a:cubicBezTo>
                    <a:cubicBezTo>
                      <a:pt x="186434" y="225520"/>
                      <a:pt x="173290" y="229620"/>
                      <a:pt x="159441" y="229620"/>
                    </a:cubicBezTo>
                    <a:cubicBezTo>
                      <a:pt x="112848" y="229620"/>
                      <a:pt x="74940" y="183814"/>
                      <a:pt x="74940" y="127229"/>
                    </a:cubicBezTo>
                    <a:cubicBezTo>
                      <a:pt x="74940" y="70645"/>
                      <a:pt x="87380" y="24839"/>
                      <a:pt x="159441" y="24839"/>
                    </a:cubicBezTo>
                    <a:close/>
                    <a:moveTo>
                      <a:pt x="303643" y="0"/>
                    </a:moveTo>
                    <a:cubicBezTo>
                      <a:pt x="392335" y="0"/>
                      <a:pt x="407586" y="56456"/>
                      <a:pt x="407586" y="126030"/>
                    </a:cubicBezTo>
                    <a:cubicBezTo>
                      <a:pt x="407586" y="195604"/>
                      <a:pt x="361011" y="252060"/>
                      <a:pt x="303643" y="252060"/>
                    </a:cubicBezTo>
                    <a:cubicBezTo>
                      <a:pt x="246275" y="252060"/>
                      <a:pt x="199700" y="195604"/>
                      <a:pt x="199700" y="126030"/>
                    </a:cubicBezTo>
                    <a:cubicBezTo>
                      <a:pt x="199700" y="56456"/>
                      <a:pt x="215069" y="0"/>
                      <a:pt x="303643" y="0"/>
                    </a:cubicBezTo>
                    <a:close/>
                  </a:path>
                </a:pathLst>
              </a:custGeom>
              <a:solidFill>
                <a:schemeClr val="bg1"/>
              </a:solidFill>
              <a:ln>
                <a:noFill/>
              </a:ln>
            </p:spPr>
            <p:txBody>
              <a:bodyPr/>
              <a:lstStyle/>
              <a:p>
                <a:endParaRPr lang="zh-CN" altLang="en-US">
                  <a:latin typeface="华文中宋" panose="02010600040101010101" pitchFamily="2" charset="-122"/>
                  <a:ea typeface="方正黑体简体" panose="02010601030101010101" pitchFamily="2" charset="-122"/>
                  <a:sym typeface="思源黑体旧字形"/>
                </a:endParaRPr>
              </a:p>
            </p:txBody>
          </p:sp>
        </p:grpSp>
      </p:gr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5"/>
                                        </p:tgtEl>
                                        <p:attrNameLst>
                                          <p:attrName>ppt_y</p:attrName>
                                        </p:attrNameLst>
                                      </p:cBhvr>
                                      <p:tavLst>
                                        <p:tav tm="0">
                                          <p:val>
                                            <p:strVal val="#ppt_y"/>
                                          </p:val>
                                        </p:tav>
                                        <p:tav tm="100000">
                                          <p:val>
                                            <p:strVal val="#ppt_y"/>
                                          </p:val>
                                        </p:tav>
                                      </p:tavLst>
                                    </p:anim>
                                    <p:anim calcmode="lin" valueType="num">
                                      <p:cBhvr>
                                        <p:cTn id="17"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5"/>
                                        </p:tgtEl>
                                      </p:cBhvr>
                                    </p:animEffect>
                                  </p:childTnLst>
                                </p:cTn>
                              </p:par>
                            </p:childTnLst>
                          </p:cTn>
                        </p:par>
                        <p:par>
                          <p:cTn id="20" fill="hold">
                            <p:stCondLst>
                              <p:cond delay="2049"/>
                            </p:stCondLst>
                            <p:childTnLst>
                              <p:par>
                                <p:cTn id="21" presetID="22" presetClass="entr" presetSubtype="4"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down)">
                                      <p:cBhvr>
                                        <p:cTn id="23" dur="500"/>
                                        <p:tgtEl>
                                          <p:spTgt spid="29"/>
                                        </p:tgtEl>
                                      </p:cBhvr>
                                    </p:animEffect>
                                  </p:childTnLst>
                                </p:cTn>
                              </p:par>
                            </p:childTnLst>
                          </p:cTn>
                        </p:par>
                        <p:par>
                          <p:cTn id="24" fill="hold">
                            <p:stCondLst>
                              <p:cond delay="2549"/>
                            </p:stCondLst>
                            <p:childTnLst>
                              <p:par>
                                <p:cTn id="25" presetID="22" presetClass="entr" presetSubtype="8"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29"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建材企业重大事故隐患解读</a:t>
            </a:r>
          </a:p>
        </p:txBody>
      </p:sp>
      <p:sp>
        <p:nvSpPr>
          <p:cNvPr id="15" name="文本框 14"/>
          <p:cNvSpPr txBox="1"/>
          <p:nvPr/>
        </p:nvSpPr>
        <p:spPr>
          <a:xfrm>
            <a:off x="3383867" y="4436489"/>
            <a:ext cx="2232248" cy="338554"/>
          </a:xfrm>
          <a:prstGeom prst="rect">
            <a:avLst/>
          </a:prstGeom>
          <a:noFill/>
        </p:spPr>
        <p:txBody>
          <a:bodyPr wrap="square">
            <a:spAutoFit/>
          </a:bodyPr>
          <a:lstStyle/>
          <a:p>
            <a:r>
              <a:rPr lang="zh-CN" altLang="en-US" sz="1600" dirty="0">
                <a:solidFill>
                  <a:srgbClr val="0070C0"/>
                </a:solidFill>
              </a:rPr>
              <a:t>设置一氧化碳检测装置</a:t>
            </a:r>
          </a:p>
        </p:txBody>
      </p:sp>
      <p:sp>
        <p:nvSpPr>
          <p:cNvPr id="13" name="矩形 12"/>
          <p:cNvSpPr/>
          <p:nvPr/>
        </p:nvSpPr>
        <p:spPr>
          <a:xfrm>
            <a:off x="467544" y="742120"/>
            <a:ext cx="8064896" cy="643248"/>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（一）煤磨袋式收尘器、煤粉仓未设置温度和固定式一氧化碳 浓度监测报警装置，或者未设置气体灭火</a:t>
            </a:r>
            <a:r>
              <a:rPr lang="zh-CN" altLang="en-US" sz="1600" dirty="0" smtClean="0"/>
              <a:t>装置</a:t>
            </a:r>
            <a:endParaRPr lang="zh-CN" altLang="en-US" sz="1600" dirty="0"/>
          </a:p>
        </p:txBody>
      </p:sp>
      <p:sp>
        <p:nvSpPr>
          <p:cNvPr id="14" name="文本框 13"/>
          <p:cNvSpPr txBox="1"/>
          <p:nvPr/>
        </p:nvSpPr>
        <p:spPr>
          <a:xfrm>
            <a:off x="467544" y="1382839"/>
            <a:ext cx="8064896" cy="1097736"/>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rPr>
              <a:t>（</a:t>
            </a:r>
            <a:r>
              <a:rPr lang="en-US" altLang="zh-CN" sz="1400" b="0" dirty="0">
                <a:solidFill>
                  <a:schemeClr val="tx1"/>
                </a:solidFill>
              </a:rPr>
              <a:t>1</a:t>
            </a:r>
            <a:r>
              <a:rPr lang="zh-CN" altLang="en-US" sz="1400" b="0" dirty="0">
                <a:solidFill>
                  <a:schemeClr val="tx1"/>
                </a:solidFill>
              </a:rPr>
              <a:t>）煤磨袋式收尘器的灰斗或者进、出风口未设置温度监测</a:t>
            </a:r>
            <a:r>
              <a:rPr lang="zh-CN" altLang="en-US" sz="1400" b="0" dirty="0" smtClean="0">
                <a:solidFill>
                  <a:schemeClr val="tx1"/>
                </a:solidFill>
              </a:rPr>
              <a:t>报警</a:t>
            </a:r>
            <a:r>
              <a:rPr lang="zh-CN" altLang="en-US" sz="1400" b="0" dirty="0">
                <a:solidFill>
                  <a:schemeClr val="tx1"/>
                </a:solidFill>
              </a:rPr>
              <a:t>装置。</a:t>
            </a:r>
          </a:p>
          <a:p>
            <a:pPr>
              <a:lnSpc>
                <a:spcPct val="100000"/>
              </a:lnSpc>
            </a:pPr>
            <a:r>
              <a:rPr lang="zh-CN" altLang="en-US" sz="1400" b="0" dirty="0">
                <a:solidFill>
                  <a:schemeClr val="tx1"/>
                </a:solidFill>
              </a:rPr>
              <a:t>（</a:t>
            </a:r>
            <a:r>
              <a:rPr lang="en-US" altLang="zh-CN" sz="1400" b="0" dirty="0">
                <a:solidFill>
                  <a:schemeClr val="tx1"/>
                </a:solidFill>
              </a:rPr>
              <a:t>2</a:t>
            </a:r>
            <a:r>
              <a:rPr lang="zh-CN" altLang="en-US" sz="1400" b="0" dirty="0">
                <a:solidFill>
                  <a:schemeClr val="tx1"/>
                </a:solidFill>
              </a:rPr>
              <a:t>）煤粉仓锥体未设置温度监测报警装置。</a:t>
            </a:r>
          </a:p>
          <a:p>
            <a:pPr>
              <a:lnSpc>
                <a:spcPct val="100000"/>
              </a:lnSpc>
            </a:pPr>
            <a:r>
              <a:rPr lang="zh-CN" altLang="en-US" sz="1400" b="0" dirty="0">
                <a:solidFill>
                  <a:schemeClr val="tx1"/>
                </a:solidFill>
              </a:rPr>
              <a:t>（</a:t>
            </a:r>
            <a:r>
              <a:rPr lang="en-US" altLang="zh-CN" sz="1400" b="0" dirty="0">
                <a:solidFill>
                  <a:schemeClr val="tx1"/>
                </a:solidFill>
              </a:rPr>
              <a:t>3</a:t>
            </a:r>
            <a:r>
              <a:rPr lang="zh-CN" altLang="en-US" sz="1400" b="0" dirty="0">
                <a:solidFill>
                  <a:schemeClr val="tx1"/>
                </a:solidFill>
              </a:rPr>
              <a:t>）煤磨袋式收尘器出风口未设置固定式一氧化碳浓度监测报警装置</a:t>
            </a:r>
            <a:r>
              <a:rPr lang="zh-CN" altLang="en-US" sz="1400" b="0" dirty="0" smtClean="0">
                <a:solidFill>
                  <a:schemeClr val="tx1"/>
                </a:solidFill>
              </a:rPr>
              <a:t>。</a:t>
            </a:r>
            <a:endParaRPr lang="zh-CN" altLang="en-US" sz="1400" b="0" dirty="0">
              <a:solidFill>
                <a:schemeClr val="tx1"/>
              </a:solidFill>
            </a:endParaRPr>
          </a:p>
        </p:txBody>
      </p:sp>
      <p:pic>
        <p:nvPicPr>
          <p:cNvPr id="16" name="图片 15"/>
          <p:cNvPicPr>
            <a:picLocks noChangeAspect="1"/>
          </p:cNvPicPr>
          <p:nvPr/>
        </p:nvPicPr>
        <p:blipFill>
          <a:blip r:embed="rId3"/>
          <a:stretch>
            <a:fillRect/>
          </a:stretch>
        </p:blipFill>
        <p:spPr>
          <a:xfrm>
            <a:off x="2995107" y="2558532"/>
            <a:ext cx="3009769" cy="1800000"/>
          </a:xfrm>
          <a:prstGeom prst="rect">
            <a:avLst/>
          </a:prstGeom>
        </p:spPr>
      </p:pic>
      <p:pic>
        <p:nvPicPr>
          <p:cNvPr id="3" name="图片 2"/>
          <p:cNvPicPr>
            <a:picLocks noChangeAspect="1"/>
          </p:cNvPicPr>
          <p:nvPr/>
        </p:nvPicPr>
        <p:blipFill>
          <a:blip r:embed="rId4"/>
          <a:stretch>
            <a:fillRect/>
          </a:stretch>
        </p:blipFill>
        <p:spPr>
          <a:xfrm>
            <a:off x="3059832" y="2643758"/>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建材企业重大事故隐患解读</a:t>
            </a:r>
          </a:p>
        </p:txBody>
      </p:sp>
      <p:sp>
        <p:nvSpPr>
          <p:cNvPr id="13" name="矩形 12"/>
          <p:cNvSpPr/>
          <p:nvPr/>
        </p:nvSpPr>
        <p:spPr>
          <a:xfrm>
            <a:off x="467544" y="742120"/>
            <a:ext cx="8064896" cy="643248"/>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（一）煤磨袋式收尘器、煤粉仓未设置温度和固定式一氧化碳 浓度监测报警装置，或者未设置气体灭火</a:t>
            </a:r>
            <a:r>
              <a:rPr lang="zh-CN" altLang="en-US" sz="1600" dirty="0" smtClean="0"/>
              <a:t>装置</a:t>
            </a:r>
            <a:endParaRPr lang="zh-CN" altLang="en-US" sz="1600" dirty="0"/>
          </a:p>
        </p:txBody>
      </p:sp>
      <p:sp>
        <p:nvSpPr>
          <p:cNvPr id="14" name="文本框 13"/>
          <p:cNvSpPr txBox="1"/>
          <p:nvPr/>
        </p:nvSpPr>
        <p:spPr>
          <a:xfrm>
            <a:off x="467544" y="1382839"/>
            <a:ext cx="8064896" cy="1097736"/>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smtClean="0">
                <a:solidFill>
                  <a:schemeClr val="tx1"/>
                </a:solidFill>
              </a:rPr>
              <a:t>（</a:t>
            </a:r>
            <a:r>
              <a:rPr lang="en-US" altLang="zh-CN" sz="1400" b="0" dirty="0">
                <a:solidFill>
                  <a:schemeClr val="tx1"/>
                </a:solidFill>
              </a:rPr>
              <a:t>4</a:t>
            </a:r>
            <a:r>
              <a:rPr lang="zh-CN" altLang="en-US" sz="1400" b="0" dirty="0">
                <a:solidFill>
                  <a:schemeClr val="tx1"/>
                </a:solidFill>
              </a:rPr>
              <a:t>）煤粉仓未设置固定式一氧化碳浓度监测报警装置。</a:t>
            </a:r>
          </a:p>
          <a:p>
            <a:pPr>
              <a:lnSpc>
                <a:spcPct val="100000"/>
              </a:lnSpc>
            </a:pPr>
            <a:r>
              <a:rPr lang="zh-CN" altLang="en-US" sz="1400" b="0" dirty="0">
                <a:solidFill>
                  <a:schemeClr val="tx1"/>
                </a:solidFill>
              </a:rPr>
              <a:t>（</a:t>
            </a:r>
            <a:r>
              <a:rPr lang="en-US" altLang="zh-CN" sz="1400" b="0" dirty="0">
                <a:solidFill>
                  <a:schemeClr val="tx1"/>
                </a:solidFill>
              </a:rPr>
              <a:t>5</a:t>
            </a:r>
            <a:r>
              <a:rPr lang="zh-CN" altLang="en-US" sz="1400" b="0" dirty="0">
                <a:solidFill>
                  <a:schemeClr val="tx1"/>
                </a:solidFill>
              </a:rPr>
              <a:t>）煤磨袋式收尘器或者煤粉仓未设置气体灭火装置，或者气体灭火装置未同时设有自动控制、手动控制和机械应急操作三种</a:t>
            </a:r>
            <a:r>
              <a:rPr lang="zh-CN" altLang="en-US" sz="1400" b="0" dirty="0" smtClean="0">
                <a:solidFill>
                  <a:schemeClr val="tx1"/>
                </a:solidFill>
              </a:rPr>
              <a:t>启动</a:t>
            </a:r>
            <a:r>
              <a:rPr lang="zh-CN" altLang="en-US" sz="1400" b="0" dirty="0">
                <a:solidFill>
                  <a:schemeClr val="tx1"/>
                </a:solidFill>
              </a:rPr>
              <a:t>方式。</a:t>
            </a:r>
          </a:p>
        </p:txBody>
      </p:sp>
      <p:sp>
        <p:nvSpPr>
          <p:cNvPr id="10" name="文本框 9"/>
          <p:cNvSpPr txBox="1"/>
          <p:nvPr/>
        </p:nvSpPr>
        <p:spPr>
          <a:xfrm>
            <a:off x="1494381" y="4402759"/>
            <a:ext cx="3240360" cy="338554"/>
          </a:xfrm>
          <a:prstGeom prst="rect">
            <a:avLst/>
          </a:prstGeom>
          <a:noFill/>
        </p:spPr>
        <p:txBody>
          <a:bodyPr wrap="square">
            <a:spAutoFit/>
          </a:bodyPr>
          <a:lstStyle/>
          <a:p>
            <a:r>
              <a:rPr lang="zh-CN" altLang="en-US" sz="1600" dirty="0">
                <a:solidFill>
                  <a:srgbClr val="0070C0"/>
                </a:solidFill>
              </a:rPr>
              <a:t>进出风口、粉仓均设置了温度检测</a:t>
            </a:r>
          </a:p>
        </p:txBody>
      </p:sp>
      <p:sp>
        <p:nvSpPr>
          <p:cNvPr id="11" name="文本框 10"/>
          <p:cNvSpPr txBox="1"/>
          <p:nvPr/>
        </p:nvSpPr>
        <p:spPr>
          <a:xfrm>
            <a:off x="5182441" y="4402759"/>
            <a:ext cx="1872208" cy="338554"/>
          </a:xfrm>
          <a:prstGeom prst="rect">
            <a:avLst/>
          </a:prstGeom>
          <a:noFill/>
        </p:spPr>
        <p:txBody>
          <a:bodyPr wrap="square">
            <a:spAutoFit/>
          </a:bodyPr>
          <a:lstStyle/>
          <a:p>
            <a:r>
              <a:rPr lang="zh-CN" altLang="en-US" sz="1600" dirty="0">
                <a:solidFill>
                  <a:srgbClr val="0070C0"/>
                </a:solidFill>
              </a:rPr>
              <a:t>设置其他灭火装置</a:t>
            </a:r>
          </a:p>
        </p:txBody>
      </p:sp>
      <p:pic>
        <p:nvPicPr>
          <p:cNvPr id="3" name="图片 2"/>
          <p:cNvPicPr>
            <a:picLocks noChangeAspect="1"/>
          </p:cNvPicPr>
          <p:nvPr/>
        </p:nvPicPr>
        <p:blipFill>
          <a:blip r:embed="rId3"/>
          <a:stretch>
            <a:fillRect/>
          </a:stretch>
        </p:blipFill>
        <p:spPr>
          <a:xfrm>
            <a:off x="1979712" y="2514874"/>
            <a:ext cx="2269698" cy="1800000"/>
          </a:xfrm>
          <a:prstGeom prst="rect">
            <a:avLst/>
          </a:prstGeom>
        </p:spPr>
      </p:pic>
      <p:pic>
        <p:nvPicPr>
          <p:cNvPr id="4" name="图片 3"/>
          <p:cNvPicPr>
            <a:picLocks noChangeAspect="1"/>
          </p:cNvPicPr>
          <p:nvPr/>
        </p:nvPicPr>
        <p:blipFill>
          <a:blip r:embed="rId4"/>
          <a:stretch>
            <a:fillRect/>
          </a:stretch>
        </p:blipFill>
        <p:spPr>
          <a:xfrm>
            <a:off x="4788024" y="2514874"/>
            <a:ext cx="2661043" cy="1800000"/>
          </a:xfrm>
          <a:prstGeom prst="rect">
            <a:avLst/>
          </a:prstGeom>
        </p:spPr>
      </p:pic>
      <p:pic>
        <p:nvPicPr>
          <p:cNvPr id="5" name="图片 4"/>
          <p:cNvPicPr>
            <a:picLocks noChangeAspect="1"/>
          </p:cNvPicPr>
          <p:nvPr/>
        </p:nvPicPr>
        <p:blipFill>
          <a:blip r:embed="rId5"/>
          <a:stretch>
            <a:fillRect/>
          </a:stretch>
        </p:blipFill>
        <p:spPr>
          <a:xfrm>
            <a:off x="4860032" y="2571749"/>
            <a:ext cx="357750" cy="357333"/>
          </a:xfrm>
          <a:prstGeom prst="rect">
            <a:avLst/>
          </a:prstGeom>
        </p:spPr>
      </p:pic>
      <p:pic>
        <p:nvPicPr>
          <p:cNvPr id="6" name="图片 5"/>
          <p:cNvPicPr>
            <a:picLocks noChangeAspect="1"/>
          </p:cNvPicPr>
          <p:nvPr/>
        </p:nvPicPr>
        <p:blipFill>
          <a:blip r:embed="rId5"/>
          <a:stretch>
            <a:fillRect/>
          </a:stretch>
        </p:blipFill>
        <p:spPr>
          <a:xfrm>
            <a:off x="3707904" y="2571749"/>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建材企业重大事故隐患解读</a:t>
            </a:r>
          </a:p>
        </p:txBody>
      </p:sp>
      <p:sp>
        <p:nvSpPr>
          <p:cNvPr id="6" name="文本框 5"/>
          <p:cNvSpPr txBox="1"/>
          <p:nvPr/>
        </p:nvSpPr>
        <p:spPr>
          <a:xfrm>
            <a:off x="1752112" y="4255654"/>
            <a:ext cx="1061557" cy="338554"/>
          </a:xfrm>
          <a:prstGeom prst="rect">
            <a:avLst/>
          </a:prstGeom>
          <a:noFill/>
        </p:spPr>
        <p:txBody>
          <a:bodyPr wrap="square">
            <a:spAutoFit/>
          </a:bodyPr>
          <a:lstStyle/>
          <a:p>
            <a:r>
              <a:rPr lang="zh-CN" altLang="en-US" sz="1600" dirty="0">
                <a:solidFill>
                  <a:srgbClr val="0070C0"/>
                </a:solidFill>
              </a:rPr>
              <a:t>清库</a:t>
            </a:r>
            <a:r>
              <a:rPr lang="zh-CN" altLang="en-US" sz="1600" dirty="0" smtClean="0">
                <a:solidFill>
                  <a:srgbClr val="0070C0"/>
                </a:solidFill>
              </a:rPr>
              <a:t>方案</a:t>
            </a:r>
            <a:endParaRPr lang="zh-CN" altLang="en-US" sz="1600" dirty="0">
              <a:solidFill>
                <a:srgbClr val="0070C0"/>
              </a:solidFill>
            </a:endParaRPr>
          </a:p>
        </p:txBody>
      </p:sp>
      <p:sp>
        <p:nvSpPr>
          <p:cNvPr id="10" name="矩形 9"/>
          <p:cNvSpPr/>
          <p:nvPr/>
        </p:nvSpPr>
        <p:spPr>
          <a:xfrm>
            <a:off x="467544" y="742120"/>
            <a:ext cx="8064896" cy="417870"/>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（二）筒型储库人工清库作业未落实清库方案中防止高处坠落、坍塌等</a:t>
            </a:r>
            <a:r>
              <a:rPr lang="zh-CN" altLang="en-US" sz="1600" dirty="0" smtClean="0"/>
              <a:t>安全措施</a:t>
            </a:r>
            <a:endParaRPr lang="zh-CN" altLang="en-US" sz="1600" dirty="0"/>
          </a:p>
        </p:txBody>
      </p:sp>
      <p:sp>
        <p:nvSpPr>
          <p:cNvPr id="11" name="文本框 10"/>
          <p:cNvSpPr txBox="1"/>
          <p:nvPr/>
        </p:nvSpPr>
        <p:spPr>
          <a:xfrm>
            <a:off x="467544" y="1203598"/>
            <a:ext cx="8064896" cy="1097736"/>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rPr>
              <a:t>（</a:t>
            </a:r>
            <a:r>
              <a:rPr lang="en-US" altLang="zh-CN" sz="1400" b="0" dirty="0">
                <a:solidFill>
                  <a:schemeClr val="tx1"/>
                </a:solidFill>
              </a:rPr>
              <a:t>1</a:t>
            </a:r>
            <a:r>
              <a:rPr lang="zh-CN" altLang="en-US" sz="1400" b="0" dirty="0">
                <a:solidFill>
                  <a:schemeClr val="tx1"/>
                </a:solidFill>
              </a:rPr>
              <a:t>）筒型储存库人工清库作业未制定清库方案。</a:t>
            </a:r>
          </a:p>
          <a:p>
            <a:pPr>
              <a:lnSpc>
                <a:spcPct val="100000"/>
              </a:lnSpc>
            </a:pPr>
            <a:r>
              <a:rPr lang="zh-CN" altLang="en-US" sz="1400" b="0" dirty="0">
                <a:solidFill>
                  <a:schemeClr val="tx1"/>
                </a:solidFill>
              </a:rPr>
              <a:t>（</a:t>
            </a:r>
            <a:r>
              <a:rPr lang="en-US" altLang="zh-CN" sz="1400" b="0" dirty="0">
                <a:solidFill>
                  <a:schemeClr val="tx1"/>
                </a:solidFill>
              </a:rPr>
              <a:t>2</a:t>
            </a:r>
            <a:r>
              <a:rPr lang="zh-CN" altLang="en-US" sz="1400" b="0" dirty="0">
                <a:solidFill>
                  <a:schemeClr val="tx1"/>
                </a:solidFill>
              </a:rPr>
              <a:t>）筒型储存库人工清库方案缺少防止高处坠落、坍塌、掩埋窒息等事故的安全措施。</a:t>
            </a:r>
          </a:p>
          <a:p>
            <a:pPr>
              <a:lnSpc>
                <a:spcPct val="100000"/>
              </a:lnSpc>
            </a:pPr>
            <a:r>
              <a:rPr lang="zh-CN" altLang="en-US" sz="1400" b="0" dirty="0">
                <a:solidFill>
                  <a:schemeClr val="tx1"/>
                </a:solidFill>
              </a:rPr>
              <a:t>（</a:t>
            </a:r>
            <a:r>
              <a:rPr lang="en-US" altLang="zh-CN" sz="1400" b="0" dirty="0">
                <a:solidFill>
                  <a:schemeClr val="tx1"/>
                </a:solidFill>
              </a:rPr>
              <a:t>3</a:t>
            </a:r>
            <a:r>
              <a:rPr lang="zh-CN" altLang="en-US" sz="1400" b="0" dirty="0">
                <a:solidFill>
                  <a:schemeClr val="tx1"/>
                </a:solidFill>
              </a:rPr>
              <a:t>）筒型储存库人工清库作业时未落实防止高处坠落、坍塌、掩埋窒息等事故的安全措施。</a:t>
            </a:r>
          </a:p>
        </p:txBody>
      </p:sp>
      <p:pic>
        <p:nvPicPr>
          <p:cNvPr id="5" name="图片 4"/>
          <p:cNvPicPr>
            <a:picLocks noChangeAspect="1"/>
          </p:cNvPicPr>
          <p:nvPr/>
        </p:nvPicPr>
        <p:blipFill>
          <a:blip r:embed="rId3"/>
          <a:stretch>
            <a:fillRect/>
          </a:stretch>
        </p:blipFill>
        <p:spPr>
          <a:xfrm>
            <a:off x="1415380" y="2412046"/>
            <a:ext cx="1735023" cy="1800000"/>
          </a:xfrm>
          <a:prstGeom prst="rect">
            <a:avLst/>
          </a:prstGeom>
        </p:spPr>
      </p:pic>
      <p:pic>
        <p:nvPicPr>
          <p:cNvPr id="7" name="图片 6"/>
          <p:cNvPicPr>
            <a:picLocks noChangeAspect="1"/>
          </p:cNvPicPr>
          <p:nvPr/>
        </p:nvPicPr>
        <p:blipFill>
          <a:blip r:embed="rId4"/>
          <a:stretch>
            <a:fillRect/>
          </a:stretch>
        </p:blipFill>
        <p:spPr>
          <a:xfrm>
            <a:off x="3563888" y="2412046"/>
            <a:ext cx="1735023" cy="1800000"/>
          </a:xfrm>
          <a:prstGeom prst="rect">
            <a:avLst/>
          </a:prstGeom>
        </p:spPr>
      </p:pic>
      <p:pic>
        <p:nvPicPr>
          <p:cNvPr id="12" name="图片 11"/>
          <p:cNvPicPr>
            <a:picLocks noChangeAspect="1"/>
          </p:cNvPicPr>
          <p:nvPr/>
        </p:nvPicPr>
        <p:blipFill>
          <a:blip r:embed="rId5"/>
          <a:stretch>
            <a:fillRect/>
          </a:stretch>
        </p:blipFill>
        <p:spPr>
          <a:xfrm>
            <a:off x="5868144" y="2412046"/>
            <a:ext cx="1735023" cy="1800000"/>
          </a:xfrm>
          <a:prstGeom prst="rect">
            <a:avLst/>
          </a:prstGeom>
        </p:spPr>
      </p:pic>
      <p:pic>
        <p:nvPicPr>
          <p:cNvPr id="13" name="图片 12"/>
          <p:cNvPicPr>
            <a:picLocks noChangeAspect="1"/>
          </p:cNvPicPr>
          <p:nvPr/>
        </p:nvPicPr>
        <p:blipFill>
          <a:blip r:embed="rId6"/>
          <a:stretch>
            <a:fillRect/>
          </a:stretch>
        </p:blipFill>
        <p:spPr>
          <a:xfrm>
            <a:off x="3630026" y="2438580"/>
            <a:ext cx="357750" cy="357333"/>
          </a:xfrm>
          <a:prstGeom prst="rect">
            <a:avLst/>
          </a:prstGeom>
        </p:spPr>
      </p:pic>
      <p:pic>
        <p:nvPicPr>
          <p:cNvPr id="14" name="图片 13"/>
          <p:cNvPicPr>
            <a:picLocks noChangeAspect="1"/>
          </p:cNvPicPr>
          <p:nvPr/>
        </p:nvPicPr>
        <p:blipFill>
          <a:blip r:embed="rId6"/>
          <a:stretch>
            <a:fillRect/>
          </a:stretch>
        </p:blipFill>
        <p:spPr>
          <a:xfrm>
            <a:off x="1475656" y="2438580"/>
            <a:ext cx="357750" cy="357333"/>
          </a:xfrm>
          <a:prstGeom prst="rect">
            <a:avLst/>
          </a:prstGeom>
        </p:spPr>
      </p:pic>
      <p:pic>
        <p:nvPicPr>
          <p:cNvPr id="16" name="图片 15"/>
          <p:cNvPicPr>
            <a:picLocks noChangeAspect="1"/>
          </p:cNvPicPr>
          <p:nvPr/>
        </p:nvPicPr>
        <p:blipFill>
          <a:blip r:embed="rId7"/>
          <a:stretch>
            <a:fillRect/>
          </a:stretch>
        </p:blipFill>
        <p:spPr>
          <a:xfrm>
            <a:off x="5940152" y="2455654"/>
            <a:ext cx="357750" cy="357333"/>
          </a:xfrm>
          <a:prstGeom prst="rect">
            <a:avLst/>
          </a:prstGeom>
        </p:spPr>
      </p:pic>
      <p:sp>
        <p:nvSpPr>
          <p:cNvPr id="17" name="文本框 16"/>
          <p:cNvSpPr txBox="1"/>
          <p:nvPr/>
        </p:nvSpPr>
        <p:spPr>
          <a:xfrm>
            <a:off x="3797716" y="4255654"/>
            <a:ext cx="1404552" cy="338554"/>
          </a:xfrm>
          <a:prstGeom prst="rect">
            <a:avLst/>
          </a:prstGeom>
          <a:noFill/>
        </p:spPr>
        <p:txBody>
          <a:bodyPr wrap="square">
            <a:spAutoFit/>
          </a:bodyPr>
          <a:lstStyle/>
          <a:p>
            <a:r>
              <a:rPr lang="zh-CN" altLang="en-US" sz="1600" dirty="0" smtClean="0">
                <a:solidFill>
                  <a:srgbClr val="0070C0"/>
                </a:solidFill>
              </a:rPr>
              <a:t>防</a:t>
            </a:r>
            <a:r>
              <a:rPr lang="zh-CN" altLang="en-US" sz="1600" dirty="0">
                <a:solidFill>
                  <a:srgbClr val="0070C0"/>
                </a:solidFill>
              </a:rPr>
              <a:t>坠落</a:t>
            </a:r>
            <a:r>
              <a:rPr lang="zh-CN" altLang="en-US" sz="1600" dirty="0" smtClean="0">
                <a:solidFill>
                  <a:srgbClr val="0070C0"/>
                </a:solidFill>
              </a:rPr>
              <a:t>安全带</a:t>
            </a:r>
            <a:endParaRPr lang="zh-CN" altLang="en-US" sz="1600" dirty="0">
              <a:solidFill>
                <a:srgbClr val="0070C0"/>
              </a:solidFill>
            </a:endParaRPr>
          </a:p>
        </p:txBody>
      </p:sp>
      <p:sp>
        <p:nvSpPr>
          <p:cNvPr id="18" name="文本框 17"/>
          <p:cNvSpPr txBox="1"/>
          <p:nvPr/>
        </p:nvSpPr>
        <p:spPr>
          <a:xfrm>
            <a:off x="5607705" y="4255654"/>
            <a:ext cx="2255900" cy="338554"/>
          </a:xfrm>
          <a:prstGeom prst="rect">
            <a:avLst/>
          </a:prstGeom>
          <a:noFill/>
        </p:spPr>
        <p:txBody>
          <a:bodyPr wrap="square">
            <a:spAutoFit/>
          </a:bodyPr>
          <a:lstStyle/>
          <a:p>
            <a:r>
              <a:rPr lang="zh-CN" altLang="en-US" sz="1600" dirty="0" smtClean="0">
                <a:solidFill>
                  <a:srgbClr val="0070C0"/>
                </a:solidFill>
              </a:rPr>
              <a:t>无</a:t>
            </a:r>
            <a:r>
              <a:rPr lang="zh-CN" altLang="en-US" sz="1600" dirty="0">
                <a:solidFill>
                  <a:srgbClr val="0070C0"/>
                </a:solidFill>
              </a:rPr>
              <a:t>防止掩埋窒息的措施</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建材企业重大事故隐患解读</a:t>
            </a:r>
          </a:p>
        </p:txBody>
      </p:sp>
      <p:sp>
        <p:nvSpPr>
          <p:cNvPr id="9" name="文本框 8"/>
          <p:cNvSpPr txBox="1"/>
          <p:nvPr/>
        </p:nvSpPr>
        <p:spPr>
          <a:xfrm>
            <a:off x="2107269" y="4498548"/>
            <a:ext cx="1202457" cy="338554"/>
          </a:xfrm>
          <a:prstGeom prst="rect">
            <a:avLst/>
          </a:prstGeom>
          <a:noFill/>
        </p:spPr>
        <p:txBody>
          <a:bodyPr wrap="square">
            <a:spAutoFit/>
          </a:bodyPr>
          <a:lstStyle/>
          <a:p>
            <a:r>
              <a:rPr lang="zh-CN" altLang="en-US" sz="1600" dirty="0">
                <a:solidFill>
                  <a:srgbClr val="0070C0"/>
                </a:solidFill>
              </a:rPr>
              <a:t>乙炔</a:t>
            </a:r>
            <a:r>
              <a:rPr lang="zh-CN" altLang="en-US" sz="1600" dirty="0" smtClean="0">
                <a:solidFill>
                  <a:srgbClr val="0070C0"/>
                </a:solidFill>
              </a:rPr>
              <a:t>报警器</a:t>
            </a:r>
            <a:endParaRPr lang="zh-CN" altLang="en-US" sz="1600" dirty="0">
              <a:solidFill>
                <a:srgbClr val="0070C0"/>
              </a:solidFill>
            </a:endParaRPr>
          </a:p>
        </p:txBody>
      </p:sp>
      <p:sp>
        <p:nvSpPr>
          <p:cNvPr id="10" name="矩形 9"/>
          <p:cNvSpPr/>
          <p:nvPr/>
        </p:nvSpPr>
        <p:spPr>
          <a:xfrm>
            <a:off x="467544" y="742120"/>
            <a:ext cx="8064896" cy="643248"/>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（三）水泥企业电石渣原料筒型储库未设置固定式可燃气体浓度监测报警装置，或者监测报警装置未与事故通风装置</a:t>
            </a:r>
            <a:r>
              <a:rPr lang="zh-CN" altLang="en-US" sz="1600" dirty="0" smtClean="0"/>
              <a:t>联锁</a:t>
            </a:r>
            <a:endParaRPr lang="zh-CN" altLang="en-US" sz="1600" dirty="0"/>
          </a:p>
        </p:txBody>
      </p:sp>
      <p:sp>
        <p:nvSpPr>
          <p:cNvPr id="11" name="文本框 10"/>
          <p:cNvSpPr txBox="1"/>
          <p:nvPr/>
        </p:nvSpPr>
        <p:spPr>
          <a:xfrm>
            <a:off x="467544" y="1402586"/>
            <a:ext cx="8064896" cy="1313180"/>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rPr>
              <a:t>（</a:t>
            </a:r>
            <a:r>
              <a:rPr lang="en-US" altLang="zh-CN" sz="1400" b="0" dirty="0">
                <a:solidFill>
                  <a:schemeClr val="tx1"/>
                </a:solidFill>
              </a:rPr>
              <a:t>1</a:t>
            </a:r>
            <a:r>
              <a:rPr lang="zh-CN" altLang="en-US" sz="1400" b="0" dirty="0">
                <a:solidFill>
                  <a:schemeClr val="tx1"/>
                </a:solidFill>
              </a:rPr>
              <a:t>）水泥企业电石渣原料筒型库库顶最高处未设置能够监测</a:t>
            </a:r>
            <a:r>
              <a:rPr lang="zh-CN" altLang="en-US" sz="1400" b="0" dirty="0" smtClean="0">
                <a:solidFill>
                  <a:schemeClr val="tx1"/>
                </a:solidFill>
              </a:rPr>
              <a:t>乙炔</a:t>
            </a:r>
            <a:r>
              <a:rPr lang="zh-CN" altLang="en-US" sz="1400" b="0" dirty="0">
                <a:solidFill>
                  <a:schemeClr val="tx1"/>
                </a:solidFill>
              </a:rPr>
              <a:t>气体浓度的固定式可燃气体浓度监测报警装置。</a:t>
            </a:r>
          </a:p>
          <a:p>
            <a:pPr>
              <a:lnSpc>
                <a:spcPct val="100000"/>
              </a:lnSpc>
            </a:pPr>
            <a:r>
              <a:rPr lang="zh-CN" altLang="en-US" sz="1400" b="0" dirty="0">
                <a:solidFill>
                  <a:schemeClr val="tx1"/>
                </a:solidFill>
              </a:rPr>
              <a:t>（</a:t>
            </a:r>
            <a:r>
              <a:rPr lang="en-US" altLang="zh-CN" sz="1400" b="0" dirty="0">
                <a:solidFill>
                  <a:schemeClr val="tx1"/>
                </a:solidFill>
              </a:rPr>
              <a:t>2</a:t>
            </a:r>
            <a:r>
              <a:rPr lang="zh-CN" altLang="en-US" sz="1400" b="0" dirty="0">
                <a:solidFill>
                  <a:schemeClr val="tx1"/>
                </a:solidFill>
              </a:rPr>
              <a:t>）水泥企业电石渣原料筒型库未设置事故通风装置。</a:t>
            </a:r>
          </a:p>
          <a:p>
            <a:pPr>
              <a:lnSpc>
                <a:spcPct val="100000"/>
              </a:lnSpc>
            </a:pPr>
            <a:r>
              <a:rPr lang="zh-CN" altLang="en-US" sz="1400" b="0" dirty="0">
                <a:solidFill>
                  <a:schemeClr val="tx1"/>
                </a:solidFill>
              </a:rPr>
              <a:t>（</a:t>
            </a:r>
            <a:r>
              <a:rPr lang="en-US" altLang="zh-CN" sz="1400" b="0" dirty="0">
                <a:solidFill>
                  <a:schemeClr val="tx1"/>
                </a:solidFill>
              </a:rPr>
              <a:t>3</a:t>
            </a:r>
            <a:r>
              <a:rPr lang="zh-CN" altLang="en-US" sz="1400" b="0" dirty="0">
                <a:solidFill>
                  <a:schemeClr val="tx1"/>
                </a:solidFill>
              </a:rPr>
              <a:t>）水泥企业电石渣原料筒型库固定式可燃气体监测报警装置 未与事故通风装置联锁。</a:t>
            </a:r>
          </a:p>
        </p:txBody>
      </p:sp>
      <p:pic>
        <p:nvPicPr>
          <p:cNvPr id="6" name="图片 5"/>
          <p:cNvPicPr>
            <a:picLocks noChangeAspect="1"/>
          </p:cNvPicPr>
          <p:nvPr/>
        </p:nvPicPr>
        <p:blipFill>
          <a:blip r:embed="rId3"/>
          <a:stretch>
            <a:fillRect/>
          </a:stretch>
        </p:blipFill>
        <p:spPr>
          <a:xfrm>
            <a:off x="4788024" y="2698548"/>
            <a:ext cx="3014421" cy="1800000"/>
          </a:xfrm>
          <a:prstGeom prst="rect">
            <a:avLst/>
          </a:prstGeom>
        </p:spPr>
      </p:pic>
      <p:sp>
        <p:nvSpPr>
          <p:cNvPr id="12" name="AutoShape 3"/>
          <p:cNvSpPr>
            <a:spLocks noChangeAspect="1" noChangeArrowheads="1" noTextEdit="1"/>
          </p:cNvSpPr>
          <p:nvPr/>
        </p:nvSpPr>
        <p:spPr bwMode="auto">
          <a:xfrm>
            <a:off x="917004" y="2698436"/>
            <a:ext cx="3582988"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zh-CN" altLang="en-US"/>
          </a:p>
        </p:txBody>
      </p:sp>
      <p:pic>
        <p:nvPicPr>
          <p:cNvPr id="13" name="图片 12"/>
          <p:cNvPicPr>
            <a:picLocks noChangeAspect="1"/>
          </p:cNvPicPr>
          <p:nvPr/>
        </p:nvPicPr>
        <p:blipFill>
          <a:blip r:embed="rId4"/>
          <a:stretch>
            <a:fillRect/>
          </a:stretch>
        </p:blipFill>
        <p:spPr>
          <a:xfrm>
            <a:off x="836759" y="2698548"/>
            <a:ext cx="3743478" cy="1800000"/>
          </a:xfrm>
          <a:prstGeom prst="rect">
            <a:avLst/>
          </a:prstGeom>
        </p:spPr>
      </p:pic>
      <p:pic>
        <p:nvPicPr>
          <p:cNvPr id="16" name="图片 15"/>
          <p:cNvPicPr>
            <a:picLocks noChangeAspect="1"/>
          </p:cNvPicPr>
          <p:nvPr/>
        </p:nvPicPr>
        <p:blipFill>
          <a:blip r:embed="rId5"/>
          <a:stretch>
            <a:fillRect/>
          </a:stretch>
        </p:blipFill>
        <p:spPr>
          <a:xfrm>
            <a:off x="903721" y="2730670"/>
            <a:ext cx="357750" cy="357333"/>
          </a:xfrm>
          <a:prstGeom prst="rect">
            <a:avLst/>
          </a:prstGeom>
        </p:spPr>
      </p:pic>
      <p:pic>
        <p:nvPicPr>
          <p:cNvPr id="17" name="图片 16"/>
          <p:cNvPicPr>
            <a:picLocks noChangeAspect="1"/>
          </p:cNvPicPr>
          <p:nvPr/>
        </p:nvPicPr>
        <p:blipFill>
          <a:blip r:embed="rId5"/>
          <a:stretch>
            <a:fillRect/>
          </a:stretch>
        </p:blipFill>
        <p:spPr>
          <a:xfrm>
            <a:off x="4850822" y="2730670"/>
            <a:ext cx="357750" cy="357333"/>
          </a:xfrm>
          <a:prstGeom prst="rect">
            <a:avLst/>
          </a:prstGeom>
        </p:spPr>
      </p:pic>
      <p:sp>
        <p:nvSpPr>
          <p:cNvPr id="18" name="文本框 17"/>
          <p:cNvSpPr txBox="1"/>
          <p:nvPr/>
        </p:nvSpPr>
        <p:spPr>
          <a:xfrm>
            <a:off x="4958870" y="4498548"/>
            <a:ext cx="2672728" cy="338554"/>
          </a:xfrm>
          <a:prstGeom prst="rect">
            <a:avLst/>
          </a:prstGeom>
          <a:noFill/>
        </p:spPr>
        <p:txBody>
          <a:bodyPr wrap="square">
            <a:spAutoFit/>
          </a:bodyPr>
          <a:lstStyle/>
          <a:p>
            <a:r>
              <a:rPr lang="zh-CN" altLang="en-US" sz="1600" dirty="0" smtClean="0">
                <a:solidFill>
                  <a:srgbClr val="0070C0"/>
                </a:solidFill>
              </a:rPr>
              <a:t>乙炔</a:t>
            </a:r>
            <a:r>
              <a:rPr lang="zh-CN" altLang="en-US" sz="1600" dirty="0">
                <a:solidFill>
                  <a:srgbClr val="0070C0"/>
                </a:solidFill>
              </a:rPr>
              <a:t>报警器与事故通风连锁</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建材企业重大事故隐患解读</a:t>
            </a:r>
          </a:p>
        </p:txBody>
      </p:sp>
      <p:sp>
        <p:nvSpPr>
          <p:cNvPr id="11" name="文本框 10"/>
          <p:cNvSpPr txBox="1"/>
          <p:nvPr/>
        </p:nvSpPr>
        <p:spPr>
          <a:xfrm>
            <a:off x="1284845" y="4486911"/>
            <a:ext cx="864096" cy="338554"/>
          </a:xfrm>
          <a:prstGeom prst="rect">
            <a:avLst/>
          </a:prstGeom>
          <a:noFill/>
        </p:spPr>
        <p:txBody>
          <a:bodyPr wrap="square">
            <a:spAutoFit/>
          </a:bodyPr>
          <a:lstStyle/>
          <a:p>
            <a:r>
              <a:rPr lang="zh-CN" altLang="en-US" sz="1600" dirty="0">
                <a:solidFill>
                  <a:srgbClr val="0070C0"/>
                </a:solidFill>
              </a:rPr>
              <a:t>篦冷机</a:t>
            </a:r>
          </a:p>
        </p:txBody>
      </p:sp>
      <p:sp>
        <p:nvSpPr>
          <p:cNvPr id="13" name="文本框 12"/>
          <p:cNvSpPr txBox="1"/>
          <p:nvPr/>
        </p:nvSpPr>
        <p:spPr>
          <a:xfrm>
            <a:off x="4084675" y="4471315"/>
            <a:ext cx="830634" cy="338554"/>
          </a:xfrm>
          <a:prstGeom prst="rect">
            <a:avLst/>
          </a:prstGeom>
          <a:noFill/>
        </p:spPr>
        <p:txBody>
          <a:bodyPr wrap="square">
            <a:spAutoFit/>
          </a:bodyPr>
          <a:lstStyle/>
          <a:p>
            <a:r>
              <a:rPr lang="zh-CN" altLang="en-US" sz="1600" dirty="0">
                <a:solidFill>
                  <a:srgbClr val="0070C0"/>
                </a:solidFill>
              </a:rPr>
              <a:t>破碎机</a:t>
            </a:r>
          </a:p>
        </p:txBody>
      </p:sp>
      <p:sp>
        <p:nvSpPr>
          <p:cNvPr id="15" name="文本框 14"/>
          <p:cNvSpPr txBox="1"/>
          <p:nvPr/>
        </p:nvSpPr>
        <p:spPr>
          <a:xfrm>
            <a:off x="7030736" y="4471315"/>
            <a:ext cx="850826" cy="338554"/>
          </a:xfrm>
          <a:prstGeom prst="rect">
            <a:avLst/>
          </a:prstGeom>
          <a:noFill/>
        </p:spPr>
        <p:txBody>
          <a:bodyPr wrap="square">
            <a:spAutoFit/>
          </a:bodyPr>
          <a:lstStyle/>
          <a:p>
            <a:r>
              <a:rPr lang="zh-CN" altLang="en-US" sz="1600" dirty="0">
                <a:solidFill>
                  <a:srgbClr val="0070C0"/>
                </a:solidFill>
              </a:rPr>
              <a:t>焙烧窑</a:t>
            </a:r>
          </a:p>
        </p:txBody>
      </p:sp>
      <p:sp>
        <p:nvSpPr>
          <p:cNvPr id="12" name="矩形 11"/>
          <p:cNvSpPr/>
          <p:nvPr/>
        </p:nvSpPr>
        <p:spPr>
          <a:xfrm>
            <a:off x="467544" y="742120"/>
            <a:ext cx="8064896" cy="893526"/>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smtClean="0"/>
              <a:t>（四</a:t>
            </a:r>
            <a:r>
              <a:rPr lang="zh-CN" altLang="en-US" sz="1600" dirty="0"/>
              <a:t>）进入筒型储库、焙烧窑、预热器旋风筒、分解炉、竖炉、篦冷机、磨机、破碎机前，未对可能意外启动的设备和涌入的物料、高温气体、有毒有害气体等采取隔离措施，或者未落实防止高处</a:t>
            </a:r>
            <a:r>
              <a:rPr lang="zh-CN" altLang="en-US" sz="1600" dirty="0" smtClean="0"/>
              <a:t>坠落</a:t>
            </a:r>
            <a:r>
              <a:rPr lang="zh-CN" altLang="en-US" sz="1600" dirty="0"/>
              <a:t>、坍塌等</a:t>
            </a:r>
            <a:r>
              <a:rPr lang="zh-CN" altLang="en-US" sz="1600" dirty="0" smtClean="0"/>
              <a:t>安全措施</a:t>
            </a:r>
            <a:endParaRPr lang="zh-CN" altLang="en-US" sz="1600" dirty="0"/>
          </a:p>
        </p:txBody>
      </p:sp>
      <p:sp>
        <p:nvSpPr>
          <p:cNvPr id="14" name="文本框 13"/>
          <p:cNvSpPr txBox="1"/>
          <p:nvPr/>
        </p:nvSpPr>
        <p:spPr>
          <a:xfrm>
            <a:off x="467544" y="1631154"/>
            <a:ext cx="8064896" cy="1097736"/>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rPr>
              <a:t>（</a:t>
            </a:r>
            <a:r>
              <a:rPr lang="en-US" altLang="zh-CN" sz="1400" b="0" dirty="0">
                <a:solidFill>
                  <a:schemeClr val="tx1"/>
                </a:solidFill>
              </a:rPr>
              <a:t>1</a:t>
            </a:r>
            <a:r>
              <a:rPr lang="zh-CN" altLang="en-US" sz="1400" b="0" dirty="0">
                <a:solidFill>
                  <a:schemeClr val="tx1"/>
                </a:solidFill>
              </a:rPr>
              <a:t>）进入筒型储库、篦冷机、磨机、破碎机内作业时，未在配 电室切断设备电源并上锁、挂牌。</a:t>
            </a:r>
          </a:p>
          <a:p>
            <a:pPr>
              <a:lnSpc>
                <a:spcPct val="100000"/>
              </a:lnSpc>
            </a:pPr>
            <a:r>
              <a:rPr lang="zh-CN" altLang="en-US" sz="1400" b="0" dirty="0">
                <a:solidFill>
                  <a:schemeClr val="tx1"/>
                </a:solidFill>
              </a:rPr>
              <a:t>（</a:t>
            </a:r>
            <a:r>
              <a:rPr lang="en-US" altLang="zh-CN" sz="1400" b="0" dirty="0">
                <a:solidFill>
                  <a:schemeClr val="tx1"/>
                </a:solidFill>
              </a:rPr>
              <a:t>2</a:t>
            </a:r>
            <a:r>
              <a:rPr lang="zh-CN" altLang="en-US" sz="1400" b="0" dirty="0">
                <a:solidFill>
                  <a:schemeClr val="tx1"/>
                </a:solidFill>
              </a:rPr>
              <a:t>）进入筒型储库、焙烧窑、预热器旋风筒、分解炉、竖炉、篦冷机、磨机等作业时，未关闭防止物料涌入、高温或有毒</a:t>
            </a:r>
            <a:r>
              <a:rPr lang="zh-CN" altLang="en-US" sz="1400" b="0" dirty="0" smtClean="0">
                <a:solidFill>
                  <a:schemeClr val="tx1"/>
                </a:solidFill>
              </a:rPr>
              <a:t>有害气体</a:t>
            </a:r>
            <a:r>
              <a:rPr lang="zh-CN" altLang="en-US" sz="1400" b="0" dirty="0">
                <a:solidFill>
                  <a:schemeClr val="tx1"/>
                </a:solidFill>
              </a:rPr>
              <a:t>进入的阀门、闸板，并断电、上锁、挂牌。</a:t>
            </a:r>
          </a:p>
        </p:txBody>
      </p:sp>
      <p:pic>
        <p:nvPicPr>
          <p:cNvPr id="3" name="图片 2"/>
          <p:cNvPicPr>
            <a:picLocks noChangeAspect="1"/>
          </p:cNvPicPr>
          <p:nvPr/>
        </p:nvPicPr>
        <p:blipFill>
          <a:blip r:embed="rId3"/>
          <a:stretch>
            <a:fillRect/>
          </a:stretch>
        </p:blipFill>
        <p:spPr>
          <a:xfrm>
            <a:off x="348661" y="2692990"/>
            <a:ext cx="2797779" cy="1800000"/>
          </a:xfrm>
          <a:prstGeom prst="rect">
            <a:avLst/>
          </a:prstGeom>
        </p:spPr>
      </p:pic>
      <p:pic>
        <p:nvPicPr>
          <p:cNvPr id="4" name="图片 3"/>
          <p:cNvPicPr>
            <a:picLocks noChangeAspect="1"/>
          </p:cNvPicPr>
          <p:nvPr/>
        </p:nvPicPr>
        <p:blipFill>
          <a:blip r:embed="rId4"/>
          <a:stretch>
            <a:fillRect/>
          </a:stretch>
        </p:blipFill>
        <p:spPr>
          <a:xfrm>
            <a:off x="3167518" y="2686911"/>
            <a:ext cx="2823564" cy="1800000"/>
          </a:xfrm>
          <a:prstGeom prst="rect">
            <a:avLst/>
          </a:prstGeom>
        </p:spPr>
      </p:pic>
      <p:pic>
        <p:nvPicPr>
          <p:cNvPr id="5" name="图片 4"/>
          <p:cNvPicPr>
            <a:picLocks noChangeAspect="1"/>
          </p:cNvPicPr>
          <p:nvPr/>
        </p:nvPicPr>
        <p:blipFill>
          <a:blip r:embed="rId5"/>
          <a:stretch>
            <a:fillRect/>
          </a:stretch>
        </p:blipFill>
        <p:spPr>
          <a:xfrm>
            <a:off x="6012160" y="2686911"/>
            <a:ext cx="2887979" cy="1800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建材企业重大事故隐患解读</a:t>
            </a:r>
          </a:p>
        </p:txBody>
      </p:sp>
      <p:sp>
        <p:nvSpPr>
          <p:cNvPr id="5" name="文本框 4"/>
          <p:cNvSpPr txBox="1"/>
          <p:nvPr/>
        </p:nvSpPr>
        <p:spPr>
          <a:xfrm>
            <a:off x="2621164" y="4296586"/>
            <a:ext cx="2468057" cy="338554"/>
          </a:xfrm>
          <a:prstGeom prst="rect">
            <a:avLst/>
          </a:prstGeom>
          <a:noFill/>
        </p:spPr>
        <p:txBody>
          <a:bodyPr wrap="square">
            <a:spAutoFit/>
          </a:bodyPr>
          <a:lstStyle/>
          <a:p>
            <a:r>
              <a:rPr lang="zh-CN" altLang="en-US" sz="1600" dirty="0">
                <a:solidFill>
                  <a:srgbClr val="0070C0"/>
                </a:solidFill>
              </a:rPr>
              <a:t>编制脚手架专项施工方案</a:t>
            </a:r>
          </a:p>
        </p:txBody>
      </p:sp>
      <p:sp>
        <p:nvSpPr>
          <p:cNvPr id="9" name="矩形 8"/>
          <p:cNvSpPr/>
          <p:nvPr/>
        </p:nvSpPr>
        <p:spPr>
          <a:xfrm>
            <a:off x="467544" y="742120"/>
            <a:ext cx="8064896" cy="893526"/>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smtClean="0"/>
              <a:t>（四</a:t>
            </a:r>
            <a:r>
              <a:rPr lang="zh-CN" altLang="en-US" sz="1600" dirty="0"/>
              <a:t>）进入筒型储库、焙烧窑、预热器旋风筒、分解炉、竖炉、篦冷机、磨机、破碎机前，未对可能意外启动的设备和涌入的物料、高温气体、有毒有害气体等采取隔离措施，或者未落实防止高处</a:t>
            </a:r>
            <a:r>
              <a:rPr lang="zh-CN" altLang="en-US" sz="1600" dirty="0" smtClean="0"/>
              <a:t>坠落</a:t>
            </a:r>
            <a:r>
              <a:rPr lang="zh-CN" altLang="en-US" sz="1600" dirty="0"/>
              <a:t>、坍塌等</a:t>
            </a:r>
            <a:r>
              <a:rPr lang="zh-CN" altLang="en-US" sz="1600" dirty="0" smtClean="0"/>
              <a:t>安全措施</a:t>
            </a:r>
            <a:endParaRPr lang="zh-CN" altLang="en-US" sz="1600" dirty="0"/>
          </a:p>
        </p:txBody>
      </p:sp>
      <p:pic>
        <p:nvPicPr>
          <p:cNvPr id="10" name="图片 9"/>
          <p:cNvPicPr>
            <a:picLocks noChangeAspect="1"/>
          </p:cNvPicPr>
          <p:nvPr/>
        </p:nvPicPr>
        <p:blipFill>
          <a:blip r:embed="rId3"/>
          <a:stretch>
            <a:fillRect/>
          </a:stretch>
        </p:blipFill>
        <p:spPr>
          <a:xfrm>
            <a:off x="746844" y="2496586"/>
            <a:ext cx="1383430" cy="1800000"/>
          </a:xfrm>
          <a:prstGeom prst="rect">
            <a:avLst/>
          </a:prstGeom>
        </p:spPr>
      </p:pic>
      <p:sp>
        <p:nvSpPr>
          <p:cNvPr id="11" name="文本框 10"/>
          <p:cNvSpPr txBox="1"/>
          <p:nvPr/>
        </p:nvSpPr>
        <p:spPr>
          <a:xfrm>
            <a:off x="916501" y="4297333"/>
            <a:ext cx="1044116" cy="338554"/>
          </a:xfrm>
          <a:prstGeom prst="rect">
            <a:avLst/>
          </a:prstGeom>
          <a:noFill/>
        </p:spPr>
        <p:txBody>
          <a:bodyPr wrap="square">
            <a:spAutoFit/>
          </a:bodyPr>
          <a:lstStyle/>
          <a:p>
            <a:r>
              <a:rPr lang="zh-CN" altLang="en-US" sz="1600" dirty="0">
                <a:solidFill>
                  <a:srgbClr val="0070C0"/>
                </a:solidFill>
              </a:rPr>
              <a:t>断电上锁</a:t>
            </a:r>
          </a:p>
        </p:txBody>
      </p:sp>
      <p:sp>
        <p:nvSpPr>
          <p:cNvPr id="12" name="文本框 11"/>
          <p:cNvSpPr txBox="1"/>
          <p:nvPr/>
        </p:nvSpPr>
        <p:spPr>
          <a:xfrm>
            <a:off x="467544" y="1631154"/>
            <a:ext cx="8064896"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rPr>
              <a:t>（</a:t>
            </a:r>
            <a:r>
              <a:rPr lang="en-US" altLang="zh-CN" sz="1400" b="0" dirty="0">
                <a:solidFill>
                  <a:schemeClr val="tx1"/>
                </a:solidFill>
              </a:rPr>
              <a:t>3</a:t>
            </a:r>
            <a:r>
              <a:rPr lang="zh-CN" altLang="en-US" sz="1400" b="0" dirty="0">
                <a:solidFill>
                  <a:schemeClr val="tx1"/>
                </a:solidFill>
              </a:rPr>
              <a:t>）筒型储库、焙烧窑、预热器旋风筒、分解炉、竖炉、篦冷机内作业时，未采取防止作业面上方物料坍塌伤人措施，或者未落 实防止高处坠落措施。</a:t>
            </a:r>
          </a:p>
        </p:txBody>
      </p:sp>
      <p:pic>
        <p:nvPicPr>
          <p:cNvPr id="4" name="图片 3"/>
          <p:cNvPicPr>
            <a:picLocks noChangeAspect="1"/>
          </p:cNvPicPr>
          <p:nvPr/>
        </p:nvPicPr>
        <p:blipFill>
          <a:blip r:embed="rId4"/>
          <a:stretch>
            <a:fillRect/>
          </a:stretch>
        </p:blipFill>
        <p:spPr>
          <a:xfrm>
            <a:off x="2340385" y="2496586"/>
            <a:ext cx="3029616" cy="1800000"/>
          </a:xfrm>
          <a:prstGeom prst="rect">
            <a:avLst/>
          </a:prstGeom>
        </p:spPr>
      </p:pic>
      <p:pic>
        <p:nvPicPr>
          <p:cNvPr id="7" name="图片 6"/>
          <p:cNvPicPr>
            <a:picLocks noChangeAspect="1"/>
          </p:cNvPicPr>
          <p:nvPr/>
        </p:nvPicPr>
        <p:blipFill>
          <a:blip r:embed="rId5"/>
          <a:stretch>
            <a:fillRect/>
          </a:stretch>
        </p:blipFill>
        <p:spPr>
          <a:xfrm>
            <a:off x="5580112" y="2496586"/>
            <a:ext cx="2402799" cy="1800000"/>
          </a:xfrm>
          <a:prstGeom prst="rect">
            <a:avLst/>
          </a:prstGeom>
        </p:spPr>
      </p:pic>
      <p:sp>
        <p:nvSpPr>
          <p:cNvPr id="15" name="文本框 14"/>
          <p:cNvSpPr txBox="1"/>
          <p:nvPr/>
        </p:nvSpPr>
        <p:spPr>
          <a:xfrm>
            <a:off x="5650703" y="4296586"/>
            <a:ext cx="2261616" cy="338554"/>
          </a:xfrm>
          <a:prstGeom prst="rect">
            <a:avLst/>
          </a:prstGeom>
          <a:noFill/>
        </p:spPr>
        <p:txBody>
          <a:bodyPr wrap="square">
            <a:spAutoFit/>
          </a:bodyPr>
          <a:lstStyle/>
          <a:p>
            <a:r>
              <a:rPr lang="zh-CN" altLang="en-US" sz="1600" dirty="0">
                <a:solidFill>
                  <a:srgbClr val="FF0000"/>
                </a:solidFill>
              </a:rPr>
              <a:t>脚手架安全措施不到位</a:t>
            </a:r>
          </a:p>
        </p:txBody>
      </p:sp>
      <p:pic>
        <p:nvPicPr>
          <p:cNvPr id="14" name="图片 13"/>
          <p:cNvPicPr>
            <a:picLocks noChangeAspect="1"/>
          </p:cNvPicPr>
          <p:nvPr/>
        </p:nvPicPr>
        <p:blipFill>
          <a:blip r:embed="rId6"/>
          <a:stretch>
            <a:fillRect/>
          </a:stretch>
        </p:blipFill>
        <p:spPr>
          <a:xfrm>
            <a:off x="2442289" y="2548405"/>
            <a:ext cx="357750" cy="357333"/>
          </a:xfrm>
          <a:prstGeom prst="rect">
            <a:avLst/>
          </a:prstGeom>
        </p:spPr>
      </p:pic>
      <p:pic>
        <p:nvPicPr>
          <p:cNvPr id="16" name="图片 15"/>
          <p:cNvPicPr>
            <a:picLocks noChangeAspect="1"/>
          </p:cNvPicPr>
          <p:nvPr/>
        </p:nvPicPr>
        <p:blipFill>
          <a:blip r:embed="rId7"/>
          <a:stretch>
            <a:fillRect/>
          </a:stretch>
        </p:blipFill>
        <p:spPr>
          <a:xfrm>
            <a:off x="5652728" y="2571749"/>
            <a:ext cx="357750" cy="357333"/>
          </a:xfrm>
          <a:prstGeom prst="rect">
            <a:avLst/>
          </a:prstGeom>
        </p:spPr>
      </p:pic>
      <p:pic>
        <p:nvPicPr>
          <p:cNvPr id="18" name="图片 17"/>
          <p:cNvPicPr>
            <a:picLocks noChangeAspect="1"/>
          </p:cNvPicPr>
          <p:nvPr/>
        </p:nvPicPr>
        <p:blipFill>
          <a:blip r:embed="rId6"/>
          <a:stretch>
            <a:fillRect/>
          </a:stretch>
        </p:blipFill>
        <p:spPr>
          <a:xfrm>
            <a:off x="834461" y="2548405"/>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41797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通用重大事故隐患解读</a:t>
            </a:r>
          </a:p>
        </p:txBody>
      </p:sp>
      <p:grpSp>
        <p:nvGrpSpPr>
          <p:cNvPr id="18" name="组合 17"/>
          <p:cNvGrpSpPr/>
          <p:nvPr/>
        </p:nvGrpSpPr>
        <p:grpSpPr>
          <a:xfrm>
            <a:off x="539552" y="981291"/>
            <a:ext cx="2918238" cy="3462667"/>
            <a:chOff x="1091426" y="2016740"/>
            <a:chExt cx="4044778" cy="3940365"/>
          </a:xfrm>
          <a:solidFill>
            <a:srgbClr val="005DA2"/>
          </a:solidFill>
        </p:grpSpPr>
        <p:sp>
          <p:nvSpPr>
            <p:cNvPr id="19" name="矩形 18"/>
            <p:cNvSpPr/>
            <p:nvPr/>
          </p:nvSpPr>
          <p:spPr>
            <a:xfrm>
              <a:off x="1091426" y="2016740"/>
              <a:ext cx="4044778" cy="3940365"/>
            </a:xfrm>
            <a:prstGeom prst="rect">
              <a:avLst/>
            </a:prstGeom>
            <a:grpFill/>
            <a:ln>
              <a:solidFill>
                <a:srgbClr val="005D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0" name="矩形 19"/>
            <p:cNvSpPr/>
            <p:nvPr/>
          </p:nvSpPr>
          <p:spPr>
            <a:xfrm>
              <a:off x="1223407" y="2016945"/>
              <a:ext cx="3780816" cy="3940160"/>
            </a:xfrm>
            <a:prstGeom prst="rect">
              <a:avLst/>
            </a:prstGeom>
            <a:grpFill/>
            <a:ln>
              <a:solidFill>
                <a:srgbClr val="005DA2"/>
              </a:solidFill>
            </a:ln>
          </p:spPr>
          <p:txBody>
            <a:bodyPr wrap="square">
              <a:spAutoFit/>
            </a:bodyPr>
            <a:lstStyle/>
            <a:p>
              <a:pPr marL="342900" indent="-342900">
                <a:lnSpc>
                  <a:spcPct val="150000"/>
                </a:lnSpc>
                <a:buFont typeface="Wingdings" panose="05000000000000000000" pitchFamily="2" charset="2"/>
                <a:buChar char="u"/>
              </a:pPr>
              <a:r>
                <a:rPr lang="zh-CN" altLang="en-US" b="1" dirty="0">
                  <a:solidFill>
                    <a:schemeClr val="bg1"/>
                  </a:solidFill>
                  <a:cs typeface="+mn-ea"/>
                  <a:sym typeface="+mn-lt"/>
                </a:rPr>
                <a:t>标准适用范围</a:t>
              </a:r>
              <a:endParaRPr lang="en-US" altLang="zh-CN" b="1" dirty="0">
                <a:solidFill>
                  <a:schemeClr val="bg1"/>
                </a:solidFill>
                <a:cs typeface="+mn-ea"/>
                <a:sym typeface="+mn-lt"/>
              </a:endParaRPr>
            </a:p>
            <a:p>
              <a:pPr>
                <a:lnSpc>
                  <a:spcPct val="150000"/>
                </a:lnSpc>
              </a:pPr>
              <a:r>
                <a:rPr lang="zh-CN" altLang="zh-CN" sz="1600" dirty="0">
                  <a:solidFill>
                    <a:schemeClr val="bg1"/>
                  </a:solidFill>
                  <a:cs typeface="+mn-ea"/>
                </a:rPr>
                <a:t>本标准适用于判定冶金、有色、建材、机械、轻工、纺织、烟草、商贸等工贸企业重大事故隐患。工贸企业内涉及危险化学品、消防（火灾）、燃气、特种设备等方面的重大事故隐患判定另有规定的，适用其规定。</a:t>
              </a:r>
              <a:endParaRPr lang="zh-CN" altLang="en-US" sz="1600" dirty="0">
                <a:solidFill>
                  <a:schemeClr val="bg1"/>
                </a:solidFill>
                <a:cs typeface="+mn-ea"/>
                <a:sym typeface="+mn-lt"/>
              </a:endParaRPr>
            </a:p>
          </p:txBody>
        </p:sp>
      </p:grpSp>
      <p:sp>
        <p:nvSpPr>
          <p:cNvPr id="4" name="矩形 3"/>
          <p:cNvSpPr/>
          <p:nvPr/>
        </p:nvSpPr>
        <p:spPr>
          <a:xfrm>
            <a:off x="3779912" y="981291"/>
            <a:ext cx="4824536" cy="2964914"/>
          </a:xfrm>
          <a:prstGeom prst="rect">
            <a:avLst/>
          </a:prstGeom>
        </p:spPr>
        <p:txBody>
          <a:bodyPr wrap="square">
            <a:spAutoFit/>
          </a:bodyPr>
          <a:lstStyle/>
          <a:p>
            <a:pPr indent="406400" algn="just">
              <a:lnSpc>
                <a:spcPts val="2800"/>
              </a:lnSpc>
              <a:spcAft>
                <a:spcPts val="0"/>
              </a:spcAft>
            </a:pPr>
            <a:r>
              <a:rPr lang="zh-CN" altLang="zh-CN" sz="1600" b="1" dirty="0">
                <a:solidFill>
                  <a:srgbClr val="002060"/>
                </a:solidFill>
                <a:latin typeface="+mn-ea"/>
                <a:cs typeface="Times New Roman" panose="02020603050405020304" charset="0"/>
              </a:rPr>
              <a:t>【解读】</a:t>
            </a:r>
          </a:p>
          <a:p>
            <a:pPr indent="406400" algn="just">
              <a:lnSpc>
                <a:spcPts val="2800"/>
              </a:lnSpc>
              <a:spcAft>
                <a:spcPts val="0"/>
              </a:spcAft>
            </a:pPr>
            <a:r>
              <a:rPr lang="zh-CN" altLang="zh-CN" sz="1400" dirty="0">
                <a:latin typeface="+mn-ea"/>
                <a:cs typeface="Times New Roman" panose="02020603050405020304" charset="0"/>
              </a:rPr>
              <a:t>（2）冶金、有色以外的工贸企业中存在炼铁高炉，30吨以上的炼钢转炉、炼钢电弧炉、钢水精炼炉的，相关要求按照第四条冶金企业（一）、（二）、（四）、（五）、（六）、（七）、（八）项执行。</a:t>
            </a:r>
          </a:p>
          <a:p>
            <a:pPr indent="406400" algn="just">
              <a:lnSpc>
                <a:spcPts val="2800"/>
              </a:lnSpc>
              <a:spcAft>
                <a:spcPts val="0"/>
              </a:spcAft>
            </a:pPr>
            <a:r>
              <a:rPr lang="zh-CN" altLang="zh-CN" sz="1400" dirty="0">
                <a:latin typeface="+mn-ea"/>
                <a:cs typeface="Times New Roman" panose="02020603050405020304" charset="0"/>
              </a:rPr>
              <a:t>（3）有色以外的工贸企业中存在深井铸造工艺的，相关要求按照第五条有色企业（三）、（六）、（七）、（八）、（九）、（十）项执行。</a:t>
            </a:r>
            <a:endParaRPr lang="zh-CN" altLang="zh-CN" sz="1400" dirty="0">
              <a:effectLst/>
              <a:latin typeface="+mn-ea"/>
              <a:cs typeface="Times New Roman" panose="02020603050405020304"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建材企业重大事故隐患解读</a:t>
            </a:r>
          </a:p>
        </p:txBody>
      </p:sp>
      <p:sp>
        <p:nvSpPr>
          <p:cNvPr id="13" name="文本框 12"/>
          <p:cNvSpPr txBox="1"/>
          <p:nvPr/>
        </p:nvSpPr>
        <p:spPr>
          <a:xfrm>
            <a:off x="251520" y="3673235"/>
            <a:ext cx="1432961" cy="338554"/>
          </a:xfrm>
          <a:prstGeom prst="rect">
            <a:avLst/>
          </a:prstGeom>
          <a:noFill/>
        </p:spPr>
        <p:txBody>
          <a:bodyPr wrap="square">
            <a:spAutoFit/>
          </a:bodyPr>
          <a:lstStyle/>
          <a:p>
            <a:r>
              <a:rPr lang="zh-CN" altLang="en-US" sz="1600" dirty="0">
                <a:solidFill>
                  <a:srgbClr val="0070C0"/>
                </a:solidFill>
              </a:rPr>
              <a:t>压力报警</a:t>
            </a:r>
            <a:r>
              <a:rPr lang="zh-CN" altLang="en-US" sz="1600" dirty="0" smtClean="0">
                <a:solidFill>
                  <a:srgbClr val="0070C0"/>
                </a:solidFill>
              </a:rPr>
              <a:t>装置</a:t>
            </a:r>
            <a:endParaRPr lang="zh-CN" altLang="en-US" sz="1600" dirty="0">
              <a:solidFill>
                <a:srgbClr val="0070C0"/>
              </a:solidFill>
            </a:endParaRPr>
          </a:p>
        </p:txBody>
      </p:sp>
      <p:sp>
        <p:nvSpPr>
          <p:cNvPr id="12" name="矩形 11"/>
          <p:cNvSpPr/>
          <p:nvPr/>
        </p:nvSpPr>
        <p:spPr>
          <a:xfrm>
            <a:off x="467544" y="742120"/>
            <a:ext cx="8064896" cy="67750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（五）采用预混燃烧方式的燃气窑炉（热发生炉煤气窑炉除外</a:t>
            </a:r>
            <a:r>
              <a:rPr lang="zh-CN" altLang="en-US" sz="1600" dirty="0" smtClean="0"/>
              <a:t>）的</a:t>
            </a:r>
            <a:r>
              <a:rPr lang="zh-CN" altLang="en-US" sz="1600" dirty="0"/>
              <a:t>燃气总管未设置管道压力监测报警装置，或者监测报警装置未</a:t>
            </a:r>
            <a:r>
              <a:rPr lang="zh-CN" altLang="en-US" sz="1600" dirty="0" smtClean="0"/>
              <a:t>与紧急</a:t>
            </a:r>
            <a:r>
              <a:rPr lang="zh-CN" altLang="en-US" sz="1600" dirty="0"/>
              <a:t>自动切断装置</a:t>
            </a:r>
            <a:r>
              <a:rPr lang="zh-CN" altLang="en-US" sz="1600" dirty="0" smtClean="0"/>
              <a:t>联锁</a:t>
            </a:r>
            <a:endParaRPr lang="zh-CN" altLang="en-US" sz="1600" dirty="0"/>
          </a:p>
        </p:txBody>
      </p:sp>
      <p:sp>
        <p:nvSpPr>
          <p:cNvPr id="14" name="文本框 13"/>
          <p:cNvSpPr txBox="1"/>
          <p:nvPr/>
        </p:nvSpPr>
        <p:spPr>
          <a:xfrm>
            <a:off x="467544" y="1419622"/>
            <a:ext cx="8064896" cy="666849"/>
          </a:xfrm>
          <a:prstGeom prst="rect">
            <a:avLst/>
          </a:prstGeom>
          <a:noFill/>
        </p:spPr>
        <p:txBody>
          <a:bodyPr wrap="square">
            <a:spAutoFit/>
          </a:bodyPr>
          <a:lstStyle/>
          <a:p>
            <a:pPr indent="406400" algn="just">
              <a:lnSpc>
                <a:spcPts val="2800"/>
              </a:lnSpc>
            </a:pPr>
            <a:r>
              <a:rPr lang="zh-CN" altLang="en-US" sz="1600" b="1" dirty="0">
                <a:solidFill>
                  <a:srgbClr val="002060"/>
                </a:solidFill>
                <a:latin typeface="+mn-ea"/>
                <a:cs typeface="Times New Roman" panose="02020603050405020304" charset="0"/>
              </a:rPr>
              <a:t>名词解释：</a:t>
            </a:r>
            <a:endParaRPr lang="en-US" altLang="zh-CN" sz="1600" b="1" dirty="0">
              <a:solidFill>
                <a:srgbClr val="002060"/>
              </a:solidFill>
              <a:latin typeface="+mn-ea"/>
              <a:cs typeface="Times New Roman" panose="02020603050405020304" charset="0"/>
            </a:endParaRPr>
          </a:p>
          <a:p>
            <a:pPr indent="360680"/>
            <a:r>
              <a:rPr lang="zh-CN" altLang="en-US" sz="1400" dirty="0" smtClean="0"/>
              <a:t>“</a:t>
            </a:r>
            <a:r>
              <a:rPr lang="zh-CN" altLang="en-US" sz="1400" b="1" dirty="0" smtClean="0"/>
              <a:t>燃气总管</a:t>
            </a:r>
            <a:r>
              <a:rPr lang="zh-CN" altLang="en-US" sz="1400" dirty="0" smtClean="0"/>
              <a:t>”</a:t>
            </a:r>
            <a:r>
              <a:rPr lang="zh-CN" altLang="en-US" sz="1400" dirty="0"/>
              <a:t>是指供应单台燃气窑炉全部燃气的管道。</a:t>
            </a:r>
          </a:p>
        </p:txBody>
      </p:sp>
      <p:sp>
        <p:nvSpPr>
          <p:cNvPr id="15" name="文本框 14"/>
          <p:cNvSpPr txBox="1"/>
          <p:nvPr/>
        </p:nvSpPr>
        <p:spPr>
          <a:xfrm>
            <a:off x="467544" y="2060219"/>
            <a:ext cx="8064896"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indent="360680" algn="l">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）采用预混、部分预混燃烧方式的燃气窑炉的燃气总管未</a:t>
            </a:r>
            <a:r>
              <a:rPr lang="zh-CN" altLang="en-US" sz="1400" b="0" dirty="0" smtClean="0">
                <a:solidFill>
                  <a:schemeClr val="tx1"/>
                </a:solidFill>
                <a:latin typeface="+mn-lt"/>
                <a:cs typeface="+mn-cs"/>
              </a:rPr>
              <a:t>设置</a:t>
            </a:r>
            <a:r>
              <a:rPr lang="zh-CN" altLang="en-US" sz="1400" b="0" dirty="0">
                <a:solidFill>
                  <a:schemeClr val="tx1"/>
                </a:solidFill>
                <a:latin typeface="+mn-lt"/>
                <a:cs typeface="+mn-cs"/>
              </a:rPr>
              <a:t>压力监测报警装置。</a:t>
            </a:r>
          </a:p>
          <a:p>
            <a:pPr indent="360680" algn="l">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）采用预混、部分预混燃烧方式的燃气窑炉的燃气总管未</a:t>
            </a:r>
            <a:r>
              <a:rPr lang="zh-CN" altLang="en-US" sz="1400" b="0" dirty="0" smtClean="0">
                <a:solidFill>
                  <a:schemeClr val="tx1"/>
                </a:solidFill>
                <a:latin typeface="+mn-lt"/>
                <a:cs typeface="+mn-cs"/>
              </a:rPr>
              <a:t>设置</a:t>
            </a:r>
            <a:r>
              <a:rPr lang="zh-CN" altLang="en-US" sz="1400" b="0" dirty="0">
                <a:solidFill>
                  <a:schemeClr val="tx1"/>
                </a:solidFill>
                <a:latin typeface="+mn-lt"/>
                <a:cs typeface="+mn-cs"/>
              </a:rPr>
              <a:t>紧急自动切断阀。</a:t>
            </a:r>
          </a:p>
        </p:txBody>
      </p:sp>
      <p:pic>
        <p:nvPicPr>
          <p:cNvPr id="3" name="图片 2"/>
          <p:cNvPicPr>
            <a:picLocks noChangeAspect="1"/>
          </p:cNvPicPr>
          <p:nvPr/>
        </p:nvPicPr>
        <p:blipFill>
          <a:blip r:embed="rId3"/>
          <a:stretch>
            <a:fillRect/>
          </a:stretch>
        </p:blipFill>
        <p:spPr>
          <a:xfrm>
            <a:off x="1779890" y="2942512"/>
            <a:ext cx="2624693" cy="1800000"/>
          </a:xfrm>
          <a:prstGeom prst="rect">
            <a:avLst/>
          </a:prstGeom>
        </p:spPr>
      </p:pic>
      <p:pic>
        <p:nvPicPr>
          <p:cNvPr id="4" name="图片 3"/>
          <p:cNvPicPr>
            <a:picLocks noChangeAspect="1"/>
          </p:cNvPicPr>
          <p:nvPr/>
        </p:nvPicPr>
        <p:blipFill>
          <a:blip r:embed="rId4"/>
          <a:stretch>
            <a:fillRect/>
          </a:stretch>
        </p:blipFill>
        <p:spPr>
          <a:xfrm>
            <a:off x="4499992" y="2942512"/>
            <a:ext cx="2624693" cy="1800000"/>
          </a:xfrm>
          <a:prstGeom prst="rect">
            <a:avLst/>
          </a:prstGeom>
        </p:spPr>
      </p:pic>
      <p:sp>
        <p:nvSpPr>
          <p:cNvPr id="16" name="文本框 15"/>
          <p:cNvSpPr txBox="1"/>
          <p:nvPr/>
        </p:nvSpPr>
        <p:spPr>
          <a:xfrm>
            <a:off x="7231682" y="3673235"/>
            <a:ext cx="1272882" cy="338554"/>
          </a:xfrm>
          <a:prstGeom prst="rect">
            <a:avLst/>
          </a:prstGeom>
          <a:noFill/>
        </p:spPr>
        <p:txBody>
          <a:bodyPr wrap="square">
            <a:spAutoFit/>
          </a:bodyPr>
          <a:lstStyle/>
          <a:p>
            <a:r>
              <a:rPr lang="zh-CN" altLang="en-US" sz="1600" dirty="0" smtClean="0">
                <a:solidFill>
                  <a:srgbClr val="0070C0"/>
                </a:solidFill>
              </a:rPr>
              <a:t>自动切断</a:t>
            </a:r>
            <a:r>
              <a:rPr lang="zh-CN" altLang="en-US" sz="1600" dirty="0">
                <a:solidFill>
                  <a:srgbClr val="0070C0"/>
                </a:solidFill>
              </a:rPr>
              <a:t>阀</a:t>
            </a:r>
          </a:p>
        </p:txBody>
      </p:sp>
      <p:pic>
        <p:nvPicPr>
          <p:cNvPr id="5" name="图片 4"/>
          <p:cNvPicPr>
            <a:picLocks noChangeAspect="1"/>
          </p:cNvPicPr>
          <p:nvPr/>
        </p:nvPicPr>
        <p:blipFill>
          <a:blip r:embed="rId5"/>
          <a:stretch>
            <a:fillRect/>
          </a:stretch>
        </p:blipFill>
        <p:spPr>
          <a:xfrm>
            <a:off x="1907704" y="3016687"/>
            <a:ext cx="357750" cy="357333"/>
          </a:xfrm>
          <a:prstGeom prst="rect">
            <a:avLst/>
          </a:prstGeom>
        </p:spPr>
      </p:pic>
      <p:pic>
        <p:nvPicPr>
          <p:cNvPr id="9" name="图片 8"/>
          <p:cNvPicPr>
            <a:picLocks noChangeAspect="1"/>
          </p:cNvPicPr>
          <p:nvPr/>
        </p:nvPicPr>
        <p:blipFill>
          <a:blip r:embed="rId5"/>
          <a:stretch>
            <a:fillRect/>
          </a:stretch>
        </p:blipFill>
        <p:spPr>
          <a:xfrm>
            <a:off x="4571835" y="3039581"/>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建材企业重大事故隐患解读</a:t>
            </a:r>
          </a:p>
        </p:txBody>
      </p:sp>
      <p:sp>
        <p:nvSpPr>
          <p:cNvPr id="15" name="文本框 14"/>
          <p:cNvSpPr txBox="1"/>
          <p:nvPr/>
        </p:nvSpPr>
        <p:spPr>
          <a:xfrm>
            <a:off x="4522603" y="4420696"/>
            <a:ext cx="1008112" cy="338554"/>
          </a:xfrm>
          <a:prstGeom prst="rect">
            <a:avLst/>
          </a:prstGeom>
          <a:noFill/>
        </p:spPr>
        <p:txBody>
          <a:bodyPr wrap="square">
            <a:spAutoFit/>
          </a:bodyPr>
          <a:lstStyle/>
          <a:p>
            <a:r>
              <a:rPr lang="zh-CN" altLang="en-US" sz="1600" dirty="0">
                <a:solidFill>
                  <a:srgbClr val="0070C0"/>
                </a:solidFill>
              </a:rPr>
              <a:t>扩散燃烧</a:t>
            </a:r>
          </a:p>
        </p:txBody>
      </p:sp>
      <p:sp>
        <p:nvSpPr>
          <p:cNvPr id="10" name="矩形 9"/>
          <p:cNvSpPr/>
          <p:nvPr/>
        </p:nvSpPr>
        <p:spPr>
          <a:xfrm>
            <a:off x="467544" y="742120"/>
            <a:ext cx="8064896" cy="67750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（五）采用预混燃烧方式的燃气窑炉（热发生炉煤气窑炉除外</a:t>
            </a:r>
            <a:r>
              <a:rPr lang="zh-CN" altLang="en-US" sz="1600" dirty="0" smtClean="0"/>
              <a:t>）的</a:t>
            </a:r>
            <a:r>
              <a:rPr lang="zh-CN" altLang="en-US" sz="1600" dirty="0"/>
              <a:t>燃气总管未设置管道压力监测报警装置，或者监测报警装置未</a:t>
            </a:r>
            <a:r>
              <a:rPr lang="zh-CN" altLang="en-US" sz="1600" dirty="0" smtClean="0"/>
              <a:t>与紧急</a:t>
            </a:r>
            <a:r>
              <a:rPr lang="zh-CN" altLang="en-US" sz="1600" dirty="0"/>
              <a:t>自动切断装置</a:t>
            </a:r>
            <a:r>
              <a:rPr lang="zh-CN" altLang="en-US" sz="1600" dirty="0" smtClean="0"/>
              <a:t>联锁</a:t>
            </a:r>
            <a:endParaRPr lang="zh-CN" altLang="en-US" sz="1600" dirty="0"/>
          </a:p>
        </p:txBody>
      </p:sp>
      <p:sp>
        <p:nvSpPr>
          <p:cNvPr id="11" name="文本框 10"/>
          <p:cNvSpPr txBox="1"/>
          <p:nvPr/>
        </p:nvSpPr>
        <p:spPr>
          <a:xfrm>
            <a:off x="467544" y="1421239"/>
            <a:ext cx="3240360" cy="1097736"/>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indent="360680" algn="l">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3</a:t>
            </a:r>
            <a:r>
              <a:rPr lang="zh-CN" altLang="en-US" sz="1400" b="0" dirty="0">
                <a:solidFill>
                  <a:schemeClr val="tx1"/>
                </a:solidFill>
                <a:latin typeface="+mn-lt"/>
                <a:cs typeface="+mn-cs"/>
              </a:rPr>
              <a:t>）采用预混、部分预混燃烧方式的燃气窑炉燃气总管的紧急自动切断阀未与压力监测报警装置联锁。</a:t>
            </a:r>
          </a:p>
        </p:txBody>
      </p:sp>
      <p:sp>
        <p:nvSpPr>
          <p:cNvPr id="13" name="文本框 12"/>
          <p:cNvSpPr txBox="1"/>
          <p:nvPr/>
        </p:nvSpPr>
        <p:spPr>
          <a:xfrm>
            <a:off x="3517565" y="1419622"/>
            <a:ext cx="5014875" cy="810478"/>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zh-CN" altLang="en-US" dirty="0"/>
              <a:t>不判定为重大危险源的情形：</a:t>
            </a:r>
          </a:p>
          <a:p>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）采用扩散燃烧方式的燃气窑炉；热发生炉煤气窑炉。</a:t>
            </a:r>
          </a:p>
        </p:txBody>
      </p:sp>
      <p:pic>
        <p:nvPicPr>
          <p:cNvPr id="3" name="图片 2"/>
          <p:cNvPicPr>
            <a:picLocks noChangeAspect="1"/>
          </p:cNvPicPr>
          <p:nvPr/>
        </p:nvPicPr>
        <p:blipFill>
          <a:blip r:embed="rId3"/>
          <a:stretch>
            <a:fillRect/>
          </a:stretch>
        </p:blipFill>
        <p:spPr>
          <a:xfrm>
            <a:off x="540875" y="2539728"/>
            <a:ext cx="2973699" cy="1800000"/>
          </a:xfrm>
          <a:prstGeom prst="rect">
            <a:avLst/>
          </a:prstGeom>
        </p:spPr>
      </p:pic>
      <p:pic>
        <p:nvPicPr>
          <p:cNvPr id="5" name="图片 4"/>
          <p:cNvPicPr>
            <a:picLocks noChangeAspect="1"/>
          </p:cNvPicPr>
          <p:nvPr/>
        </p:nvPicPr>
        <p:blipFill>
          <a:blip r:embed="rId4"/>
          <a:stretch>
            <a:fillRect/>
          </a:stretch>
        </p:blipFill>
        <p:spPr>
          <a:xfrm>
            <a:off x="3707904" y="2539728"/>
            <a:ext cx="2462274" cy="1800000"/>
          </a:xfrm>
          <a:prstGeom prst="rect">
            <a:avLst/>
          </a:prstGeom>
        </p:spPr>
      </p:pic>
      <p:pic>
        <p:nvPicPr>
          <p:cNvPr id="6" name="图片 5"/>
          <p:cNvPicPr>
            <a:picLocks noChangeAspect="1"/>
          </p:cNvPicPr>
          <p:nvPr/>
        </p:nvPicPr>
        <p:blipFill>
          <a:blip r:embed="rId5"/>
          <a:stretch>
            <a:fillRect/>
          </a:stretch>
        </p:blipFill>
        <p:spPr>
          <a:xfrm>
            <a:off x="6280080" y="2539728"/>
            <a:ext cx="2468384" cy="1800000"/>
          </a:xfrm>
          <a:prstGeom prst="rect">
            <a:avLst/>
          </a:prstGeom>
        </p:spPr>
      </p:pic>
      <p:pic>
        <p:nvPicPr>
          <p:cNvPr id="8" name="图片 7"/>
          <p:cNvPicPr>
            <a:picLocks noChangeAspect="1"/>
          </p:cNvPicPr>
          <p:nvPr/>
        </p:nvPicPr>
        <p:blipFill>
          <a:blip r:embed="rId6"/>
          <a:stretch>
            <a:fillRect/>
          </a:stretch>
        </p:blipFill>
        <p:spPr>
          <a:xfrm>
            <a:off x="3836878" y="2582494"/>
            <a:ext cx="357750" cy="357333"/>
          </a:xfrm>
          <a:prstGeom prst="rect">
            <a:avLst/>
          </a:prstGeom>
        </p:spPr>
      </p:pic>
      <p:pic>
        <p:nvPicPr>
          <p:cNvPr id="14" name="图片 13"/>
          <p:cNvPicPr>
            <a:picLocks noChangeAspect="1"/>
          </p:cNvPicPr>
          <p:nvPr/>
        </p:nvPicPr>
        <p:blipFill>
          <a:blip r:embed="rId6"/>
          <a:stretch>
            <a:fillRect/>
          </a:stretch>
        </p:blipFill>
        <p:spPr>
          <a:xfrm>
            <a:off x="611560" y="2565753"/>
            <a:ext cx="357750" cy="357333"/>
          </a:xfrm>
          <a:prstGeom prst="rect">
            <a:avLst/>
          </a:prstGeom>
        </p:spPr>
      </p:pic>
      <p:pic>
        <p:nvPicPr>
          <p:cNvPr id="16" name="图片 15"/>
          <p:cNvPicPr>
            <a:picLocks noChangeAspect="1"/>
          </p:cNvPicPr>
          <p:nvPr/>
        </p:nvPicPr>
        <p:blipFill>
          <a:blip r:embed="rId6"/>
          <a:stretch>
            <a:fillRect/>
          </a:stretch>
        </p:blipFill>
        <p:spPr>
          <a:xfrm>
            <a:off x="6359870" y="2582493"/>
            <a:ext cx="357750" cy="357333"/>
          </a:xfrm>
          <a:prstGeom prst="rect">
            <a:avLst/>
          </a:prstGeom>
        </p:spPr>
      </p:pic>
      <p:sp>
        <p:nvSpPr>
          <p:cNvPr id="18" name="文本框 17"/>
          <p:cNvSpPr txBox="1"/>
          <p:nvPr/>
        </p:nvSpPr>
        <p:spPr>
          <a:xfrm>
            <a:off x="6538745" y="4436809"/>
            <a:ext cx="1838316" cy="338554"/>
          </a:xfrm>
          <a:prstGeom prst="rect">
            <a:avLst/>
          </a:prstGeom>
          <a:noFill/>
        </p:spPr>
        <p:txBody>
          <a:bodyPr wrap="square">
            <a:spAutoFit/>
          </a:bodyPr>
          <a:lstStyle/>
          <a:p>
            <a:r>
              <a:rPr lang="zh-CN" altLang="en-US" sz="1600" dirty="0">
                <a:solidFill>
                  <a:srgbClr val="0070C0"/>
                </a:solidFill>
              </a:rPr>
              <a:t>热发生炉煤气窑炉</a:t>
            </a:r>
          </a:p>
        </p:txBody>
      </p:sp>
      <p:sp>
        <p:nvSpPr>
          <p:cNvPr id="17" name="矩形 16"/>
          <p:cNvSpPr/>
          <p:nvPr/>
        </p:nvSpPr>
        <p:spPr>
          <a:xfrm>
            <a:off x="478407" y="4405528"/>
            <a:ext cx="3098634" cy="338554"/>
          </a:xfrm>
          <a:prstGeom prst="rect">
            <a:avLst/>
          </a:prstGeom>
        </p:spPr>
        <p:txBody>
          <a:bodyPr wrap="square">
            <a:spAutoFit/>
          </a:bodyPr>
          <a:lstStyle/>
          <a:p>
            <a:r>
              <a:rPr lang="zh-CN" altLang="en-US" sz="1600" dirty="0">
                <a:solidFill>
                  <a:srgbClr val="0070C0"/>
                </a:solidFill>
              </a:rPr>
              <a:t>压力报警装置与自动切断阀</a:t>
            </a:r>
            <a:r>
              <a:rPr lang="zh-CN" altLang="en-US" sz="1600" dirty="0" smtClean="0">
                <a:solidFill>
                  <a:srgbClr val="0070C0"/>
                </a:solidFill>
              </a:rPr>
              <a:t>连锁</a:t>
            </a:r>
            <a:endParaRPr lang="zh-CN" altLang="en-US" dirty="0">
              <a:solidFill>
                <a:srgbClr val="000000"/>
              </a:solidFill>
              <a:latin typeface="FZHei-B01" panose="03000509000000000000" pitchFamily="65" charset="-122"/>
              <a:ea typeface="FZHei-B01" panose="03000509000000000000" pitchFamily="65" charset="-122"/>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建材企业重大事故隐患解读</a:t>
            </a:r>
          </a:p>
        </p:txBody>
      </p:sp>
      <p:sp>
        <p:nvSpPr>
          <p:cNvPr id="6" name="文本框 5"/>
          <p:cNvSpPr txBox="1"/>
          <p:nvPr/>
        </p:nvSpPr>
        <p:spPr>
          <a:xfrm>
            <a:off x="2771800" y="4390790"/>
            <a:ext cx="3888432" cy="338554"/>
          </a:xfrm>
          <a:prstGeom prst="rect">
            <a:avLst/>
          </a:prstGeom>
          <a:noFill/>
        </p:spPr>
        <p:txBody>
          <a:bodyPr wrap="square">
            <a:spAutoFit/>
          </a:bodyPr>
          <a:lstStyle/>
          <a:p>
            <a:r>
              <a:rPr lang="zh-CN" altLang="en-US" sz="1600" dirty="0">
                <a:solidFill>
                  <a:srgbClr val="0070C0"/>
                </a:solidFill>
              </a:rPr>
              <a:t>制氢站设置固定式氢气浓度监测报警装置</a:t>
            </a:r>
          </a:p>
        </p:txBody>
      </p:sp>
      <p:sp>
        <p:nvSpPr>
          <p:cNvPr id="8" name="矩形 7"/>
          <p:cNvSpPr/>
          <p:nvPr/>
        </p:nvSpPr>
        <p:spPr>
          <a:xfrm>
            <a:off x="467544" y="742120"/>
            <a:ext cx="8064896" cy="67750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（六）制氢站、氮氢保护气体配气间、燃气配气间等 </a:t>
            </a:r>
            <a:r>
              <a:rPr lang="en-US" altLang="zh-CN" sz="1600" dirty="0"/>
              <a:t>3 </a:t>
            </a:r>
            <a:r>
              <a:rPr lang="zh-CN" altLang="en-US" sz="1600" dirty="0"/>
              <a:t>类场所未设置固定式可燃气体浓度监测报警</a:t>
            </a:r>
            <a:r>
              <a:rPr lang="zh-CN" altLang="en-US" sz="1600" dirty="0" smtClean="0"/>
              <a:t>装置</a:t>
            </a:r>
            <a:endParaRPr lang="zh-CN" altLang="en-US" sz="1600" dirty="0"/>
          </a:p>
        </p:txBody>
      </p:sp>
      <p:sp>
        <p:nvSpPr>
          <p:cNvPr id="10" name="文本框 9"/>
          <p:cNvSpPr txBox="1"/>
          <p:nvPr/>
        </p:nvSpPr>
        <p:spPr>
          <a:xfrm>
            <a:off x="467544" y="1421239"/>
            <a:ext cx="8064896"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）制氢站、氮氢保护气体配气间未设置能够监测氢气浓度</a:t>
            </a:r>
            <a:r>
              <a:rPr lang="zh-CN" altLang="en-US" sz="1400" b="0" dirty="0" smtClean="0">
                <a:solidFill>
                  <a:schemeClr val="tx1"/>
                </a:solidFill>
                <a:latin typeface="+mn-lt"/>
                <a:cs typeface="+mn-cs"/>
              </a:rPr>
              <a:t>的固定式</a:t>
            </a:r>
            <a:r>
              <a:rPr lang="zh-CN" altLang="en-US" sz="1400" b="0" dirty="0">
                <a:solidFill>
                  <a:schemeClr val="tx1"/>
                </a:solidFill>
                <a:latin typeface="+mn-lt"/>
                <a:cs typeface="+mn-cs"/>
              </a:rPr>
              <a:t>可燃气体浓度监测报警装置。</a:t>
            </a:r>
          </a:p>
        </p:txBody>
      </p:sp>
      <p:pic>
        <p:nvPicPr>
          <p:cNvPr id="9" name="图片 8"/>
          <p:cNvPicPr>
            <a:picLocks noChangeAspect="1"/>
          </p:cNvPicPr>
          <p:nvPr/>
        </p:nvPicPr>
        <p:blipFill>
          <a:blip r:embed="rId3"/>
          <a:stretch>
            <a:fillRect/>
          </a:stretch>
        </p:blipFill>
        <p:spPr>
          <a:xfrm>
            <a:off x="1646666" y="2590790"/>
            <a:ext cx="2597281" cy="1800000"/>
          </a:xfrm>
          <a:prstGeom prst="rect">
            <a:avLst/>
          </a:prstGeom>
        </p:spPr>
      </p:pic>
      <p:pic>
        <p:nvPicPr>
          <p:cNvPr id="11" name="图片 10"/>
          <p:cNvPicPr>
            <a:picLocks noChangeAspect="1"/>
          </p:cNvPicPr>
          <p:nvPr/>
        </p:nvPicPr>
        <p:blipFill>
          <a:blip r:embed="rId4"/>
          <a:stretch>
            <a:fillRect/>
          </a:stretch>
        </p:blipFill>
        <p:spPr>
          <a:xfrm>
            <a:off x="5423069" y="2590790"/>
            <a:ext cx="2034272" cy="1800000"/>
          </a:xfrm>
          <a:prstGeom prst="rect">
            <a:avLst/>
          </a:prstGeom>
        </p:spPr>
      </p:pic>
      <p:pic>
        <p:nvPicPr>
          <p:cNvPr id="12" name="图片 11"/>
          <p:cNvPicPr>
            <a:picLocks noChangeAspect="1"/>
          </p:cNvPicPr>
          <p:nvPr/>
        </p:nvPicPr>
        <p:blipFill>
          <a:blip r:embed="rId5"/>
          <a:stretch>
            <a:fillRect/>
          </a:stretch>
        </p:blipFill>
        <p:spPr>
          <a:xfrm>
            <a:off x="1763688" y="2619392"/>
            <a:ext cx="357750" cy="357333"/>
          </a:xfrm>
          <a:prstGeom prst="rect">
            <a:avLst/>
          </a:prstGeom>
        </p:spPr>
      </p:pic>
      <p:pic>
        <p:nvPicPr>
          <p:cNvPr id="13" name="图片 12"/>
          <p:cNvPicPr>
            <a:picLocks noChangeAspect="1"/>
          </p:cNvPicPr>
          <p:nvPr/>
        </p:nvPicPr>
        <p:blipFill>
          <a:blip r:embed="rId5"/>
          <a:stretch>
            <a:fillRect/>
          </a:stretch>
        </p:blipFill>
        <p:spPr>
          <a:xfrm>
            <a:off x="5508104" y="2689706"/>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建材企业重大事故隐患解读</a:t>
            </a:r>
          </a:p>
        </p:txBody>
      </p:sp>
      <p:sp>
        <p:nvSpPr>
          <p:cNvPr id="6" name="文本框 5"/>
          <p:cNvSpPr txBox="1"/>
          <p:nvPr/>
        </p:nvSpPr>
        <p:spPr>
          <a:xfrm>
            <a:off x="2082564" y="4227934"/>
            <a:ext cx="4834855" cy="338554"/>
          </a:xfrm>
          <a:prstGeom prst="rect">
            <a:avLst/>
          </a:prstGeom>
          <a:noFill/>
        </p:spPr>
        <p:txBody>
          <a:bodyPr wrap="square">
            <a:spAutoFit/>
          </a:bodyPr>
          <a:lstStyle/>
          <a:p>
            <a:r>
              <a:rPr lang="zh-CN" altLang="en-US" sz="1600" dirty="0">
                <a:solidFill>
                  <a:srgbClr val="0070C0"/>
                </a:solidFill>
              </a:rPr>
              <a:t>燃气配气间设置固定式可燃气体浓度监测报警装置</a:t>
            </a:r>
          </a:p>
        </p:txBody>
      </p:sp>
      <p:sp>
        <p:nvSpPr>
          <p:cNvPr id="8" name="矩形 7"/>
          <p:cNvSpPr/>
          <p:nvPr/>
        </p:nvSpPr>
        <p:spPr>
          <a:xfrm>
            <a:off x="467544" y="742120"/>
            <a:ext cx="8064896" cy="67750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（六）制氢站、氮氢保护气体配气间、燃气配气间等 </a:t>
            </a:r>
            <a:r>
              <a:rPr lang="en-US" altLang="zh-CN" sz="1600" dirty="0"/>
              <a:t>3 </a:t>
            </a:r>
            <a:r>
              <a:rPr lang="zh-CN" altLang="en-US" sz="1600" dirty="0"/>
              <a:t>类场所未设置固定式可燃气体浓度监测报警</a:t>
            </a:r>
            <a:r>
              <a:rPr lang="zh-CN" altLang="en-US" sz="1600" dirty="0" smtClean="0"/>
              <a:t>装置</a:t>
            </a:r>
            <a:endParaRPr lang="zh-CN" altLang="en-US" sz="1600" dirty="0"/>
          </a:p>
        </p:txBody>
      </p:sp>
      <p:sp>
        <p:nvSpPr>
          <p:cNvPr id="9" name="文本框 8"/>
          <p:cNvSpPr txBox="1"/>
          <p:nvPr/>
        </p:nvSpPr>
        <p:spPr>
          <a:xfrm>
            <a:off x="467544" y="1421239"/>
            <a:ext cx="8064896" cy="666849"/>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）燃气配气间未设置固定式可燃气体浓度监测报警装置。</a:t>
            </a:r>
          </a:p>
        </p:txBody>
      </p:sp>
      <p:pic>
        <p:nvPicPr>
          <p:cNvPr id="3" name="图片 2"/>
          <p:cNvPicPr>
            <a:picLocks noChangeAspect="1"/>
          </p:cNvPicPr>
          <p:nvPr/>
        </p:nvPicPr>
        <p:blipFill>
          <a:blip r:embed="rId3"/>
          <a:stretch>
            <a:fillRect/>
          </a:stretch>
        </p:blipFill>
        <p:spPr>
          <a:xfrm>
            <a:off x="971600" y="2211710"/>
            <a:ext cx="3166305" cy="1800000"/>
          </a:xfrm>
          <a:prstGeom prst="rect">
            <a:avLst/>
          </a:prstGeom>
        </p:spPr>
      </p:pic>
      <p:pic>
        <p:nvPicPr>
          <p:cNvPr id="10" name="图片 9"/>
          <p:cNvPicPr>
            <a:picLocks noChangeAspect="1"/>
          </p:cNvPicPr>
          <p:nvPr/>
        </p:nvPicPr>
        <p:blipFill>
          <a:blip r:embed="rId4"/>
          <a:stretch>
            <a:fillRect/>
          </a:stretch>
        </p:blipFill>
        <p:spPr>
          <a:xfrm>
            <a:off x="4716016" y="2211710"/>
            <a:ext cx="2340609" cy="1800000"/>
          </a:xfrm>
          <a:prstGeom prst="rect">
            <a:avLst/>
          </a:prstGeom>
        </p:spPr>
      </p:pic>
      <p:pic>
        <p:nvPicPr>
          <p:cNvPr id="11" name="图片 10"/>
          <p:cNvPicPr>
            <a:picLocks noChangeAspect="1"/>
          </p:cNvPicPr>
          <p:nvPr/>
        </p:nvPicPr>
        <p:blipFill>
          <a:blip r:embed="rId5"/>
          <a:stretch>
            <a:fillRect/>
          </a:stretch>
        </p:blipFill>
        <p:spPr>
          <a:xfrm>
            <a:off x="4860032" y="2332386"/>
            <a:ext cx="357750" cy="357333"/>
          </a:xfrm>
          <a:prstGeom prst="rect">
            <a:avLst/>
          </a:prstGeom>
        </p:spPr>
      </p:pic>
      <p:pic>
        <p:nvPicPr>
          <p:cNvPr id="12" name="图片 11"/>
          <p:cNvPicPr>
            <a:picLocks noChangeAspect="1"/>
          </p:cNvPicPr>
          <p:nvPr/>
        </p:nvPicPr>
        <p:blipFill>
          <a:blip r:embed="rId5"/>
          <a:stretch>
            <a:fillRect/>
          </a:stretch>
        </p:blipFill>
        <p:spPr>
          <a:xfrm>
            <a:off x="1043608" y="2241521"/>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建材企业重大事故隐患解读</a:t>
            </a:r>
          </a:p>
        </p:txBody>
      </p:sp>
      <p:sp>
        <p:nvSpPr>
          <p:cNvPr id="6" name="文本框 5"/>
          <p:cNvSpPr txBox="1"/>
          <p:nvPr/>
        </p:nvSpPr>
        <p:spPr>
          <a:xfrm>
            <a:off x="1598754" y="3826831"/>
            <a:ext cx="2422587" cy="338554"/>
          </a:xfrm>
          <a:prstGeom prst="rect">
            <a:avLst/>
          </a:prstGeom>
          <a:noFill/>
        </p:spPr>
        <p:txBody>
          <a:bodyPr wrap="square">
            <a:spAutoFit/>
          </a:bodyPr>
          <a:lstStyle/>
          <a:p>
            <a:r>
              <a:rPr lang="zh-CN" altLang="en-US" sz="1600" dirty="0">
                <a:solidFill>
                  <a:srgbClr val="0070C0"/>
                </a:solidFill>
              </a:rPr>
              <a:t>电炉的水冷设备有效</a:t>
            </a:r>
            <a:r>
              <a:rPr lang="zh-CN" altLang="en-US" sz="1600" dirty="0" smtClean="0">
                <a:solidFill>
                  <a:srgbClr val="0070C0"/>
                </a:solidFill>
              </a:rPr>
              <a:t>运行</a:t>
            </a:r>
            <a:endParaRPr lang="zh-CN" altLang="en-US" sz="1600" dirty="0">
              <a:solidFill>
                <a:srgbClr val="0070C0"/>
              </a:solidFill>
            </a:endParaRPr>
          </a:p>
        </p:txBody>
      </p:sp>
      <p:sp>
        <p:nvSpPr>
          <p:cNvPr id="8" name="矩形 7"/>
          <p:cNvSpPr/>
          <p:nvPr/>
        </p:nvSpPr>
        <p:spPr>
          <a:xfrm>
            <a:off x="467544" y="742120"/>
            <a:ext cx="8064896" cy="389470"/>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（七）电熔制品电炉的水冷设备</a:t>
            </a:r>
            <a:r>
              <a:rPr lang="zh-CN" altLang="en-US" sz="1600" dirty="0" smtClean="0"/>
              <a:t>失效</a:t>
            </a:r>
            <a:endParaRPr lang="zh-CN" altLang="en-US" sz="1600" dirty="0"/>
          </a:p>
        </p:txBody>
      </p:sp>
      <p:sp>
        <p:nvSpPr>
          <p:cNvPr id="9" name="文本框 8"/>
          <p:cNvSpPr txBox="1"/>
          <p:nvPr/>
        </p:nvSpPr>
        <p:spPr>
          <a:xfrm>
            <a:off x="467544" y="1131590"/>
            <a:ext cx="8064896" cy="666849"/>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latin typeface="+mn-lt"/>
                <a:cs typeface="+mn-cs"/>
              </a:rPr>
              <a:t>电熔制品电炉的水冷设备漏水。</a:t>
            </a:r>
          </a:p>
        </p:txBody>
      </p:sp>
      <p:pic>
        <p:nvPicPr>
          <p:cNvPr id="5" name="图片 4"/>
          <p:cNvPicPr>
            <a:picLocks noChangeAspect="1"/>
          </p:cNvPicPr>
          <p:nvPr/>
        </p:nvPicPr>
        <p:blipFill>
          <a:blip r:embed="rId3"/>
          <a:stretch>
            <a:fillRect/>
          </a:stretch>
        </p:blipFill>
        <p:spPr>
          <a:xfrm>
            <a:off x="1547664" y="1912635"/>
            <a:ext cx="2524768" cy="1800000"/>
          </a:xfrm>
          <a:prstGeom prst="rect">
            <a:avLst/>
          </a:prstGeom>
        </p:spPr>
      </p:pic>
      <p:pic>
        <p:nvPicPr>
          <p:cNvPr id="10" name="图片 9"/>
          <p:cNvPicPr>
            <a:picLocks noChangeAspect="1"/>
          </p:cNvPicPr>
          <p:nvPr/>
        </p:nvPicPr>
        <p:blipFill>
          <a:blip r:embed="rId4"/>
          <a:stretch>
            <a:fillRect/>
          </a:stretch>
        </p:blipFill>
        <p:spPr>
          <a:xfrm>
            <a:off x="5076056" y="1912635"/>
            <a:ext cx="1869847" cy="1800000"/>
          </a:xfrm>
          <a:prstGeom prst="rect">
            <a:avLst/>
          </a:prstGeom>
        </p:spPr>
      </p:pic>
      <p:pic>
        <p:nvPicPr>
          <p:cNvPr id="11" name="图片 10"/>
          <p:cNvPicPr>
            <a:picLocks noChangeAspect="1"/>
          </p:cNvPicPr>
          <p:nvPr/>
        </p:nvPicPr>
        <p:blipFill>
          <a:blip r:embed="rId5"/>
          <a:stretch>
            <a:fillRect/>
          </a:stretch>
        </p:blipFill>
        <p:spPr>
          <a:xfrm>
            <a:off x="1619672" y="1952294"/>
            <a:ext cx="357750" cy="357333"/>
          </a:xfrm>
          <a:prstGeom prst="rect">
            <a:avLst/>
          </a:prstGeom>
        </p:spPr>
      </p:pic>
      <p:pic>
        <p:nvPicPr>
          <p:cNvPr id="12" name="图片 11"/>
          <p:cNvPicPr>
            <a:picLocks noChangeAspect="1"/>
          </p:cNvPicPr>
          <p:nvPr/>
        </p:nvPicPr>
        <p:blipFill>
          <a:blip r:embed="rId6"/>
          <a:stretch>
            <a:fillRect/>
          </a:stretch>
        </p:blipFill>
        <p:spPr>
          <a:xfrm>
            <a:off x="5148064" y="1952294"/>
            <a:ext cx="357750" cy="357333"/>
          </a:xfrm>
          <a:prstGeom prst="rect">
            <a:avLst/>
          </a:prstGeom>
        </p:spPr>
      </p:pic>
      <p:sp>
        <p:nvSpPr>
          <p:cNvPr id="14" name="文本框 13"/>
          <p:cNvSpPr txBox="1"/>
          <p:nvPr/>
        </p:nvSpPr>
        <p:spPr>
          <a:xfrm>
            <a:off x="5076056" y="3826831"/>
            <a:ext cx="2016224" cy="338554"/>
          </a:xfrm>
          <a:prstGeom prst="rect">
            <a:avLst/>
          </a:prstGeom>
          <a:noFill/>
        </p:spPr>
        <p:txBody>
          <a:bodyPr wrap="square">
            <a:spAutoFit/>
          </a:bodyPr>
          <a:lstStyle/>
          <a:p>
            <a:r>
              <a:rPr lang="zh-CN" altLang="en-US" sz="1600" dirty="0" smtClean="0">
                <a:solidFill>
                  <a:srgbClr val="FF0000"/>
                </a:solidFill>
              </a:rPr>
              <a:t>电炉</a:t>
            </a:r>
            <a:r>
              <a:rPr lang="zh-CN" altLang="en-US" sz="1600" dirty="0">
                <a:solidFill>
                  <a:srgbClr val="FF0000"/>
                </a:solidFill>
              </a:rPr>
              <a:t>的水冷设备失效</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建材企业重大事故隐患解读</a:t>
            </a:r>
          </a:p>
        </p:txBody>
      </p:sp>
      <p:sp>
        <p:nvSpPr>
          <p:cNvPr id="9" name="文本框 8"/>
          <p:cNvSpPr txBox="1"/>
          <p:nvPr/>
        </p:nvSpPr>
        <p:spPr>
          <a:xfrm>
            <a:off x="2498271" y="4358348"/>
            <a:ext cx="1036521" cy="338554"/>
          </a:xfrm>
          <a:prstGeom prst="rect">
            <a:avLst/>
          </a:prstGeom>
          <a:noFill/>
        </p:spPr>
        <p:txBody>
          <a:bodyPr wrap="square">
            <a:spAutoFit/>
          </a:bodyPr>
          <a:lstStyle/>
          <a:p>
            <a:r>
              <a:rPr lang="zh-CN" altLang="en-US" sz="1600" dirty="0">
                <a:solidFill>
                  <a:srgbClr val="0070C0"/>
                </a:solidFill>
              </a:rPr>
              <a:t>玻璃炉</a:t>
            </a:r>
            <a:r>
              <a:rPr lang="zh-CN" altLang="en-US" sz="1600" dirty="0" smtClean="0">
                <a:solidFill>
                  <a:srgbClr val="0070C0"/>
                </a:solidFill>
              </a:rPr>
              <a:t>窑</a:t>
            </a:r>
            <a:endParaRPr lang="zh-CN" altLang="en-US" sz="1600" dirty="0">
              <a:solidFill>
                <a:srgbClr val="0070C0"/>
              </a:solidFill>
            </a:endParaRPr>
          </a:p>
        </p:txBody>
      </p:sp>
      <p:sp>
        <p:nvSpPr>
          <p:cNvPr id="8" name="矩形 7"/>
          <p:cNvSpPr/>
          <p:nvPr/>
        </p:nvSpPr>
        <p:spPr>
          <a:xfrm>
            <a:off x="467544" y="742120"/>
            <a:ext cx="8064896" cy="389470"/>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（八）玻璃窑炉、玻璃锡槽等设备未设置水冷和风冷保护系统的监测报警</a:t>
            </a:r>
            <a:r>
              <a:rPr lang="zh-CN" altLang="en-US" sz="1600" dirty="0" smtClean="0"/>
              <a:t>装置</a:t>
            </a:r>
            <a:endParaRPr lang="zh-CN" altLang="en-US" sz="1600" dirty="0"/>
          </a:p>
        </p:txBody>
      </p:sp>
      <p:sp>
        <p:nvSpPr>
          <p:cNvPr id="10" name="文本框 9"/>
          <p:cNvSpPr txBox="1"/>
          <p:nvPr/>
        </p:nvSpPr>
        <p:spPr>
          <a:xfrm>
            <a:off x="467544" y="1130686"/>
            <a:ext cx="8064896" cy="1313180"/>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）玻璃窑炉、玻璃锡槽的水冷设备进水总管未设置水流量</a:t>
            </a:r>
            <a:r>
              <a:rPr lang="zh-CN" altLang="en-US" sz="1400" b="0" dirty="0" smtClean="0">
                <a:solidFill>
                  <a:schemeClr val="tx1"/>
                </a:solidFill>
                <a:latin typeface="+mn-lt"/>
                <a:cs typeface="+mn-cs"/>
              </a:rPr>
              <a:t>监测</a:t>
            </a:r>
            <a:r>
              <a:rPr lang="zh-CN" altLang="en-US" sz="1400" b="0" dirty="0">
                <a:solidFill>
                  <a:schemeClr val="tx1"/>
                </a:solidFill>
                <a:latin typeface="+mn-lt"/>
                <a:cs typeface="+mn-cs"/>
              </a:rPr>
              <a:t>报警装置，也未设置压力监测报警装置。</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）玻璃窑炉的前脸水包，玻璃锡槽的锡液冷却水包、唇砖水包等水冷设备未设置出水温度监测报警。</a:t>
            </a:r>
          </a:p>
        </p:txBody>
      </p:sp>
      <p:pic>
        <p:nvPicPr>
          <p:cNvPr id="3" name="图片 2"/>
          <p:cNvPicPr>
            <a:picLocks noChangeAspect="1"/>
          </p:cNvPicPr>
          <p:nvPr/>
        </p:nvPicPr>
        <p:blipFill>
          <a:blip r:embed="rId3"/>
          <a:stretch>
            <a:fillRect/>
          </a:stretch>
        </p:blipFill>
        <p:spPr>
          <a:xfrm>
            <a:off x="1763688" y="2456774"/>
            <a:ext cx="2505689" cy="1800000"/>
          </a:xfrm>
          <a:prstGeom prst="rect">
            <a:avLst/>
          </a:prstGeom>
        </p:spPr>
      </p:pic>
      <p:pic>
        <p:nvPicPr>
          <p:cNvPr id="6" name="图片 5"/>
          <p:cNvPicPr>
            <a:picLocks noChangeAspect="1"/>
          </p:cNvPicPr>
          <p:nvPr/>
        </p:nvPicPr>
        <p:blipFill>
          <a:blip r:embed="rId4"/>
          <a:stretch>
            <a:fillRect/>
          </a:stretch>
        </p:blipFill>
        <p:spPr>
          <a:xfrm>
            <a:off x="4802477" y="2456774"/>
            <a:ext cx="2486270" cy="1800000"/>
          </a:xfrm>
          <a:prstGeom prst="rect">
            <a:avLst/>
          </a:prstGeom>
        </p:spPr>
      </p:pic>
      <p:pic>
        <p:nvPicPr>
          <p:cNvPr id="11" name="图片 10"/>
          <p:cNvPicPr>
            <a:picLocks noChangeAspect="1"/>
          </p:cNvPicPr>
          <p:nvPr/>
        </p:nvPicPr>
        <p:blipFill>
          <a:blip r:embed="rId5"/>
          <a:stretch>
            <a:fillRect/>
          </a:stretch>
        </p:blipFill>
        <p:spPr>
          <a:xfrm>
            <a:off x="1835696" y="2510885"/>
            <a:ext cx="357750" cy="357333"/>
          </a:xfrm>
          <a:prstGeom prst="rect">
            <a:avLst/>
          </a:prstGeom>
        </p:spPr>
      </p:pic>
      <p:pic>
        <p:nvPicPr>
          <p:cNvPr id="12" name="图片 11"/>
          <p:cNvPicPr>
            <a:picLocks noChangeAspect="1"/>
          </p:cNvPicPr>
          <p:nvPr/>
        </p:nvPicPr>
        <p:blipFill>
          <a:blip r:embed="rId5"/>
          <a:stretch>
            <a:fillRect/>
          </a:stretch>
        </p:blipFill>
        <p:spPr>
          <a:xfrm>
            <a:off x="4926225" y="2558348"/>
            <a:ext cx="357750" cy="357333"/>
          </a:xfrm>
          <a:prstGeom prst="rect">
            <a:avLst/>
          </a:prstGeom>
        </p:spPr>
      </p:pic>
      <p:sp>
        <p:nvSpPr>
          <p:cNvPr id="14" name="文本框 13"/>
          <p:cNvSpPr txBox="1"/>
          <p:nvPr/>
        </p:nvSpPr>
        <p:spPr>
          <a:xfrm>
            <a:off x="4321226" y="4358348"/>
            <a:ext cx="3448771" cy="338554"/>
          </a:xfrm>
          <a:prstGeom prst="rect">
            <a:avLst/>
          </a:prstGeom>
          <a:noFill/>
        </p:spPr>
        <p:txBody>
          <a:bodyPr wrap="square">
            <a:spAutoFit/>
          </a:bodyPr>
          <a:lstStyle/>
          <a:p>
            <a:r>
              <a:rPr lang="zh-CN" altLang="en-US" sz="1600" dirty="0" smtClean="0">
                <a:solidFill>
                  <a:srgbClr val="0070C0"/>
                </a:solidFill>
              </a:rPr>
              <a:t>设置</a:t>
            </a:r>
            <a:r>
              <a:rPr lang="zh-CN" altLang="en-US" sz="1600" dirty="0">
                <a:solidFill>
                  <a:srgbClr val="0070C0"/>
                </a:solidFill>
              </a:rPr>
              <a:t>压力、流量、出水温度监测装置</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建材企业重大事故隐患解读</a:t>
            </a:r>
          </a:p>
        </p:txBody>
      </p:sp>
      <p:sp>
        <p:nvSpPr>
          <p:cNvPr id="9" name="文本框 8"/>
          <p:cNvSpPr txBox="1"/>
          <p:nvPr/>
        </p:nvSpPr>
        <p:spPr>
          <a:xfrm>
            <a:off x="2076103" y="4060783"/>
            <a:ext cx="1451595" cy="338554"/>
          </a:xfrm>
          <a:prstGeom prst="rect">
            <a:avLst/>
          </a:prstGeom>
          <a:noFill/>
        </p:spPr>
        <p:txBody>
          <a:bodyPr wrap="square">
            <a:spAutoFit/>
          </a:bodyPr>
          <a:lstStyle/>
          <a:p>
            <a:r>
              <a:rPr lang="zh-CN" altLang="en-US" sz="1600" dirty="0">
                <a:solidFill>
                  <a:srgbClr val="0070C0"/>
                </a:solidFill>
              </a:rPr>
              <a:t>炉窑风冷</a:t>
            </a:r>
            <a:r>
              <a:rPr lang="zh-CN" altLang="en-US" sz="1600" dirty="0" smtClean="0">
                <a:solidFill>
                  <a:srgbClr val="0070C0"/>
                </a:solidFill>
              </a:rPr>
              <a:t>风机</a:t>
            </a:r>
            <a:endParaRPr lang="zh-CN" altLang="en-US" sz="1600" dirty="0">
              <a:solidFill>
                <a:srgbClr val="0070C0"/>
              </a:solidFill>
            </a:endParaRPr>
          </a:p>
        </p:txBody>
      </p:sp>
      <p:sp>
        <p:nvSpPr>
          <p:cNvPr id="8" name="矩形 7"/>
          <p:cNvSpPr/>
          <p:nvPr/>
        </p:nvSpPr>
        <p:spPr>
          <a:xfrm>
            <a:off x="467544" y="742120"/>
            <a:ext cx="8064896" cy="389470"/>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（八）玻璃窑炉、玻璃锡槽等设备未设置水冷和风冷保护系统的监测报警</a:t>
            </a:r>
            <a:r>
              <a:rPr lang="zh-CN" altLang="en-US" sz="1600" dirty="0" smtClean="0"/>
              <a:t>装置</a:t>
            </a:r>
            <a:endParaRPr lang="zh-CN" altLang="en-US" sz="1600" dirty="0"/>
          </a:p>
        </p:txBody>
      </p:sp>
      <p:sp>
        <p:nvSpPr>
          <p:cNvPr id="10" name="文本框 9"/>
          <p:cNvSpPr txBox="1"/>
          <p:nvPr/>
        </p:nvSpPr>
        <p:spPr>
          <a:xfrm>
            <a:off x="467544" y="1130686"/>
            <a:ext cx="8064896"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3</a:t>
            </a:r>
            <a:r>
              <a:rPr lang="zh-CN" altLang="en-US" sz="1400" b="0" dirty="0">
                <a:solidFill>
                  <a:schemeClr val="tx1"/>
                </a:solidFill>
                <a:latin typeface="+mn-lt"/>
                <a:cs typeface="+mn-cs"/>
              </a:rPr>
              <a:t>）玻璃窑炉的池壁风机、钢碹碴风机、</a:t>
            </a:r>
            <a:r>
              <a:rPr lang="en-US" altLang="zh-CN" sz="1400" b="0" dirty="0" smtClean="0">
                <a:solidFill>
                  <a:schemeClr val="tx1"/>
                </a:solidFill>
                <a:latin typeface="+mn-lt"/>
                <a:cs typeface="+mn-cs"/>
              </a:rPr>
              <a:t>L</a:t>
            </a:r>
            <a:r>
              <a:rPr lang="zh-CN" altLang="en-US" sz="1400" b="0" dirty="0" smtClean="0">
                <a:solidFill>
                  <a:schemeClr val="tx1"/>
                </a:solidFill>
                <a:latin typeface="+mn-lt"/>
                <a:cs typeface="+mn-cs"/>
              </a:rPr>
              <a:t>吊</a:t>
            </a:r>
            <a:r>
              <a:rPr lang="zh-CN" altLang="en-US" sz="1400" b="0" dirty="0">
                <a:solidFill>
                  <a:schemeClr val="tx1"/>
                </a:solidFill>
                <a:latin typeface="+mn-lt"/>
                <a:cs typeface="+mn-cs"/>
              </a:rPr>
              <a:t>墙风机、玻璃锡槽的槽底风机等风冷保护设备未设置停机报警装置。</a:t>
            </a:r>
          </a:p>
        </p:txBody>
      </p:sp>
      <p:pic>
        <p:nvPicPr>
          <p:cNvPr id="5" name="图片 4"/>
          <p:cNvPicPr>
            <a:picLocks noChangeAspect="1"/>
          </p:cNvPicPr>
          <p:nvPr/>
        </p:nvPicPr>
        <p:blipFill>
          <a:blip r:embed="rId3"/>
          <a:stretch>
            <a:fillRect/>
          </a:stretch>
        </p:blipFill>
        <p:spPr>
          <a:xfrm>
            <a:off x="1691680" y="2194504"/>
            <a:ext cx="2220443" cy="1800000"/>
          </a:xfrm>
          <a:prstGeom prst="rect">
            <a:avLst/>
          </a:prstGeom>
        </p:spPr>
      </p:pic>
      <p:pic>
        <p:nvPicPr>
          <p:cNvPr id="6" name="图片 5"/>
          <p:cNvPicPr>
            <a:picLocks noChangeAspect="1"/>
          </p:cNvPicPr>
          <p:nvPr/>
        </p:nvPicPr>
        <p:blipFill>
          <a:blip r:embed="rId4"/>
          <a:stretch>
            <a:fillRect/>
          </a:stretch>
        </p:blipFill>
        <p:spPr>
          <a:xfrm>
            <a:off x="4503966" y="2194504"/>
            <a:ext cx="2763757" cy="1800000"/>
          </a:xfrm>
          <a:prstGeom prst="rect">
            <a:avLst/>
          </a:prstGeom>
        </p:spPr>
      </p:pic>
      <p:pic>
        <p:nvPicPr>
          <p:cNvPr id="11" name="图片 10"/>
          <p:cNvPicPr>
            <a:picLocks noChangeAspect="1"/>
          </p:cNvPicPr>
          <p:nvPr/>
        </p:nvPicPr>
        <p:blipFill>
          <a:blip r:embed="rId5"/>
          <a:stretch>
            <a:fillRect/>
          </a:stretch>
        </p:blipFill>
        <p:spPr>
          <a:xfrm>
            <a:off x="4564968" y="2228071"/>
            <a:ext cx="357750" cy="357333"/>
          </a:xfrm>
          <a:prstGeom prst="rect">
            <a:avLst/>
          </a:prstGeom>
        </p:spPr>
      </p:pic>
      <p:pic>
        <p:nvPicPr>
          <p:cNvPr id="12" name="图片 11"/>
          <p:cNvPicPr>
            <a:picLocks noChangeAspect="1"/>
          </p:cNvPicPr>
          <p:nvPr/>
        </p:nvPicPr>
        <p:blipFill>
          <a:blip r:embed="rId5"/>
          <a:stretch>
            <a:fillRect/>
          </a:stretch>
        </p:blipFill>
        <p:spPr>
          <a:xfrm>
            <a:off x="1763688" y="2228071"/>
            <a:ext cx="357750" cy="357333"/>
          </a:xfrm>
          <a:prstGeom prst="rect">
            <a:avLst/>
          </a:prstGeom>
        </p:spPr>
      </p:pic>
      <p:sp>
        <p:nvSpPr>
          <p:cNvPr id="14" name="文本框 13"/>
          <p:cNvSpPr txBox="1"/>
          <p:nvPr/>
        </p:nvSpPr>
        <p:spPr>
          <a:xfrm>
            <a:off x="5165764" y="4060783"/>
            <a:ext cx="1440160" cy="338554"/>
          </a:xfrm>
          <a:prstGeom prst="rect">
            <a:avLst/>
          </a:prstGeom>
          <a:noFill/>
        </p:spPr>
        <p:txBody>
          <a:bodyPr wrap="square">
            <a:spAutoFit/>
          </a:bodyPr>
          <a:lstStyle/>
          <a:p>
            <a:r>
              <a:rPr lang="zh-CN" altLang="en-US" sz="1600" dirty="0" smtClean="0">
                <a:solidFill>
                  <a:srgbClr val="0070C0"/>
                </a:solidFill>
              </a:rPr>
              <a:t>停机</a:t>
            </a:r>
            <a:r>
              <a:rPr lang="zh-CN" altLang="en-US" sz="1600" dirty="0">
                <a:solidFill>
                  <a:srgbClr val="0070C0"/>
                </a:solidFill>
              </a:rPr>
              <a:t>报警装置</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剪去单角的矩形 1"/>
          <p:cNvSpPr/>
          <p:nvPr/>
        </p:nvSpPr>
        <p:spPr>
          <a:xfrm>
            <a:off x="0" y="1707654"/>
            <a:ext cx="2448272" cy="2016224"/>
          </a:xfrm>
          <a:prstGeom prst="snip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文本框 3"/>
          <p:cNvSpPr txBox="1"/>
          <p:nvPr/>
        </p:nvSpPr>
        <p:spPr>
          <a:xfrm>
            <a:off x="410451" y="1930936"/>
            <a:ext cx="1553630" cy="1569660"/>
          </a:xfrm>
          <a:prstGeom prst="rect">
            <a:avLst/>
          </a:prstGeom>
          <a:noFill/>
        </p:spPr>
        <p:txBody>
          <a:bodyPr wrap="none" rtlCol="0">
            <a:spAutoFit/>
          </a:bodyPr>
          <a:lstStyle/>
          <a:p>
            <a:r>
              <a:rPr lang="en-US" altLang="zh-CN" sz="9600" dirty="0">
                <a:solidFill>
                  <a:schemeClr val="bg1"/>
                </a:solidFill>
                <a:cs typeface="+mn-ea"/>
                <a:sym typeface="+mn-lt"/>
              </a:rPr>
              <a:t>06</a:t>
            </a:r>
            <a:endParaRPr lang="zh-CN" altLang="en-US" sz="9600" dirty="0">
              <a:solidFill>
                <a:schemeClr val="bg1"/>
              </a:solidFill>
              <a:cs typeface="+mn-ea"/>
              <a:sym typeface="+mn-lt"/>
            </a:endParaRPr>
          </a:p>
        </p:txBody>
      </p:sp>
      <p:sp>
        <p:nvSpPr>
          <p:cNvPr id="5" name="文本框 4"/>
          <p:cNvSpPr txBox="1"/>
          <p:nvPr/>
        </p:nvSpPr>
        <p:spPr>
          <a:xfrm>
            <a:off x="2690648" y="2392597"/>
            <a:ext cx="3877985" cy="2308324"/>
          </a:xfrm>
          <a:prstGeom prst="rect">
            <a:avLst/>
          </a:prstGeom>
          <a:noFill/>
        </p:spPr>
        <p:txBody>
          <a:bodyPr wrap="none" rtlCol="0">
            <a:spAutoFit/>
          </a:bodyPr>
          <a:lstStyle/>
          <a:p>
            <a:r>
              <a:rPr lang="zh-CN" altLang="en-US" sz="4800" b="1" dirty="0">
                <a:solidFill>
                  <a:schemeClr val="tx1">
                    <a:lumMod val="75000"/>
                    <a:lumOff val="25000"/>
                  </a:schemeClr>
                </a:solidFill>
                <a:cs typeface="+mn-ea"/>
                <a:sym typeface="+mn-lt"/>
              </a:rPr>
              <a:t>机械企业重大</a:t>
            </a:r>
            <a:endParaRPr lang="en-US" altLang="zh-CN" sz="4800" b="1" dirty="0">
              <a:solidFill>
                <a:schemeClr val="tx1">
                  <a:lumMod val="75000"/>
                  <a:lumOff val="25000"/>
                </a:schemeClr>
              </a:solidFill>
              <a:cs typeface="+mn-ea"/>
              <a:sym typeface="+mn-lt"/>
            </a:endParaRPr>
          </a:p>
          <a:p>
            <a:r>
              <a:rPr lang="zh-CN" altLang="en-US" sz="4800" b="1" dirty="0">
                <a:solidFill>
                  <a:schemeClr val="tx1">
                    <a:lumMod val="75000"/>
                    <a:lumOff val="25000"/>
                  </a:schemeClr>
                </a:solidFill>
                <a:cs typeface="+mn-ea"/>
                <a:sym typeface="+mn-lt"/>
              </a:rPr>
              <a:t>事故隐患解读</a:t>
            </a:r>
          </a:p>
          <a:p>
            <a:endParaRPr lang="zh-CN" altLang="en-US" sz="4800" b="1" dirty="0">
              <a:solidFill>
                <a:schemeClr val="tx1">
                  <a:lumMod val="75000"/>
                  <a:lumOff val="25000"/>
                </a:schemeClr>
              </a:solidFill>
              <a:cs typeface="+mn-ea"/>
              <a:sym typeface="+mn-lt"/>
            </a:endParaRPr>
          </a:p>
        </p:txBody>
      </p:sp>
      <p:sp>
        <p:nvSpPr>
          <p:cNvPr id="29" name="矩形 28"/>
          <p:cNvSpPr/>
          <p:nvPr/>
        </p:nvSpPr>
        <p:spPr>
          <a:xfrm>
            <a:off x="6731657" y="1707653"/>
            <a:ext cx="2448272" cy="20162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21" name="组合 20"/>
          <p:cNvGrpSpPr/>
          <p:nvPr/>
        </p:nvGrpSpPr>
        <p:grpSpPr>
          <a:xfrm>
            <a:off x="3002461" y="1849974"/>
            <a:ext cx="3024336" cy="432834"/>
            <a:chOff x="3002461" y="1849974"/>
            <a:chExt cx="3024336" cy="432834"/>
          </a:xfrm>
        </p:grpSpPr>
        <p:grpSp>
          <p:nvGrpSpPr>
            <p:cNvPr id="22" name="组合 21"/>
            <p:cNvGrpSpPr/>
            <p:nvPr/>
          </p:nvGrpSpPr>
          <p:grpSpPr>
            <a:xfrm>
              <a:off x="3002461" y="1849974"/>
              <a:ext cx="432833" cy="432834"/>
              <a:chOff x="3002461" y="1849974"/>
              <a:chExt cx="432833" cy="432834"/>
            </a:xfrm>
          </p:grpSpPr>
          <p:sp>
            <p:nvSpPr>
              <p:cNvPr id="49" name="棱台 48"/>
              <p:cNvSpPr>
                <a:spLocks noChangeArrowheads="1"/>
              </p:cNvSpPr>
              <p:nvPr/>
            </p:nvSpPr>
            <p:spPr bwMode="auto">
              <a:xfrm>
                <a:off x="3002461" y="1849974"/>
                <a:ext cx="432833"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52" name="KSO_Shape"/>
              <p:cNvSpPr/>
              <p:nvPr/>
            </p:nvSpPr>
            <p:spPr>
              <a:xfrm>
                <a:off x="3122920" y="1945182"/>
                <a:ext cx="191914" cy="242418"/>
              </a:xfrm>
              <a:custGeom>
                <a:avLst/>
                <a:gdLst>
                  <a:gd name="connsiteX0" fmla="*/ 1837010 w 4772887"/>
                  <a:gd name="connsiteY0" fmla="*/ 5450128 h 6032500"/>
                  <a:gd name="connsiteX1" fmla="*/ 2935877 w 4772887"/>
                  <a:gd name="connsiteY1" fmla="*/ 5450128 h 6032500"/>
                  <a:gd name="connsiteX2" fmla="*/ 2938893 w 4772887"/>
                  <a:gd name="connsiteY2" fmla="*/ 5480050 h 6032500"/>
                  <a:gd name="connsiteX3" fmla="*/ 2386443 w 4772887"/>
                  <a:gd name="connsiteY3" fmla="*/ 6032500 h 6032500"/>
                  <a:gd name="connsiteX4" fmla="*/ 1833993 w 4772887"/>
                  <a:gd name="connsiteY4" fmla="*/ 5480050 h 6032500"/>
                  <a:gd name="connsiteX5" fmla="*/ 2386443 w 4772887"/>
                  <a:gd name="connsiteY5" fmla="*/ 0 h 6032500"/>
                  <a:gd name="connsiteX6" fmla="*/ 2938893 w 4772887"/>
                  <a:gd name="connsiteY6" fmla="*/ 552450 h 6032500"/>
                  <a:gd name="connsiteX7" fmla="*/ 2938893 w 4772887"/>
                  <a:gd name="connsiteY7" fmla="*/ 667402 h 6032500"/>
                  <a:gd name="connsiteX8" fmla="*/ 3023664 w 4772887"/>
                  <a:gd name="connsiteY8" fmla="*/ 689199 h 6032500"/>
                  <a:gd name="connsiteX9" fmla="*/ 4069193 w 4772887"/>
                  <a:gd name="connsiteY9" fmla="*/ 2110322 h 6032500"/>
                  <a:gd name="connsiteX10" fmla="*/ 4069193 w 4772887"/>
                  <a:gd name="connsiteY10" fmla="*/ 3439578 h 6032500"/>
                  <a:gd name="connsiteX11" fmla="*/ 4002295 w 4772887"/>
                  <a:gd name="connsiteY11" fmla="*/ 3882070 h 6032500"/>
                  <a:gd name="connsiteX12" fmla="*/ 3986838 w 4772887"/>
                  <a:gd name="connsiteY12" fmla="*/ 3924300 h 6032500"/>
                  <a:gd name="connsiteX13" fmla="*/ 4207737 w 4772887"/>
                  <a:gd name="connsiteY13" fmla="*/ 3924300 h 6032500"/>
                  <a:gd name="connsiteX14" fmla="*/ 4772887 w 4772887"/>
                  <a:gd name="connsiteY14" fmla="*/ 4489450 h 6032500"/>
                  <a:gd name="connsiteX15" fmla="*/ 4772887 w 4772887"/>
                  <a:gd name="connsiteY15" fmla="*/ 4914895 h 6032500"/>
                  <a:gd name="connsiteX16" fmla="*/ 4633182 w 4772887"/>
                  <a:gd name="connsiteY16" fmla="*/ 5054600 h 6032500"/>
                  <a:gd name="connsiteX17" fmla="*/ 139705 w 4772887"/>
                  <a:gd name="connsiteY17" fmla="*/ 5054600 h 6032500"/>
                  <a:gd name="connsiteX18" fmla="*/ 0 w 4772887"/>
                  <a:gd name="connsiteY18" fmla="*/ 4914895 h 6032500"/>
                  <a:gd name="connsiteX19" fmla="*/ 0 w 4772887"/>
                  <a:gd name="connsiteY19" fmla="*/ 4489450 h 6032500"/>
                  <a:gd name="connsiteX20" fmla="*/ 565150 w 4772887"/>
                  <a:gd name="connsiteY20" fmla="*/ 3924300 h 6032500"/>
                  <a:gd name="connsiteX21" fmla="*/ 786048 w 4772887"/>
                  <a:gd name="connsiteY21" fmla="*/ 3924300 h 6032500"/>
                  <a:gd name="connsiteX22" fmla="*/ 770591 w 4772887"/>
                  <a:gd name="connsiteY22" fmla="*/ 3882070 h 6032500"/>
                  <a:gd name="connsiteX23" fmla="*/ 703693 w 4772887"/>
                  <a:gd name="connsiteY23" fmla="*/ 3439578 h 6032500"/>
                  <a:gd name="connsiteX24" fmla="*/ 703693 w 4772887"/>
                  <a:gd name="connsiteY24" fmla="*/ 2110322 h 6032500"/>
                  <a:gd name="connsiteX25" fmla="*/ 1749223 w 4772887"/>
                  <a:gd name="connsiteY25" fmla="*/ 689199 h 6032500"/>
                  <a:gd name="connsiteX26" fmla="*/ 1833993 w 4772887"/>
                  <a:gd name="connsiteY26" fmla="*/ 667402 h 6032500"/>
                  <a:gd name="connsiteX27" fmla="*/ 1833993 w 4772887"/>
                  <a:gd name="connsiteY27" fmla="*/ 552450 h 6032500"/>
                  <a:gd name="connsiteX28" fmla="*/ 2386443 w 4772887"/>
                  <a:gd name="connsiteY28" fmla="*/ 0 h 603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772887" h="6032500">
                    <a:moveTo>
                      <a:pt x="1837010" y="5450128"/>
                    </a:moveTo>
                    <a:lnTo>
                      <a:pt x="2935877" y="5450128"/>
                    </a:lnTo>
                    <a:lnTo>
                      <a:pt x="2938893" y="5480050"/>
                    </a:lnTo>
                    <a:cubicBezTo>
                      <a:pt x="2938893" y="5785160"/>
                      <a:pt x="2691553" y="6032500"/>
                      <a:pt x="2386443" y="6032500"/>
                    </a:cubicBezTo>
                    <a:cubicBezTo>
                      <a:pt x="2081333" y="6032500"/>
                      <a:pt x="1833993" y="5785160"/>
                      <a:pt x="1833993" y="5480050"/>
                    </a:cubicBezTo>
                    <a:close/>
                    <a:moveTo>
                      <a:pt x="2386443" y="0"/>
                    </a:moveTo>
                    <a:cubicBezTo>
                      <a:pt x="2691553" y="0"/>
                      <a:pt x="2938893" y="247340"/>
                      <a:pt x="2938893" y="552450"/>
                    </a:cubicBezTo>
                    <a:lnTo>
                      <a:pt x="2938893" y="667402"/>
                    </a:lnTo>
                    <a:lnTo>
                      <a:pt x="3023664" y="689199"/>
                    </a:lnTo>
                    <a:cubicBezTo>
                      <a:pt x="3629391" y="877599"/>
                      <a:pt x="4069193" y="1442600"/>
                      <a:pt x="4069193" y="2110322"/>
                    </a:cubicBezTo>
                    <a:lnTo>
                      <a:pt x="4069193" y="3439578"/>
                    </a:lnTo>
                    <a:cubicBezTo>
                      <a:pt x="4069193" y="3593668"/>
                      <a:pt x="4045772" y="3742287"/>
                      <a:pt x="4002295" y="3882070"/>
                    </a:cubicBezTo>
                    <a:lnTo>
                      <a:pt x="3986838" y="3924300"/>
                    </a:lnTo>
                    <a:lnTo>
                      <a:pt x="4207737" y="3924300"/>
                    </a:lnTo>
                    <a:cubicBezTo>
                      <a:pt x="4519861" y="3924300"/>
                      <a:pt x="4772887" y="4177326"/>
                      <a:pt x="4772887" y="4489450"/>
                    </a:cubicBezTo>
                    <a:lnTo>
                      <a:pt x="4772887" y="4914895"/>
                    </a:lnTo>
                    <a:cubicBezTo>
                      <a:pt x="4772887" y="4992052"/>
                      <a:pt x="4710339" y="5054600"/>
                      <a:pt x="4633182" y="5054600"/>
                    </a:cubicBezTo>
                    <a:lnTo>
                      <a:pt x="139705" y="5054600"/>
                    </a:lnTo>
                    <a:cubicBezTo>
                      <a:pt x="62548" y="5054600"/>
                      <a:pt x="0" y="4992052"/>
                      <a:pt x="0" y="4914895"/>
                    </a:cubicBezTo>
                    <a:lnTo>
                      <a:pt x="0" y="4489450"/>
                    </a:lnTo>
                    <a:cubicBezTo>
                      <a:pt x="0" y="4177326"/>
                      <a:pt x="253026" y="3924300"/>
                      <a:pt x="565150" y="3924300"/>
                    </a:cubicBezTo>
                    <a:lnTo>
                      <a:pt x="786048" y="3924300"/>
                    </a:lnTo>
                    <a:lnTo>
                      <a:pt x="770591" y="3882070"/>
                    </a:lnTo>
                    <a:cubicBezTo>
                      <a:pt x="727114" y="3742287"/>
                      <a:pt x="703693" y="3593668"/>
                      <a:pt x="703693" y="3439578"/>
                    </a:cubicBezTo>
                    <a:lnTo>
                      <a:pt x="703693" y="2110322"/>
                    </a:lnTo>
                    <a:cubicBezTo>
                      <a:pt x="703693" y="1442600"/>
                      <a:pt x="1143496" y="877599"/>
                      <a:pt x="1749223" y="689199"/>
                    </a:cubicBezTo>
                    <a:lnTo>
                      <a:pt x="1833993" y="667402"/>
                    </a:lnTo>
                    <a:lnTo>
                      <a:pt x="1833993" y="552450"/>
                    </a:lnTo>
                    <a:cubicBezTo>
                      <a:pt x="1833993" y="247340"/>
                      <a:pt x="2081333" y="0"/>
                      <a:pt x="238644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600">
                  <a:solidFill>
                    <a:schemeClr val="bg1"/>
                  </a:solidFill>
                </a:endParaRPr>
              </a:p>
            </p:txBody>
          </p:sp>
        </p:grpSp>
        <p:grpSp>
          <p:nvGrpSpPr>
            <p:cNvPr id="23" name="组合 22"/>
            <p:cNvGrpSpPr/>
            <p:nvPr/>
          </p:nvGrpSpPr>
          <p:grpSpPr>
            <a:xfrm>
              <a:off x="3650533" y="1849974"/>
              <a:ext cx="432833" cy="432834"/>
              <a:chOff x="3650533" y="1849974"/>
              <a:chExt cx="432833" cy="432834"/>
            </a:xfrm>
          </p:grpSpPr>
          <p:sp>
            <p:nvSpPr>
              <p:cNvPr id="47" name="棱台 46"/>
              <p:cNvSpPr>
                <a:spLocks noChangeArrowheads="1"/>
              </p:cNvSpPr>
              <p:nvPr/>
            </p:nvSpPr>
            <p:spPr bwMode="auto">
              <a:xfrm>
                <a:off x="3650533" y="1849974"/>
                <a:ext cx="432833"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48" name="Freeform 12"/>
              <p:cNvSpPr>
                <a:spLocks noEditPoints="1"/>
              </p:cNvSpPr>
              <p:nvPr/>
            </p:nvSpPr>
            <p:spPr bwMode="auto">
              <a:xfrm>
                <a:off x="3742022" y="1959107"/>
                <a:ext cx="249853" cy="214568"/>
              </a:xfrm>
              <a:custGeom>
                <a:avLst/>
                <a:gdLst>
                  <a:gd name="T0" fmla="*/ 88 w 111"/>
                  <a:gd name="T1" fmla="*/ 79 h 95"/>
                  <a:gd name="T2" fmla="*/ 88 w 111"/>
                  <a:gd name="T3" fmla="*/ 92 h 95"/>
                  <a:gd name="T4" fmla="*/ 75 w 111"/>
                  <a:gd name="T5" fmla="*/ 92 h 95"/>
                  <a:gd name="T6" fmla="*/ 52 w 111"/>
                  <a:gd name="T7" fmla="*/ 67 h 95"/>
                  <a:gd name="T8" fmla="*/ 30 w 111"/>
                  <a:gd name="T9" fmla="*/ 93 h 95"/>
                  <a:gd name="T10" fmla="*/ 23 w 111"/>
                  <a:gd name="T11" fmla="*/ 93 h 95"/>
                  <a:gd name="T12" fmla="*/ 17 w 111"/>
                  <a:gd name="T13" fmla="*/ 88 h 95"/>
                  <a:gd name="T14" fmla="*/ 17 w 111"/>
                  <a:gd name="T15" fmla="*/ 80 h 95"/>
                  <a:gd name="T16" fmla="*/ 42 w 111"/>
                  <a:gd name="T17" fmla="*/ 57 h 95"/>
                  <a:gd name="T18" fmla="*/ 30 w 111"/>
                  <a:gd name="T19" fmla="*/ 45 h 95"/>
                  <a:gd name="T20" fmla="*/ 20 w 111"/>
                  <a:gd name="T21" fmla="*/ 41 h 95"/>
                  <a:gd name="T22" fmla="*/ 9 w 111"/>
                  <a:gd name="T23" fmla="*/ 40 h 95"/>
                  <a:gd name="T24" fmla="*/ 0 w 111"/>
                  <a:gd name="T25" fmla="*/ 23 h 95"/>
                  <a:gd name="T26" fmla="*/ 1 w 111"/>
                  <a:gd name="T27" fmla="*/ 22 h 95"/>
                  <a:gd name="T28" fmla="*/ 10 w 111"/>
                  <a:gd name="T29" fmla="*/ 28 h 95"/>
                  <a:gd name="T30" fmla="*/ 20 w 111"/>
                  <a:gd name="T31" fmla="*/ 25 h 95"/>
                  <a:gd name="T32" fmla="*/ 19 w 111"/>
                  <a:gd name="T33" fmla="*/ 14 h 95"/>
                  <a:gd name="T34" fmla="*/ 10 w 111"/>
                  <a:gd name="T35" fmla="*/ 8 h 95"/>
                  <a:gd name="T36" fmla="*/ 11 w 111"/>
                  <a:gd name="T37" fmla="*/ 7 h 95"/>
                  <a:gd name="T38" fmla="*/ 29 w 111"/>
                  <a:gd name="T39" fmla="*/ 7 h 95"/>
                  <a:gd name="T40" fmla="*/ 32 w 111"/>
                  <a:gd name="T41" fmla="*/ 10 h 95"/>
                  <a:gd name="T42" fmla="*/ 37 w 111"/>
                  <a:gd name="T43" fmla="*/ 25 h 95"/>
                  <a:gd name="T44" fmla="*/ 40 w 111"/>
                  <a:gd name="T45" fmla="*/ 34 h 95"/>
                  <a:gd name="T46" fmla="*/ 52 w 111"/>
                  <a:gd name="T47" fmla="*/ 46 h 95"/>
                  <a:gd name="T48" fmla="*/ 66 w 111"/>
                  <a:gd name="T49" fmla="*/ 31 h 95"/>
                  <a:gd name="T50" fmla="*/ 77 w 111"/>
                  <a:gd name="T51" fmla="*/ 42 h 95"/>
                  <a:gd name="T52" fmla="*/ 63 w 111"/>
                  <a:gd name="T53" fmla="*/ 56 h 95"/>
                  <a:gd name="T54" fmla="*/ 88 w 111"/>
                  <a:gd name="T55" fmla="*/ 79 h 95"/>
                  <a:gd name="T56" fmla="*/ 110 w 111"/>
                  <a:gd name="T57" fmla="*/ 42 h 95"/>
                  <a:gd name="T58" fmla="*/ 102 w 111"/>
                  <a:gd name="T59" fmla="*/ 50 h 95"/>
                  <a:gd name="T60" fmla="*/ 96 w 111"/>
                  <a:gd name="T61" fmla="*/ 50 h 95"/>
                  <a:gd name="T62" fmla="*/ 95 w 111"/>
                  <a:gd name="T63" fmla="*/ 48 h 95"/>
                  <a:gd name="T64" fmla="*/ 93 w 111"/>
                  <a:gd name="T65" fmla="*/ 44 h 95"/>
                  <a:gd name="T66" fmla="*/ 92 w 111"/>
                  <a:gd name="T67" fmla="*/ 38 h 95"/>
                  <a:gd name="T68" fmla="*/ 82 w 111"/>
                  <a:gd name="T69" fmla="*/ 36 h 95"/>
                  <a:gd name="T70" fmla="*/ 79 w 111"/>
                  <a:gd name="T71" fmla="*/ 39 h 95"/>
                  <a:gd name="T72" fmla="*/ 68 w 111"/>
                  <a:gd name="T73" fmla="*/ 29 h 95"/>
                  <a:gd name="T74" fmla="*/ 70 w 111"/>
                  <a:gd name="T75" fmla="*/ 27 h 95"/>
                  <a:gd name="T76" fmla="*/ 71 w 111"/>
                  <a:gd name="T77" fmla="*/ 26 h 95"/>
                  <a:gd name="T78" fmla="*/ 71 w 111"/>
                  <a:gd name="T79" fmla="*/ 19 h 95"/>
                  <a:gd name="T80" fmla="*/ 49 w 111"/>
                  <a:gd name="T81" fmla="*/ 10 h 95"/>
                  <a:gd name="T82" fmla="*/ 49 w 111"/>
                  <a:gd name="T83" fmla="*/ 6 h 95"/>
                  <a:gd name="T84" fmla="*/ 89 w 111"/>
                  <a:gd name="T85" fmla="*/ 15 h 95"/>
                  <a:gd name="T86" fmla="*/ 96 w 111"/>
                  <a:gd name="T87" fmla="*/ 22 h 95"/>
                  <a:gd name="T88" fmla="*/ 99 w 111"/>
                  <a:gd name="T89" fmla="*/ 33 h 95"/>
                  <a:gd name="T90" fmla="*/ 103 w 111"/>
                  <a:gd name="T91" fmla="*/ 34 h 95"/>
                  <a:gd name="T92" fmla="*/ 108 w 111"/>
                  <a:gd name="T93" fmla="*/ 35 h 95"/>
                  <a:gd name="T94" fmla="*/ 110 w 111"/>
                  <a:gd name="T95" fmla="*/ 37 h 95"/>
                  <a:gd name="T96" fmla="*/ 110 w 111"/>
                  <a:gd name="T97" fmla="*/ 42 h 95"/>
                  <a:gd name="T98" fmla="*/ 85 w 111"/>
                  <a:gd name="T99" fmla="*/ 82 h 95"/>
                  <a:gd name="T100" fmla="*/ 78 w 111"/>
                  <a:gd name="T101" fmla="*/ 82 h 95"/>
                  <a:gd name="T102" fmla="*/ 78 w 111"/>
                  <a:gd name="T103" fmla="*/ 89 h 95"/>
                  <a:gd name="T104" fmla="*/ 85 w 111"/>
                  <a:gd name="T105" fmla="*/ 89 h 95"/>
                  <a:gd name="T106" fmla="*/ 85 w 111"/>
                  <a:gd name="T107" fmla="*/ 8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1" h="95">
                    <a:moveTo>
                      <a:pt x="88" y="79"/>
                    </a:moveTo>
                    <a:cubicBezTo>
                      <a:pt x="92" y="82"/>
                      <a:pt x="92" y="88"/>
                      <a:pt x="88" y="92"/>
                    </a:cubicBezTo>
                    <a:cubicBezTo>
                      <a:pt x="84" y="95"/>
                      <a:pt x="79" y="95"/>
                      <a:pt x="75" y="92"/>
                    </a:cubicBezTo>
                    <a:cubicBezTo>
                      <a:pt x="52" y="67"/>
                      <a:pt x="52" y="67"/>
                      <a:pt x="52" y="67"/>
                    </a:cubicBezTo>
                    <a:cubicBezTo>
                      <a:pt x="30" y="93"/>
                      <a:pt x="30" y="93"/>
                      <a:pt x="30" y="93"/>
                    </a:cubicBezTo>
                    <a:cubicBezTo>
                      <a:pt x="28" y="95"/>
                      <a:pt x="25" y="95"/>
                      <a:pt x="23" y="93"/>
                    </a:cubicBezTo>
                    <a:cubicBezTo>
                      <a:pt x="17" y="88"/>
                      <a:pt x="17" y="88"/>
                      <a:pt x="17" y="88"/>
                    </a:cubicBezTo>
                    <a:cubicBezTo>
                      <a:pt x="15" y="86"/>
                      <a:pt x="15" y="82"/>
                      <a:pt x="17" y="80"/>
                    </a:cubicBezTo>
                    <a:cubicBezTo>
                      <a:pt x="42" y="57"/>
                      <a:pt x="42" y="57"/>
                      <a:pt x="42" y="57"/>
                    </a:cubicBezTo>
                    <a:cubicBezTo>
                      <a:pt x="30" y="45"/>
                      <a:pt x="30" y="45"/>
                      <a:pt x="30" y="45"/>
                    </a:cubicBezTo>
                    <a:cubicBezTo>
                      <a:pt x="26" y="41"/>
                      <a:pt x="24" y="40"/>
                      <a:pt x="20" y="41"/>
                    </a:cubicBezTo>
                    <a:cubicBezTo>
                      <a:pt x="17" y="42"/>
                      <a:pt x="13" y="42"/>
                      <a:pt x="9" y="40"/>
                    </a:cubicBezTo>
                    <a:cubicBezTo>
                      <a:pt x="0" y="34"/>
                      <a:pt x="0" y="23"/>
                      <a:pt x="0" y="23"/>
                    </a:cubicBezTo>
                    <a:cubicBezTo>
                      <a:pt x="1" y="22"/>
                      <a:pt x="1" y="22"/>
                      <a:pt x="1" y="22"/>
                    </a:cubicBezTo>
                    <a:cubicBezTo>
                      <a:pt x="1" y="22"/>
                      <a:pt x="9" y="27"/>
                      <a:pt x="10" y="28"/>
                    </a:cubicBezTo>
                    <a:cubicBezTo>
                      <a:pt x="11" y="29"/>
                      <a:pt x="16" y="31"/>
                      <a:pt x="20" y="25"/>
                    </a:cubicBezTo>
                    <a:cubicBezTo>
                      <a:pt x="24" y="18"/>
                      <a:pt x="21" y="15"/>
                      <a:pt x="19" y="14"/>
                    </a:cubicBezTo>
                    <a:cubicBezTo>
                      <a:pt x="18" y="13"/>
                      <a:pt x="10" y="8"/>
                      <a:pt x="10" y="8"/>
                    </a:cubicBezTo>
                    <a:cubicBezTo>
                      <a:pt x="11" y="7"/>
                      <a:pt x="11" y="7"/>
                      <a:pt x="11" y="7"/>
                    </a:cubicBezTo>
                    <a:cubicBezTo>
                      <a:pt x="11" y="7"/>
                      <a:pt x="20" y="2"/>
                      <a:pt x="29" y="7"/>
                    </a:cubicBezTo>
                    <a:cubicBezTo>
                      <a:pt x="29" y="7"/>
                      <a:pt x="31" y="9"/>
                      <a:pt x="32" y="10"/>
                    </a:cubicBezTo>
                    <a:cubicBezTo>
                      <a:pt x="38" y="15"/>
                      <a:pt x="38" y="20"/>
                      <a:pt x="37" y="25"/>
                    </a:cubicBezTo>
                    <a:cubicBezTo>
                      <a:pt x="36" y="29"/>
                      <a:pt x="37" y="30"/>
                      <a:pt x="40" y="34"/>
                    </a:cubicBezTo>
                    <a:cubicBezTo>
                      <a:pt x="52" y="46"/>
                      <a:pt x="52" y="46"/>
                      <a:pt x="52" y="46"/>
                    </a:cubicBezTo>
                    <a:cubicBezTo>
                      <a:pt x="66" y="31"/>
                      <a:pt x="66" y="31"/>
                      <a:pt x="66" y="31"/>
                    </a:cubicBezTo>
                    <a:cubicBezTo>
                      <a:pt x="77" y="42"/>
                      <a:pt x="77" y="42"/>
                      <a:pt x="77" y="42"/>
                    </a:cubicBezTo>
                    <a:cubicBezTo>
                      <a:pt x="63" y="56"/>
                      <a:pt x="63" y="56"/>
                      <a:pt x="63" y="56"/>
                    </a:cubicBezTo>
                    <a:lnTo>
                      <a:pt x="88" y="79"/>
                    </a:lnTo>
                    <a:close/>
                    <a:moveTo>
                      <a:pt x="110" y="42"/>
                    </a:moveTo>
                    <a:cubicBezTo>
                      <a:pt x="102" y="50"/>
                      <a:pt x="102" y="50"/>
                      <a:pt x="102" y="50"/>
                    </a:cubicBezTo>
                    <a:cubicBezTo>
                      <a:pt x="100" y="52"/>
                      <a:pt x="98" y="52"/>
                      <a:pt x="96" y="50"/>
                    </a:cubicBezTo>
                    <a:cubicBezTo>
                      <a:pt x="95" y="48"/>
                      <a:pt x="95" y="48"/>
                      <a:pt x="95" y="48"/>
                    </a:cubicBezTo>
                    <a:cubicBezTo>
                      <a:pt x="93" y="47"/>
                      <a:pt x="93" y="45"/>
                      <a:pt x="93" y="44"/>
                    </a:cubicBezTo>
                    <a:cubicBezTo>
                      <a:pt x="95" y="43"/>
                      <a:pt x="94" y="41"/>
                      <a:pt x="92" y="38"/>
                    </a:cubicBezTo>
                    <a:cubicBezTo>
                      <a:pt x="88" y="35"/>
                      <a:pt x="84" y="35"/>
                      <a:pt x="82" y="36"/>
                    </a:cubicBezTo>
                    <a:cubicBezTo>
                      <a:pt x="81" y="37"/>
                      <a:pt x="79" y="39"/>
                      <a:pt x="79" y="39"/>
                    </a:cubicBezTo>
                    <a:cubicBezTo>
                      <a:pt x="68" y="29"/>
                      <a:pt x="68" y="29"/>
                      <a:pt x="68" y="29"/>
                    </a:cubicBezTo>
                    <a:cubicBezTo>
                      <a:pt x="70" y="27"/>
                      <a:pt x="70" y="27"/>
                      <a:pt x="70" y="27"/>
                    </a:cubicBezTo>
                    <a:cubicBezTo>
                      <a:pt x="70" y="27"/>
                      <a:pt x="71" y="27"/>
                      <a:pt x="71" y="26"/>
                    </a:cubicBezTo>
                    <a:cubicBezTo>
                      <a:pt x="75" y="22"/>
                      <a:pt x="71" y="19"/>
                      <a:pt x="71" y="19"/>
                    </a:cubicBezTo>
                    <a:cubicBezTo>
                      <a:pt x="62" y="10"/>
                      <a:pt x="49" y="10"/>
                      <a:pt x="49" y="10"/>
                    </a:cubicBezTo>
                    <a:cubicBezTo>
                      <a:pt x="49" y="6"/>
                      <a:pt x="49" y="6"/>
                      <a:pt x="49" y="6"/>
                    </a:cubicBezTo>
                    <a:cubicBezTo>
                      <a:pt x="75" y="0"/>
                      <a:pt x="85" y="11"/>
                      <a:pt x="89" y="15"/>
                    </a:cubicBezTo>
                    <a:cubicBezTo>
                      <a:pt x="92" y="18"/>
                      <a:pt x="95" y="21"/>
                      <a:pt x="96" y="22"/>
                    </a:cubicBezTo>
                    <a:cubicBezTo>
                      <a:pt x="98" y="24"/>
                      <a:pt x="96" y="30"/>
                      <a:pt x="99" y="33"/>
                    </a:cubicBezTo>
                    <a:cubicBezTo>
                      <a:pt x="100" y="34"/>
                      <a:pt x="102" y="34"/>
                      <a:pt x="103" y="34"/>
                    </a:cubicBezTo>
                    <a:cubicBezTo>
                      <a:pt x="105" y="33"/>
                      <a:pt x="107" y="34"/>
                      <a:pt x="108" y="35"/>
                    </a:cubicBezTo>
                    <a:cubicBezTo>
                      <a:pt x="110" y="37"/>
                      <a:pt x="110" y="37"/>
                      <a:pt x="110" y="37"/>
                    </a:cubicBezTo>
                    <a:cubicBezTo>
                      <a:pt x="111" y="38"/>
                      <a:pt x="111" y="41"/>
                      <a:pt x="110" y="42"/>
                    </a:cubicBezTo>
                    <a:close/>
                    <a:moveTo>
                      <a:pt x="85" y="82"/>
                    </a:moveTo>
                    <a:cubicBezTo>
                      <a:pt x="83" y="80"/>
                      <a:pt x="80" y="80"/>
                      <a:pt x="78" y="82"/>
                    </a:cubicBezTo>
                    <a:cubicBezTo>
                      <a:pt x="76" y="84"/>
                      <a:pt x="76" y="87"/>
                      <a:pt x="78" y="89"/>
                    </a:cubicBezTo>
                    <a:cubicBezTo>
                      <a:pt x="80" y="90"/>
                      <a:pt x="83" y="91"/>
                      <a:pt x="85" y="89"/>
                    </a:cubicBezTo>
                    <a:cubicBezTo>
                      <a:pt x="87" y="87"/>
                      <a:pt x="87" y="84"/>
                      <a:pt x="85" y="82"/>
                    </a:cubicBezTo>
                    <a:close/>
                  </a:path>
                </a:pathLst>
              </a:custGeom>
              <a:solidFill>
                <a:schemeClr val="bg1"/>
              </a:solidFill>
              <a:ln>
                <a:noFill/>
              </a:ln>
            </p:spPr>
            <p:txBody>
              <a:bodyPr vert="horz" wrap="square" lIns="121920" tIns="60960" rIns="121920" bIns="60960" numCol="1" anchor="t" anchorCtr="0" compatLnSpc="1"/>
              <a:lstStyle/>
              <a:p>
                <a:endParaRPr lang="en-US" sz="2135" dirty="0">
                  <a:solidFill>
                    <a:schemeClr val="tx1">
                      <a:lumMod val="85000"/>
                      <a:lumOff val="15000"/>
                    </a:schemeClr>
                  </a:solidFill>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grpSp>
        <p:grpSp>
          <p:nvGrpSpPr>
            <p:cNvPr id="24" name="组合 23"/>
            <p:cNvGrpSpPr/>
            <p:nvPr/>
          </p:nvGrpSpPr>
          <p:grpSpPr>
            <a:xfrm>
              <a:off x="4298605" y="1850367"/>
              <a:ext cx="432048" cy="432048"/>
              <a:chOff x="4298605" y="1850367"/>
              <a:chExt cx="432048" cy="432048"/>
            </a:xfrm>
          </p:grpSpPr>
          <p:sp>
            <p:nvSpPr>
              <p:cNvPr id="45" name="棱台 44"/>
              <p:cNvSpPr>
                <a:spLocks noChangeArrowheads="1"/>
              </p:cNvSpPr>
              <p:nvPr/>
            </p:nvSpPr>
            <p:spPr bwMode="auto">
              <a:xfrm>
                <a:off x="4298605" y="1850367"/>
                <a:ext cx="432048" cy="432048"/>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46" name="Freeform 101"/>
              <p:cNvSpPr>
                <a:spLocks noEditPoints="1"/>
              </p:cNvSpPr>
              <p:nvPr/>
            </p:nvSpPr>
            <p:spPr bwMode="auto">
              <a:xfrm>
                <a:off x="4392042" y="1945182"/>
                <a:ext cx="245173" cy="226827"/>
              </a:xfrm>
              <a:custGeom>
                <a:avLst/>
                <a:gdLst/>
                <a:ahLst/>
                <a:cxnLst>
                  <a:cxn ang="0">
                    <a:pos x="39" y="36"/>
                  </a:cxn>
                  <a:cxn ang="0">
                    <a:pos x="41" y="44"/>
                  </a:cxn>
                  <a:cxn ang="0">
                    <a:pos x="35" y="50"/>
                  </a:cxn>
                  <a:cxn ang="0">
                    <a:pos x="27" y="53"/>
                  </a:cxn>
                  <a:cxn ang="0">
                    <a:pos x="18" y="53"/>
                  </a:cxn>
                  <a:cxn ang="0">
                    <a:pos x="11" y="50"/>
                  </a:cxn>
                  <a:cxn ang="0">
                    <a:pos x="4" y="44"/>
                  </a:cxn>
                  <a:cxn ang="0">
                    <a:pos x="6" y="36"/>
                  </a:cxn>
                  <a:cxn ang="0">
                    <a:pos x="0" y="28"/>
                  </a:cxn>
                  <a:cxn ang="0">
                    <a:pos x="7" y="23"/>
                  </a:cxn>
                  <a:cxn ang="0">
                    <a:pos x="4" y="18"/>
                  </a:cxn>
                  <a:cxn ang="0">
                    <a:pos x="15" y="16"/>
                  </a:cxn>
                  <a:cxn ang="0">
                    <a:pos x="19" y="8"/>
                  </a:cxn>
                  <a:cxn ang="0">
                    <a:pos x="28" y="15"/>
                  </a:cxn>
                  <a:cxn ang="0">
                    <a:pos x="35" y="12"/>
                  </a:cxn>
                  <a:cxn ang="0">
                    <a:pos x="41" y="19"/>
                  </a:cxn>
                  <a:cxn ang="0">
                    <a:pos x="45" y="27"/>
                  </a:cxn>
                  <a:cxn ang="0">
                    <a:pos x="23" y="22"/>
                  </a:cxn>
                  <a:cxn ang="0">
                    <a:pos x="32" y="31"/>
                  </a:cxn>
                  <a:cxn ang="0">
                    <a:pos x="63" y="16"/>
                  </a:cxn>
                  <a:cxn ang="0">
                    <a:pos x="64" y="24"/>
                  </a:cxn>
                  <a:cxn ang="0">
                    <a:pos x="55" y="22"/>
                  </a:cxn>
                  <a:cxn ang="0">
                    <a:pos x="46" y="24"/>
                  </a:cxn>
                  <a:cxn ang="0">
                    <a:pos x="46" y="16"/>
                  </a:cxn>
                  <a:cxn ang="0">
                    <a:pos x="46" y="9"/>
                  </a:cxn>
                  <a:cxn ang="0">
                    <a:pos x="46" y="2"/>
                  </a:cxn>
                  <a:cxn ang="0">
                    <a:pos x="55" y="4"/>
                  </a:cxn>
                  <a:cxn ang="0">
                    <a:pos x="59" y="0"/>
                  </a:cxn>
                  <a:cxn ang="0">
                    <a:pos x="62" y="7"/>
                  </a:cxn>
                  <a:cxn ang="0">
                    <a:pos x="68" y="15"/>
                  </a:cxn>
                  <a:cxn ang="0">
                    <a:pos x="62" y="55"/>
                  </a:cxn>
                  <a:cxn ang="0">
                    <a:pos x="59" y="63"/>
                  </a:cxn>
                  <a:cxn ang="0">
                    <a:pos x="54" y="59"/>
                  </a:cxn>
                  <a:cxn ang="0">
                    <a:pos x="45" y="60"/>
                  </a:cxn>
                  <a:cxn ang="0">
                    <a:pos x="41" y="52"/>
                  </a:cxn>
                  <a:cxn ang="0">
                    <a:pos x="47" y="44"/>
                  </a:cxn>
                  <a:cxn ang="0">
                    <a:pos x="50" y="36"/>
                  </a:cxn>
                  <a:cxn ang="0">
                    <a:pos x="56" y="40"/>
                  </a:cxn>
                  <a:cxn ang="0">
                    <a:pos x="64" y="39"/>
                  </a:cxn>
                  <a:cxn ang="0">
                    <a:pos x="63" y="46"/>
                  </a:cxn>
                  <a:cxn ang="0">
                    <a:pos x="55" y="8"/>
                  </a:cxn>
                  <a:cxn ang="0">
                    <a:pos x="59" y="13"/>
                  </a:cxn>
                  <a:cxn ang="0">
                    <a:pos x="50" y="49"/>
                  </a:cxn>
                  <a:cxn ang="0">
                    <a:pos x="55" y="45"/>
                  </a:cxn>
                </a:cxnLst>
                <a:rect l="0" t="0" r="r" b="b"/>
                <a:pathLst>
                  <a:path w="68" h="63">
                    <a:moveTo>
                      <a:pt x="45" y="35"/>
                    </a:moveTo>
                    <a:cubicBezTo>
                      <a:pt x="45" y="35"/>
                      <a:pt x="45" y="36"/>
                      <a:pt x="45" y="36"/>
                    </a:cubicBezTo>
                    <a:cubicBezTo>
                      <a:pt x="39" y="36"/>
                      <a:pt x="39" y="36"/>
                      <a:pt x="39" y="36"/>
                    </a:cubicBezTo>
                    <a:cubicBezTo>
                      <a:pt x="39" y="37"/>
                      <a:pt x="38" y="38"/>
                      <a:pt x="38" y="39"/>
                    </a:cubicBezTo>
                    <a:cubicBezTo>
                      <a:pt x="39" y="41"/>
                      <a:pt x="40" y="42"/>
                      <a:pt x="41" y="43"/>
                    </a:cubicBezTo>
                    <a:cubicBezTo>
                      <a:pt x="41" y="43"/>
                      <a:pt x="41" y="44"/>
                      <a:pt x="41" y="44"/>
                    </a:cubicBezTo>
                    <a:cubicBezTo>
                      <a:pt x="41" y="44"/>
                      <a:pt x="41" y="44"/>
                      <a:pt x="41" y="45"/>
                    </a:cubicBezTo>
                    <a:cubicBezTo>
                      <a:pt x="40" y="46"/>
                      <a:pt x="36" y="50"/>
                      <a:pt x="35" y="50"/>
                    </a:cubicBezTo>
                    <a:cubicBezTo>
                      <a:pt x="35" y="50"/>
                      <a:pt x="35" y="50"/>
                      <a:pt x="35" y="50"/>
                    </a:cubicBezTo>
                    <a:cubicBezTo>
                      <a:pt x="31" y="47"/>
                      <a:pt x="31" y="47"/>
                      <a:pt x="31" y="47"/>
                    </a:cubicBezTo>
                    <a:cubicBezTo>
                      <a:pt x="30" y="47"/>
                      <a:pt x="29" y="47"/>
                      <a:pt x="28" y="48"/>
                    </a:cubicBezTo>
                    <a:cubicBezTo>
                      <a:pt x="28" y="49"/>
                      <a:pt x="27" y="51"/>
                      <a:pt x="27" y="53"/>
                    </a:cubicBezTo>
                    <a:cubicBezTo>
                      <a:pt x="27" y="54"/>
                      <a:pt x="26" y="54"/>
                      <a:pt x="26" y="54"/>
                    </a:cubicBezTo>
                    <a:cubicBezTo>
                      <a:pt x="19" y="54"/>
                      <a:pt x="19" y="54"/>
                      <a:pt x="19" y="54"/>
                    </a:cubicBezTo>
                    <a:cubicBezTo>
                      <a:pt x="19" y="54"/>
                      <a:pt x="18" y="54"/>
                      <a:pt x="18" y="53"/>
                    </a:cubicBezTo>
                    <a:cubicBezTo>
                      <a:pt x="17" y="48"/>
                      <a:pt x="17" y="48"/>
                      <a:pt x="17" y="48"/>
                    </a:cubicBezTo>
                    <a:cubicBezTo>
                      <a:pt x="16" y="47"/>
                      <a:pt x="16" y="47"/>
                      <a:pt x="15" y="47"/>
                    </a:cubicBezTo>
                    <a:cubicBezTo>
                      <a:pt x="11" y="50"/>
                      <a:pt x="11" y="50"/>
                      <a:pt x="11" y="50"/>
                    </a:cubicBezTo>
                    <a:cubicBezTo>
                      <a:pt x="10" y="50"/>
                      <a:pt x="10" y="50"/>
                      <a:pt x="10" y="50"/>
                    </a:cubicBezTo>
                    <a:cubicBezTo>
                      <a:pt x="10" y="50"/>
                      <a:pt x="9" y="50"/>
                      <a:pt x="9" y="50"/>
                    </a:cubicBezTo>
                    <a:cubicBezTo>
                      <a:pt x="8" y="49"/>
                      <a:pt x="4" y="45"/>
                      <a:pt x="4" y="44"/>
                    </a:cubicBezTo>
                    <a:cubicBezTo>
                      <a:pt x="4" y="44"/>
                      <a:pt x="4" y="44"/>
                      <a:pt x="4" y="43"/>
                    </a:cubicBezTo>
                    <a:cubicBezTo>
                      <a:pt x="5" y="42"/>
                      <a:pt x="6" y="41"/>
                      <a:pt x="7" y="39"/>
                    </a:cubicBezTo>
                    <a:cubicBezTo>
                      <a:pt x="7" y="38"/>
                      <a:pt x="6" y="37"/>
                      <a:pt x="6" y="36"/>
                    </a:cubicBezTo>
                    <a:cubicBezTo>
                      <a:pt x="1" y="35"/>
                      <a:pt x="1" y="35"/>
                      <a:pt x="1" y="35"/>
                    </a:cubicBezTo>
                    <a:cubicBezTo>
                      <a:pt x="0" y="35"/>
                      <a:pt x="0" y="35"/>
                      <a:pt x="0" y="34"/>
                    </a:cubicBezTo>
                    <a:cubicBezTo>
                      <a:pt x="0" y="28"/>
                      <a:pt x="0" y="28"/>
                      <a:pt x="0" y="28"/>
                    </a:cubicBezTo>
                    <a:cubicBezTo>
                      <a:pt x="0" y="27"/>
                      <a:pt x="0" y="27"/>
                      <a:pt x="1" y="27"/>
                    </a:cubicBezTo>
                    <a:cubicBezTo>
                      <a:pt x="6" y="26"/>
                      <a:pt x="6" y="26"/>
                      <a:pt x="6" y="26"/>
                    </a:cubicBezTo>
                    <a:cubicBezTo>
                      <a:pt x="6" y="25"/>
                      <a:pt x="7" y="24"/>
                      <a:pt x="7" y="23"/>
                    </a:cubicBezTo>
                    <a:cubicBezTo>
                      <a:pt x="6" y="22"/>
                      <a:pt x="5" y="20"/>
                      <a:pt x="4" y="19"/>
                    </a:cubicBezTo>
                    <a:cubicBezTo>
                      <a:pt x="4" y="19"/>
                      <a:pt x="4" y="19"/>
                      <a:pt x="4" y="18"/>
                    </a:cubicBezTo>
                    <a:cubicBezTo>
                      <a:pt x="4" y="18"/>
                      <a:pt x="4" y="18"/>
                      <a:pt x="4" y="18"/>
                    </a:cubicBezTo>
                    <a:cubicBezTo>
                      <a:pt x="5" y="17"/>
                      <a:pt x="9" y="12"/>
                      <a:pt x="10" y="12"/>
                    </a:cubicBezTo>
                    <a:cubicBezTo>
                      <a:pt x="10" y="12"/>
                      <a:pt x="10" y="12"/>
                      <a:pt x="11" y="13"/>
                    </a:cubicBezTo>
                    <a:cubicBezTo>
                      <a:pt x="15" y="16"/>
                      <a:pt x="15" y="16"/>
                      <a:pt x="15" y="16"/>
                    </a:cubicBezTo>
                    <a:cubicBezTo>
                      <a:pt x="16" y="15"/>
                      <a:pt x="16" y="15"/>
                      <a:pt x="17" y="15"/>
                    </a:cubicBezTo>
                    <a:cubicBezTo>
                      <a:pt x="18" y="13"/>
                      <a:pt x="18" y="11"/>
                      <a:pt x="18" y="9"/>
                    </a:cubicBezTo>
                    <a:cubicBezTo>
                      <a:pt x="18" y="9"/>
                      <a:pt x="19" y="8"/>
                      <a:pt x="19" y="8"/>
                    </a:cubicBezTo>
                    <a:cubicBezTo>
                      <a:pt x="26" y="8"/>
                      <a:pt x="26" y="8"/>
                      <a:pt x="26" y="8"/>
                    </a:cubicBezTo>
                    <a:cubicBezTo>
                      <a:pt x="26" y="8"/>
                      <a:pt x="27" y="9"/>
                      <a:pt x="27" y="9"/>
                    </a:cubicBezTo>
                    <a:cubicBezTo>
                      <a:pt x="28" y="15"/>
                      <a:pt x="28" y="15"/>
                      <a:pt x="28" y="15"/>
                    </a:cubicBezTo>
                    <a:cubicBezTo>
                      <a:pt x="29" y="15"/>
                      <a:pt x="30" y="15"/>
                      <a:pt x="31" y="16"/>
                    </a:cubicBezTo>
                    <a:cubicBezTo>
                      <a:pt x="35" y="13"/>
                      <a:pt x="35" y="13"/>
                      <a:pt x="35" y="13"/>
                    </a:cubicBezTo>
                    <a:cubicBezTo>
                      <a:pt x="35" y="12"/>
                      <a:pt x="35" y="12"/>
                      <a:pt x="35" y="12"/>
                    </a:cubicBezTo>
                    <a:cubicBezTo>
                      <a:pt x="36" y="12"/>
                      <a:pt x="36" y="12"/>
                      <a:pt x="36" y="13"/>
                    </a:cubicBezTo>
                    <a:cubicBezTo>
                      <a:pt x="37" y="13"/>
                      <a:pt x="41" y="17"/>
                      <a:pt x="41" y="18"/>
                    </a:cubicBezTo>
                    <a:cubicBezTo>
                      <a:pt x="41" y="19"/>
                      <a:pt x="41" y="19"/>
                      <a:pt x="41" y="19"/>
                    </a:cubicBezTo>
                    <a:cubicBezTo>
                      <a:pt x="40" y="20"/>
                      <a:pt x="39" y="22"/>
                      <a:pt x="38" y="23"/>
                    </a:cubicBezTo>
                    <a:cubicBezTo>
                      <a:pt x="38" y="24"/>
                      <a:pt x="39" y="25"/>
                      <a:pt x="39" y="26"/>
                    </a:cubicBezTo>
                    <a:cubicBezTo>
                      <a:pt x="45" y="27"/>
                      <a:pt x="45" y="27"/>
                      <a:pt x="45" y="27"/>
                    </a:cubicBezTo>
                    <a:cubicBezTo>
                      <a:pt x="45" y="27"/>
                      <a:pt x="45" y="27"/>
                      <a:pt x="45" y="28"/>
                    </a:cubicBezTo>
                    <a:lnTo>
                      <a:pt x="45" y="35"/>
                    </a:lnTo>
                    <a:close/>
                    <a:moveTo>
                      <a:pt x="23" y="22"/>
                    </a:moveTo>
                    <a:cubicBezTo>
                      <a:pt x="18" y="22"/>
                      <a:pt x="13" y="26"/>
                      <a:pt x="13" y="31"/>
                    </a:cubicBezTo>
                    <a:cubicBezTo>
                      <a:pt x="13" y="36"/>
                      <a:pt x="18" y="40"/>
                      <a:pt x="23" y="40"/>
                    </a:cubicBezTo>
                    <a:cubicBezTo>
                      <a:pt x="28" y="40"/>
                      <a:pt x="32" y="36"/>
                      <a:pt x="32" y="31"/>
                    </a:cubicBezTo>
                    <a:cubicBezTo>
                      <a:pt x="32" y="26"/>
                      <a:pt x="28" y="22"/>
                      <a:pt x="23" y="22"/>
                    </a:cubicBezTo>
                    <a:close/>
                    <a:moveTo>
                      <a:pt x="68" y="15"/>
                    </a:moveTo>
                    <a:cubicBezTo>
                      <a:pt x="68" y="16"/>
                      <a:pt x="64" y="16"/>
                      <a:pt x="63" y="16"/>
                    </a:cubicBezTo>
                    <a:cubicBezTo>
                      <a:pt x="63" y="17"/>
                      <a:pt x="62" y="18"/>
                      <a:pt x="62" y="18"/>
                    </a:cubicBezTo>
                    <a:cubicBezTo>
                      <a:pt x="62" y="19"/>
                      <a:pt x="64" y="23"/>
                      <a:pt x="64" y="23"/>
                    </a:cubicBezTo>
                    <a:cubicBezTo>
                      <a:pt x="64" y="23"/>
                      <a:pt x="64" y="23"/>
                      <a:pt x="64" y="24"/>
                    </a:cubicBezTo>
                    <a:cubicBezTo>
                      <a:pt x="63" y="24"/>
                      <a:pt x="59" y="26"/>
                      <a:pt x="59" y="26"/>
                    </a:cubicBezTo>
                    <a:cubicBezTo>
                      <a:pt x="59" y="26"/>
                      <a:pt x="56" y="22"/>
                      <a:pt x="56" y="22"/>
                    </a:cubicBezTo>
                    <a:cubicBezTo>
                      <a:pt x="55" y="22"/>
                      <a:pt x="55" y="22"/>
                      <a:pt x="55" y="22"/>
                    </a:cubicBezTo>
                    <a:cubicBezTo>
                      <a:pt x="54" y="22"/>
                      <a:pt x="54" y="22"/>
                      <a:pt x="54" y="22"/>
                    </a:cubicBezTo>
                    <a:cubicBezTo>
                      <a:pt x="53" y="22"/>
                      <a:pt x="50" y="26"/>
                      <a:pt x="50" y="26"/>
                    </a:cubicBezTo>
                    <a:cubicBezTo>
                      <a:pt x="50" y="26"/>
                      <a:pt x="46" y="24"/>
                      <a:pt x="46" y="24"/>
                    </a:cubicBezTo>
                    <a:cubicBezTo>
                      <a:pt x="45" y="23"/>
                      <a:pt x="45" y="23"/>
                      <a:pt x="45" y="23"/>
                    </a:cubicBezTo>
                    <a:cubicBezTo>
                      <a:pt x="45" y="23"/>
                      <a:pt x="47" y="19"/>
                      <a:pt x="47" y="18"/>
                    </a:cubicBezTo>
                    <a:cubicBezTo>
                      <a:pt x="47" y="18"/>
                      <a:pt x="46" y="17"/>
                      <a:pt x="46" y="16"/>
                    </a:cubicBezTo>
                    <a:cubicBezTo>
                      <a:pt x="45" y="16"/>
                      <a:pt x="41" y="16"/>
                      <a:pt x="41" y="15"/>
                    </a:cubicBezTo>
                    <a:cubicBezTo>
                      <a:pt x="41" y="10"/>
                      <a:pt x="41" y="10"/>
                      <a:pt x="41" y="10"/>
                    </a:cubicBezTo>
                    <a:cubicBezTo>
                      <a:pt x="41" y="10"/>
                      <a:pt x="45" y="9"/>
                      <a:pt x="46" y="9"/>
                    </a:cubicBezTo>
                    <a:cubicBezTo>
                      <a:pt x="46" y="9"/>
                      <a:pt x="47" y="8"/>
                      <a:pt x="47" y="7"/>
                    </a:cubicBezTo>
                    <a:cubicBezTo>
                      <a:pt x="47" y="7"/>
                      <a:pt x="45" y="3"/>
                      <a:pt x="45" y="2"/>
                    </a:cubicBezTo>
                    <a:cubicBezTo>
                      <a:pt x="45" y="2"/>
                      <a:pt x="45" y="2"/>
                      <a:pt x="46" y="2"/>
                    </a:cubicBezTo>
                    <a:cubicBezTo>
                      <a:pt x="46" y="2"/>
                      <a:pt x="50" y="0"/>
                      <a:pt x="50" y="0"/>
                    </a:cubicBezTo>
                    <a:cubicBezTo>
                      <a:pt x="50" y="0"/>
                      <a:pt x="53" y="3"/>
                      <a:pt x="54" y="4"/>
                    </a:cubicBezTo>
                    <a:cubicBezTo>
                      <a:pt x="54" y="4"/>
                      <a:pt x="54" y="4"/>
                      <a:pt x="55" y="4"/>
                    </a:cubicBezTo>
                    <a:cubicBezTo>
                      <a:pt x="55" y="4"/>
                      <a:pt x="55" y="4"/>
                      <a:pt x="56" y="4"/>
                    </a:cubicBezTo>
                    <a:cubicBezTo>
                      <a:pt x="57" y="2"/>
                      <a:pt x="58" y="1"/>
                      <a:pt x="59" y="0"/>
                    </a:cubicBezTo>
                    <a:cubicBezTo>
                      <a:pt x="59" y="0"/>
                      <a:pt x="59" y="0"/>
                      <a:pt x="59" y="0"/>
                    </a:cubicBezTo>
                    <a:cubicBezTo>
                      <a:pt x="59" y="0"/>
                      <a:pt x="63" y="2"/>
                      <a:pt x="64" y="2"/>
                    </a:cubicBezTo>
                    <a:cubicBezTo>
                      <a:pt x="64" y="2"/>
                      <a:pt x="64" y="2"/>
                      <a:pt x="64" y="2"/>
                    </a:cubicBezTo>
                    <a:cubicBezTo>
                      <a:pt x="64" y="3"/>
                      <a:pt x="62" y="7"/>
                      <a:pt x="62" y="7"/>
                    </a:cubicBezTo>
                    <a:cubicBezTo>
                      <a:pt x="62" y="8"/>
                      <a:pt x="63" y="9"/>
                      <a:pt x="63" y="9"/>
                    </a:cubicBezTo>
                    <a:cubicBezTo>
                      <a:pt x="64" y="9"/>
                      <a:pt x="68" y="10"/>
                      <a:pt x="68" y="10"/>
                    </a:cubicBezTo>
                    <a:lnTo>
                      <a:pt x="68" y="15"/>
                    </a:lnTo>
                    <a:close/>
                    <a:moveTo>
                      <a:pt x="68" y="52"/>
                    </a:moveTo>
                    <a:cubicBezTo>
                      <a:pt x="68" y="52"/>
                      <a:pt x="64" y="53"/>
                      <a:pt x="63" y="53"/>
                    </a:cubicBezTo>
                    <a:cubicBezTo>
                      <a:pt x="63" y="54"/>
                      <a:pt x="62" y="54"/>
                      <a:pt x="62" y="55"/>
                    </a:cubicBezTo>
                    <a:cubicBezTo>
                      <a:pt x="62" y="56"/>
                      <a:pt x="64" y="59"/>
                      <a:pt x="64" y="60"/>
                    </a:cubicBezTo>
                    <a:cubicBezTo>
                      <a:pt x="64" y="60"/>
                      <a:pt x="64" y="60"/>
                      <a:pt x="64" y="60"/>
                    </a:cubicBezTo>
                    <a:cubicBezTo>
                      <a:pt x="63" y="60"/>
                      <a:pt x="59" y="63"/>
                      <a:pt x="59" y="63"/>
                    </a:cubicBezTo>
                    <a:cubicBezTo>
                      <a:pt x="59" y="63"/>
                      <a:pt x="56" y="59"/>
                      <a:pt x="56" y="59"/>
                    </a:cubicBezTo>
                    <a:cubicBezTo>
                      <a:pt x="55" y="59"/>
                      <a:pt x="55" y="59"/>
                      <a:pt x="55" y="59"/>
                    </a:cubicBezTo>
                    <a:cubicBezTo>
                      <a:pt x="54" y="59"/>
                      <a:pt x="54" y="59"/>
                      <a:pt x="54" y="59"/>
                    </a:cubicBezTo>
                    <a:cubicBezTo>
                      <a:pt x="53" y="59"/>
                      <a:pt x="50" y="63"/>
                      <a:pt x="50" y="63"/>
                    </a:cubicBezTo>
                    <a:cubicBezTo>
                      <a:pt x="50" y="63"/>
                      <a:pt x="46" y="60"/>
                      <a:pt x="46" y="60"/>
                    </a:cubicBezTo>
                    <a:cubicBezTo>
                      <a:pt x="45" y="60"/>
                      <a:pt x="45" y="60"/>
                      <a:pt x="45" y="60"/>
                    </a:cubicBezTo>
                    <a:cubicBezTo>
                      <a:pt x="45" y="59"/>
                      <a:pt x="47" y="56"/>
                      <a:pt x="47" y="55"/>
                    </a:cubicBezTo>
                    <a:cubicBezTo>
                      <a:pt x="47" y="54"/>
                      <a:pt x="46" y="54"/>
                      <a:pt x="46" y="53"/>
                    </a:cubicBezTo>
                    <a:cubicBezTo>
                      <a:pt x="45" y="53"/>
                      <a:pt x="41" y="52"/>
                      <a:pt x="41" y="52"/>
                    </a:cubicBezTo>
                    <a:cubicBezTo>
                      <a:pt x="41" y="47"/>
                      <a:pt x="41" y="47"/>
                      <a:pt x="41" y="47"/>
                    </a:cubicBezTo>
                    <a:cubicBezTo>
                      <a:pt x="41" y="46"/>
                      <a:pt x="45" y="46"/>
                      <a:pt x="46" y="46"/>
                    </a:cubicBezTo>
                    <a:cubicBezTo>
                      <a:pt x="46" y="45"/>
                      <a:pt x="47" y="45"/>
                      <a:pt x="47" y="44"/>
                    </a:cubicBezTo>
                    <a:cubicBezTo>
                      <a:pt x="47" y="43"/>
                      <a:pt x="45" y="40"/>
                      <a:pt x="45" y="39"/>
                    </a:cubicBezTo>
                    <a:cubicBezTo>
                      <a:pt x="45" y="39"/>
                      <a:pt x="45" y="39"/>
                      <a:pt x="46" y="39"/>
                    </a:cubicBezTo>
                    <a:cubicBezTo>
                      <a:pt x="46" y="39"/>
                      <a:pt x="50" y="36"/>
                      <a:pt x="50" y="36"/>
                    </a:cubicBezTo>
                    <a:cubicBezTo>
                      <a:pt x="50" y="36"/>
                      <a:pt x="53" y="40"/>
                      <a:pt x="54" y="40"/>
                    </a:cubicBezTo>
                    <a:cubicBezTo>
                      <a:pt x="54" y="40"/>
                      <a:pt x="54" y="40"/>
                      <a:pt x="55" y="40"/>
                    </a:cubicBezTo>
                    <a:cubicBezTo>
                      <a:pt x="55" y="40"/>
                      <a:pt x="55" y="40"/>
                      <a:pt x="56" y="40"/>
                    </a:cubicBezTo>
                    <a:cubicBezTo>
                      <a:pt x="57" y="39"/>
                      <a:pt x="58" y="38"/>
                      <a:pt x="59" y="36"/>
                    </a:cubicBezTo>
                    <a:cubicBezTo>
                      <a:pt x="59" y="36"/>
                      <a:pt x="59" y="36"/>
                      <a:pt x="59" y="36"/>
                    </a:cubicBezTo>
                    <a:cubicBezTo>
                      <a:pt x="59" y="36"/>
                      <a:pt x="63" y="39"/>
                      <a:pt x="64" y="39"/>
                    </a:cubicBezTo>
                    <a:cubicBezTo>
                      <a:pt x="64" y="39"/>
                      <a:pt x="64" y="39"/>
                      <a:pt x="64" y="39"/>
                    </a:cubicBezTo>
                    <a:cubicBezTo>
                      <a:pt x="64" y="40"/>
                      <a:pt x="62" y="43"/>
                      <a:pt x="62" y="44"/>
                    </a:cubicBezTo>
                    <a:cubicBezTo>
                      <a:pt x="62" y="45"/>
                      <a:pt x="63" y="45"/>
                      <a:pt x="63" y="46"/>
                    </a:cubicBezTo>
                    <a:cubicBezTo>
                      <a:pt x="64" y="46"/>
                      <a:pt x="68" y="46"/>
                      <a:pt x="68" y="47"/>
                    </a:cubicBezTo>
                    <a:lnTo>
                      <a:pt x="68" y="52"/>
                    </a:lnTo>
                    <a:close/>
                    <a:moveTo>
                      <a:pt x="55" y="8"/>
                    </a:moveTo>
                    <a:cubicBezTo>
                      <a:pt x="52" y="8"/>
                      <a:pt x="50" y="10"/>
                      <a:pt x="50" y="13"/>
                    </a:cubicBezTo>
                    <a:cubicBezTo>
                      <a:pt x="50" y="15"/>
                      <a:pt x="52" y="17"/>
                      <a:pt x="55" y="17"/>
                    </a:cubicBezTo>
                    <a:cubicBezTo>
                      <a:pt x="57" y="17"/>
                      <a:pt x="59" y="15"/>
                      <a:pt x="59" y="13"/>
                    </a:cubicBezTo>
                    <a:cubicBezTo>
                      <a:pt x="59" y="10"/>
                      <a:pt x="57" y="8"/>
                      <a:pt x="55" y="8"/>
                    </a:cubicBezTo>
                    <a:close/>
                    <a:moveTo>
                      <a:pt x="55" y="45"/>
                    </a:moveTo>
                    <a:cubicBezTo>
                      <a:pt x="52" y="45"/>
                      <a:pt x="50" y="47"/>
                      <a:pt x="50" y="49"/>
                    </a:cubicBezTo>
                    <a:cubicBezTo>
                      <a:pt x="50" y="52"/>
                      <a:pt x="52" y="54"/>
                      <a:pt x="55" y="54"/>
                    </a:cubicBezTo>
                    <a:cubicBezTo>
                      <a:pt x="57" y="54"/>
                      <a:pt x="59" y="52"/>
                      <a:pt x="59" y="49"/>
                    </a:cubicBezTo>
                    <a:cubicBezTo>
                      <a:pt x="59" y="47"/>
                      <a:pt x="57" y="45"/>
                      <a:pt x="55" y="45"/>
                    </a:cubicBezTo>
                    <a:close/>
                  </a:path>
                </a:pathLst>
              </a:custGeom>
              <a:solidFill>
                <a:schemeClr val="bg1"/>
              </a:solidFill>
              <a:ln w="9525">
                <a:noFill/>
                <a:round/>
              </a:ln>
            </p:spPr>
            <p:txBody>
              <a:bodyPr vert="horz" wrap="square" lIns="121920" tIns="60960" rIns="121920" bIns="60960" numCol="1" anchor="t" anchorCtr="0" compatLnSpc="1"/>
              <a:lstStyle/>
              <a:p>
                <a:endParaRPr lang="en-US" sz="2400" dirty="0">
                  <a:latin typeface="华文中宋" panose="02010600040101010101" pitchFamily="2" charset="-122"/>
                </a:endParaRPr>
              </a:p>
            </p:txBody>
          </p:sp>
        </p:grpSp>
        <p:grpSp>
          <p:nvGrpSpPr>
            <p:cNvPr id="25" name="组合 24"/>
            <p:cNvGrpSpPr/>
            <p:nvPr/>
          </p:nvGrpSpPr>
          <p:grpSpPr>
            <a:xfrm>
              <a:off x="4946677" y="1849974"/>
              <a:ext cx="432833" cy="432834"/>
              <a:chOff x="4946677" y="1849974"/>
              <a:chExt cx="432833" cy="432834"/>
            </a:xfrm>
          </p:grpSpPr>
          <p:sp>
            <p:nvSpPr>
              <p:cNvPr id="42" name="棱台 41"/>
              <p:cNvSpPr>
                <a:spLocks noChangeArrowheads="1"/>
              </p:cNvSpPr>
              <p:nvPr/>
            </p:nvSpPr>
            <p:spPr bwMode="auto">
              <a:xfrm>
                <a:off x="4946677" y="1849974"/>
                <a:ext cx="432833"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44" name="Freeform 328"/>
              <p:cNvSpPr>
                <a:spLocks noChangeAspect="1" noChangeArrowheads="1"/>
              </p:cNvSpPr>
              <p:nvPr/>
            </p:nvSpPr>
            <p:spPr bwMode="auto">
              <a:xfrm>
                <a:off x="5009841" y="1980893"/>
                <a:ext cx="306503" cy="170995"/>
              </a:xfrm>
              <a:custGeom>
                <a:avLst/>
                <a:gdLst>
                  <a:gd name="T0" fmla="*/ 585 w 1564"/>
                  <a:gd name="T1" fmla="*/ 610 h 871"/>
                  <a:gd name="T2" fmla="*/ 451 w 1564"/>
                  <a:gd name="T3" fmla="*/ 744 h 871"/>
                  <a:gd name="T4" fmla="*/ 585 w 1564"/>
                  <a:gd name="T5" fmla="*/ 870 h 871"/>
                  <a:gd name="T6" fmla="*/ 710 w 1564"/>
                  <a:gd name="T7" fmla="*/ 744 h 871"/>
                  <a:gd name="T8" fmla="*/ 585 w 1564"/>
                  <a:gd name="T9" fmla="*/ 610 h 871"/>
                  <a:gd name="T10" fmla="*/ 585 w 1564"/>
                  <a:gd name="T11" fmla="*/ 811 h 871"/>
                  <a:gd name="T12" fmla="*/ 518 w 1564"/>
                  <a:gd name="T13" fmla="*/ 744 h 871"/>
                  <a:gd name="T14" fmla="*/ 585 w 1564"/>
                  <a:gd name="T15" fmla="*/ 677 h 871"/>
                  <a:gd name="T16" fmla="*/ 643 w 1564"/>
                  <a:gd name="T17" fmla="*/ 744 h 871"/>
                  <a:gd name="T18" fmla="*/ 585 w 1564"/>
                  <a:gd name="T19" fmla="*/ 811 h 871"/>
                  <a:gd name="T20" fmla="*/ 1563 w 1564"/>
                  <a:gd name="T21" fmla="*/ 519 h 871"/>
                  <a:gd name="T22" fmla="*/ 1563 w 1564"/>
                  <a:gd name="T23" fmla="*/ 652 h 871"/>
                  <a:gd name="T24" fmla="*/ 1505 w 1564"/>
                  <a:gd name="T25" fmla="*/ 719 h 871"/>
                  <a:gd name="T26" fmla="*/ 1429 w 1564"/>
                  <a:gd name="T27" fmla="*/ 719 h 871"/>
                  <a:gd name="T28" fmla="*/ 1262 w 1564"/>
                  <a:gd name="T29" fmla="*/ 569 h 871"/>
                  <a:gd name="T30" fmla="*/ 1095 w 1564"/>
                  <a:gd name="T31" fmla="*/ 719 h 871"/>
                  <a:gd name="T32" fmla="*/ 752 w 1564"/>
                  <a:gd name="T33" fmla="*/ 719 h 871"/>
                  <a:gd name="T34" fmla="*/ 585 w 1564"/>
                  <a:gd name="T35" fmla="*/ 569 h 871"/>
                  <a:gd name="T36" fmla="*/ 409 w 1564"/>
                  <a:gd name="T37" fmla="*/ 719 h 871"/>
                  <a:gd name="T38" fmla="*/ 326 w 1564"/>
                  <a:gd name="T39" fmla="*/ 719 h 871"/>
                  <a:gd name="T40" fmla="*/ 267 w 1564"/>
                  <a:gd name="T41" fmla="*/ 652 h 871"/>
                  <a:gd name="T42" fmla="*/ 267 w 1564"/>
                  <a:gd name="T43" fmla="*/ 519 h 871"/>
                  <a:gd name="T44" fmla="*/ 1563 w 1564"/>
                  <a:gd name="T45" fmla="*/ 519 h 871"/>
                  <a:gd name="T46" fmla="*/ 1262 w 1564"/>
                  <a:gd name="T47" fmla="*/ 610 h 871"/>
                  <a:gd name="T48" fmla="*/ 1128 w 1564"/>
                  <a:gd name="T49" fmla="*/ 744 h 871"/>
                  <a:gd name="T50" fmla="*/ 1262 w 1564"/>
                  <a:gd name="T51" fmla="*/ 870 h 871"/>
                  <a:gd name="T52" fmla="*/ 1396 w 1564"/>
                  <a:gd name="T53" fmla="*/ 744 h 871"/>
                  <a:gd name="T54" fmla="*/ 1262 w 1564"/>
                  <a:gd name="T55" fmla="*/ 610 h 871"/>
                  <a:gd name="T56" fmla="*/ 1262 w 1564"/>
                  <a:gd name="T57" fmla="*/ 811 h 871"/>
                  <a:gd name="T58" fmla="*/ 1195 w 1564"/>
                  <a:gd name="T59" fmla="*/ 744 h 871"/>
                  <a:gd name="T60" fmla="*/ 1262 w 1564"/>
                  <a:gd name="T61" fmla="*/ 677 h 871"/>
                  <a:gd name="T62" fmla="*/ 1329 w 1564"/>
                  <a:gd name="T63" fmla="*/ 744 h 871"/>
                  <a:gd name="T64" fmla="*/ 1262 w 1564"/>
                  <a:gd name="T65" fmla="*/ 811 h 871"/>
                  <a:gd name="T66" fmla="*/ 1538 w 1564"/>
                  <a:gd name="T67" fmla="*/ 376 h 871"/>
                  <a:gd name="T68" fmla="*/ 1295 w 1564"/>
                  <a:gd name="T69" fmla="*/ 134 h 871"/>
                  <a:gd name="T70" fmla="*/ 1229 w 1564"/>
                  <a:gd name="T71" fmla="*/ 109 h 871"/>
                  <a:gd name="T72" fmla="*/ 1112 w 1564"/>
                  <a:gd name="T73" fmla="*/ 109 h 871"/>
                  <a:gd name="T74" fmla="*/ 1112 w 1564"/>
                  <a:gd name="T75" fmla="*/ 59 h 871"/>
                  <a:gd name="T76" fmla="*/ 1045 w 1564"/>
                  <a:gd name="T77" fmla="*/ 0 h 871"/>
                  <a:gd name="T78" fmla="*/ 326 w 1564"/>
                  <a:gd name="T79" fmla="*/ 0 h 871"/>
                  <a:gd name="T80" fmla="*/ 267 w 1564"/>
                  <a:gd name="T81" fmla="*/ 59 h 871"/>
                  <a:gd name="T82" fmla="*/ 267 w 1564"/>
                  <a:gd name="T83" fmla="*/ 75 h 871"/>
                  <a:gd name="T84" fmla="*/ 8 w 1564"/>
                  <a:gd name="T85" fmla="*/ 101 h 871"/>
                  <a:gd name="T86" fmla="*/ 459 w 1564"/>
                  <a:gd name="T87" fmla="*/ 159 h 871"/>
                  <a:gd name="T88" fmla="*/ 0 w 1564"/>
                  <a:gd name="T89" fmla="*/ 209 h 871"/>
                  <a:gd name="T90" fmla="*/ 459 w 1564"/>
                  <a:gd name="T91" fmla="*/ 268 h 871"/>
                  <a:gd name="T92" fmla="*/ 0 w 1564"/>
                  <a:gd name="T93" fmla="*/ 309 h 871"/>
                  <a:gd name="T94" fmla="*/ 267 w 1564"/>
                  <a:gd name="T95" fmla="*/ 360 h 871"/>
                  <a:gd name="T96" fmla="*/ 267 w 1564"/>
                  <a:gd name="T97" fmla="*/ 485 h 871"/>
                  <a:gd name="T98" fmla="*/ 1563 w 1564"/>
                  <a:gd name="T99" fmla="*/ 485 h 871"/>
                  <a:gd name="T100" fmla="*/ 1563 w 1564"/>
                  <a:gd name="T101" fmla="*/ 435 h 871"/>
                  <a:gd name="T102" fmla="*/ 1538 w 1564"/>
                  <a:gd name="T103" fmla="*/ 376 h 871"/>
                  <a:gd name="T104" fmla="*/ 1429 w 1564"/>
                  <a:gd name="T105" fmla="*/ 385 h 871"/>
                  <a:gd name="T106" fmla="*/ 1195 w 1564"/>
                  <a:gd name="T107" fmla="*/ 385 h 871"/>
                  <a:gd name="T108" fmla="*/ 1178 w 1564"/>
                  <a:gd name="T109" fmla="*/ 376 h 871"/>
                  <a:gd name="T110" fmla="*/ 1178 w 1564"/>
                  <a:gd name="T111" fmla="*/ 193 h 871"/>
                  <a:gd name="T112" fmla="*/ 1195 w 1564"/>
                  <a:gd name="T113" fmla="*/ 184 h 871"/>
                  <a:gd name="T114" fmla="*/ 1237 w 1564"/>
                  <a:gd name="T115" fmla="*/ 184 h 871"/>
                  <a:gd name="T116" fmla="*/ 1245 w 1564"/>
                  <a:gd name="T117" fmla="*/ 184 h 871"/>
                  <a:gd name="T118" fmla="*/ 1438 w 1564"/>
                  <a:gd name="T119" fmla="*/ 368 h 871"/>
                  <a:gd name="T120" fmla="*/ 1429 w 1564"/>
                  <a:gd name="T121" fmla="*/ 385 h 871"/>
                  <a:gd name="T122" fmla="*/ 1429 w 1564"/>
                  <a:gd name="T123" fmla="*/ 385 h 871"/>
                  <a:gd name="T124" fmla="*/ 1429 w 1564"/>
                  <a:gd name="T125" fmla="*/ 385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64" h="871">
                    <a:moveTo>
                      <a:pt x="585" y="610"/>
                    </a:moveTo>
                    <a:cubicBezTo>
                      <a:pt x="510" y="610"/>
                      <a:pt x="451" y="669"/>
                      <a:pt x="451" y="744"/>
                    </a:cubicBezTo>
                    <a:cubicBezTo>
                      <a:pt x="451" y="820"/>
                      <a:pt x="510" y="870"/>
                      <a:pt x="585" y="870"/>
                    </a:cubicBezTo>
                    <a:cubicBezTo>
                      <a:pt x="652" y="870"/>
                      <a:pt x="710" y="820"/>
                      <a:pt x="710" y="744"/>
                    </a:cubicBezTo>
                    <a:cubicBezTo>
                      <a:pt x="710" y="669"/>
                      <a:pt x="652" y="610"/>
                      <a:pt x="585" y="610"/>
                    </a:cubicBezTo>
                    <a:close/>
                    <a:moveTo>
                      <a:pt x="585" y="811"/>
                    </a:moveTo>
                    <a:cubicBezTo>
                      <a:pt x="543" y="811"/>
                      <a:pt x="518" y="778"/>
                      <a:pt x="518" y="744"/>
                    </a:cubicBezTo>
                    <a:cubicBezTo>
                      <a:pt x="518" y="711"/>
                      <a:pt x="543" y="677"/>
                      <a:pt x="585" y="677"/>
                    </a:cubicBezTo>
                    <a:cubicBezTo>
                      <a:pt x="618" y="677"/>
                      <a:pt x="643" y="711"/>
                      <a:pt x="643" y="744"/>
                    </a:cubicBezTo>
                    <a:cubicBezTo>
                      <a:pt x="643" y="778"/>
                      <a:pt x="618" y="811"/>
                      <a:pt x="585" y="811"/>
                    </a:cubicBezTo>
                    <a:close/>
                    <a:moveTo>
                      <a:pt x="1563" y="519"/>
                    </a:moveTo>
                    <a:cubicBezTo>
                      <a:pt x="1563" y="652"/>
                      <a:pt x="1563" y="652"/>
                      <a:pt x="1563" y="652"/>
                    </a:cubicBezTo>
                    <a:cubicBezTo>
                      <a:pt x="1563" y="694"/>
                      <a:pt x="1538" y="719"/>
                      <a:pt x="1505" y="719"/>
                    </a:cubicBezTo>
                    <a:cubicBezTo>
                      <a:pt x="1429" y="719"/>
                      <a:pt x="1429" y="719"/>
                      <a:pt x="1429" y="719"/>
                    </a:cubicBezTo>
                    <a:cubicBezTo>
                      <a:pt x="1421" y="636"/>
                      <a:pt x="1346" y="569"/>
                      <a:pt x="1262" y="569"/>
                    </a:cubicBezTo>
                    <a:cubicBezTo>
                      <a:pt x="1178" y="569"/>
                      <a:pt x="1103" y="636"/>
                      <a:pt x="1095" y="719"/>
                    </a:cubicBezTo>
                    <a:cubicBezTo>
                      <a:pt x="752" y="719"/>
                      <a:pt x="752" y="719"/>
                      <a:pt x="752" y="719"/>
                    </a:cubicBezTo>
                    <a:cubicBezTo>
                      <a:pt x="735" y="636"/>
                      <a:pt x="669" y="569"/>
                      <a:pt x="585" y="569"/>
                    </a:cubicBezTo>
                    <a:cubicBezTo>
                      <a:pt x="493" y="569"/>
                      <a:pt x="426" y="636"/>
                      <a:pt x="409" y="719"/>
                    </a:cubicBezTo>
                    <a:cubicBezTo>
                      <a:pt x="326" y="719"/>
                      <a:pt x="326" y="719"/>
                      <a:pt x="326" y="719"/>
                    </a:cubicBezTo>
                    <a:cubicBezTo>
                      <a:pt x="292" y="719"/>
                      <a:pt x="267" y="694"/>
                      <a:pt x="267" y="652"/>
                    </a:cubicBezTo>
                    <a:cubicBezTo>
                      <a:pt x="267" y="519"/>
                      <a:pt x="267" y="519"/>
                      <a:pt x="267" y="519"/>
                    </a:cubicBezTo>
                    <a:lnTo>
                      <a:pt x="1563" y="519"/>
                    </a:lnTo>
                    <a:close/>
                    <a:moveTo>
                      <a:pt x="1262" y="610"/>
                    </a:moveTo>
                    <a:cubicBezTo>
                      <a:pt x="1187" y="610"/>
                      <a:pt x="1128" y="669"/>
                      <a:pt x="1128" y="744"/>
                    </a:cubicBezTo>
                    <a:cubicBezTo>
                      <a:pt x="1128" y="820"/>
                      <a:pt x="1187" y="870"/>
                      <a:pt x="1262" y="870"/>
                    </a:cubicBezTo>
                    <a:cubicBezTo>
                      <a:pt x="1337" y="870"/>
                      <a:pt x="1396" y="820"/>
                      <a:pt x="1396" y="744"/>
                    </a:cubicBezTo>
                    <a:cubicBezTo>
                      <a:pt x="1396" y="669"/>
                      <a:pt x="1337" y="610"/>
                      <a:pt x="1262" y="610"/>
                    </a:cubicBezTo>
                    <a:close/>
                    <a:moveTo>
                      <a:pt x="1262" y="811"/>
                    </a:moveTo>
                    <a:cubicBezTo>
                      <a:pt x="1229" y="811"/>
                      <a:pt x="1195" y="778"/>
                      <a:pt x="1195" y="744"/>
                    </a:cubicBezTo>
                    <a:cubicBezTo>
                      <a:pt x="1195" y="711"/>
                      <a:pt x="1229" y="677"/>
                      <a:pt x="1262" y="677"/>
                    </a:cubicBezTo>
                    <a:cubicBezTo>
                      <a:pt x="1295" y="677"/>
                      <a:pt x="1329" y="711"/>
                      <a:pt x="1329" y="744"/>
                    </a:cubicBezTo>
                    <a:cubicBezTo>
                      <a:pt x="1329" y="778"/>
                      <a:pt x="1295" y="811"/>
                      <a:pt x="1262" y="811"/>
                    </a:cubicBezTo>
                    <a:close/>
                    <a:moveTo>
                      <a:pt x="1538" y="376"/>
                    </a:moveTo>
                    <a:cubicBezTo>
                      <a:pt x="1295" y="134"/>
                      <a:pt x="1295" y="134"/>
                      <a:pt x="1295" y="134"/>
                    </a:cubicBezTo>
                    <a:cubicBezTo>
                      <a:pt x="1279" y="117"/>
                      <a:pt x="1254" y="109"/>
                      <a:pt x="1229" y="109"/>
                    </a:cubicBezTo>
                    <a:cubicBezTo>
                      <a:pt x="1112" y="109"/>
                      <a:pt x="1112" y="109"/>
                      <a:pt x="1112" y="109"/>
                    </a:cubicBezTo>
                    <a:cubicBezTo>
                      <a:pt x="1112" y="59"/>
                      <a:pt x="1112" y="59"/>
                      <a:pt x="1112" y="59"/>
                    </a:cubicBezTo>
                    <a:cubicBezTo>
                      <a:pt x="1112" y="25"/>
                      <a:pt x="1078" y="0"/>
                      <a:pt x="1045" y="0"/>
                    </a:cubicBezTo>
                    <a:cubicBezTo>
                      <a:pt x="326" y="0"/>
                      <a:pt x="326" y="0"/>
                      <a:pt x="326" y="0"/>
                    </a:cubicBezTo>
                    <a:cubicBezTo>
                      <a:pt x="292" y="0"/>
                      <a:pt x="267" y="25"/>
                      <a:pt x="267" y="59"/>
                    </a:cubicBezTo>
                    <a:cubicBezTo>
                      <a:pt x="267" y="75"/>
                      <a:pt x="267" y="75"/>
                      <a:pt x="267" y="75"/>
                    </a:cubicBezTo>
                    <a:cubicBezTo>
                      <a:pt x="8" y="101"/>
                      <a:pt x="8" y="101"/>
                      <a:pt x="8" y="101"/>
                    </a:cubicBezTo>
                    <a:cubicBezTo>
                      <a:pt x="459" y="159"/>
                      <a:pt x="459" y="159"/>
                      <a:pt x="459" y="159"/>
                    </a:cubicBezTo>
                    <a:cubicBezTo>
                      <a:pt x="0" y="209"/>
                      <a:pt x="0" y="209"/>
                      <a:pt x="0" y="209"/>
                    </a:cubicBezTo>
                    <a:cubicBezTo>
                      <a:pt x="459" y="268"/>
                      <a:pt x="459" y="268"/>
                      <a:pt x="459" y="268"/>
                    </a:cubicBezTo>
                    <a:cubicBezTo>
                      <a:pt x="0" y="309"/>
                      <a:pt x="0" y="309"/>
                      <a:pt x="0" y="309"/>
                    </a:cubicBezTo>
                    <a:cubicBezTo>
                      <a:pt x="267" y="360"/>
                      <a:pt x="267" y="360"/>
                      <a:pt x="267" y="360"/>
                    </a:cubicBezTo>
                    <a:cubicBezTo>
                      <a:pt x="267" y="485"/>
                      <a:pt x="267" y="485"/>
                      <a:pt x="267" y="485"/>
                    </a:cubicBezTo>
                    <a:cubicBezTo>
                      <a:pt x="1563" y="485"/>
                      <a:pt x="1563" y="485"/>
                      <a:pt x="1563" y="485"/>
                    </a:cubicBezTo>
                    <a:cubicBezTo>
                      <a:pt x="1563" y="435"/>
                      <a:pt x="1563" y="435"/>
                      <a:pt x="1563" y="435"/>
                    </a:cubicBezTo>
                    <a:cubicBezTo>
                      <a:pt x="1563" y="410"/>
                      <a:pt x="1555" y="393"/>
                      <a:pt x="1538" y="376"/>
                    </a:cubicBezTo>
                    <a:close/>
                    <a:moveTo>
                      <a:pt x="1429" y="385"/>
                    </a:moveTo>
                    <a:cubicBezTo>
                      <a:pt x="1195" y="385"/>
                      <a:pt x="1195" y="385"/>
                      <a:pt x="1195" y="385"/>
                    </a:cubicBezTo>
                    <a:cubicBezTo>
                      <a:pt x="1187" y="385"/>
                      <a:pt x="1178" y="376"/>
                      <a:pt x="1178" y="376"/>
                    </a:cubicBezTo>
                    <a:cubicBezTo>
                      <a:pt x="1178" y="193"/>
                      <a:pt x="1178" y="193"/>
                      <a:pt x="1178" y="193"/>
                    </a:cubicBezTo>
                    <a:cubicBezTo>
                      <a:pt x="1178" y="184"/>
                      <a:pt x="1187" y="184"/>
                      <a:pt x="1195" y="184"/>
                    </a:cubicBezTo>
                    <a:cubicBezTo>
                      <a:pt x="1237" y="184"/>
                      <a:pt x="1237" y="184"/>
                      <a:pt x="1237" y="184"/>
                    </a:cubicBezTo>
                    <a:lnTo>
                      <a:pt x="1245" y="184"/>
                    </a:lnTo>
                    <a:cubicBezTo>
                      <a:pt x="1438" y="368"/>
                      <a:pt x="1438" y="368"/>
                      <a:pt x="1438" y="368"/>
                    </a:cubicBezTo>
                    <a:cubicBezTo>
                      <a:pt x="1446" y="376"/>
                      <a:pt x="1438" y="385"/>
                      <a:pt x="1429" y="385"/>
                    </a:cubicBezTo>
                    <a:close/>
                    <a:moveTo>
                      <a:pt x="1429" y="385"/>
                    </a:moveTo>
                    <a:lnTo>
                      <a:pt x="1429" y="385"/>
                    </a:lnTo>
                    <a:close/>
                  </a:path>
                </a:pathLst>
              </a:custGeom>
              <a:solidFill>
                <a:schemeClr val="bg1"/>
              </a:solidFill>
              <a:ln>
                <a:noFill/>
              </a:ln>
              <a:effectLst/>
            </p:spPr>
            <p:txBody>
              <a:bodyPr wrap="none" lIns="243785" tIns="121892" rIns="243785" bIns="121892"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2400" b="0" i="0" u="none" strike="noStrike" kern="1200" cap="none" spc="0" normalizeH="0" baseline="0" noProof="0" dirty="0">
                  <a:ln>
                    <a:noFill/>
                  </a:ln>
                  <a:solidFill>
                    <a:prstClr val="black"/>
                  </a:solidFill>
                  <a:effectLst/>
                  <a:uLnTx/>
                  <a:uFillTx/>
                  <a:latin typeface="Bauhaus 93" panose="04030905020B02020C02" pitchFamily="82" charset="0"/>
                  <a:ea typeface="字魂96号-虎啸手书" panose="00000500000000000000" pitchFamily="2" charset="-122"/>
                  <a:sym typeface="Bauhaus 93" panose="04030905020B02020C02" pitchFamily="82" charset="0"/>
                </a:endParaRPr>
              </a:p>
            </p:txBody>
          </p:sp>
        </p:grpSp>
        <p:grpSp>
          <p:nvGrpSpPr>
            <p:cNvPr id="26" name="组合 25"/>
            <p:cNvGrpSpPr/>
            <p:nvPr/>
          </p:nvGrpSpPr>
          <p:grpSpPr>
            <a:xfrm>
              <a:off x="5594749" y="1849974"/>
              <a:ext cx="432048" cy="432834"/>
              <a:chOff x="5594749" y="1849974"/>
              <a:chExt cx="432048" cy="432834"/>
            </a:xfrm>
          </p:grpSpPr>
          <p:sp>
            <p:nvSpPr>
              <p:cNvPr id="27" name="棱台 26"/>
              <p:cNvSpPr>
                <a:spLocks noChangeArrowheads="1"/>
              </p:cNvSpPr>
              <p:nvPr/>
            </p:nvSpPr>
            <p:spPr bwMode="auto">
              <a:xfrm>
                <a:off x="5594749" y="1849974"/>
                <a:ext cx="432048"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28" name="user-group_74577"/>
              <p:cNvSpPr>
                <a:spLocks noChangeAspect="1"/>
              </p:cNvSpPr>
              <p:nvPr/>
            </p:nvSpPr>
            <p:spPr bwMode="auto">
              <a:xfrm>
                <a:off x="5672311" y="1947532"/>
                <a:ext cx="276924" cy="237718"/>
              </a:xfrm>
              <a:custGeom>
                <a:avLst/>
                <a:gdLst>
                  <a:gd name="connsiteX0" fmla="*/ 246732 w 607286"/>
                  <a:gd name="connsiteY0" fmla="*/ 261798 h 515410"/>
                  <a:gd name="connsiteX1" fmla="*/ 303643 w 607286"/>
                  <a:gd name="connsiteY1" fmla="*/ 283469 h 515410"/>
                  <a:gd name="connsiteX2" fmla="*/ 360554 w 607286"/>
                  <a:gd name="connsiteY2" fmla="*/ 261798 h 515410"/>
                  <a:gd name="connsiteX3" fmla="*/ 499721 w 607286"/>
                  <a:gd name="connsiteY3" fmla="*/ 439385 h 515410"/>
                  <a:gd name="connsiteX4" fmla="*/ 499956 w 607286"/>
                  <a:gd name="connsiteY4" fmla="*/ 447819 h 515410"/>
                  <a:gd name="connsiteX5" fmla="*/ 499956 w 607286"/>
                  <a:gd name="connsiteY5" fmla="*/ 457308 h 515410"/>
                  <a:gd name="connsiteX6" fmla="*/ 303643 w 607286"/>
                  <a:gd name="connsiteY6" fmla="*/ 515410 h 515410"/>
                  <a:gd name="connsiteX7" fmla="*/ 107330 w 607286"/>
                  <a:gd name="connsiteY7" fmla="*/ 457308 h 515410"/>
                  <a:gd name="connsiteX8" fmla="*/ 107330 w 607286"/>
                  <a:gd name="connsiteY8" fmla="*/ 444539 h 515410"/>
                  <a:gd name="connsiteX9" fmla="*/ 107682 w 607286"/>
                  <a:gd name="connsiteY9" fmla="*/ 435519 h 515410"/>
                  <a:gd name="connsiteX10" fmla="*/ 246732 w 607286"/>
                  <a:gd name="connsiteY10" fmla="*/ 261798 h 515410"/>
                  <a:gd name="connsiteX11" fmla="*/ 494038 w 607286"/>
                  <a:gd name="connsiteY11" fmla="*/ 237453 h 515410"/>
                  <a:gd name="connsiteX12" fmla="*/ 607169 w 607286"/>
                  <a:gd name="connsiteY12" fmla="*/ 381785 h 515410"/>
                  <a:gd name="connsiteX13" fmla="*/ 607286 w 607286"/>
                  <a:gd name="connsiteY13" fmla="*/ 388580 h 515410"/>
                  <a:gd name="connsiteX14" fmla="*/ 607286 w 607286"/>
                  <a:gd name="connsiteY14" fmla="*/ 396312 h 515410"/>
                  <a:gd name="connsiteX15" fmla="*/ 527367 w 607286"/>
                  <a:gd name="connsiteY15" fmla="*/ 436730 h 515410"/>
                  <a:gd name="connsiteX16" fmla="*/ 496972 w 607286"/>
                  <a:gd name="connsiteY16" fmla="*/ 296029 h 515410"/>
                  <a:gd name="connsiteX17" fmla="*/ 443927 w 607286"/>
                  <a:gd name="connsiteY17" fmla="*/ 255026 h 515410"/>
                  <a:gd name="connsiteX18" fmla="*/ 447800 w 607286"/>
                  <a:gd name="connsiteY18" fmla="*/ 255143 h 515410"/>
                  <a:gd name="connsiteX19" fmla="*/ 494038 w 607286"/>
                  <a:gd name="connsiteY19" fmla="*/ 237453 h 515410"/>
                  <a:gd name="connsiteX20" fmla="*/ 113199 w 607286"/>
                  <a:gd name="connsiteY20" fmla="*/ 237453 h 515410"/>
                  <a:gd name="connsiteX21" fmla="*/ 159417 w 607286"/>
                  <a:gd name="connsiteY21" fmla="*/ 255143 h 515410"/>
                  <a:gd name="connsiteX22" fmla="*/ 163288 w 607286"/>
                  <a:gd name="connsiteY22" fmla="*/ 255026 h 515410"/>
                  <a:gd name="connsiteX23" fmla="*/ 110266 w 607286"/>
                  <a:gd name="connsiteY23" fmla="*/ 296029 h 515410"/>
                  <a:gd name="connsiteX24" fmla="*/ 79884 w 607286"/>
                  <a:gd name="connsiteY24" fmla="*/ 436730 h 515410"/>
                  <a:gd name="connsiteX25" fmla="*/ 0 w 607286"/>
                  <a:gd name="connsiteY25" fmla="*/ 396312 h 515410"/>
                  <a:gd name="connsiteX26" fmla="*/ 0 w 607286"/>
                  <a:gd name="connsiteY26" fmla="*/ 388580 h 515410"/>
                  <a:gd name="connsiteX27" fmla="*/ 235 w 607286"/>
                  <a:gd name="connsiteY27" fmla="*/ 381785 h 515410"/>
                  <a:gd name="connsiteX28" fmla="*/ 113199 w 607286"/>
                  <a:gd name="connsiteY28" fmla="*/ 237453 h 515410"/>
                  <a:gd name="connsiteX29" fmla="*/ 447940 w 607286"/>
                  <a:gd name="connsiteY29" fmla="*/ 24839 h 515410"/>
                  <a:gd name="connsiteX30" fmla="*/ 532275 w 607286"/>
                  <a:gd name="connsiteY30" fmla="*/ 127229 h 515410"/>
                  <a:gd name="connsiteX31" fmla="*/ 447940 w 607286"/>
                  <a:gd name="connsiteY31" fmla="*/ 229620 h 515410"/>
                  <a:gd name="connsiteX32" fmla="*/ 409350 w 607286"/>
                  <a:gd name="connsiteY32" fmla="*/ 218373 h 515410"/>
                  <a:gd name="connsiteX33" fmla="*/ 435272 w 607286"/>
                  <a:gd name="connsiteY33" fmla="*/ 126058 h 515410"/>
                  <a:gd name="connsiteX34" fmla="*/ 416388 w 607286"/>
                  <a:gd name="connsiteY34" fmla="*/ 28588 h 515410"/>
                  <a:gd name="connsiteX35" fmla="*/ 447940 w 607286"/>
                  <a:gd name="connsiteY35" fmla="*/ 24839 h 515410"/>
                  <a:gd name="connsiteX36" fmla="*/ 159441 w 607286"/>
                  <a:gd name="connsiteY36" fmla="*/ 24839 h 515410"/>
                  <a:gd name="connsiteX37" fmla="*/ 190894 w 607286"/>
                  <a:gd name="connsiteY37" fmla="*/ 28588 h 515410"/>
                  <a:gd name="connsiteX38" fmla="*/ 171999 w 607286"/>
                  <a:gd name="connsiteY38" fmla="*/ 126058 h 515410"/>
                  <a:gd name="connsiteX39" fmla="*/ 197936 w 607286"/>
                  <a:gd name="connsiteY39" fmla="*/ 218373 h 515410"/>
                  <a:gd name="connsiteX40" fmla="*/ 159441 w 607286"/>
                  <a:gd name="connsiteY40" fmla="*/ 229620 h 515410"/>
                  <a:gd name="connsiteX41" fmla="*/ 74940 w 607286"/>
                  <a:gd name="connsiteY41" fmla="*/ 127229 h 515410"/>
                  <a:gd name="connsiteX42" fmla="*/ 159441 w 607286"/>
                  <a:gd name="connsiteY42" fmla="*/ 24839 h 515410"/>
                  <a:gd name="connsiteX43" fmla="*/ 303643 w 607286"/>
                  <a:gd name="connsiteY43" fmla="*/ 0 h 515410"/>
                  <a:gd name="connsiteX44" fmla="*/ 407586 w 607286"/>
                  <a:gd name="connsiteY44" fmla="*/ 126030 h 515410"/>
                  <a:gd name="connsiteX45" fmla="*/ 303643 w 607286"/>
                  <a:gd name="connsiteY45" fmla="*/ 252060 h 515410"/>
                  <a:gd name="connsiteX46" fmla="*/ 199700 w 607286"/>
                  <a:gd name="connsiteY46" fmla="*/ 126030 h 515410"/>
                  <a:gd name="connsiteX47" fmla="*/ 303643 w 607286"/>
                  <a:gd name="connsiteY47" fmla="*/ 0 h 515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07286" h="515410">
                    <a:moveTo>
                      <a:pt x="246732" y="261798"/>
                    </a:moveTo>
                    <a:cubicBezTo>
                      <a:pt x="246732" y="261798"/>
                      <a:pt x="263864" y="283469"/>
                      <a:pt x="303643" y="283469"/>
                    </a:cubicBezTo>
                    <a:cubicBezTo>
                      <a:pt x="343539" y="283469"/>
                      <a:pt x="360554" y="261798"/>
                      <a:pt x="360554" y="261798"/>
                    </a:cubicBezTo>
                    <a:cubicBezTo>
                      <a:pt x="482003" y="283586"/>
                      <a:pt x="497844" y="318143"/>
                      <a:pt x="499721" y="439385"/>
                    </a:cubicBezTo>
                    <a:cubicBezTo>
                      <a:pt x="499839" y="447233"/>
                      <a:pt x="499956" y="448522"/>
                      <a:pt x="499956" y="447819"/>
                    </a:cubicBezTo>
                    <a:cubicBezTo>
                      <a:pt x="499956" y="449928"/>
                      <a:pt x="499956" y="452973"/>
                      <a:pt x="499956" y="457308"/>
                    </a:cubicBezTo>
                    <a:cubicBezTo>
                      <a:pt x="499956" y="457308"/>
                      <a:pt x="471090" y="515410"/>
                      <a:pt x="303643" y="515410"/>
                    </a:cubicBezTo>
                    <a:cubicBezTo>
                      <a:pt x="136313" y="515410"/>
                      <a:pt x="107330" y="457308"/>
                      <a:pt x="107330" y="457308"/>
                    </a:cubicBezTo>
                    <a:cubicBezTo>
                      <a:pt x="107330" y="450513"/>
                      <a:pt x="107330" y="446648"/>
                      <a:pt x="107330" y="444539"/>
                    </a:cubicBezTo>
                    <a:cubicBezTo>
                      <a:pt x="107330" y="445593"/>
                      <a:pt x="107447" y="445125"/>
                      <a:pt x="107682" y="435519"/>
                    </a:cubicBezTo>
                    <a:cubicBezTo>
                      <a:pt x="109794" y="317440"/>
                      <a:pt x="126691" y="283352"/>
                      <a:pt x="246732" y="261798"/>
                    </a:cubicBezTo>
                    <a:close/>
                    <a:moveTo>
                      <a:pt x="494038" y="237453"/>
                    </a:moveTo>
                    <a:cubicBezTo>
                      <a:pt x="592734" y="255260"/>
                      <a:pt x="605526" y="283260"/>
                      <a:pt x="607169" y="381785"/>
                    </a:cubicBezTo>
                    <a:cubicBezTo>
                      <a:pt x="607286" y="388112"/>
                      <a:pt x="607286" y="389166"/>
                      <a:pt x="607286" y="388580"/>
                    </a:cubicBezTo>
                    <a:cubicBezTo>
                      <a:pt x="607286" y="390220"/>
                      <a:pt x="607286" y="392681"/>
                      <a:pt x="607286" y="396312"/>
                    </a:cubicBezTo>
                    <a:cubicBezTo>
                      <a:pt x="607286" y="396312"/>
                      <a:pt x="593673" y="423609"/>
                      <a:pt x="527367" y="436730"/>
                    </a:cubicBezTo>
                    <a:cubicBezTo>
                      <a:pt x="526311" y="372413"/>
                      <a:pt x="520795" y="328598"/>
                      <a:pt x="496972" y="296029"/>
                    </a:cubicBezTo>
                    <a:cubicBezTo>
                      <a:pt x="483241" y="277168"/>
                      <a:pt x="464464" y="264281"/>
                      <a:pt x="443927" y="255026"/>
                    </a:cubicBezTo>
                    <a:cubicBezTo>
                      <a:pt x="445218" y="255026"/>
                      <a:pt x="446509" y="255143"/>
                      <a:pt x="447800" y="255143"/>
                    </a:cubicBezTo>
                    <a:cubicBezTo>
                      <a:pt x="480190" y="255143"/>
                      <a:pt x="494038" y="237453"/>
                      <a:pt x="494038" y="237453"/>
                    </a:cubicBezTo>
                    <a:close/>
                    <a:moveTo>
                      <a:pt x="113199" y="237453"/>
                    </a:moveTo>
                    <a:cubicBezTo>
                      <a:pt x="113199" y="237453"/>
                      <a:pt x="127041" y="255143"/>
                      <a:pt x="159417" y="255143"/>
                    </a:cubicBezTo>
                    <a:cubicBezTo>
                      <a:pt x="160707" y="255143"/>
                      <a:pt x="161998" y="255026"/>
                      <a:pt x="163288" y="255026"/>
                    </a:cubicBezTo>
                    <a:cubicBezTo>
                      <a:pt x="142760" y="264281"/>
                      <a:pt x="124108" y="277168"/>
                      <a:pt x="110266" y="296029"/>
                    </a:cubicBezTo>
                    <a:cubicBezTo>
                      <a:pt x="86453" y="328598"/>
                      <a:pt x="81057" y="372413"/>
                      <a:pt x="79884" y="436730"/>
                    </a:cubicBezTo>
                    <a:cubicBezTo>
                      <a:pt x="13607" y="423609"/>
                      <a:pt x="0" y="396312"/>
                      <a:pt x="0" y="396312"/>
                    </a:cubicBezTo>
                    <a:cubicBezTo>
                      <a:pt x="0" y="392681"/>
                      <a:pt x="0" y="390220"/>
                      <a:pt x="0" y="388580"/>
                    </a:cubicBezTo>
                    <a:cubicBezTo>
                      <a:pt x="0" y="389166"/>
                      <a:pt x="117" y="388112"/>
                      <a:pt x="235" y="381785"/>
                    </a:cubicBezTo>
                    <a:cubicBezTo>
                      <a:pt x="1760" y="283260"/>
                      <a:pt x="14663" y="255260"/>
                      <a:pt x="113199" y="237453"/>
                    </a:cubicBezTo>
                    <a:close/>
                    <a:moveTo>
                      <a:pt x="447940" y="24839"/>
                    </a:moveTo>
                    <a:cubicBezTo>
                      <a:pt x="519842" y="24839"/>
                      <a:pt x="532275" y="70645"/>
                      <a:pt x="532275" y="127229"/>
                    </a:cubicBezTo>
                    <a:cubicBezTo>
                      <a:pt x="532275" y="183814"/>
                      <a:pt x="494506" y="229620"/>
                      <a:pt x="447940" y="229620"/>
                    </a:cubicBezTo>
                    <a:cubicBezTo>
                      <a:pt x="433982" y="229620"/>
                      <a:pt x="420962" y="225520"/>
                      <a:pt x="409350" y="218373"/>
                    </a:cubicBezTo>
                    <a:cubicBezTo>
                      <a:pt x="426123" y="191780"/>
                      <a:pt x="435272" y="159681"/>
                      <a:pt x="435272" y="126058"/>
                    </a:cubicBezTo>
                    <a:cubicBezTo>
                      <a:pt x="435272" y="96419"/>
                      <a:pt x="433044" y="59164"/>
                      <a:pt x="416388" y="28588"/>
                    </a:cubicBezTo>
                    <a:cubicBezTo>
                      <a:pt x="425302" y="26128"/>
                      <a:pt x="435741" y="24839"/>
                      <a:pt x="447940" y="24839"/>
                    </a:cubicBezTo>
                    <a:close/>
                    <a:moveTo>
                      <a:pt x="159441" y="24839"/>
                    </a:moveTo>
                    <a:cubicBezTo>
                      <a:pt x="171529" y="24839"/>
                      <a:pt x="181975" y="26128"/>
                      <a:pt x="190894" y="28588"/>
                    </a:cubicBezTo>
                    <a:cubicBezTo>
                      <a:pt x="174346" y="59164"/>
                      <a:pt x="171999" y="96419"/>
                      <a:pt x="171999" y="126058"/>
                    </a:cubicBezTo>
                    <a:cubicBezTo>
                      <a:pt x="171999" y="159681"/>
                      <a:pt x="181153" y="191780"/>
                      <a:pt x="197936" y="218373"/>
                    </a:cubicBezTo>
                    <a:cubicBezTo>
                      <a:pt x="186434" y="225520"/>
                      <a:pt x="173290" y="229620"/>
                      <a:pt x="159441" y="229620"/>
                    </a:cubicBezTo>
                    <a:cubicBezTo>
                      <a:pt x="112848" y="229620"/>
                      <a:pt x="74940" y="183814"/>
                      <a:pt x="74940" y="127229"/>
                    </a:cubicBezTo>
                    <a:cubicBezTo>
                      <a:pt x="74940" y="70645"/>
                      <a:pt x="87380" y="24839"/>
                      <a:pt x="159441" y="24839"/>
                    </a:cubicBezTo>
                    <a:close/>
                    <a:moveTo>
                      <a:pt x="303643" y="0"/>
                    </a:moveTo>
                    <a:cubicBezTo>
                      <a:pt x="392335" y="0"/>
                      <a:pt x="407586" y="56456"/>
                      <a:pt x="407586" y="126030"/>
                    </a:cubicBezTo>
                    <a:cubicBezTo>
                      <a:pt x="407586" y="195604"/>
                      <a:pt x="361011" y="252060"/>
                      <a:pt x="303643" y="252060"/>
                    </a:cubicBezTo>
                    <a:cubicBezTo>
                      <a:pt x="246275" y="252060"/>
                      <a:pt x="199700" y="195604"/>
                      <a:pt x="199700" y="126030"/>
                    </a:cubicBezTo>
                    <a:cubicBezTo>
                      <a:pt x="199700" y="56456"/>
                      <a:pt x="215069" y="0"/>
                      <a:pt x="303643" y="0"/>
                    </a:cubicBezTo>
                    <a:close/>
                  </a:path>
                </a:pathLst>
              </a:custGeom>
              <a:solidFill>
                <a:schemeClr val="bg1"/>
              </a:solidFill>
              <a:ln>
                <a:noFill/>
              </a:ln>
            </p:spPr>
            <p:txBody>
              <a:bodyPr/>
              <a:lstStyle/>
              <a:p>
                <a:endParaRPr lang="zh-CN" altLang="en-US">
                  <a:latin typeface="华文中宋" panose="02010600040101010101" pitchFamily="2" charset="-122"/>
                  <a:ea typeface="方正黑体简体" panose="02010601030101010101" pitchFamily="2" charset="-122"/>
                  <a:sym typeface="思源黑体旧字形"/>
                </a:endParaRPr>
              </a:p>
            </p:txBody>
          </p:sp>
        </p:grpSp>
      </p:gr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5"/>
                                        </p:tgtEl>
                                        <p:attrNameLst>
                                          <p:attrName>ppt_y</p:attrName>
                                        </p:attrNameLst>
                                      </p:cBhvr>
                                      <p:tavLst>
                                        <p:tav tm="0">
                                          <p:val>
                                            <p:strVal val="#ppt_y"/>
                                          </p:val>
                                        </p:tav>
                                        <p:tav tm="100000">
                                          <p:val>
                                            <p:strVal val="#ppt_y"/>
                                          </p:val>
                                        </p:tav>
                                      </p:tavLst>
                                    </p:anim>
                                    <p:anim calcmode="lin" valueType="num">
                                      <p:cBhvr>
                                        <p:cTn id="17"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5"/>
                                        </p:tgtEl>
                                      </p:cBhvr>
                                    </p:animEffect>
                                  </p:childTnLst>
                                </p:cTn>
                              </p:par>
                            </p:childTnLst>
                          </p:cTn>
                        </p:par>
                        <p:par>
                          <p:cTn id="20" fill="hold">
                            <p:stCondLst>
                              <p:cond delay="2049"/>
                            </p:stCondLst>
                            <p:childTnLst>
                              <p:par>
                                <p:cTn id="21" presetID="22" presetClass="entr" presetSubtype="4"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down)">
                                      <p:cBhvr>
                                        <p:cTn id="23" dur="500"/>
                                        <p:tgtEl>
                                          <p:spTgt spid="29"/>
                                        </p:tgtEl>
                                      </p:cBhvr>
                                    </p:animEffect>
                                  </p:childTnLst>
                                </p:cTn>
                              </p:par>
                            </p:childTnLst>
                          </p:cTn>
                        </p:par>
                        <p:par>
                          <p:cTn id="24" fill="hold">
                            <p:stCondLst>
                              <p:cond delay="2549"/>
                            </p:stCondLst>
                            <p:childTnLst>
                              <p:par>
                                <p:cTn id="25" presetID="22" presetClass="entr" presetSubtype="8"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29"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机械企业重大事故隐患解读</a:t>
            </a:r>
          </a:p>
        </p:txBody>
      </p:sp>
      <p:sp>
        <p:nvSpPr>
          <p:cNvPr id="8" name="文本框 7"/>
          <p:cNvSpPr txBox="1"/>
          <p:nvPr/>
        </p:nvSpPr>
        <p:spPr>
          <a:xfrm>
            <a:off x="1115616" y="3359362"/>
            <a:ext cx="1280996" cy="584775"/>
          </a:xfrm>
          <a:prstGeom prst="rect">
            <a:avLst/>
          </a:prstGeom>
          <a:noFill/>
        </p:spPr>
        <p:txBody>
          <a:bodyPr wrap="square">
            <a:spAutoFit/>
          </a:bodyPr>
          <a:lstStyle/>
          <a:p>
            <a:r>
              <a:rPr lang="zh-CN" altLang="en-US" sz="1600" dirty="0">
                <a:solidFill>
                  <a:srgbClr val="0070C0"/>
                </a:solidFill>
              </a:rPr>
              <a:t>吊运跨、浇注跨示意图</a:t>
            </a:r>
          </a:p>
        </p:txBody>
      </p:sp>
      <p:sp>
        <p:nvSpPr>
          <p:cNvPr id="9" name="矩形 8"/>
          <p:cNvSpPr/>
          <p:nvPr/>
        </p:nvSpPr>
        <p:spPr>
          <a:xfrm>
            <a:off x="467544" y="742119"/>
            <a:ext cx="7992888"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（一）会议室、活动室、休息室、更衣室、交接班室</a:t>
            </a:r>
            <a:r>
              <a:rPr lang="zh-CN" altLang="en-US" sz="1600" dirty="0" smtClean="0"/>
              <a:t>等</a:t>
            </a:r>
            <a:r>
              <a:rPr lang="en-US" altLang="zh-CN" sz="1600" dirty="0" smtClean="0"/>
              <a:t>5</a:t>
            </a:r>
            <a:r>
              <a:rPr lang="zh-CN" altLang="en-US" sz="1600" dirty="0" smtClean="0"/>
              <a:t>类人员</a:t>
            </a:r>
            <a:r>
              <a:rPr lang="zh-CN" altLang="en-US" sz="1600" dirty="0"/>
              <a:t>聚集场所设置在熔融金属吊运跨或者浇注跨的地坪区域</a:t>
            </a:r>
            <a:r>
              <a:rPr lang="zh-CN" altLang="en-US" sz="1600" dirty="0" smtClean="0"/>
              <a:t>内</a:t>
            </a:r>
            <a:endParaRPr lang="zh-CN" altLang="en-US" sz="1600" dirty="0"/>
          </a:p>
        </p:txBody>
      </p:sp>
      <p:sp>
        <p:nvSpPr>
          <p:cNvPr id="11" name="文本框 10"/>
          <p:cNvSpPr txBox="1"/>
          <p:nvPr/>
        </p:nvSpPr>
        <p:spPr>
          <a:xfrm>
            <a:off x="467544" y="1420825"/>
            <a:ext cx="7992888" cy="1313180"/>
          </a:xfrm>
          <a:prstGeom prst="rect">
            <a:avLst/>
          </a:prstGeom>
          <a:noFill/>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r>
              <a:rPr lang="zh-CN" altLang="en-US" sz="1600" b="1" dirty="0" smtClean="0">
                <a:solidFill>
                  <a:srgbClr val="002060"/>
                </a:solidFill>
                <a:latin typeface="+mn-ea"/>
                <a:cs typeface="Times New Roman" panose="02020603050405020304" charset="0"/>
              </a:rPr>
              <a:t>：</a:t>
            </a:r>
            <a:endParaRPr lang="en-US" altLang="zh-CN" sz="1600" b="1" dirty="0" smtClean="0">
              <a:solidFill>
                <a:srgbClr val="002060"/>
              </a:solidFill>
              <a:latin typeface="+mn-ea"/>
              <a:cs typeface="Times New Roman" panose="02020603050405020304" charset="0"/>
            </a:endParaRPr>
          </a:p>
          <a:p>
            <a:pPr indent="406400" algn="just"/>
            <a:r>
              <a:rPr lang="zh-CN" altLang="en-US" sz="1400" dirty="0"/>
              <a:t>（</a:t>
            </a:r>
            <a:r>
              <a:rPr lang="en-US" altLang="zh-CN" sz="1400" dirty="0"/>
              <a:t>1</a:t>
            </a:r>
            <a:r>
              <a:rPr lang="zh-CN" altLang="en-US" sz="1400" dirty="0"/>
              <a:t>）“</a:t>
            </a:r>
            <a:r>
              <a:rPr lang="zh-CN" altLang="en-US" sz="1400" b="1" dirty="0"/>
              <a:t>吊运跨</a:t>
            </a:r>
            <a:r>
              <a:rPr lang="zh-CN" altLang="en-US" sz="1400" dirty="0"/>
              <a:t>”是指熔炼作业区所属的熔融金属吊</a:t>
            </a:r>
            <a:r>
              <a:rPr lang="zh-CN" altLang="en-US" sz="1400" dirty="0" smtClean="0"/>
              <a:t>运行走</a:t>
            </a:r>
            <a:r>
              <a:rPr lang="zh-CN" altLang="en-US" sz="1400" dirty="0"/>
              <a:t>途经的厂房两端柱距（围墙）及跨度</a:t>
            </a:r>
            <a:r>
              <a:rPr lang="zh-CN" altLang="en-US" sz="1400" dirty="0" smtClean="0"/>
              <a:t>区域。</a:t>
            </a:r>
            <a:endParaRPr lang="zh-CN" altLang="en-US" sz="1400" dirty="0"/>
          </a:p>
          <a:p>
            <a:pPr indent="406400" algn="just"/>
            <a:r>
              <a:rPr lang="zh-CN" altLang="en-US" sz="1400" dirty="0"/>
              <a:t>（</a:t>
            </a:r>
            <a:r>
              <a:rPr lang="en-US" altLang="zh-CN" sz="1400" dirty="0"/>
              <a:t>2</a:t>
            </a:r>
            <a:r>
              <a:rPr lang="zh-CN" altLang="en-US" sz="1400" dirty="0"/>
              <a:t>）“</a:t>
            </a:r>
            <a:r>
              <a:rPr lang="zh-CN" altLang="en-US" sz="1400" b="1" dirty="0"/>
              <a:t>浇注跨</a:t>
            </a:r>
            <a:r>
              <a:rPr lang="zh-CN" altLang="en-US" sz="1400" dirty="0"/>
              <a:t>”是指在浇注作业区所属的熔融金属吊运行走途 经的厂房两端柱距（围墙）及跨度</a:t>
            </a:r>
            <a:r>
              <a:rPr lang="zh-CN" altLang="en-US" sz="1400" dirty="0" smtClean="0"/>
              <a:t>区域。</a:t>
            </a:r>
            <a:endParaRPr lang="zh-CN" altLang="en-US" sz="1600" b="1" dirty="0">
              <a:solidFill>
                <a:srgbClr val="002060"/>
              </a:solidFill>
              <a:latin typeface="+mn-ea"/>
              <a:cs typeface="Times New Roman" panose="02020603050405020304" charset="0"/>
            </a:endParaRPr>
          </a:p>
        </p:txBody>
      </p:sp>
      <p:pic>
        <p:nvPicPr>
          <p:cNvPr id="5" name="图片 4"/>
          <p:cNvPicPr>
            <a:picLocks noChangeAspect="1"/>
          </p:cNvPicPr>
          <p:nvPr/>
        </p:nvPicPr>
        <p:blipFill>
          <a:blip r:embed="rId3"/>
          <a:stretch>
            <a:fillRect/>
          </a:stretch>
        </p:blipFill>
        <p:spPr>
          <a:xfrm>
            <a:off x="2498347" y="2571750"/>
            <a:ext cx="5962085" cy="2160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机械企业重大事故隐患解读</a:t>
            </a:r>
          </a:p>
        </p:txBody>
      </p:sp>
      <p:sp>
        <p:nvSpPr>
          <p:cNvPr id="9" name="文本框 8"/>
          <p:cNvSpPr txBox="1"/>
          <p:nvPr/>
        </p:nvSpPr>
        <p:spPr>
          <a:xfrm>
            <a:off x="5868144" y="3521617"/>
            <a:ext cx="1656184" cy="584775"/>
          </a:xfrm>
          <a:prstGeom prst="rect">
            <a:avLst/>
          </a:prstGeom>
          <a:noFill/>
        </p:spPr>
        <p:txBody>
          <a:bodyPr wrap="square">
            <a:spAutoFit/>
          </a:bodyPr>
          <a:lstStyle/>
          <a:p>
            <a:r>
              <a:rPr lang="zh-CN" altLang="en-US" sz="1600" dirty="0">
                <a:solidFill>
                  <a:srgbClr val="0070C0"/>
                </a:solidFill>
              </a:rPr>
              <a:t>吊运跨、浇注跨地坪区域示意图</a:t>
            </a:r>
          </a:p>
        </p:txBody>
      </p:sp>
      <p:sp>
        <p:nvSpPr>
          <p:cNvPr id="8" name="矩形 7"/>
          <p:cNvSpPr/>
          <p:nvPr/>
        </p:nvSpPr>
        <p:spPr>
          <a:xfrm>
            <a:off x="467544" y="742119"/>
            <a:ext cx="7992888"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（一）会议室、活动室、休息室、更衣室、交接班室</a:t>
            </a:r>
            <a:r>
              <a:rPr lang="zh-CN" altLang="en-US" sz="1600" dirty="0" smtClean="0"/>
              <a:t>等</a:t>
            </a:r>
            <a:r>
              <a:rPr lang="en-US" altLang="zh-CN" sz="1600" dirty="0" smtClean="0"/>
              <a:t>5</a:t>
            </a:r>
            <a:r>
              <a:rPr lang="zh-CN" altLang="en-US" sz="1600" dirty="0" smtClean="0"/>
              <a:t>类人员</a:t>
            </a:r>
            <a:r>
              <a:rPr lang="zh-CN" altLang="en-US" sz="1600" dirty="0"/>
              <a:t>聚集场所设置在熔融金属吊运跨或者浇注跨的地坪区域</a:t>
            </a:r>
            <a:r>
              <a:rPr lang="zh-CN" altLang="en-US" sz="1600" dirty="0" smtClean="0"/>
              <a:t>内</a:t>
            </a:r>
            <a:endParaRPr lang="zh-CN" altLang="en-US" sz="1600" dirty="0"/>
          </a:p>
        </p:txBody>
      </p:sp>
      <p:sp>
        <p:nvSpPr>
          <p:cNvPr id="10" name="文本框 9"/>
          <p:cNvSpPr txBox="1"/>
          <p:nvPr/>
        </p:nvSpPr>
        <p:spPr>
          <a:xfrm>
            <a:off x="467544" y="1420825"/>
            <a:ext cx="7992888" cy="1313180"/>
          </a:xfrm>
          <a:prstGeom prst="rect">
            <a:avLst/>
          </a:prstGeom>
          <a:noFill/>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r>
              <a:rPr lang="zh-CN" altLang="en-US" sz="1600" b="1" dirty="0" smtClean="0">
                <a:solidFill>
                  <a:srgbClr val="002060"/>
                </a:solidFill>
                <a:latin typeface="+mn-ea"/>
                <a:cs typeface="Times New Roman" panose="02020603050405020304" charset="0"/>
              </a:rPr>
              <a:t>：</a:t>
            </a:r>
            <a:endParaRPr lang="en-US" altLang="zh-CN" sz="1600" b="1" dirty="0" smtClean="0">
              <a:solidFill>
                <a:srgbClr val="002060"/>
              </a:solidFill>
              <a:latin typeface="+mn-ea"/>
              <a:cs typeface="Times New Roman" panose="02020603050405020304" charset="0"/>
            </a:endParaRPr>
          </a:p>
          <a:p>
            <a:pPr indent="406400" algn="just"/>
            <a:r>
              <a:rPr lang="zh-CN" altLang="en-US" sz="1400" dirty="0"/>
              <a:t>（</a:t>
            </a:r>
            <a:r>
              <a:rPr lang="en-US" altLang="zh-CN" sz="1400" dirty="0"/>
              <a:t>3</a:t>
            </a:r>
            <a:r>
              <a:rPr lang="zh-CN" altLang="en-US" sz="1400" dirty="0"/>
              <a:t>）“</a:t>
            </a:r>
            <a:r>
              <a:rPr lang="zh-CN" altLang="en-US" sz="1400" b="1" dirty="0"/>
              <a:t>地坪区域</a:t>
            </a:r>
            <a:r>
              <a:rPr lang="zh-CN" altLang="en-US" sz="1400" dirty="0"/>
              <a:t>”是指“</a:t>
            </a:r>
            <a:r>
              <a:rPr lang="zh-CN" altLang="en-US" sz="1400" dirty="0">
                <a:solidFill>
                  <a:srgbClr val="FF0000"/>
                </a:solidFill>
              </a:rPr>
              <a:t>横向</a:t>
            </a:r>
            <a:r>
              <a:rPr lang="zh-CN" altLang="en-US" sz="1400" dirty="0"/>
              <a:t>”以熔融金属吊运跨或者浇注跨两侧立柱靠近熔融金属吊运侧的立柱边线为界，纵向以吊运跨或者浇注跨两端围墙为界的车间内正负零面区域。其中，“横向”是指吊运熔融金属起重机的小车运行方向；“</a:t>
            </a:r>
            <a:r>
              <a:rPr lang="zh-CN" altLang="en-US" sz="1400" dirty="0">
                <a:solidFill>
                  <a:srgbClr val="FF0000"/>
                </a:solidFill>
              </a:rPr>
              <a:t>纵向</a:t>
            </a:r>
            <a:r>
              <a:rPr lang="zh-CN" altLang="en-US" sz="1400" dirty="0"/>
              <a:t>”是指吊运熔融金属</a:t>
            </a:r>
            <a:r>
              <a:rPr lang="zh-CN" altLang="en-US" sz="1400" dirty="0" smtClean="0"/>
              <a:t>起重机</a:t>
            </a:r>
            <a:r>
              <a:rPr lang="zh-CN" altLang="en-US" sz="1400" dirty="0"/>
              <a:t>的大车运行</a:t>
            </a:r>
            <a:r>
              <a:rPr lang="zh-CN" altLang="en-US" sz="1400" dirty="0" smtClean="0"/>
              <a:t>方向；</a:t>
            </a:r>
            <a:r>
              <a:rPr lang="zh-CN" altLang="en-US" sz="1400" dirty="0"/>
              <a:t>“正负零面区域”不包括架空层平台</a:t>
            </a:r>
            <a:r>
              <a:rPr lang="zh-CN" altLang="en-US" sz="1400" dirty="0" smtClean="0"/>
              <a:t>正下方</a:t>
            </a:r>
            <a:r>
              <a:rPr lang="zh-CN" altLang="en-US" sz="1400" dirty="0"/>
              <a:t>被遮挡的区域。</a:t>
            </a:r>
          </a:p>
        </p:txBody>
      </p:sp>
      <p:pic>
        <p:nvPicPr>
          <p:cNvPr id="7" name="图片 6"/>
          <p:cNvPicPr>
            <a:picLocks noChangeAspect="1"/>
          </p:cNvPicPr>
          <p:nvPr/>
        </p:nvPicPr>
        <p:blipFill>
          <a:blip r:embed="rId3"/>
          <a:srcRect/>
          <a:stretch>
            <a:fillRect/>
          </a:stretch>
        </p:blipFill>
        <p:spPr bwMode="auto">
          <a:xfrm>
            <a:off x="892714" y="2720816"/>
            <a:ext cx="4404608" cy="21600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41797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通用重大事故隐患解读</a:t>
            </a:r>
          </a:p>
        </p:txBody>
      </p:sp>
      <p:sp>
        <p:nvSpPr>
          <p:cNvPr id="2" name="矩形 1"/>
          <p:cNvSpPr/>
          <p:nvPr/>
        </p:nvSpPr>
        <p:spPr>
          <a:xfrm>
            <a:off x="539552" y="1634273"/>
            <a:ext cx="7992888" cy="882293"/>
          </a:xfrm>
          <a:prstGeom prst="rect">
            <a:avLst/>
          </a:prstGeom>
        </p:spPr>
        <p:txBody>
          <a:bodyPr wrap="square">
            <a:spAutoFit/>
          </a:bodyPr>
          <a:lstStyle/>
          <a:p>
            <a:pPr indent="406400" algn="just">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endParaRPr lang="zh-CN" altLang="en-US" sz="1600" b="1" dirty="0">
              <a:solidFill>
                <a:srgbClr val="002060"/>
              </a:solidFill>
              <a:latin typeface="+mn-ea"/>
              <a:cs typeface="Times New Roman" panose="02020603050405020304" charset="0"/>
            </a:endParaRPr>
          </a:p>
          <a:p>
            <a:pPr indent="360680"/>
            <a:r>
              <a:rPr lang="zh-CN" altLang="en-US" sz="1400" dirty="0">
                <a:latin typeface="+mn-ea"/>
                <a:cs typeface="Times New Roman" panose="02020603050405020304" charset="0"/>
              </a:rPr>
              <a:t>（1）生产经营项目、场所发包或者出租给其他单位的，企业未与承包单位、承租单位签订专门的安全生产管理协议，或者未在承包合同、承租合同中约定各自的安全生产管理职责。</a:t>
            </a:r>
          </a:p>
        </p:txBody>
      </p:sp>
      <p:sp>
        <p:nvSpPr>
          <p:cNvPr id="4" name="矩形 3"/>
          <p:cNvSpPr/>
          <p:nvPr/>
        </p:nvSpPr>
        <p:spPr>
          <a:xfrm>
            <a:off x="539552" y="981283"/>
            <a:ext cx="7992888" cy="65436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（一）未对承包单位、承租单位的安全生产工作统一协调、管理，或者未定期进行</a:t>
            </a:r>
            <a:r>
              <a:rPr lang="zh-CN" altLang="en-US" sz="1600" dirty="0" smtClean="0"/>
              <a:t>安全检查</a:t>
            </a:r>
            <a:endParaRPr lang="zh-CN" altLang="en-US" sz="1600" dirty="0"/>
          </a:p>
        </p:txBody>
      </p:sp>
      <p:sp>
        <p:nvSpPr>
          <p:cNvPr id="24" name="矩形 23"/>
          <p:cNvSpPr/>
          <p:nvPr/>
        </p:nvSpPr>
        <p:spPr>
          <a:xfrm>
            <a:off x="2915816" y="4405722"/>
            <a:ext cx="3491836" cy="293263"/>
          </a:xfrm>
          <a:prstGeom prst="rect">
            <a:avLst/>
          </a:prstGeom>
        </p:spPr>
        <p:txBody>
          <a:bodyPr wrap="square">
            <a:noAutofit/>
          </a:bodyPr>
          <a:lstStyle/>
          <a:p>
            <a:r>
              <a:rPr lang="zh-CN" altLang="en-US" sz="1600" dirty="0">
                <a:solidFill>
                  <a:srgbClr val="0070C0"/>
                </a:solidFill>
                <a:cs typeface="+mn-ea"/>
                <a:sym typeface="+mn-lt"/>
              </a:rPr>
              <a:t>签订安全生产协议，并明确双方职责</a:t>
            </a:r>
          </a:p>
        </p:txBody>
      </p:sp>
      <p:pic>
        <p:nvPicPr>
          <p:cNvPr id="25" name="Picture 3"/>
          <p:cNvPicPr>
            <a:picLocks noChangeAspect="1" noChangeArrowheads="1"/>
          </p:cNvPicPr>
          <p:nvPr/>
        </p:nvPicPr>
        <p:blipFill>
          <a:blip r:embed="rId3"/>
          <a:srcRect/>
          <a:stretch>
            <a:fillRect/>
          </a:stretch>
        </p:blipFill>
        <p:spPr bwMode="auto">
          <a:xfrm>
            <a:off x="2627784" y="2516566"/>
            <a:ext cx="3838887" cy="18000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4"/>
          <p:cNvPicPr>
            <a:picLocks noChangeAspect="1" noChangeArrowheads="1"/>
          </p:cNvPicPr>
          <p:nvPr/>
        </p:nvPicPr>
        <p:blipFill>
          <a:blip r:embed="rId4"/>
          <a:srcRect/>
          <a:stretch>
            <a:fillRect/>
          </a:stretch>
        </p:blipFill>
        <p:spPr bwMode="auto">
          <a:xfrm>
            <a:off x="2747028" y="2588574"/>
            <a:ext cx="381080" cy="3807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机械企业重大事故隐患解读</a:t>
            </a:r>
          </a:p>
        </p:txBody>
      </p:sp>
      <p:sp>
        <p:nvSpPr>
          <p:cNvPr id="8" name="文本框 7"/>
          <p:cNvSpPr txBox="1"/>
          <p:nvPr/>
        </p:nvSpPr>
        <p:spPr>
          <a:xfrm>
            <a:off x="899592" y="3522031"/>
            <a:ext cx="2088232" cy="584775"/>
          </a:xfrm>
          <a:prstGeom prst="rect">
            <a:avLst/>
          </a:prstGeom>
          <a:noFill/>
        </p:spPr>
        <p:txBody>
          <a:bodyPr wrap="square">
            <a:spAutoFit/>
          </a:bodyPr>
          <a:lstStyle/>
          <a:p>
            <a:r>
              <a:rPr lang="zh-CN" altLang="en-US" sz="1600" dirty="0">
                <a:solidFill>
                  <a:srgbClr val="0070C0"/>
                </a:solidFill>
              </a:rPr>
              <a:t>吊运跨、浇注跨正下方地坪区域示意图</a:t>
            </a:r>
          </a:p>
        </p:txBody>
      </p:sp>
      <p:sp>
        <p:nvSpPr>
          <p:cNvPr id="9" name="矩形 8"/>
          <p:cNvSpPr/>
          <p:nvPr/>
        </p:nvSpPr>
        <p:spPr>
          <a:xfrm>
            <a:off x="467544" y="742119"/>
            <a:ext cx="7992888"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（一）会议室、活动室、休息室、更衣室、交接班室</a:t>
            </a:r>
            <a:r>
              <a:rPr lang="zh-CN" altLang="en-US" sz="1600" dirty="0" smtClean="0"/>
              <a:t>等</a:t>
            </a:r>
            <a:r>
              <a:rPr lang="en-US" altLang="zh-CN" sz="1600" dirty="0" smtClean="0"/>
              <a:t>5</a:t>
            </a:r>
            <a:r>
              <a:rPr lang="zh-CN" altLang="en-US" sz="1600" dirty="0" smtClean="0"/>
              <a:t>类人员</a:t>
            </a:r>
            <a:r>
              <a:rPr lang="zh-CN" altLang="en-US" sz="1600" dirty="0"/>
              <a:t>聚集场所设置在熔融金属吊运跨或者浇注跨的地坪区域</a:t>
            </a:r>
            <a:r>
              <a:rPr lang="zh-CN" altLang="en-US" sz="1600" dirty="0" smtClean="0"/>
              <a:t>内</a:t>
            </a:r>
            <a:endParaRPr lang="zh-CN" altLang="en-US" sz="1600" dirty="0"/>
          </a:p>
        </p:txBody>
      </p:sp>
      <p:sp>
        <p:nvSpPr>
          <p:cNvPr id="10" name="文本框 9"/>
          <p:cNvSpPr txBox="1"/>
          <p:nvPr/>
        </p:nvSpPr>
        <p:spPr>
          <a:xfrm>
            <a:off x="467544" y="1421239"/>
            <a:ext cx="7992888" cy="1313180"/>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）会议室、活动室、休息室、更衣室、交接班室，设置在熔 融金属吊运跨的正下方地坪区域内。</a:t>
            </a:r>
          </a:p>
          <a:p>
            <a:pPr>
              <a:lnSpc>
                <a:spcPct val="100000"/>
              </a:lnSpc>
            </a:pPr>
            <a:r>
              <a:rPr lang="zh-CN" altLang="en-US" sz="1400" dirty="0">
                <a:solidFill>
                  <a:schemeClr val="tx1"/>
                </a:solidFill>
                <a:latin typeface="+mn-lt"/>
                <a:cs typeface="+mn-cs"/>
              </a:rPr>
              <a:t>注</a:t>
            </a:r>
            <a:r>
              <a:rPr lang="zh-CN" altLang="en-US" sz="1400" b="0" dirty="0">
                <a:solidFill>
                  <a:schemeClr val="tx1"/>
                </a:solidFill>
                <a:latin typeface="+mn-lt"/>
                <a:cs typeface="+mn-cs"/>
              </a:rPr>
              <a:t>：“</a:t>
            </a:r>
            <a:r>
              <a:rPr lang="zh-CN" altLang="en-US" sz="1400" dirty="0">
                <a:solidFill>
                  <a:schemeClr val="tx1"/>
                </a:solidFill>
                <a:latin typeface="+mn-lt"/>
                <a:cs typeface="+mn-cs"/>
              </a:rPr>
              <a:t>正下方地坪区域</a:t>
            </a:r>
            <a:r>
              <a:rPr lang="zh-CN" altLang="en-US" sz="1400" b="0" dirty="0">
                <a:solidFill>
                  <a:schemeClr val="tx1"/>
                </a:solidFill>
                <a:latin typeface="+mn-lt"/>
                <a:cs typeface="+mn-cs"/>
              </a:rPr>
              <a:t>”是指横向以吊运行走跨度两侧立柱靠近熔融金属吊运侧的立柱边线为界，纵向以熔融金属吊运工艺极限 边界为界的地坪</a:t>
            </a:r>
            <a:r>
              <a:rPr lang="zh-CN" altLang="en-US" sz="1400" b="0" dirty="0" smtClean="0">
                <a:solidFill>
                  <a:schemeClr val="tx1"/>
                </a:solidFill>
                <a:latin typeface="+mn-lt"/>
                <a:cs typeface="+mn-cs"/>
              </a:rPr>
              <a:t>区域。</a:t>
            </a:r>
            <a:endParaRPr lang="zh-CN" altLang="en-US" sz="1400" b="0" dirty="0">
              <a:solidFill>
                <a:schemeClr val="tx1"/>
              </a:solidFill>
              <a:latin typeface="+mn-lt"/>
              <a:cs typeface="+mn-cs"/>
            </a:endParaRPr>
          </a:p>
        </p:txBody>
      </p:sp>
      <p:pic>
        <p:nvPicPr>
          <p:cNvPr id="7" name="图片 6"/>
          <p:cNvPicPr>
            <a:picLocks noChangeAspect="1"/>
          </p:cNvPicPr>
          <p:nvPr/>
        </p:nvPicPr>
        <p:blipFill>
          <a:blip r:embed="rId3"/>
          <a:srcRect/>
          <a:stretch>
            <a:fillRect/>
          </a:stretch>
        </p:blipFill>
        <p:spPr bwMode="auto">
          <a:xfrm>
            <a:off x="2994169" y="2734418"/>
            <a:ext cx="4816364" cy="2160000"/>
          </a:xfrm>
          <a:prstGeom prst="rect">
            <a:avLst/>
          </a:prstGeom>
          <a:noFill/>
          <a:ln>
            <a:noFill/>
          </a:ln>
          <a:effectLst/>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机械企业重大事故隐患解读</a:t>
            </a:r>
          </a:p>
        </p:txBody>
      </p:sp>
      <p:sp>
        <p:nvSpPr>
          <p:cNvPr id="9" name="文本框 8"/>
          <p:cNvSpPr txBox="1"/>
          <p:nvPr/>
        </p:nvSpPr>
        <p:spPr>
          <a:xfrm>
            <a:off x="1259632" y="4155926"/>
            <a:ext cx="6408712" cy="338554"/>
          </a:xfrm>
          <a:prstGeom prst="rect">
            <a:avLst/>
          </a:prstGeom>
          <a:noFill/>
        </p:spPr>
        <p:txBody>
          <a:bodyPr wrap="square">
            <a:spAutoFit/>
          </a:bodyPr>
          <a:lstStyle/>
          <a:p>
            <a:r>
              <a:rPr lang="zh-CN" altLang="en-US" sz="1600" dirty="0">
                <a:solidFill>
                  <a:srgbClr val="0070C0"/>
                </a:solidFill>
              </a:rPr>
              <a:t>熔融金属吊运正下方无会议室、活动室、休息室、更衣室、交接班室</a:t>
            </a:r>
          </a:p>
        </p:txBody>
      </p:sp>
      <p:sp>
        <p:nvSpPr>
          <p:cNvPr id="8" name="矩形 7"/>
          <p:cNvSpPr/>
          <p:nvPr/>
        </p:nvSpPr>
        <p:spPr>
          <a:xfrm>
            <a:off x="467544" y="742119"/>
            <a:ext cx="7992888"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（一）会议室、活动室、休息室、更衣室、交接班室</a:t>
            </a:r>
            <a:r>
              <a:rPr lang="zh-CN" altLang="en-US" sz="1600" dirty="0" smtClean="0"/>
              <a:t>等</a:t>
            </a:r>
            <a:r>
              <a:rPr lang="en-US" altLang="zh-CN" sz="1600" dirty="0" smtClean="0"/>
              <a:t>5</a:t>
            </a:r>
            <a:r>
              <a:rPr lang="zh-CN" altLang="en-US" sz="1600" dirty="0" smtClean="0"/>
              <a:t>类人员</a:t>
            </a:r>
            <a:r>
              <a:rPr lang="zh-CN" altLang="en-US" sz="1600" dirty="0"/>
              <a:t>聚集场所设置在熔融金属吊运跨或者浇注跨的地坪区域</a:t>
            </a:r>
            <a:r>
              <a:rPr lang="zh-CN" altLang="en-US" sz="1600" dirty="0" smtClean="0"/>
              <a:t>内</a:t>
            </a:r>
            <a:endParaRPr lang="zh-CN" altLang="en-US" sz="1600" dirty="0"/>
          </a:p>
        </p:txBody>
      </p:sp>
      <p:sp>
        <p:nvSpPr>
          <p:cNvPr id="10" name="文本框 9"/>
          <p:cNvSpPr txBox="1"/>
          <p:nvPr/>
        </p:nvSpPr>
        <p:spPr>
          <a:xfrm>
            <a:off x="467544" y="1421239"/>
            <a:ext cx="7992888"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）会议室、活动室、休息室、更衣室、交接班室，设置在熔 融金属吊运跨的正下方地坪区域内</a:t>
            </a:r>
            <a:r>
              <a:rPr lang="zh-CN" altLang="en-US" sz="1400" b="0" dirty="0" smtClean="0">
                <a:solidFill>
                  <a:schemeClr val="tx1"/>
                </a:solidFill>
                <a:latin typeface="+mn-lt"/>
                <a:cs typeface="+mn-cs"/>
              </a:rPr>
              <a:t>。</a:t>
            </a:r>
            <a:endParaRPr lang="zh-CN" altLang="en-US" sz="1400" b="0" dirty="0">
              <a:solidFill>
                <a:schemeClr val="tx1"/>
              </a:solidFill>
              <a:latin typeface="+mn-lt"/>
              <a:cs typeface="+mn-cs"/>
            </a:endParaRPr>
          </a:p>
        </p:txBody>
      </p:sp>
      <p:pic>
        <p:nvPicPr>
          <p:cNvPr id="3" name="图片 2"/>
          <p:cNvPicPr>
            <a:picLocks noChangeAspect="1"/>
          </p:cNvPicPr>
          <p:nvPr/>
        </p:nvPicPr>
        <p:blipFill>
          <a:blip r:embed="rId3"/>
          <a:stretch>
            <a:fillRect/>
          </a:stretch>
        </p:blipFill>
        <p:spPr>
          <a:xfrm>
            <a:off x="1331640" y="2257252"/>
            <a:ext cx="2934392" cy="1800000"/>
          </a:xfrm>
          <a:prstGeom prst="rect">
            <a:avLst/>
          </a:prstGeom>
        </p:spPr>
      </p:pic>
      <p:pic>
        <p:nvPicPr>
          <p:cNvPr id="6" name="图片 5"/>
          <p:cNvPicPr>
            <a:picLocks noChangeAspect="1"/>
          </p:cNvPicPr>
          <p:nvPr/>
        </p:nvPicPr>
        <p:blipFill>
          <a:blip r:embed="rId4"/>
          <a:stretch>
            <a:fillRect/>
          </a:stretch>
        </p:blipFill>
        <p:spPr>
          <a:xfrm>
            <a:off x="4644008" y="2257252"/>
            <a:ext cx="2917181" cy="1800000"/>
          </a:xfrm>
          <a:prstGeom prst="rect">
            <a:avLst/>
          </a:prstGeom>
        </p:spPr>
      </p:pic>
      <p:pic>
        <p:nvPicPr>
          <p:cNvPr id="11" name="图片 10"/>
          <p:cNvPicPr>
            <a:picLocks noChangeAspect="1"/>
          </p:cNvPicPr>
          <p:nvPr/>
        </p:nvPicPr>
        <p:blipFill>
          <a:blip r:embed="rId5"/>
          <a:stretch>
            <a:fillRect/>
          </a:stretch>
        </p:blipFill>
        <p:spPr>
          <a:xfrm>
            <a:off x="1403648" y="2303532"/>
            <a:ext cx="357750" cy="357333"/>
          </a:xfrm>
          <a:prstGeom prst="rect">
            <a:avLst/>
          </a:prstGeom>
        </p:spPr>
      </p:pic>
      <p:pic>
        <p:nvPicPr>
          <p:cNvPr id="12" name="图片 11"/>
          <p:cNvPicPr>
            <a:picLocks noChangeAspect="1"/>
          </p:cNvPicPr>
          <p:nvPr/>
        </p:nvPicPr>
        <p:blipFill>
          <a:blip r:embed="rId5"/>
          <a:stretch>
            <a:fillRect/>
          </a:stretch>
        </p:blipFill>
        <p:spPr>
          <a:xfrm>
            <a:off x="4716016" y="2303532"/>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机械企业重大事故隐患解读</a:t>
            </a:r>
          </a:p>
        </p:txBody>
      </p:sp>
      <p:sp>
        <p:nvSpPr>
          <p:cNvPr id="9" name="文本框 8"/>
          <p:cNvSpPr txBox="1"/>
          <p:nvPr/>
        </p:nvSpPr>
        <p:spPr>
          <a:xfrm>
            <a:off x="2932022" y="4222895"/>
            <a:ext cx="3063932" cy="338554"/>
          </a:xfrm>
          <a:prstGeom prst="rect">
            <a:avLst/>
          </a:prstGeom>
          <a:noFill/>
        </p:spPr>
        <p:txBody>
          <a:bodyPr wrap="square">
            <a:spAutoFit/>
          </a:bodyPr>
          <a:lstStyle/>
          <a:p>
            <a:r>
              <a:rPr lang="zh-CN" altLang="en-US" sz="1600" dirty="0">
                <a:solidFill>
                  <a:srgbClr val="FF0000"/>
                </a:solidFill>
              </a:rPr>
              <a:t>浇铸跨下方设有休息室、办公室</a:t>
            </a:r>
          </a:p>
        </p:txBody>
      </p:sp>
      <p:sp>
        <p:nvSpPr>
          <p:cNvPr id="8" name="矩形 7"/>
          <p:cNvSpPr/>
          <p:nvPr/>
        </p:nvSpPr>
        <p:spPr>
          <a:xfrm>
            <a:off x="467544" y="742119"/>
            <a:ext cx="7992888"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（一）会议室、活动室、休息室、更衣室、交接班室</a:t>
            </a:r>
            <a:r>
              <a:rPr lang="zh-CN" altLang="en-US" sz="1600" dirty="0" smtClean="0"/>
              <a:t>等</a:t>
            </a:r>
            <a:r>
              <a:rPr lang="en-US" altLang="zh-CN" sz="1600" dirty="0" smtClean="0"/>
              <a:t>5</a:t>
            </a:r>
            <a:r>
              <a:rPr lang="zh-CN" altLang="en-US" sz="1600" dirty="0" smtClean="0"/>
              <a:t>类人员</a:t>
            </a:r>
            <a:r>
              <a:rPr lang="zh-CN" altLang="en-US" sz="1600" dirty="0"/>
              <a:t>聚集场所设置在熔融金属吊运跨或者浇注跨的地坪区域</a:t>
            </a:r>
            <a:r>
              <a:rPr lang="zh-CN" altLang="en-US" sz="1600" dirty="0" smtClean="0"/>
              <a:t>内</a:t>
            </a:r>
            <a:endParaRPr lang="zh-CN" altLang="en-US" sz="1600" dirty="0"/>
          </a:p>
        </p:txBody>
      </p:sp>
      <p:sp>
        <p:nvSpPr>
          <p:cNvPr id="10" name="文本框 9"/>
          <p:cNvSpPr txBox="1"/>
          <p:nvPr/>
        </p:nvSpPr>
        <p:spPr>
          <a:xfrm>
            <a:off x="467544" y="1421239"/>
            <a:ext cx="7992888"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）会议室、活动室、休息室、更衣室、交接班室，设置在熔融金属浇注跨的正下方地坪区域</a:t>
            </a:r>
            <a:r>
              <a:rPr lang="zh-CN" altLang="en-US" sz="1400" b="0" dirty="0" smtClean="0">
                <a:solidFill>
                  <a:schemeClr val="tx1"/>
                </a:solidFill>
                <a:latin typeface="+mn-lt"/>
                <a:cs typeface="+mn-cs"/>
              </a:rPr>
              <a:t>内。</a:t>
            </a:r>
            <a:endParaRPr lang="zh-CN" altLang="en-US" sz="1400" b="0" dirty="0">
              <a:solidFill>
                <a:schemeClr val="tx1"/>
              </a:solidFill>
              <a:latin typeface="+mn-lt"/>
              <a:cs typeface="+mn-cs"/>
            </a:endParaRPr>
          </a:p>
        </p:txBody>
      </p:sp>
      <p:pic>
        <p:nvPicPr>
          <p:cNvPr id="3" name="图片 2"/>
          <p:cNvPicPr>
            <a:picLocks noChangeAspect="1"/>
          </p:cNvPicPr>
          <p:nvPr/>
        </p:nvPicPr>
        <p:blipFill>
          <a:blip r:embed="rId3"/>
          <a:stretch>
            <a:fillRect/>
          </a:stretch>
        </p:blipFill>
        <p:spPr>
          <a:xfrm>
            <a:off x="1259632" y="2345283"/>
            <a:ext cx="2755615" cy="1800000"/>
          </a:xfrm>
          <a:prstGeom prst="rect">
            <a:avLst/>
          </a:prstGeom>
        </p:spPr>
      </p:pic>
      <p:pic>
        <p:nvPicPr>
          <p:cNvPr id="6" name="图片 5"/>
          <p:cNvPicPr>
            <a:picLocks noChangeAspect="1"/>
          </p:cNvPicPr>
          <p:nvPr/>
        </p:nvPicPr>
        <p:blipFill>
          <a:blip r:embed="rId4"/>
          <a:stretch>
            <a:fillRect/>
          </a:stretch>
        </p:blipFill>
        <p:spPr>
          <a:xfrm>
            <a:off x="4572000" y="2345283"/>
            <a:ext cx="3170849" cy="1800000"/>
          </a:xfrm>
          <a:prstGeom prst="rect">
            <a:avLst/>
          </a:prstGeom>
        </p:spPr>
      </p:pic>
      <p:pic>
        <p:nvPicPr>
          <p:cNvPr id="11" name="图片 10"/>
          <p:cNvPicPr>
            <a:picLocks noChangeAspect="1"/>
          </p:cNvPicPr>
          <p:nvPr/>
        </p:nvPicPr>
        <p:blipFill>
          <a:blip r:embed="rId5"/>
          <a:stretch>
            <a:fillRect/>
          </a:stretch>
        </p:blipFill>
        <p:spPr>
          <a:xfrm>
            <a:off x="4716016" y="2393083"/>
            <a:ext cx="357750" cy="357333"/>
          </a:xfrm>
          <a:prstGeom prst="rect">
            <a:avLst/>
          </a:prstGeom>
        </p:spPr>
      </p:pic>
      <p:pic>
        <p:nvPicPr>
          <p:cNvPr id="12" name="图片 11"/>
          <p:cNvPicPr>
            <a:picLocks noChangeAspect="1"/>
          </p:cNvPicPr>
          <p:nvPr/>
        </p:nvPicPr>
        <p:blipFill>
          <a:blip r:embed="rId5"/>
          <a:stretch>
            <a:fillRect/>
          </a:stretch>
        </p:blipFill>
        <p:spPr>
          <a:xfrm>
            <a:off x="1370128" y="2393083"/>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机械企业重大事故隐患解读</a:t>
            </a:r>
          </a:p>
        </p:txBody>
      </p:sp>
      <p:sp>
        <p:nvSpPr>
          <p:cNvPr id="8" name="文本框 7"/>
          <p:cNvSpPr txBox="1"/>
          <p:nvPr/>
        </p:nvSpPr>
        <p:spPr>
          <a:xfrm>
            <a:off x="2699792" y="4399969"/>
            <a:ext cx="3888432" cy="338554"/>
          </a:xfrm>
          <a:prstGeom prst="rect">
            <a:avLst/>
          </a:prstGeom>
          <a:noFill/>
        </p:spPr>
        <p:txBody>
          <a:bodyPr wrap="square">
            <a:spAutoFit/>
          </a:bodyPr>
          <a:lstStyle/>
          <a:p>
            <a:r>
              <a:rPr lang="zh-CN" altLang="en-US" sz="1600" dirty="0">
                <a:solidFill>
                  <a:srgbClr val="FF0000"/>
                </a:solidFill>
              </a:rPr>
              <a:t>进入吊运跨的休息室外墙未进行完全封闭</a:t>
            </a:r>
          </a:p>
        </p:txBody>
      </p:sp>
      <p:sp>
        <p:nvSpPr>
          <p:cNvPr id="9" name="矩形 8"/>
          <p:cNvSpPr/>
          <p:nvPr/>
        </p:nvSpPr>
        <p:spPr>
          <a:xfrm>
            <a:off x="467544" y="742119"/>
            <a:ext cx="7992888"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（一）会议室、活动室、休息室、更衣室、交接班室</a:t>
            </a:r>
            <a:r>
              <a:rPr lang="zh-CN" altLang="en-US" sz="1600" dirty="0" smtClean="0"/>
              <a:t>等</a:t>
            </a:r>
            <a:r>
              <a:rPr lang="en-US" altLang="zh-CN" sz="1600" dirty="0" smtClean="0"/>
              <a:t>5</a:t>
            </a:r>
            <a:r>
              <a:rPr lang="zh-CN" altLang="en-US" sz="1600" dirty="0" smtClean="0"/>
              <a:t>类人员</a:t>
            </a:r>
            <a:r>
              <a:rPr lang="zh-CN" altLang="en-US" sz="1600" dirty="0"/>
              <a:t>聚集场所设置在熔融金属吊运跨或者浇注跨的地坪区域</a:t>
            </a:r>
            <a:r>
              <a:rPr lang="zh-CN" altLang="en-US" sz="1600" dirty="0" smtClean="0"/>
              <a:t>内</a:t>
            </a:r>
            <a:endParaRPr lang="zh-CN" altLang="en-US" sz="1600" dirty="0"/>
          </a:p>
        </p:txBody>
      </p:sp>
      <p:sp>
        <p:nvSpPr>
          <p:cNvPr id="10" name="文本框 9"/>
          <p:cNvSpPr txBox="1"/>
          <p:nvPr/>
        </p:nvSpPr>
        <p:spPr>
          <a:xfrm>
            <a:off x="467544" y="1421239"/>
            <a:ext cx="7992888" cy="1097736"/>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3</a:t>
            </a:r>
            <a:r>
              <a:rPr lang="zh-CN" altLang="en-US" sz="1400" b="0" dirty="0">
                <a:solidFill>
                  <a:schemeClr val="tx1"/>
                </a:solidFill>
                <a:latin typeface="+mn-lt"/>
                <a:cs typeface="+mn-cs"/>
              </a:rPr>
              <a:t>）位于熔融金属吊运架空层平台下方，在吊运跨或者浇注跨两侧立柱边界以内的会议室、活动室、休息室、更衣室、交接班室， 面向熔融金属吊运一侧，未采取实体墙完全封闭的。</a:t>
            </a:r>
          </a:p>
          <a:p>
            <a:pPr>
              <a:lnSpc>
                <a:spcPct val="100000"/>
              </a:lnSpc>
            </a:pPr>
            <a:r>
              <a:rPr lang="zh-CN" altLang="en-US" sz="1400" dirty="0">
                <a:solidFill>
                  <a:schemeClr val="tx1"/>
                </a:solidFill>
                <a:latin typeface="+mn-lt"/>
                <a:cs typeface="+mn-cs"/>
              </a:rPr>
              <a:t>注</a:t>
            </a:r>
            <a:r>
              <a:rPr lang="zh-CN" altLang="en-US" sz="1400" b="0" dirty="0">
                <a:solidFill>
                  <a:schemeClr val="tx1"/>
                </a:solidFill>
                <a:latin typeface="+mn-lt"/>
                <a:cs typeface="+mn-cs"/>
              </a:rPr>
              <a:t>：“</a:t>
            </a:r>
            <a:r>
              <a:rPr lang="zh-CN" altLang="en-US" sz="1400" dirty="0">
                <a:solidFill>
                  <a:schemeClr val="tx1"/>
                </a:solidFill>
                <a:latin typeface="+mn-lt"/>
                <a:cs typeface="+mn-cs"/>
              </a:rPr>
              <a:t>实体墙</a:t>
            </a:r>
            <a:r>
              <a:rPr lang="zh-CN" altLang="en-US" sz="1400" b="0" dirty="0">
                <a:solidFill>
                  <a:schemeClr val="tx1"/>
                </a:solidFill>
                <a:latin typeface="+mn-lt"/>
                <a:cs typeface="+mn-cs"/>
              </a:rPr>
              <a:t>”是指砖墙、混凝土墙或者采用耐火材料砌（浇</a:t>
            </a:r>
            <a:r>
              <a:rPr lang="zh-CN" altLang="en-US" sz="1400" b="0" dirty="0" smtClean="0">
                <a:solidFill>
                  <a:schemeClr val="tx1"/>
                </a:solidFill>
                <a:latin typeface="+mn-lt"/>
                <a:cs typeface="+mn-cs"/>
              </a:rPr>
              <a:t>）筑</a:t>
            </a:r>
            <a:r>
              <a:rPr lang="zh-CN" altLang="en-US" sz="1400" b="0" dirty="0">
                <a:solidFill>
                  <a:schemeClr val="tx1"/>
                </a:solidFill>
                <a:latin typeface="+mn-lt"/>
                <a:cs typeface="+mn-cs"/>
              </a:rPr>
              <a:t>的墙体</a:t>
            </a:r>
            <a:r>
              <a:rPr lang="zh-CN" altLang="en-US" sz="1400" b="0" dirty="0" smtClean="0">
                <a:solidFill>
                  <a:schemeClr val="tx1"/>
                </a:solidFill>
                <a:latin typeface="+mn-lt"/>
                <a:cs typeface="+mn-cs"/>
              </a:rPr>
              <a:t>。</a:t>
            </a:r>
            <a:endParaRPr lang="zh-CN" altLang="en-US" sz="1400" dirty="0"/>
          </a:p>
        </p:txBody>
      </p:sp>
      <p:pic>
        <p:nvPicPr>
          <p:cNvPr id="5" name="图片 4"/>
          <p:cNvPicPr>
            <a:picLocks noChangeAspect="1"/>
          </p:cNvPicPr>
          <p:nvPr/>
        </p:nvPicPr>
        <p:blipFill>
          <a:blip r:embed="rId3"/>
          <a:stretch>
            <a:fillRect/>
          </a:stretch>
        </p:blipFill>
        <p:spPr>
          <a:xfrm>
            <a:off x="1259632" y="2534837"/>
            <a:ext cx="3011865" cy="1800000"/>
          </a:xfrm>
          <a:prstGeom prst="rect">
            <a:avLst/>
          </a:prstGeom>
        </p:spPr>
      </p:pic>
      <p:pic>
        <p:nvPicPr>
          <p:cNvPr id="6" name="图片 5"/>
          <p:cNvPicPr>
            <a:picLocks noChangeAspect="1"/>
          </p:cNvPicPr>
          <p:nvPr/>
        </p:nvPicPr>
        <p:blipFill>
          <a:blip r:embed="rId4"/>
          <a:stretch>
            <a:fillRect/>
          </a:stretch>
        </p:blipFill>
        <p:spPr>
          <a:xfrm>
            <a:off x="4644008" y="2534837"/>
            <a:ext cx="2622814" cy="1800000"/>
          </a:xfrm>
          <a:prstGeom prst="rect">
            <a:avLst/>
          </a:prstGeom>
        </p:spPr>
      </p:pic>
      <p:pic>
        <p:nvPicPr>
          <p:cNvPr id="11" name="图片 10"/>
          <p:cNvPicPr>
            <a:picLocks noChangeAspect="1"/>
          </p:cNvPicPr>
          <p:nvPr/>
        </p:nvPicPr>
        <p:blipFill>
          <a:blip r:embed="rId5"/>
          <a:stretch>
            <a:fillRect/>
          </a:stretch>
        </p:blipFill>
        <p:spPr>
          <a:xfrm>
            <a:off x="4716016" y="2599969"/>
            <a:ext cx="357750" cy="357333"/>
          </a:xfrm>
          <a:prstGeom prst="rect">
            <a:avLst/>
          </a:prstGeom>
        </p:spPr>
      </p:pic>
      <p:pic>
        <p:nvPicPr>
          <p:cNvPr id="12" name="图片 11"/>
          <p:cNvPicPr>
            <a:picLocks noChangeAspect="1"/>
          </p:cNvPicPr>
          <p:nvPr/>
        </p:nvPicPr>
        <p:blipFill>
          <a:blip r:embed="rId5"/>
          <a:stretch>
            <a:fillRect/>
          </a:stretch>
        </p:blipFill>
        <p:spPr>
          <a:xfrm>
            <a:off x="1331640" y="2602270"/>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机械企业重大事故隐患解读</a:t>
            </a:r>
          </a:p>
        </p:txBody>
      </p:sp>
      <p:sp>
        <p:nvSpPr>
          <p:cNvPr id="13" name="文本框 12"/>
          <p:cNvSpPr txBox="1"/>
          <p:nvPr/>
        </p:nvSpPr>
        <p:spPr>
          <a:xfrm>
            <a:off x="319826" y="3160104"/>
            <a:ext cx="1227838" cy="338554"/>
          </a:xfrm>
          <a:prstGeom prst="rect">
            <a:avLst/>
          </a:prstGeom>
          <a:noFill/>
        </p:spPr>
        <p:txBody>
          <a:bodyPr wrap="square">
            <a:spAutoFit/>
          </a:bodyPr>
          <a:lstStyle/>
          <a:p>
            <a:r>
              <a:rPr lang="zh-CN" altLang="en-US" sz="1600" dirty="0">
                <a:solidFill>
                  <a:srgbClr val="FF0000"/>
                </a:solidFill>
              </a:rPr>
              <a:t>无应急储存</a:t>
            </a:r>
          </a:p>
        </p:txBody>
      </p:sp>
      <p:sp>
        <p:nvSpPr>
          <p:cNvPr id="9" name="矩形 8"/>
          <p:cNvSpPr/>
          <p:nvPr/>
        </p:nvSpPr>
        <p:spPr>
          <a:xfrm>
            <a:off x="467544" y="742120"/>
            <a:ext cx="8064896" cy="389470"/>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smtClean="0"/>
              <a:t>（</a:t>
            </a:r>
            <a:r>
              <a:rPr lang="zh-CN" altLang="en-US" sz="1600" dirty="0"/>
              <a:t>二）铸造用熔炼炉、精炼炉、保温炉未设置紧急排放和应急储存</a:t>
            </a:r>
            <a:r>
              <a:rPr lang="zh-CN" altLang="en-US" sz="1600" dirty="0" smtClean="0"/>
              <a:t>设施</a:t>
            </a:r>
            <a:endParaRPr lang="zh-CN" altLang="en-US" sz="1600" dirty="0"/>
          </a:p>
        </p:txBody>
      </p:sp>
      <p:sp>
        <p:nvSpPr>
          <p:cNvPr id="12" name="文本框 11"/>
          <p:cNvSpPr txBox="1"/>
          <p:nvPr/>
        </p:nvSpPr>
        <p:spPr>
          <a:xfrm>
            <a:off x="467544" y="1131590"/>
            <a:ext cx="8064896" cy="1313180"/>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）铸造用熔炼炉、精炼炉、保温炉，未设置紧急排放和</a:t>
            </a:r>
            <a:r>
              <a:rPr lang="zh-CN" altLang="en-US" sz="1400" b="0" dirty="0" smtClean="0">
                <a:solidFill>
                  <a:schemeClr val="tx1"/>
                </a:solidFill>
                <a:latin typeface="+mn-lt"/>
                <a:cs typeface="+mn-cs"/>
              </a:rPr>
              <a:t>应急储存</a:t>
            </a:r>
            <a:r>
              <a:rPr lang="zh-CN" altLang="en-US" sz="1400" b="0" dirty="0">
                <a:solidFill>
                  <a:schemeClr val="tx1"/>
                </a:solidFill>
                <a:latin typeface="+mn-lt"/>
                <a:cs typeface="+mn-cs"/>
              </a:rPr>
              <a:t>设施。</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）铸造用熔炼炉、精炼炉、保温炉的应急储存设施容积</a:t>
            </a:r>
            <a:r>
              <a:rPr lang="zh-CN" altLang="en-US" sz="1400" b="0" dirty="0" smtClean="0">
                <a:solidFill>
                  <a:schemeClr val="tx1"/>
                </a:solidFill>
                <a:latin typeface="+mn-lt"/>
                <a:cs typeface="+mn-cs"/>
              </a:rPr>
              <a:t>小于炉</a:t>
            </a:r>
            <a:r>
              <a:rPr lang="zh-CN" altLang="en-US" sz="1400" b="0" dirty="0">
                <a:solidFill>
                  <a:schemeClr val="tx1"/>
                </a:solidFill>
                <a:latin typeface="+mn-lt"/>
                <a:cs typeface="+mn-cs"/>
              </a:rPr>
              <a:t>体最大容量。</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3</a:t>
            </a:r>
            <a:r>
              <a:rPr lang="zh-CN" altLang="en-US" sz="1400" b="0" dirty="0">
                <a:solidFill>
                  <a:schemeClr val="tx1"/>
                </a:solidFill>
                <a:latin typeface="+mn-lt"/>
                <a:cs typeface="+mn-cs"/>
              </a:rPr>
              <a:t>）两台或者两台以上熔炼炉、精炼炉、保温炉共用应急储存设施，其容量小于各熔炼炉、精炼炉、保温炉炉体容量之和。</a:t>
            </a:r>
          </a:p>
        </p:txBody>
      </p:sp>
      <p:pic>
        <p:nvPicPr>
          <p:cNvPr id="3" name="图片 2"/>
          <p:cNvPicPr>
            <a:picLocks noChangeAspect="1"/>
          </p:cNvPicPr>
          <p:nvPr/>
        </p:nvPicPr>
        <p:blipFill>
          <a:blip r:embed="rId3"/>
          <a:stretch>
            <a:fillRect/>
          </a:stretch>
        </p:blipFill>
        <p:spPr>
          <a:xfrm>
            <a:off x="1547664" y="2449693"/>
            <a:ext cx="2512017" cy="1800000"/>
          </a:xfrm>
          <a:prstGeom prst="rect">
            <a:avLst/>
          </a:prstGeom>
        </p:spPr>
      </p:pic>
      <p:pic>
        <p:nvPicPr>
          <p:cNvPr id="4" name="图片 3"/>
          <p:cNvPicPr>
            <a:picLocks noChangeAspect="1"/>
          </p:cNvPicPr>
          <p:nvPr/>
        </p:nvPicPr>
        <p:blipFill>
          <a:blip r:embed="rId4"/>
          <a:stretch>
            <a:fillRect/>
          </a:stretch>
        </p:blipFill>
        <p:spPr>
          <a:xfrm>
            <a:off x="4319972" y="2465081"/>
            <a:ext cx="2512017" cy="1800000"/>
          </a:xfrm>
          <a:prstGeom prst="rect">
            <a:avLst/>
          </a:prstGeom>
        </p:spPr>
      </p:pic>
      <p:sp>
        <p:nvSpPr>
          <p:cNvPr id="14" name="文本框 13"/>
          <p:cNvSpPr txBox="1"/>
          <p:nvPr/>
        </p:nvSpPr>
        <p:spPr>
          <a:xfrm>
            <a:off x="7061916" y="3052383"/>
            <a:ext cx="1254500" cy="584775"/>
          </a:xfrm>
          <a:prstGeom prst="rect">
            <a:avLst/>
          </a:prstGeom>
          <a:noFill/>
        </p:spPr>
        <p:txBody>
          <a:bodyPr wrap="square">
            <a:spAutoFit/>
          </a:bodyPr>
          <a:lstStyle/>
          <a:p>
            <a:r>
              <a:rPr lang="zh-CN" altLang="en-US" sz="1600" dirty="0">
                <a:solidFill>
                  <a:srgbClr val="FF0000"/>
                </a:solidFill>
              </a:rPr>
              <a:t>应急储存设施容量不足</a:t>
            </a:r>
          </a:p>
        </p:txBody>
      </p:sp>
      <p:pic>
        <p:nvPicPr>
          <p:cNvPr id="5" name="图片 4"/>
          <p:cNvPicPr>
            <a:picLocks noChangeAspect="1"/>
          </p:cNvPicPr>
          <p:nvPr/>
        </p:nvPicPr>
        <p:blipFill>
          <a:blip r:embed="rId5"/>
          <a:stretch>
            <a:fillRect/>
          </a:stretch>
        </p:blipFill>
        <p:spPr>
          <a:xfrm>
            <a:off x="4427984" y="2500145"/>
            <a:ext cx="357750" cy="357333"/>
          </a:xfrm>
          <a:prstGeom prst="rect">
            <a:avLst/>
          </a:prstGeom>
        </p:spPr>
      </p:pic>
      <p:pic>
        <p:nvPicPr>
          <p:cNvPr id="8" name="图片 7"/>
          <p:cNvPicPr>
            <a:picLocks noChangeAspect="1"/>
          </p:cNvPicPr>
          <p:nvPr/>
        </p:nvPicPr>
        <p:blipFill>
          <a:blip r:embed="rId5"/>
          <a:stretch>
            <a:fillRect/>
          </a:stretch>
        </p:blipFill>
        <p:spPr>
          <a:xfrm>
            <a:off x="1619672" y="2500146"/>
            <a:ext cx="357750" cy="357333"/>
          </a:xfrm>
          <a:prstGeom prst="rect">
            <a:avLst/>
          </a:prstGeom>
        </p:spPr>
      </p:pic>
      <p:sp>
        <p:nvSpPr>
          <p:cNvPr id="16" name="文本框 15"/>
          <p:cNvSpPr txBox="1"/>
          <p:nvPr/>
        </p:nvSpPr>
        <p:spPr>
          <a:xfrm>
            <a:off x="467544" y="4153507"/>
            <a:ext cx="8064896" cy="666849"/>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zh-CN" altLang="en-US" dirty="0"/>
              <a:t>不判定为重大危险源的情形：</a:t>
            </a:r>
          </a:p>
          <a:p>
            <a:pPr>
              <a:lnSpc>
                <a:spcPct val="100000"/>
              </a:lnSpc>
            </a:pPr>
            <a:r>
              <a:rPr lang="zh-CN" altLang="en-US" sz="1400" b="0" dirty="0">
                <a:solidFill>
                  <a:schemeClr val="tx1"/>
                </a:solidFill>
                <a:latin typeface="+mn-lt"/>
                <a:cs typeface="+mn-cs"/>
              </a:rPr>
              <a:t>有色合金铸造用机边炉未设置紧急排放和应急储存设施。</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机械企业重大事故隐患解读</a:t>
            </a:r>
          </a:p>
        </p:txBody>
      </p:sp>
      <p:sp>
        <p:nvSpPr>
          <p:cNvPr id="9" name="文本框 8"/>
          <p:cNvSpPr txBox="1"/>
          <p:nvPr/>
        </p:nvSpPr>
        <p:spPr>
          <a:xfrm>
            <a:off x="1313118" y="4365275"/>
            <a:ext cx="1656185" cy="338554"/>
          </a:xfrm>
          <a:prstGeom prst="rect">
            <a:avLst/>
          </a:prstGeom>
          <a:noFill/>
        </p:spPr>
        <p:txBody>
          <a:bodyPr wrap="square">
            <a:spAutoFit/>
          </a:bodyPr>
          <a:lstStyle/>
          <a:p>
            <a:r>
              <a:rPr lang="zh-CN" altLang="en-US" sz="1600" dirty="0">
                <a:solidFill>
                  <a:srgbClr val="FF0000"/>
                </a:solidFill>
              </a:rPr>
              <a:t>事故坑内有积水</a:t>
            </a:r>
          </a:p>
        </p:txBody>
      </p:sp>
      <p:sp>
        <p:nvSpPr>
          <p:cNvPr id="8" name="矩形 7"/>
          <p:cNvSpPr/>
          <p:nvPr/>
        </p:nvSpPr>
        <p:spPr>
          <a:xfrm>
            <a:off x="467544" y="742120"/>
            <a:ext cx="8064896" cy="893526"/>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（三）生产期间铸造用熔炼炉、精炼炉、保温炉的炉底、炉坑和事故坑，以及熔融金属泄漏、喷溅影响范围内的炉前平台、炉</a:t>
            </a:r>
            <a:r>
              <a:rPr lang="zh-CN" altLang="en-US" sz="1600" dirty="0" smtClean="0"/>
              <a:t>基区域</a:t>
            </a:r>
            <a:r>
              <a:rPr lang="zh-CN" altLang="en-US" sz="1600" dirty="0"/>
              <a:t>、造型地坑、浇注作业坑和熔融金属转运通道等 </a:t>
            </a:r>
            <a:r>
              <a:rPr lang="en-US" altLang="zh-CN" sz="1600" dirty="0"/>
              <a:t>8 </a:t>
            </a:r>
            <a:r>
              <a:rPr lang="zh-CN" altLang="en-US" sz="1600" dirty="0"/>
              <a:t>类区域</a:t>
            </a:r>
            <a:r>
              <a:rPr lang="zh-CN" altLang="en-US" sz="1600" dirty="0" smtClean="0"/>
              <a:t>存在积水</a:t>
            </a:r>
            <a:endParaRPr lang="zh-CN" altLang="en-US" sz="1600" dirty="0"/>
          </a:p>
        </p:txBody>
      </p:sp>
      <p:sp>
        <p:nvSpPr>
          <p:cNvPr id="10" name="文本框 9"/>
          <p:cNvSpPr txBox="1"/>
          <p:nvPr/>
        </p:nvSpPr>
        <p:spPr>
          <a:xfrm>
            <a:off x="467544" y="1635646"/>
            <a:ext cx="8064896"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）生产期间，铸造用熔炼炉、精炼炉、保温炉的炉底、炉坑，事故坑内部，以及熔融金属泄漏、喷溅影响范围内的炉前平台、</a:t>
            </a:r>
            <a:r>
              <a:rPr lang="zh-CN" altLang="en-US" sz="1400" b="0" dirty="0" smtClean="0">
                <a:solidFill>
                  <a:schemeClr val="tx1"/>
                </a:solidFill>
                <a:latin typeface="+mn-lt"/>
                <a:cs typeface="+mn-cs"/>
              </a:rPr>
              <a:t>炉基</a:t>
            </a:r>
            <a:r>
              <a:rPr lang="zh-CN" altLang="en-US" sz="1400" b="0" dirty="0">
                <a:solidFill>
                  <a:schemeClr val="tx1"/>
                </a:solidFill>
                <a:latin typeface="+mn-lt"/>
                <a:cs typeface="+mn-cs"/>
              </a:rPr>
              <a:t>区域存在积水。</a:t>
            </a:r>
          </a:p>
        </p:txBody>
      </p:sp>
      <p:pic>
        <p:nvPicPr>
          <p:cNvPr id="3" name="图片 2"/>
          <p:cNvPicPr>
            <a:picLocks noChangeAspect="1"/>
          </p:cNvPicPr>
          <p:nvPr/>
        </p:nvPicPr>
        <p:blipFill>
          <a:blip r:embed="rId3"/>
          <a:stretch>
            <a:fillRect/>
          </a:stretch>
        </p:blipFill>
        <p:spPr>
          <a:xfrm>
            <a:off x="1078576" y="2511465"/>
            <a:ext cx="2125271" cy="1800000"/>
          </a:xfrm>
          <a:prstGeom prst="rect">
            <a:avLst/>
          </a:prstGeom>
        </p:spPr>
      </p:pic>
      <p:pic>
        <p:nvPicPr>
          <p:cNvPr id="6" name="图片 5"/>
          <p:cNvPicPr>
            <a:picLocks noChangeAspect="1"/>
          </p:cNvPicPr>
          <p:nvPr/>
        </p:nvPicPr>
        <p:blipFill>
          <a:blip r:embed="rId4"/>
          <a:stretch>
            <a:fillRect/>
          </a:stretch>
        </p:blipFill>
        <p:spPr>
          <a:xfrm>
            <a:off x="3446958" y="2511465"/>
            <a:ext cx="2106067" cy="1800000"/>
          </a:xfrm>
          <a:prstGeom prst="rect">
            <a:avLst/>
          </a:prstGeom>
        </p:spPr>
      </p:pic>
      <p:pic>
        <p:nvPicPr>
          <p:cNvPr id="11" name="图片 10"/>
          <p:cNvPicPr>
            <a:picLocks noChangeAspect="1"/>
          </p:cNvPicPr>
          <p:nvPr/>
        </p:nvPicPr>
        <p:blipFill>
          <a:blip r:embed="rId5"/>
          <a:stretch>
            <a:fillRect/>
          </a:stretch>
        </p:blipFill>
        <p:spPr>
          <a:xfrm>
            <a:off x="5796136" y="2511465"/>
            <a:ext cx="2106067" cy="1800000"/>
          </a:xfrm>
          <a:prstGeom prst="rect">
            <a:avLst/>
          </a:prstGeom>
        </p:spPr>
      </p:pic>
      <p:pic>
        <p:nvPicPr>
          <p:cNvPr id="12" name="图片 11"/>
          <p:cNvPicPr>
            <a:picLocks noChangeAspect="1"/>
          </p:cNvPicPr>
          <p:nvPr/>
        </p:nvPicPr>
        <p:blipFill>
          <a:blip r:embed="rId6"/>
          <a:stretch>
            <a:fillRect/>
          </a:stretch>
        </p:blipFill>
        <p:spPr>
          <a:xfrm>
            <a:off x="5868144" y="2571748"/>
            <a:ext cx="357750" cy="357333"/>
          </a:xfrm>
          <a:prstGeom prst="rect">
            <a:avLst/>
          </a:prstGeom>
        </p:spPr>
      </p:pic>
      <p:pic>
        <p:nvPicPr>
          <p:cNvPr id="13" name="图片 12"/>
          <p:cNvPicPr>
            <a:picLocks noChangeAspect="1"/>
          </p:cNvPicPr>
          <p:nvPr/>
        </p:nvPicPr>
        <p:blipFill>
          <a:blip r:embed="rId6"/>
          <a:stretch>
            <a:fillRect/>
          </a:stretch>
        </p:blipFill>
        <p:spPr>
          <a:xfrm>
            <a:off x="3547602" y="2576009"/>
            <a:ext cx="357750" cy="357333"/>
          </a:xfrm>
          <a:prstGeom prst="rect">
            <a:avLst/>
          </a:prstGeom>
        </p:spPr>
      </p:pic>
      <p:pic>
        <p:nvPicPr>
          <p:cNvPr id="14" name="图片 13"/>
          <p:cNvPicPr>
            <a:picLocks noChangeAspect="1"/>
          </p:cNvPicPr>
          <p:nvPr/>
        </p:nvPicPr>
        <p:blipFill>
          <a:blip r:embed="rId6"/>
          <a:stretch>
            <a:fillRect/>
          </a:stretch>
        </p:blipFill>
        <p:spPr>
          <a:xfrm>
            <a:off x="1187624" y="2571749"/>
            <a:ext cx="357750" cy="357333"/>
          </a:xfrm>
          <a:prstGeom prst="rect">
            <a:avLst/>
          </a:prstGeom>
        </p:spPr>
      </p:pic>
      <p:sp>
        <p:nvSpPr>
          <p:cNvPr id="16" name="文本框 15"/>
          <p:cNvSpPr txBox="1"/>
          <p:nvPr/>
        </p:nvSpPr>
        <p:spPr>
          <a:xfrm>
            <a:off x="3860188" y="4365275"/>
            <a:ext cx="1279606" cy="338554"/>
          </a:xfrm>
          <a:prstGeom prst="rect">
            <a:avLst/>
          </a:prstGeom>
          <a:noFill/>
        </p:spPr>
        <p:txBody>
          <a:bodyPr wrap="square">
            <a:spAutoFit/>
          </a:bodyPr>
          <a:lstStyle/>
          <a:p>
            <a:r>
              <a:rPr lang="zh-CN" altLang="en-US" sz="1600" dirty="0" smtClean="0">
                <a:solidFill>
                  <a:srgbClr val="FF0000"/>
                </a:solidFill>
              </a:rPr>
              <a:t>炉底</a:t>
            </a:r>
            <a:r>
              <a:rPr lang="zh-CN" altLang="en-US" sz="1600" dirty="0">
                <a:solidFill>
                  <a:srgbClr val="FF0000"/>
                </a:solidFill>
              </a:rPr>
              <a:t>有</a:t>
            </a:r>
            <a:r>
              <a:rPr lang="zh-CN" altLang="en-US" sz="1600" dirty="0" smtClean="0">
                <a:solidFill>
                  <a:srgbClr val="FF0000"/>
                </a:solidFill>
              </a:rPr>
              <a:t>积水</a:t>
            </a:r>
            <a:endParaRPr lang="zh-CN" altLang="en-US" sz="1200" dirty="0">
              <a:solidFill>
                <a:srgbClr val="FF0000"/>
              </a:solidFill>
            </a:endParaRPr>
          </a:p>
        </p:txBody>
      </p:sp>
      <p:sp>
        <p:nvSpPr>
          <p:cNvPr id="17" name="文本框 16"/>
          <p:cNvSpPr txBox="1"/>
          <p:nvPr/>
        </p:nvSpPr>
        <p:spPr>
          <a:xfrm>
            <a:off x="6021077" y="4365275"/>
            <a:ext cx="1656184" cy="338554"/>
          </a:xfrm>
          <a:prstGeom prst="rect">
            <a:avLst/>
          </a:prstGeom>
          <a:noFill/>
        </p:spPr>
        <p:txBody>
          <a:bodyPr wrap="square">
            <a:spAutoFit/>
          </a:bodyPr>
          <a:lstStyle/>
          <a:p>
            <a:r>
              <a:rPr lang="zh-CN" altLang="en-US" sz="1600" dirty="0" smtClean="0">
                <a:solidFill>
                  <a:srgbClr val="FF0000"/>
                </a:solidFill>
              </a:rPr>
              <a:t>吊</a:t>
            </a:r>
            <a:r>
              <a:rPr lang="zh-CN" altLang="en-US" sz="1600" dirty="0">
                <a:solidFill>
                  <a:srgbClr val="FF0000"/>
                </a:solidFill>
              </a:rPr>
              <a:t>运路线有</a:t>
            </a:r>
            <a:r>
              <a:rPr lang="zh-CN" altLang="en-US" sz="1600" dirty="0" smtClean="0">
                <a:solidFill>
                  <a:srgbClr val="FF0000"/>
                </a:solidFill>
              </a:rPr>
              <a:t>积水</a:t>
            </a:r>
            <a:endParaRPr lang="zh-CN" altLang="en-US" sz="1200"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机械企业重大事故隐患解读</a:t>
            </a:r>
          </a:p>
        </p:txBody>
      </p:sp>
      <p:sp>
        <p:nvSpPr>
          <p:cNvPr id="8" name="文本框 7"/>
          <p:cNvSpPr txBox="1"/>
          <p:nvPr/>
        </p:nvSpPr>
        <p:spPr>
          <a:xfrm>
            <a:off x="1453868" y="4556511"/>
            <a:ext cx="1658048" cy="338554"/>
          </a:xfrm>
          <a:prstGeom prst="rect">
            <a:avLst/>
          </a:prstGeom>
          <a:noFill/>
        </p:spPr>
        <p:txBody>
          <a:bodyPr wrap="square">
            <a:spAutoFit/>
          </a:bodyPr>
          <a:lstStyle/>
          <a:p>
            <a:r>
              <a:rPr lang="zh-CN" altLang="en-US" sz="1600" dirty="0">
                <a:solidFill>
                  <a:srgbClr val="FF0000"/>
                </a:solidFill>
              </a:rPr>
              <a:t>浇注坑内有</a:t>
            </a:r>
            <a:r>
              <a:rPr lang="zh-CN" altLang="en-US" sz="1600" dirty="0" smtClean="0">
                <a:solidFill>
                  <a:srgbClr val="FF0000"/>
                </a:solidFill>
              </a:rPr>
              <a:t>积水</a:t>
            </a:r>
            <a:endParaRPr lang="zh-CN" altLang="en-US" sz="1600" dirty="0">
              <a:solidFill>
                <a:srgbClr val="FF0000"/>
              </a:solidFill>
            </a:endParaRPr>
          </a:p>
        </p:txBody>
      </p:sp>
      <p:sp>
        <p:nvSpPr>
          <p:cNvPr id="9" name="矩形 8"/>
          <p:cNvSpPr/>
          <p:nvPr/>
        </p:nvSpPr>
        <p:spPr>
          <a:xfrm>
            <a:off x="467544" y="742120"/>
            <a:ext cx="8064896" cy="893526"/>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（三）生产期间铸造用熔炼炉、精炼炉、保温炉的炉底、炉坑和事故坑，以及熔融金属泄漏、喷溅影响范围内的炉前平台、炉</a:t>
            </a:r>
            <a:r>
              <a:rPr lang="zh-CN" altLang="en-US" sz="1600" dirty="0" smtClean="0"/>
              <a:t>基区域</a:t>
            </a:r>
            <a:r>
              <a:rPr lang="zh-CN" altLang="en-US" sz="1600" dirty="0"/>
              <a:t>、造型地坑、浇注作业坑和熔融金属转运通道等 </a:t>
            </a:r>
            <a:r>
              <a:rPr lang="en-US" altLang="zh-CN" sz="1600" dirty="0"/>
              <a:t>8 </a:t>
            </a:r>
            <a:r>
              <a:rPr lang="zh-CN" altLang="en-US" sz="1600" dirty="0"/>
              <a:t>类区域</a:t>
            </a:r>
            <a:r>
              <a:rPr lang="zh-CN" altLang="en-US" sz="1600" dirty="0" smtClean="0"/>
              <a:t>存在积水</a:t>
            </a:r>
            <a:endParaRPr lang="zh-CN" altLang="en-US" sz="1600" dirty="0"/>
          </a:p>
        </p:txBody>
      </p:sp>
      <p:sp>
        <p:nvSpPr>
          <p:cNvPr id="10" name="文本框 9"/>
          <p:cNvSpPr txBox="1"/>
          <p:nvPr/>
        </p:nvSpPr>
        <p:spPr>
          <a:xfrm>
            <a:off x="467544" y="1635646"/>
            <a:ext cx="8064896" cy="1097736"/>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）生产期间造型地坑、浇注作业坑存在积水。</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3</a:t>
            </a:r>
            <a:r>
              <a:rPr lang="zh-CN" altLang="en-US" sz="1400" b="0" dirty="0">
                <a:solidFill>
                  <a:schemeClr val="tx1"/>
                </a:solidFill>
                <a:latin typeface="+mn-lt"/>
                <a:cs typeface="+mn-cs"/>
              </a:rPr>
              <a:t>）生产期间熔融金属转运通道正下方平面及其</a:t>
            </a:r>
            <a:r>
              <a:rPr lang="zh-CN" altLang="en-US" sz="1400" b="0" dirty="0" smtClean="0">
                <a:solidFill>
                  <a:schemeClr val="tx1"/>
                </a:solidFill>
                <a:latin typeface="+mn-lt"/>
                <a:cs typeface="+mn-cs"/>
              </a:rPr>
              <a:t>周边</a:t>
            </a:r>
            <a:r>
              <a:rPr lang="en-US" altLang="zh-CN" sz="1400" b="0" dirty="0" smtClean="0">
                <a:solidFill>
                  <a:schemeClr val="tx1"/>
                </a:solidFill>
                <a:latin typeface="+mn-lt"/>
                <a:cs typeface="+mn-cs"/>
              </a:rPr>
              <a:t>3</a:t>
            </a:r>
            <a:r>
              <a:rPr lang="zh-CN" altLang="en-US" sz="1400" b="0" dirty="0" smtClean="0">
                <a:solidFill>
                  <a:schemeClr val="tx1"/>
                </a:solidFill>
                <a:latin typeface="+mn-lt"/>
                <a:cs typeface="+mn-cs"/>
              </a:rPr>
              <a:t>米区域内存</a:t>
            </a:r>
            <a:r>
              <a:rPr lang="zh-CN" altLang="en-US" sz="1400" b="0" dirty="0">
                <a:solidFill>
                  <a:schemeClr val="tx1"/>
                </a:solidFill>
                <a:latin typeface="+mn-lt"/>
                <a:cs typeface="+mn-cs"/>
              </a:rPr>
              <a:t>在积水。</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4</a:t>
            </a:r>
            <a:r>
              <a:rPr lang="zh-CN" altLang="en-US" sz="1400" b="0" dirty="0">
                <a:solidFill>
                  <a:schemeClr val="tx1"/>
                </a:solidFill>
                <a:latin typeface="+mn-lt"/>
                <a:cs typeface="+mn-cs"/>
              </a:rPr>
              <a:t>）在架空层通过固定轨道转运熔融金属，架空层表面存在</a:t>
            </a:r>
            <a:r>
              <a:rPr lang="zh-CN" altLang="en-US" sz="1400" b="0" dirty="0" smtClean="0">
                <a:solidFill>
                  <a:schemeClr val="tx1"/>
                </a:solidFill>
                <a:latin typeface="+mn-lt"/>
                <a:cs typeface="+mn-cs"/>
              </a:rPr>
              <a:t>积水</a:t>
            </a:r>
            <a:r>
              <a:rPr lang="zh-CN" altLang="en-US" sz="1400" b="0" dirty="0">
                <a:solidFill>
                  <a:schemeClr val="tx1"/>
                </a:solidFill>
                <a:latin typeface="+mn-lt"/>
                <a:cs typeface="+mn-cs"/>
              </a:rPr>
              <a:t>。</a:t>
            </a:r>
          </a:p>
        </p:txBody>
      </p:sp>
      <p:pic>
        <p:nvPicPr>
          <p:cNvPr id="5" name="图片 4"/>
          <p:cNvPicPr>
            <a:picLocks noChangeAspect="1"/>
          </p:cNvPicPr>
          <p:nvPr/>
        </p:nvPicPr>
        <p:blipFill>
          <a:blip r:embed="rId3"/>
          <a:stretch>
            <a:fillRect/>
          </a:stretch>
        </p:blipFill>
        <p:spPr>
          <a:xfrm>
            <a:off x="1139332" y="2756511"/>
            <a:ext cx="2171473" cy="1800000"/>
          </a:xfrm>
          <a:prstGeom prst="rect">
            <a:avLst/>
          </a:prstGeom>
        </p:spPr>
      </p:pic>
      <p:pic>
        <p:nvPicPr>
          <p:cNvPr id="6" name="图片 5"/>
          <p:cNvPicPr>
            <a:picLocks noChangeAspect="1"/>
          </p:cNvPicPr>
          <p:nvPr/>
        </p:nvPicPr>
        <p:blipFill>
          <a:blip r:embed="rId4"/>
          <a:stretch>
            <a:fillRect/>
          </a:stretch>
        </p:blipFill>
        <p:spPr>
          <a:xfrm>
            <a:off x="3604964" y="2756511"/>
            <a:ext cx="2185045" cy="1800000"/>
          </a:xfrm>
          <a:prstGeom prst="rect">
            <a:avLst/>
          </a:prstGeom>
        </p:spPr>
      </p:pic>
      <p:pic>
        <p:nvPicPr>
          <p:cNvPr id="11" name="图片 10"/>
          <p:cNvPicPr>
            <a:picLocks noChangeAspect="1"/>
          </p:cNvPicPr>
          <p:nvPr/>
        </p:nvPicPr>
        <p:blipFill>
          <a:blip r:embed="rId5"/>
          <a:stretch>
            <a:fillRect/>
          </a:stretch>
        </p:blipFill>
        <p:spPr>
          <a:xfrm>
            <a:off x="6084168" y="2756511"/>
            <a:ext cx="2191894" cy="1800000"/>
          </a:xfrm>
          <a:prstGeom prst="rect">
            <a:avLst/>
          </a:prstGeom>
        </p:spPr>
      </p:pic>
      <p:sp>
        <p:nvSpPr>
          <p:cNvPr id="13" name="文本框 12"/>
          <p:cNvSpPr txBox="1"/>
          <p:nvPr/>
        </p:nvSpPr>
        <p:spPr>
          <a:xfrm>
            <a:off x="3765574" y="4556511"/>
            <a:ext cx="1863824" cy="338554"/>
          </a:xfrm>
          <a:prstGeom prst="rect">
            <a:avLst/>
          </a:prstGeom>
          <a:noFill/>
        </p:spPr>
        <p:txBody>
          <a:bodyPr wrap="square">
            <a:spAutoFit/>
          </a:bodyPr>
          <a:lstStyle/>
          <a:p>
            <a:r>
              <a:rPr lang="zh-CN" altLang="en-US" sz="1600" dirty="0" smtClean="0">
                <a:solidFill>
                  <a:srgbClr val="FF0000"/>
                </a:solidFill>
              </a:rPr>
              <a:t>吊</a:t>
            </a:r>
            <a:r>
              <a:rPr lang="zh-CN" altLang="en-US" sz="1600" dirty="0">
                <a:solidFill>
                  <a:srgbClr val="FF0000"/>
                </a:solidFill>
              </a:rPr>
              <a:t>运 </a:t>
            </a:r>
            <a:r>
              <a:rPr lang="en-US" altLang="zh-CN" sz="1600" dirty="0">
                <a:solidFill>
                  <a:srgbClr val="FF0000"/>
                </a:solidFill>
              </a:rPr>
              <a:t>3 </a:t>
            </a:r>
            <a:r>
              <a:rPr lang="zh-CN" altLang="en-US" sz="1600" dirty="0">
                <a:solidFill>
                  <a:srgbClr val="FF0000"/>
                </a:solidFill>
              </a:rPr>
              <a:t>米内有</a:t>
            </a:r>
            <a:r>
              <a:rPr lang="zh-CN" altLang="en-US" sz="1600" dirty="0" smtClean="0">
                <a:solidFill>
                  <a:srgbClr val="FF0000"/>
                </a:solidFill>
              </a:rPr>
              <a:t>积水</a:t>
            </a:r>
            <a:endParaRPr lang="zh-CN" altLang="en-US" sz="1600" dirty="0">
              <a:solidFill>
                <a:srgbClr val="FF0000"/>
              </a:solidFill>
            </a:endParaRPr>
          </a:p>
        </p:txBody>
      </p:sp>
      <p:sp>
        <p:nvSpPr>
          <p:cNvPr id="14" name="文本框 13"/>
          <p:cNvSpPr txBox="1"/>
          <p:nvPr/>
        </p:nvSpPr>
        <p:spPr>
          <a:xfrm>
            <a:off x="6468419" y="4556511"/>
            <a:ext cx="1423392" cy="338554"/>
          </a:xfrm>
          <a:prstGeom prst="rect">
            <a:avLst/>
          </a:prstGeom>
          <a:noFill/>
        </p:spPr>
        <p:txBody>
          <a:bodyPr wrap="square">
            <a:spAutoFit/>
          </a:bodyPr>
          <a:lstStyle/>
          <a:p>
            <a:r>
              <a:rPr lang="zh-CN" altLang="en-US" sz="1600" dirty="0" smtClean="0">
                <a:solidFill>
                  <a:srgbClr val="FF0000"/>
                </a:solidFill>
              </a:rPr>
              <a:t>架空</a:t>
            </a:r>
            <a:r>
              <a:rPr lang="zh-CN" altLang="en-US" sz="1600" dirty="0">
                <a:solidFill>
                  <a:srgbClr val="FF0000"/>
                </a:solidFill>
              </a:rPr>
              <a:t>层有积水</a:t>
            </a:r>
          </a:p>
        </p:txBody>
      </p:sp>
      <p:pic>
        <p:nvPicPr>
          <p:cNvPr id="12" name="图片 11"/>
          <p:cNvPicPr>
            <a:picLocks noChangeAspect="1"/>
          </p:cNvPicPr>
          <p:nvPr/>
        </p:nvPicPr>
        <p:blipFill>
          <a:blip r:embed="rId6"/>
          <a:stretch>
            <a:fillRect/>
          </a:stretch>
        </p:blipFill>
        <p:spPr>
          <a:xfrm>
            <a:off x="6141066" y="2787774"/>
            <a:ext cx="357750" cy="357333"/>
          </a:xfrm>
          <a:prstGeom prst="rect">
            <a:avLst/>
          </a:prstGeom>
        </p:spPr>
      </p:pic>
      <p:pic>
        <p:nvPicPr>
          <p:cNvPr id="15" name="图片 14"/>
          <p:cNvPicPr>
            <a:picLocks noChangeAspect="1"/>
          </p:cNvPicPr>
          <p:nvPr/>
        </p:nvPicPr>
        <p:blipFill>
          <a:blip r:embed="rId6"/>
          <a:stretch>
            <a:fillRect/>
          </a:stretch>
        </p:blipFill>
        <p:spPr>
          <a:xfrm>
            <a:off x="3656895" y="2787774"/>
            <a:ext cx="357750" cy="357333"/>
          </a:xfrm>
          <a:prstGeom prst="rect">
            <a:avLst/>
          </a:prstGeom>
        </p:spPr>
      </p:pic>
      <p:pic>
        <p:nvPicPr>
          <p:cNvPr id="16" name="图片 15"/>
          <p:cNvPicPr>
            <a:picLocks noChangeAspect="1"/>
          </p:cNvPicPr>
          <p:nvPr/>
        </p:nvPicPr>
        <p:blipFill>
          <a:blip r:embed="rId6"/>
          <a:stretch>
            <a:fillRect/>
          </a:stretch>
        </p:blipFill>
        <p:spPr>
          <a:xfrm>
            <a:off x="1187624" y="2787774"/>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机械企业重大事故隐患解读</a:t>
            </a:r>
          </a:p>
        </p:txBody>
      </p:sp>
      <p:sp>
        <p:nvSpPr>
          <p:cNvPr id="9" name="文本框 8"/>
          <p:cNvSpPr txBox="1"/>
          <p:nvPr/>
        </p:nvSpPr>
        <p:spPr>
          <a:xfrm>
            <a:off x="179512" y="3575217"/>
            <a:ext cx="1535735" cy="584775"/>
          </a:xfrm>
          <a:prstGeom prst="rect">
            <a:avLst/>
          </a:prstGeom>
          <a:noFill/>
        </p:spPr>
        <p:txBody>
          <a:bodyPr wrap="square">
            <a:spAutoFit/>
          </a:bodyPr>
          <a:lstStyle/>
          <a:p>
            <a:r>
              <a:rPr lang="zh-CN" altLang="en-US" sz="1600" dirty="0">
                <a:solidFill>
                  <a:srgbClr val="0070C0"/>
                </a:solidFill>
              </a:rPr>
              <a:t>地面潮湿，不属于</a:t>
            </a:r>
            <a:r>
              <a:rPr lang="zh-CN" altLang="en-US" sz="1600" dirty="0" smtClean="0">
                <a:solidFill>
                  <a:srgbClr val="0070C0"/>
                </a:solidFill>
              </a:rPr>
              <a:t>重大隐患</a:t>
            </a:r>
            <a:endParaRPr lang="zh-CN" altLang="en-US" sz="1600" dirty="0">
              <a:solidFill>
                <a:srgbClr val="0070C0"/>
              </a:solidFill>
            </a:endParaRPr>
          </a:p>
        </p:txBody>
      </p:sp>
      <p:sp>
        <p:nvSpPr>
          <p:cNvPr id="8" name="矩形 7"/>
          <p:cNvSpPr/>
          <p:nvPr/>
        </p:nvSpPr>
        <p:spPr>
          <a:xfrm>
            <a:off x="467544" y="742120"/>
            <a:ext cx="8064896" cy="893526"/>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（三）生产期间铸造用熔炼炉、精炼炉、保温炉的炉底、炉坑和事故坑，以及熔融金属泄漏、喷溅影响范围内的炉前平台、炉</a:t>
            </a:r>
            <a:r>
              <a:rPr lang="zh-CN" altLang="en-US" sz="1600" dirty="0" smtClean="0"/>
              <a:t>基区域</a:t>
            </a:r>
            <a:r>
              <a:rPr lang="zh-CN" altLang="en-US" sz="1600" dirty="0"/>
              <a:t>、造型地坑、浇注作业坑和熔融金属转运通道等 </a:t>
            </a:r>
            <a:r>
              <a:rPr lang="en-US" altLang="zh-CN" sz="1600" dirty="0"/>
              <a:t>8 </a:t>
            </a:r>
            <a:r>
              <a:rPr lang="zh-CN" altLang="en-US" sz="1600" dirty="0"/>
              <a:t>类区域</a:t>
            </a:r>
            <a:r>
              <a:rPr lang="zh-CN" altLang="en-US" sz="1600" dirty="0" smtClean="0"/>
              <a:t>存在积水</a:t>
            </a:r>
            <a:endParaRPr lang="zh-CN" altLang="en-US" sz="1600" dirty="0"/>
          </a:p>
        </p:txBody>
      </p:sp>
      <p:sp>
        <p:nvSpPr>
          <p:cNvPr id="10" name="文本框 9"/>
          <p:cNvSpPr txBox="1"/>
          <p:nvPr/>
        </p:nvSpPr>
        <p:spPr>
          <a:xfrm>
            <a:off x="467544" y="1635646"/>
            <a:ext cx="8064896" cy="1313180"/>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zh-CN" altLang="en-US" dirty="0"/>
              <a:t>不判定为重大危险源的情形：</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）生产期间事故坑以及熔融金属泄漏、喷溅影响范围内的</a:t>
            </a:r>
            <a:r>
              <a:rPr lang="zh-CN" altLang="en-US" sz="1400" b="0" dirty="0" smtClean="0">
                <a:solidFill>
                  <a:schemeClr val="tx1"/>
                </a:solidFill>
                <a:latin typeface="+mn-lt"/>
                <a:cs typeface="+mn-cs"/>
              </a:rPr>
              <a:t>炉前</a:t>
            </a:r>
            <a:r>
              <a:rPr lang="zh-CN" altLang="en-US" sz="1400" b="0" dirty="0">
                <a:solidFill>
                  <a:schemeClr val="tx1"/>
                </a:solidFill>
                <a:latin typeface="+mn-lt"/>
                <a:cs typeface="+mn-cs"/>
              </a:rPr>
              <a:t>平台、造型地坑、浇注作业坑和熔融金属转运通道潮湿。</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）生产期间设置在熔炼、精炼、铸造生产区域，用于收集、外排检修和设备故障漏水以及工艺冷却水的</a:t>
            </a:r>
            <a:r>
              <a:rPr lang="zh-CN" altLang="en-US" sz="1400" b="0" dirty="0" smtClean="0">
                <a:solidFill>
                  <a:schemeClr val="tx1"/>
                </a:solidFill>
                <a:latin typeface="+mn-lt"/>
                <a:cs typeface="+mn-cs"/>
              </a:rPr>
              <a:t>排水沟（</a:t>
            </a:r>
            <a:r>
              <a:rPr lang="zh-CN" altLang="en-US" sz="1400" b="0" dirty="0">
                <a:solidFill>
                  <a:schemeClr val="tx1"/>
                </a:solidFill>
                <a:latin typeface="+mn-lt"/>
                <a:cs typeface="+mn-cs"/>
              </a:rPr>
              <a:t>槽）内积水保持流动状态。</a:t>
            </a:r>
          </a:p>
        </p:txBody>
      </p:sp>
      <p:sp>
        <p:nvSpPr>
          <p:cNvPr id="11" name="文本框 10"/>
          <p:cNvSpPr txBox="1"/>
          <p:nvPr/>
        </p:nvSpPr>
        <p:spPr>
          <a:xfrm>
            <a:off x="7387006" y="3452105"/>
            <a:ext cx="1460157" cy="830997"/>
          </a:xfrm>
          <a:prstGeom prst="rect">
            <a:avLst/>
          </a:prstGeom>
          <a:noFill/>
        </p:spPr>
        <p:txBody>
          <a:bodyPr wrap="square">
            <a:spAutoFit/>
          </a:bodyPr>
          <a:lstStyle/>
          <a:p>
            <a:r>
              <a:rPr lang="zh-CN" altLang="en-US" sz="1600" dirty="0" smtClean="0">
                <a:solidFill>
                  <a:srgbClr val="FF0000"/>
                </a:solidFill>
              </a:rPr>
              <a:t>炉</a:t>
            </a:r>
            <a:r>
              <a:rPr lang="zh-CN" altLang="en-US" sz="1600" dirty="0">
                <a:solidFill>
                  <a:srgbClr val="FF0000"/>
                </a:solidFill>
              </a:rPr>
              <a:t>下水沟内积水未流淌，属于重大隐患</a:t>
            </a:r>
          </a:p>
        </p:txBody>
      </p:sp>
      <p:pic>
        <p:nvPicPr>
          <p:cNvPr id="3" name="图片 2"/>
          <p:cNvPicPr>
            <a:picLocks noChangeAspect="1"/>
          </p:cNvPicPr>
          <p:nvPr/>
        </p:nvPicPr>
        <p:blipFill>
          <a:blip r:embed="rId3"/>
          <a:stretch>
            <a:fillRect/>
          </a:stretch>
        </p:blipFill>
        <p:spPr>
          <a:xfrm>
            <a:off x="1533282" y="2967605"/>
            <a:ext cx="2900171" cy="1800000"/>
          </a:xfrm>
          <a:prstGeom prst="rect">
            <a:avLst/>
          </a:prstGeom>
        </p:spPr>
      </p:pic>
      <p:pic>
        <p:nvPicPr>
          <p:cNvPr id="6" name="图片 5"/>
          <p:cNvPicPr>
            <a:picLocks noChangeAspect="1"/>
          </p:cNvPicPr>
          <p:nvPr/>
        </p:nvPicPr>
        <p:blipFill>
          <a:blip r:embed="rId4"/>
          <a:stretch>
            <a:fillRect/>
          </a:stretch>
        </p:blipFill>
        <p:spPr>
          <a:xfrm>
            <a:off x="4460144" y="2967605"/>
            <a:ext cx="2900171" cy="1800000"/>
          </a:xfrm>
          <a:prstGeom prst="rect">
            <a:avLst/>
          </a:prstGeom>
        </p:spPr>
      </p:pic>
      <p:pic>
        <p:nvPicPr>
          <p:cNvPr id="12" name="图片 11"/>
          <p:cNvPicPr>
            <a:picLocks noChangeAspect="1"/>
          </p:cNvPicPr>
          <p:nvPr/>
        </p:nvPicPr>
        <p:blipFill>
          <a:blip r:embed="rId5"/>
          <a:stretch>
            <a:fillRect/>
          </a:stretch>
        </p:blipFill>
        <p:spPr>
          <a:xfrm>
            <a:off x="1619672" y="3029828"/>
            <a:ext cx="357750" cy="357333"/>
          </a:xfrm>
          <a:prstGeom prst="rect">
            <a:avLst/>
          </a:prstGeom>
        </p:spPr>
      </p:pic>
      <p:pic>
        <p:nvPicPr>
          <p:cNvPr id="13" name="图片 12"/>
          <p:cNvPicPr>
            <a:picLocks noChangeAspect="1"/>
          </p:cNvPicPr>
          <p:nvPr/>
        </p:nvPicPr>
        <p:blipFill>
          <a:blip r:embed="rId6"/>
          <a:stretch>
            <a:fillRect/>
          </a:stretch>
        </p:blipFill>
        <p:spPr>
          <a:xfrm>
            <a:off x="4572000" y="3021799"/>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机械企业重大事故隐患解读</a:t>
            </a:r>
          </a:p>
        </p:txBody>
      </p:sp>
      <p:sp>
        <p:nvSpPr>
          <p:cNvPr id="8" name="文本框 7"/>
          <p:cNvSpPr txBox="1"/>
          <p:nvPr/>
        </p:nvSpPr>
        <p:spPr>
          <a:xfrm>
            <a:off x="1422875" y="4425225"/>
            <a:ext cx="2671598" cy="338554"/>
          </a:xfrm>
          <a:prstGeom prst="rect">
            <a:avLst/>
          </a:prstGeom>
          <a:noFill/>
        </p:spPr>
        <p:txBody>
          <a:bodyPr wrap="square">
            <a:spAutoFit/>
          </a:bodyPr>
          <a:lstStyle/>
          <a:p>
            <a:r>
              <a:rPr lang="zh-CN" altLang="en-US" sz="1600" dirty="0">
                <a:solidFill>
                  <a:srgbClr val="0070C0"/>
                </a:solidFill>
              </a:rPr>
              <a:t>进出水流量差监测报警</a:t>
            </a:r>
            <a:r>
              <a:rPr lang="zh-CN" altLang="en-US" sz="1600" dirty="0" smtClean="0">
                <a:solidFill>
                  <a:srgbClr val="0070C0"/>
                </a:solidFill>
              </a:rPr>
              <a:t>装置</a:t>
            </a:r>
            <a:endParaRPr lang="zh-CN" altLang="en-US" sz="1600" dirty="0">
              <a:solidFill>
                <a:srgbClr val="0070C0"/>
              </a:solidFill>
            </a:endParaRPr>
          </a:p>
        </p:txBody>
      </p:sp>
      <p:sp>
        <p:nvSpPr>
          <p:cNvPr id="9" name="矩形 8"/>
          <p:cNvSpPr/>
          <p:nvPr/>
        </p:nvSpPr>
        <p:spPr>
          <a:xfrm>
            <a:off x="467544" y="742120"/>
            <a:ext cx="8064896" cy="605494"/>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（四）铸造用熔炼炉、精炼炉、压铸机、氧枪的冷却水系统未设置出水温度、进出水流量差监测报警装置，或者监测报警装置</a:t>
            </a:r>
            <a:r>
              <a:rPr lang="zh-CN" altLang="en-US" sz="1600" dirty="0" smtClean="0"/>
              <a:t>未与</a:t>
            </a:r>
            <a:r>
              <a:rPr lang="zh-CN" altLang="en-US" sz="1600" dirty="0"/>
              <a:t>熔融金属加热、输送控制系统</a:t>
            </a:r>
            <a:r>
              <a:rPr lang="zh-CN" altLang="en-US" sz="1600" dirty="0" smtClean="0"/>
              <a:t>联锁</a:t>
            </a:r>
            <a:endParaRPr lang="zh-CN" altLang="en-US" sz="1600" dirty="0"/>
          </a:p>
        </p:txBody>
      </p:sp>
      <p:sp>
        <p:nvSpPr>
          <p:cNvPr id="10" name="文本框 9"/>
          <p:cNvSpPr txBox="1"/>
          <p:nvPr/>
        </p:nvSpPr>
        <p:spPr>
          <a:xfrm>
            <a:off x="467544" y="1347614"/>
            <a:ext cx="8064896" cy="1313180"/>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）铸造用熔炼炉、精炼炉冷却水系统未设置出水温度监测</a:t>
            </a:r>
            <a:r>
              <a:rPr lang="zh-CN" altLang="en-US" sz="1400" b="0" dirty="0" smtClean="0">
                <a:solidFill>
                  <a:schemeClr val="tx1"/>
                </a:solidFill>
                <a:latin typeface="+mn-lt"/>
                <a:cs typeface="+mn-cs"/>
              </a:rPr>
              <a:t>报警</a:t>
            </a:r>
            <a:r>
              <a:rPr lang="zh-CN" altLang="en-US" sz="1400" b="0" dirty="0">
                <a:solidFill>
                  <a:schemeClr val="tx1"/>
                </a:solidFill>
                <a:latin typeface="+mn-lt"/>
                <a:cs typeface="+mn-cs"/>
              </a:rPr>
              <a:t>装置，或者出水温度监测报警装置未与熔融金属加热系统联锁。</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）铸造用熔炼炉、精炼炉冷却水系统未设置进出水流量差监测报警装置，或者进出水流量差监测报警装置未与熔融金属加热</a:t>
            </a:r>
            <a:r>
              <a:rPr lang="zh-CN" altLang="en-US" sz="1400" b="0" dirty="0" smtClean="0">
                <a:solidFill>
                  <a:schemeClr val="tx1"/>
                </a:solidFill>
                <a:latin typeface="+mn-lt"/>
                <a:cs typeface="+mn-cs"/>
              </a:rPr>
              <a:t>系统</a:t>
            </a:r>
            <a:r>
              <a:rPr lang="zh-CN" altLang="en-US" sz="1400" b="0" dirty="0">
                <a:solidFill>
                  <a:schemeClr val="tx1"/>
                </a:solidFill>
                <a:latin typeface="+mn-lt"/>
                <a:cs typeface="+mn-cs"/>
              </a:rPr>
              <a:t>联锁。</a:t>
            </a:r>
          </a:p>
        </p:txBody>
      </p:sp>
      <p:pic>
        <p:nvPicPr>
          <p:cNvPr id="5" name="图片 4"/>
          <p:cNvPicPr>
            <a:picLocks noChangeAspect="1"/>
          </p:cNvPicPr>
          <p:nvPr/>
        </p:nvPicPr>
        <p:blipFill>
          <a:blip r:embed="rId3"/>
          <a:stretch>
            <a:fillRect/>
          </a:stretch>
        </p:blipFill>
        <p:spPr>
          <a:xfrm>
            <a:off x="1547664" y="2625225"/>
            <a:ext cx="2422021" cy="1800000"/>
          </a:xfrm>
          <a:prstGeom prst="rect">
            <a:avLst/>
          </a:prstGeom>
        </p:spPr>
      </p:pic>
      <p:pic>
        <p:nvPicPr>
          <p:cNvPr id="6" name="图片 5"/>
          <p:cNvPicPr>
            <a:picLocks noChangeAspect="1"/>
          </p:cNvPicPr>
          <p:nvPr/>
        </p:nvPicPr>
        <p:blipFill>
          <a:blip r:embed="rId4"/>
          <a:stretch>
            <a:fillRect/>
          </a:stretch>
        </p:blipFill>
        <p:spPr>
          <a:xfrm>
            <a:off x="4775349" y="2627318"/>
            <a:ext cx="2422021" cy="1800000"/>
          </a:xfrm>
          <a:prstGeom prst="rect">
            <a:avLst/>
          </a:prstGeom>
        </p:spPr>
      </p:pic>
      <p:pic>
        <p:nvPicPr>
          <p:cNvPr id="11" name="图片 10"/>
          <p:cNvPicPr>
            <a:picLocks noChangeAspect="1"/>
          </p:cNvPicPr>
          <p:nvPr/>
        </p:nvPicPr>
        <p:blipFill>
          <a:blip r:embed="rId5"/>
          <a:stretch>
            <a:fillRect/>
          </a:stretch>
        </p:blipFill>
        <p:spPr>
          <a:xfrm>
            <a:off x="4800649" y="2676088"/>
            <a:ext cx="357750" cy="357333"/>
          </a:xfrm>
          <a:prstGeom prst="rect">
            <a:avLst/>
          </a:prstGeom>
        </p:spPr>
      </p:pic>
      <p:pic>
        <p:nvPicPr>
          <p:cNvPr id="12" name="图片 11"/>
          <p:cNvPicPr>
            <a:picLocks noChangeAspect="1"/>
          </p:cNvPicPr>
          <p:nvPr/>
        </p:nvPicPr>
        <p:blipFill>
          <a:blip r:embed="rId5"/>
          <a:stretch>
            <a:fillRect/>
          </a:stretch>
        </p:blipFill>
        <p:spPr>
          <a:xfrm>
            <a:off x="1650561" y="2660794"/>
            <a:ext cx="357750" cy="357333"/>
          </a:xfrm>
          <a:prstGeom prst="rect">
            <a:avLst/>
          </a:prstGeom>
        </p:spPr>
      </p:pic>
      <p:sp>
        <p:nvSpPr>
          <p:cNvPr id="14" name="文本框 13"/>
          <p:cNvSpPr txBox="1"/>
          <p:nvPr/>
        </p:nvSpPr>
        <p:spPr>
          <a:xfrm>
            <a:off x="4775349" y="4425225"/>
            <a:ext cx="2252695" cy="338554"/>
          </a:xfrm>
          <a:prstGeom prst="rect">
            <a:avLst/>
          </a:prstGeom>
          <a:noFill/>
        </p:spPr>
        <p:txBody>
          <a:bodyPr wrap="square">
            <a:spAutoFit/>
          </a:bodyPr>
          <a:lstStyle/>
          <a:p>
            <a:r>
              <a:rPr lang="zh-CN" altLang="en-US" sz="1600" dirty="0" smtClean="0">
                <a:solidFill>
                  <a:srgbClr val="0070C0"/>
                </a:solidFill>
              </a:rPr>
              <a:t>出水</a:t>
            </a:r>
            <a:r>
              <a:rPr lang="zh-CN" altLang="en-US" sz="1600" dirty="0">
                <a:solidFill>
                  <a:srgbClr val="0070C0"/>
                </a:solidFill>
              </a:rPr>
              <a:t>温度监测报警装置</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机械企业重大事故隐患解读</a:t>
            </a:r>
          </a:p>
        </p:txBody>
      </p:sp>
      <p:sp>
        <p:nvSpPr>
          <p:cNvPr id="9" name="文本框 8"/>
          <p:cNvSpPr txBox="1"/>
          <p:nvPr/>
        </p:nvSpPr>
        <p:spPr>
          <a:xfrm>
            <a:off x="2106609" y="3505851"/>
            <a:ext cx="2376264" cy="584775"/>
          </a:xfrm>
          <a:prstGeom prst="rect">
            <a:avLst/>
          </a:prstGeom>
          <a:noFill/>
        </p:spPr>
        <p:txBody>
          <a:bodyPr wrap="square">
            <a:spAutoFit/>
          </a:bodyPr>
          <a:lstStyle/>
          <a:p>
            <a:r>
              <a:rPr lang="zh-CN" altLang="en-US" sz="1600" dirty="0">
                <a:solidFill>
                  <a:srgbClr val="0070C0"/>
                </a:solidFill>
              </a:rPr>
              <a:t>规范设置进出水流量差、出水温度监测报警装置</a:t>
            </a:r>
          </a:p>
        </p:txBody>
      </p:sp>
      <p:sp>
        <p:nvSpPr>
          <p:cNvPr id="8" name="矩形 7"/>
          <p:cNvSpPr/>
          <p:nvPr/>
        </p:nvSpPr>
        <p:spPr>
          <a:xfrm>
            <a:off x="467544" y="742120"/>
            <a:ext cx="8064896" cy="605494"/>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（四）铸造用熔炼炉、精炼炉、压铸机、氧枪的冷却水系统未设置出水温度、进出水流量差监测报警装置，或者监测报警装置</a:t>
            </a:r>
            <a:r>
              <a:rPr lang="zh-CN" altLang="en-US" sz="1600" dirty="0" smtClean="0"/>
              <a:t>未与</a:t>
            </a:r>
            <a:r>
              <a:rPr lang="zh-CN" altLang="en-US" sz="1600" dirty="0"/>
              <a:t>熔融金属加热、输送控制系统</a:t>
            </a:r>
            <a:r>
              <a:rPr lang="zh-CN" altLang="en-US" sz="1600" dirty="0" smtClean="0"/>
              <a:t>联锁</a:t>
            </a:r>
            <a:endParaRPr lang="zh-CN" altLang="en-US" sz="1600" dirty="0"/>
          </a:p>
        </p:txBody>
      </p:sp>
      <p:sp>
        <p:nvSpPr>
          <p:cNvPr id="10" name="文本框 9"/>
          <p:cNvSpPr txBox="1"/>
          <p:nvPr/>
        </p:nvSpPr>
        <p:spPr>
          <a:xfrm>
            <a:off x="467544" y="1347614"/>
            <a:ext cx="8064896" cy="1528624"/>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3</a:t>
            </a:r>
            <a:r>
              <a:rPr lang="zh-CN" altLang="en-US" sz="1400" b="0" dirty="0">
                <a:solidFill>
                  <a:schemeClr val="tx1"/>
                </a:solidFill>
                <a:latin typeface="+mn-lt"/>
                <a:cs typeface="+mn-cs"/>
              </a:rPr>
              <a:t>）用于压铸机模温控制的冷却水系统未设置出水温度监测报警装置，或者出水温度监测报警装置未与熔融金属输送控制系统</a:t>
            </a:r>
            <a:r>
              <a:rPr lang="zh-CN" altLang="en-US" sz="1400" b="0" dirty="0" smtClean="0">
                <a:solidFill>
                  <a:schemeClr val="tx1"/>
                </a:solidFill>
                <a:latin typeface="+mn-lt"/>
                <a:cs typeface="+mn-cs"/>
              </a:rPr>
              <a:t>联锁</a:t>
            </a:r>
            <a:r>
              <a:rPr lang="zh-CN" altLang="en-US" sz="1400" b="0" dirty="0">
                <a:solidFill>
                  <a:schemeClr val="tx1"/>
                </a:solidFill>
                <a:latin typeface="+mn-lt"/>
                <a:cs typeface="+mn-cs"/>
              </a:rPr>
              <a:t>。</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4</a:t>
            </a:r>
            <a:r>
              <a:rPr lang="zh-CN" altLang="en-US" sz="1400" b="0" dirty="0">
                <a:solidFill>
                  <a:schemeClr val="tx1"/>
                </a:solidFill>
                <a:latin typeface="+mn-lt"/>
                <a:cs typeface="+mn-cs"/>
              </a:rPr>
              <a:t>）用于压铸机模温控制的冷却水系统未设置进出水流量差监测报警装置（或者等效的测漏报警装置，如水压监测报警装置），或者进出水流量差监测报警装置（或者等效的测漏报警装置，如水 压监测报警装置）未与熔融金属输送控制系统联锁。</a:t>
            </a:r>
          </a:p>
        </p:txBody>
      </p:sp>
      <p:pic>
        <p:nvPicPr>
          <p:cNvPr id="3" name="图片 2"/>
          <p:cNvPicPr>
            <a:picLocks noChangeAspect="1"/>
          </p:cNvPicPr>
          <p:nvPr/>
        </p:nvPicPr>
        <p:blipFill>
          <a:blip r:embed="rId3"/>
          <a:stretch>
            <a:fillRect/>
          </a:stretch>
        </p:blipFill>
        <p:spPr>
          <a:xfrm>
            <a:off x="4494084" y="2886143"/>
            <a:ext cx="3787463" cy="1800000"/>
          </a:xfrm>
          <a:prstGeom prst="rect">
            <a:avLst/>
          </a:prstGeom>
        </p:spPr>
      </p:pic>
      <p:pic>
        <p:nvPicPr>
          <p:cNvPr id="6" name="图片 5"/>
          <p:cNvPicPr>
            <a:picLocks noChangeAspect="1"/>
          </p:cNvPicPr>
          <p:nvPr/>
        </p:nvPicPr>
        <p:blipFill>
          <a:blip r:embed="rId4"/>
          <a:stretch>
            <a:fillRect/>
          </a:stretch>
        </p:blipFill>
        <p:spPr>
          <a:xfrm>
            <a:off x="4572000" y="2940780"/>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41797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通用重大事故隐患解读</a:t>
            </a:r>
          </a:p>
        </p:txBody>
      </p:sp>
      <p:sp>
        <p:nvSpPr>
          <p:cNvPr id="2" name="矩形 1"/>
          <p:cNvSpPr/>
          <p:nvPr/>
        </p:nvSpPr>
        <p:spPr>
          <a:xfrm>
            <a:off x="539552" y="1635107"/>
            <a:ext cx="7992888" cy="882293"/>
          </a:xfrm>
          <a:prstGeom prst="rect">
            <a:avLst/>
          </a:prstGeom>
        </p:spPr>
        <p:txBody>
          <a:bodyPr wrap="square">
            <a:spAutoFit/>
          </a:bodyPr>
          <a:lstStyle/>
          <a:p>
            <a:pPr indent="406400" algn="just">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endParaRPr lang="zh-CN" altLang="en-US" sz="1600" b="1" dirty="0">
              <a:solidFill>
                <a:srgbClr val="002060"/>
              </a:solidFill>
              <a:latin typeface="+mn-ea"/>
              <a:cs typeface="Times New Roman" panose="02020603050405020304" charset="0"/>
            </a:endParaRPr>
          </a:p>
          <a:p>
            <a:pPr indent="360680"/>
            <a:r>
              <a:rPr lang="zh-CN" altLang="en-US" sz="1400" dirty="0">
                <a:latin typeface="+mn-ea"/>
                <a:cs typeface="Times New Roman" panose="02020603050405020304" charset="0"/>
              </a:rPr>
              <a:t>（</a:t>
            </a:r>
            <a:r>
              <a:rPr lang="en-US" altLang="zh-CN" sz="1400" dirty="0">
                <a:latin typeface="+mn-ea"/>
                <a:cs typeface="Times New Roman" panose="02020603050405020304" charset="0"/>
              </a:rPr>
              <a:t>2</a:t>
            </a:r>
            <a:r>
              <a:rPr lang="zh-CN" altLang="en-US" sz="1400" dirty="0">
                <a:latin typeface="+mn-ea"/>
                <a:cs typeface="Times New Roman" panose="02020603050405020304" charset="0"/>
              </a:rPr>
              <a:t>）</a:t>
            </a:r>
            <a:r>
              <a:rPr lang="zh-CN" altLang="zh-CN" sz="1400" dirty="0"/>
              <a:t>生产经营项目、场所发包或者出租给其他单位的，企业与承包单位、承租单位签订的安全生产管理协议、承包合同、承租合同中，免除或者转嫁企业安全生产工作统一协调、管理义务。</a:t>
            </a:r>
          </a:p>
        </p:txBody>
      </p:sp>
      <p:sp>
        <p:nvSpPr>
          <p:cNvPr id="24" name="矩形 23"/>
          <p:cNvSpPr/>
          <p:nvPr/>
        </p:nvSpPr>
        <p:spPr>
          <a:xfrm>
            <a:off x="1994860" y="4426100"/>
            <a:ext cx="5082272" cy="364522"/>
          </a:xfrm>
          <a:prstGeom prst="rect">
            <a:avLst/>
          </a:prstGeom>
        </p:spPr>
        <p:txBody>
          <a:bodyPr wrap="square">
            <a:noAutofit/>
          </a:bodyPr>
          <a:lstStyle/>
          <a:p>
            <a:r>
              <a:rPr lang="zh-CN" altLang="zh-CN" sz="1600" dirty="0">
                <a:solidFill>
                  <a:srgbClr val="FF0000"/>
                </a:solidFill>
              </a:rPr>
              <a:t>签订免除甲方管理、事故责任的协议，为重大隐患行为</a:t>
            </a:r>
          </a:p>
        </p:txBody>
      </p:sp>
      <p:pic>
        <p:nvPicPr>
          <p:cNvPr id="27" name="Picture 3"/>
          <p:cNvPicPr>
            <a:picLocks noChangeAspect="1" noChangeArrowheads="1"/>
          </p:cNvPicPr>
          <p:nvPr/>
        </p:nvPicPr>
        <p:blipFill>
          <a:blip r:embed="rId3"/>
          <a:srcRect/>
          <a:stretch>
            <a:fillRect/>
          </a:stretch>
        </p:blipFill>
        <p:spPr bwMode="auto">
          <a:xfrm>
            <a:off x="3059832" y="2571750"/>
            <a:ext cx="3282323" cy="180000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4"/>
          <p:cNvPicPr>
            <a:picLocks noChangeAspect="1" noChangeArrowheads="1"/>
          </p:cNvPicPr>
          <p:nvPr/>
        </p:nvPicPr>
        <p:blipFill>
          <a:blip r:embed="rId4"/>
          <a:srcRect/>
          <a:stretch>
            <a:fillRect/>
          </a:stretch>
        </p:blipFill>
        <p:spPr bwMode="auto">
          <a:xfrm>
            <a:off x="3178364" y="2643758"/>
            <a:ext cx="381080" cy="380700"/>
          </a:xfrm>
          <a:prstGeom prst="rect">
            <a:avLst/>
          </a:prstGeom>
          <a:noFill/>
          <a:extLst>
            <a:ext uri="{909E8E84-426E-40DD-AFC4-6F175D3DCCD1}">
              <a14:hiddenFill xmlns:a14="http://schemas.microsoft.com/office/drawing/2010/main">
                <a:solidFill>
                  <a:srgbClr val="FFFFFF"/>
                </a:solidFill>
              </a14:hiddenFill>
            </a:ext>
          </a:extLst>
        </p:spPr>
      </p:pic>
      <p:sp>
        <p:nvSpPr>
          <p:cNvPr id="44" name="Freeform 34"/>
          <p:cNvSpPr/>
          <p:nvPr/>
        </p:nvSpPr>
        <p:spPr bwMode="auto">
          <a:xfrm>
            <a:off x="3303300" y="3651870"/>
            <a:ext cx="2736304" cy="618249"/>
          </a:xfrm>
          <a:custGeom>
            <a:avLst/>
            <a:gdLst>
              <a:gd name="T0" fmla="+- 0 4204 4204"/>
              <a:gd name="T1" fmla="*/ T0 w 3839"/>
              <a:gd name="T2" fmla="+- 0 -703 -1153"/>
              <a:gd name="T3" fmla="*/ -703 h 450"/>
              <a:gd name="T4" fmla="+- 0 8043 4204"/>
              <a:gd name="T5" fmla="*/ T4 w 3839"/>
              <a:gd name="T6" fmla="+- 0 -703 -1153"/>
              <a:gd name="T7" fmla="*/ -703 h 450"/>
              <a:gd name="T8" fmla="+- 0 8043 4204"/>
              <a:gd name="T9" fmla="*/ T8 w 3839"/>
              <a:gd name="T10" fmla="+- 0 -1153 -1153"/>
              <a:gd name="T11" fmla="*/ -1153 h 450"/>
              <a:gd name="T12" fmla="+- 0 4204 4204"/>
              <a:gd name="T13" fmla="*/ T12 w 3839"/>
              <a:gd name="T14" fmla="+- 0 -1153 -1153"/>
              <a:gd name="T15" fmla="*/ -1153 h 450"/>
              <a:gd name="T16" fmla="+- 0 4204 4204"/>
              <a:gd name="T17" fmla="*/ T16 w 3839"/>
              <a:gd name="T18" fmla="+- 0 -703 -1153"/>
              <a:gd name="T19" fmla="*/ -703 h 450"/>
            </a:gdLst>
            <a:ahLst/>
            <a:cxnLst>
              <a:cxn ang="0">
                <a:pos x="T1" y="T3"/>
              </a:cxn>
              <a:cxn ang="0">
                <a:pos x="T5" y="T7"/>
              </a:cxn>
              <a:cxn ang="0">
                <a:pos x="T9" y="T11"/>
              </a:cxn>
              <a:cxn ang="0">
                <a:pos x="T13" y="T15"/>
              </a:cxn>
              <a:cxn ang="0">
                <a:pos x="T17" y="T19"/>
              </a:cxn>
            </a:cxnLst>
            <a:rect l="0" t="0" r="r" b="b"/>
            <a:pathLst>
              <a:path w="3839" h="450">
                <a:moveTo>
                  <a:pt x="0" y="450"/>
                </a:moveTo>
                <a:lnTo>
                  <a:pt x="3839" y="450"/>
                </a:lnTo>
                <a:lnTo>
                  <a:pt x="3839" y="0"/>
                </a:lnTo>
                <a:lnTo>
                  <a:pt x="0" y="0"/>
                </a:lnTo>
                <a:lnTo>
                  <a:pt x="0" y="450"/>
                </a:lnTo>
                <a:close/>
              </a:path>
            </a:pathLst>
          </a:custGeom>
          <a:noFill/>
          <a:ln w="19050">
            <a:solidFill>
              <a:srgbClr val="C00000"/>
            </a:solidFill>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p>
        </p:txBody>
      </p:sp>
      <p:sp>
        <p:nvSpPr>
          <p:cNvPr id="9" name="矩形 8"/>
          <p:cNvSpPr/>
          <p:nvPr/>
        </p:nvSpPr>
        <p:spPr>
          <a:xfrm>
            <a:off x="539552" y="981283"/>
            <a:ext cx="7992888" cy="65436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（一）未对承包单位、承租单位的安全生产工作统一协调、管理，或者未定期进行</a:t>
            </a:r>
            <a:r>
              <a:rPr lang="zh-CN" altLang="en-US" sz="1600" dirty="0" smtClean="0"/>
              <a:t>安全检查</a:t>
            </a:r>
            <a:endParaRPr lang="zh-CN" altLang="en-US" sz="1600" dirty="0"/>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机械企业重大事故隐患解读</a:t>
            </a:r>
          </a:p>
        </p:txBody>
      </p:sp>
      <p:sp>
        <p:nvSpPr>
          <p:cNvPr id="8" name="文本框 7"/>
          <p:cNvSpPr txBox="1"/>
          <p:nvPr/>
        </p:nvSpPr>
        <p:spPr>
          <a:xfrm>
            <a:off x="3995936" y="3286883"/>
            <a:ext cx="1440160" cy="584775"/>
          </a:xfrm>
          <a:prstGeom prst="rect">
            <a:avLst/>
          </a:prstGeom>
          <a:noFill/>
        </p:spPr>
        <p:txBody>
          <a:bodyPr wrap="square">
            <a:spAutoFit/>
          </a:bodyPr>
          <a:lstStyle/>
          <a:p>
            <a:r>
              <a:rPr lang="zh-CN" altLang="en-US" sz="1600" dirty="0">
                <a:solidFill>
                  <a:srgbClr val="FF0000"/>
                </a:solidFill>
              </a:rPr>
              <a:t>出水温度未与氧气输送连锁</a:t>
            </a:r>
          </a:p>
        </p:txBody>
      </p:sp>
      <p:sp>
        <p:nvSpPr>
          <p:cNvPr id="9" name="矩形 8"/>
          <p:cNvSpPr/>
          <p:nvPr/>
        </p:nvSpPr>
        <p:spPr>
          <a:xfrm>
            <a:off x="467544" y="742120"/>
            <a:ext cx="8064896" cy="605494"/>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（四）铸造用熔炼炉、精炼炉、压铸机、氧枪的冷却水系统未设置出水温度、进出水流量差监测报警装置，或者监测报警装置</a:t>
            </a:r>
            <a:r>
              <a:rPr lang="zh-CN" altLang="en-US" sz="1600" dirty="0" smtClean="0"/>
              <a:t>未与</a:t>
            </a:r>
            <a:r>
              <a:rPr lang="zh-CN" altLang="en-US" sz="1600" dirty="0"/>
              <a:t>熔融金属加热、输送控制系统</a:t>
            </a:r>
            <a:r>
              <a:rPr lang="zh-CN" altLang="en-US" sz="1600" dirty="0" smtClean="0"/>
              <a:t>联锁</a:t>
            </a:r>
            <a:endParaRPr lang="zh-CN" altLang="en-US" sz="1600" dirty="0"/>
          </a:p>
        </p:txBody>
      </p:sp>
      <p:sp>
        <p:nvSpPr>
          <p:cNvPr id="10" name="文本框 9"/>
          <p:cNvSpPr txBox="1"/>
          <p:nvPr/>
        </p:nvSpPr>
        <p:spPr>
          <a:xfrm>
            <a:off x="467544" y="1347614"/>
            <a:ext cx="8064896" cy="1313180"/>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5</a:t>
            </a:r>
            <a:r>
              <a:rPr lang="zh-CN" altLang="en-US" sz="1400" b="0" dirty="0">
                <a:solidFill>
                  <a:schemeClr val="tx1"/>
                </a:solidFill>
                <a:latin typeface="+mn-lt"/>
                <a:cs typeface="+mn-cs"/>
              </a:rPr>
              <a:t>）氧枪的冷却水系统未设置出水温度监测报警装置，或者出水温度监测报警装置未与氧气输送控制系统联锁。</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6</a:t>
            </a:r>
            <a:r>
              <a:rPr lang="zh-CN" altLang="en-US" sz="1400" b="0" dirty="0">
                <a:solidFill>
                  <a:schemeClr val="tx1"/>
                </a:solidFill>
                <a:latin typeface="+mn-lt"/>
                <a:cs typeface="+mn-cs"/>
              </a:rPr>
              <a:t>）氧枪的冷却水系统未设置进出水流量差监测报警装置，</a:t>
            </a:r>
            <a:r>
              <a:rPr lang="zh-CN" altLang="en-US" sz="1400" b="0" dirty="0" smtClean="0">
                <a:solidFill>
                  <a:schemeClr val="tx1"/>
                </a:solidFill>
                <a:latin typeface="+mn-lt"/>
                <a:cs typeface="+mn-cs"/>
              </a:rPr>
              <a:t>或者</a:t>
            </a:r>
            <a:r>
              <a:rPr lang="zh-CN" altLang="en-US" sz="1400" b="0" dirty="0">
                <a:solidFill>
                  <a:schemeClr val="tx1"/>
                </a:solidFill>
                <a:latin typeface="+mn-lt"/>
                <a:cs typeface="+mn-cs"/>
              </a:rPr>
              <a:t>进出水流量差监测报警装置未与氧气输送控制系统联锁。</a:t>
            </a:r>
          </a:p>
        </p:txBody>
      </p:sp>
      <p:pic>
        <p:nvPicPr>
          <p:cNvPr id="5" name="图片 4"/>
          <p:cNvPicPr>
            <a:picLocks noChangeAspect="1"/>
          </p:cNvPicPr>
          <p:nvPr/>
        </p:nvPicPr>
        <p:blipFill>
          <a:blip r:embed="rId3"/>
          <a:stretch>
            <a:fillRect/>
          </a:stretch>
        </p:blipFill>
        <p:spPr>
          <a:xfrm>
            <a:off x="1331640" y="2679271"/>
            <a:ext cx="2518796" cy="1800000"/>
          </a:xfrm>
          <a:prstGeom prst="rect">
            <a:avLst/>
          </a:prstGeom>
        </p:spPr>
      </p:pic>
      <p:pic>
        <p:nvPicPr>
          <p:cNvPr id="6" name="图片 5"/>
          <p:cNvPicPr>
            <a:picLocks noChangeAspect="1"/>
          </p:cNvPicPr>
          <p:nvPr/>
        </p:nvPicPr>
        <p:blipFill>
          <a:blip r:embed="rId4"/>
          <a:stretch>
            <a:fillRect/>
          </a:stretch>
        </p:blipFill>
        <p:spPr>
          <a:xfrm>
            <a:off x="1403648" y="2771829"/>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机械企业重大事故隐患解读</a:t>
            </a:r>
          </a:p>
        </p:txBody>
      </p:sp>
      <p:sp>
        <p:nvSpPr>
          <p:cNvPr id="11" name="文本框 10"/>
          <p:cNvSpPr txBox="1"/>
          <p:nvPr/>
        </p:nvSpPr>
        <p:spPr>
          <a:xfrm>
            <a:off x="189993" y="3155047"/>
            <a:ext cx="1735149" cy="1323439"/>
          </a:xfrm>
          <a:prstGeom prst="rect">
            <a:avLst/>
          </a:prstGeom>
          <a:noFill/>
        </p:spPr>
        <p:txBody>
          <a:bodyPr wrap="square">
            <a:spAutoFit/>
          </a:bodyPr>
          <a:lstStyle/>
          <a:p>
            <a:r>
              <a:rPr lang="zh-CN" altLang="en-US" sz="1600" dirty="0">
                <a:solidFill>
                  <a:srgbClr val="0070C0"/>
                </a:solidFill>
              </a:rPr>
              <a:t>熔保一体炉未设出水、进出水流量差监测报警装置，不属于重大隐患</a:t>
            </a:r>
          </a:p>
        </p:txBody>
      </p:sp>
      <p:sp>
        <p:nvSpPr>
          <p:cNvPr id="13" name="文本框 12"/>
          <p:cNvSpPr txBox="1"/>
          <p:nvPr/>
        </p:nvSpPr>
        <p:spPr>
          <a:xfrm>
            <a:off x="7112392" y="3075806"/>
            <a:ext cx="1872208" cy="1569660"/>
          </a:xfrm>
          <a:prstGeom prst="rect">
            <a:avLst/>
          </a:prstGeom>
          <a:noFill/>
        </p:spPr>
        <p:txBody>
          <a:bodyPr wrap="square">
            <a:spAutoFit/>
          </a:bodyPr>
          <a:lstStyle/>
          <a:p>
            <a:r>
              <a:rPr lang="zh-CN" altLang="en-US" sz="1600" dirty="0">
                <a:solidFill>
                  <a:srgbClr val="0070C0"/>
                </a:solidFill>
              </a:rPr>
              <a:t>非镁合金压铸且锁模力</a:t>
            </a:r>
            <a:r>
              <a:rPr lang="zh-CN" altLang="en-US" sz="1600" dirty="0" smtClean="0">
                <a:solidFill>
                  <a:srgbClr val="0070C0"/>
                </a:solidFill>
              </a:rPr>
              <a:t>小于</a:t>
            </a:r>
            <a:r>
              <a:rPr lang="en-US" altLang="zh-CN" sz="1600" dirty="0" smtClean="0">
                <a:solidFill>
                  <a:srgbClr val="0070C0"/>
                </a:solidFill>
              </a:rPr>
              <a:t>2000</a:t>
            </a:r>
            <a:r>
              <a:rPr lang="zh-CN" altLang="en-US" sz="1600" dirty="0" smtClean="0">
                <a:solidFill>
                  <a:srgbClr val="0070C0"/>
                </a:solidFill>
              </a:rPr>
              <a:t>吨</a:t>
            </a:r>
            <a:r>
              <a:rPr lang="zh-CN" altLang="en-US" sz="1600" dirty="0">
                <a:solidFill>
                  <a:srgbClr val="0070C0"/>
                </a:solidFill>
              </a:rPr>
              <a:t>，未设出水、进出水流量差监测报警装置，不属于重大隐患</a:t>
            </a:r>
          </a:p>
        </p:txBody>
      </p:sp>
      <p:sp>
        <p:nvSpPr>
          <p:cNvPr id="10" name="矩形 9"/>
          <p:cNvSpPr/>
          <p:nvPr/>
        </p:nvSpPr>
        <p:spPr>
          <a:xfrm>
            <a:off x="467544" y="742120"/>
            <a:ext cx="8064896" cy="605494"/>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（四）铸造用熔炼炉、精炼炉、压铸机、氧枪的冷却水系统未设置出水温度、进出水流量差监测报警装置，或者监测报警装置</a:t>
            </a:r>
            <a:r>
              <a:rPr lang="zh-CN" altLang="en-US" sz="1600" dirty="0" smtClean="0"/>
              <a:t>未与</a:t>
            </a:r>
            <a:r>
              <a:rPr lang="zh-CN" altLang="en-US" sz="1600" dirty="0"/>
              <a:t>熔融金属加热、输送控制系统</a:t>
            </a:r>
            <a:r>
              <a:rPr lang="zh-CN" altLang="en-US" sz="1600" dirty="0" smtClean="0"/>
              <a:t>联锁</a:t>
            </a:r>
            <a:endParaRPr lang="zh-CN" altLang="en-US" sz="1600" dirty="0"/>
          </a:p>
        </p:txBody>
      </p:sp>
      <p:sp>
        <p:nvSpPr>
          <p:cNvPr id="12" name="文本框 11"/>
          <p:cNvSpPr txBox="1"/>
          <p:nvPr/>
        </p:nvSpPr>
        <p:spPr>
          <a:xfrm>
            <a:off x="467544" y="1345804"/>
            <a:ext cx="8064896" cy="1528624"/>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zh-CN" altLang="en-US" dirty="0"/>
              <a:t>不判定为重大危险源的情形：</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）有色合金铸造用机边熔保一体炉，未设置出水温度、进出水流量差监测报警装置，或者监测报警装置未与熔融金属加热、</a:t>
            </a:r>
            <a:r>
              <a:rPr lang="zh-CN" altLang="en-US" sz="1400" b="0" dirty="0" smtClean="0">
                <a:solidFill>
                  <a:schemeClr val="tx1"/>
                </a:solidFill>
                <a:latin typeface="+mn-lt"/>
                <a:cs typeface="+mn-cs"/>
              </a:rPr>
              <a:t>输送</a:t>
            </a:r>
            <a:r>
              <a:rPr lang="zh-CN" altLang="en-US" sz="1400" b="0" dirty="0">
                <a:solidFill>
                  <a:schemeClr val="tx1"/>
                </a:solidFill>
                <a:latin typeface="+mn-lt"/>
                <a:cs typeface="+mn-cs"/>
              </a:rPr>
              <a:t>控制系统联锁；</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）用于非镁合金压铸且锁模力</a:t>
            </a:r>
            <a:r>
              <a:rPr lang="zh-CN" altLang="en-US" sz="1400" b="0" dirty="0" smtClean="0">
                <a:solidFill>
                  <a:schemeClr val="tx1"/>
                </a:solidFill>
                <a:latin typeface="+mn-lt"/>
                <a:cs typeface="+mn-cs"/>
              </a:rPr>
              <a:t>小于</a:t>
            </a:r>
            <a:r>
              <a:rPr lang="en-US" altLang="zh-CN" sz="1400" b="0" dirty="0" smtClean="0">
                <a:solidFill>
                  <a:schemeClr val="tx1"/>
                </a:solidFill>
                <a:latin typeface="+mn-lt"/>
                <a:cs typeface="+mn-cs"/>
              </a:rPr>
              <a:t>2000</a:t>
            </a:r>
            <a:r>
              <a:rPr lang="zh-CN" altLang="en-US" sz="1400" b="0" dirty="0" smtClean="0">
                <a:solidFill>
                  <a:schemeClr val="tx1"/>
                </a:solidFill>
                <a:latin typeface="+mn-lt"/>
                <a:cs typeface="+mn-cs"/>
              </a:rPr>
              <a:t>吨</a:t>
            </a:r>
            <a:r>
              <a:rPr lang="zh-CN" altLang="en-US" sz="1400" b="0" dirty="0">
                <a:solidFill>
                  <a:schemeClr val="tx1"/>
                </a:solidFill>
                <a:latin typeface="+mn-lt"/>
                <a:cs typeface="+mn-cs"/>
              </a:rPr>
              <a:t>（含）、开合模区域设有安全门或者安全挡板的压铸机，用于模温控制的冷却水系统未设置出水温度、进出水流量差监测报警装置，或者监测报警</a:t>
            </a:r>
            <a:r>
              <a:rPr lang="zh-CN" altLang="en-US" sz="1400" b="0" dirty="0" smtClean="0">
                <a:solidFill>
                  <a:schemeClr val="tx1"/>
                </a:solidFill>
                <a:latin typeface="+mn-lt"/>
                <a:cs typeface="+mn-cs"/>
              </a:rPr>
              <a:t>装置</a:t>
            </a:r>
            <a:r>
              <a:rPr lang="zh-CN" altLang="en-US" sz="1400" b="0" dirty="0">
                <a:solidFill>
                  <a:schemeClr val="tx1"/>
                </a:solidFill>
                <a:latin typeface="+mn-lt"/>
                <a:cs typeface="+mn-cs"/>
              </a:rPr>
              <a:t>未与熔融金属输送控制系统联锁。</a:t>
            </a:r>
          </a:p>
        </p:txBody>
      </p:sp>
      <p:pic>
        <p:nvPicPr>
          <p:cNvPr id="3" name="图片 2"/>
          <p:cNvPicPr>
            <a:picLocks noChangeAspect="1"/>
          </p:cNvPicPr>
          <p:nvPr/>
        </p:nvPicPr>
        <p:blipFill>
          <a:blip r:embed="rId3"/>
          <a:stretch>
            <a:fillRect/>
          </a:stretch>
        </p:blipFill>
        <p:spPr>
          <a:xfrm>
            <a:off x="1855426" y="2934205"/>
            <a:ext cx="2531193" cy="1800000"/>
          </a:xfrm>
          <a:prstGeom prst="rect">
            <a:avLst/>
          </a:prstGeom>
        </p:spPr>
      </p:pic>
      <p:pic>
        <p:nvPicPr>
          <p:cNvPr id="4" name="图片 3"/>
          <p:cNvPicPr>
            <a:picLocks noChangeAspect="1"/>
          </p:cNvPicPr>
          <p:nvPr/>
        </p:nvPicPr>
        <p:blipFill>
          <a:blip r:embed="rId4"/>
          <a:stretch>
            <a:fillRect/>
          </a:stretch>
        </p:blipFill>
        <p:spPr>
          <a:xfrm>
            <a:off x="4567082" y="2934205"/>
            <a:ext cx="2468384" cy="1800000"/>
          </a:xfrm>
          <a:prstGeom prst="rect">
            <a:avLst/>
          </a:prstGeom>
        </p:spPr>
      </p:pic>
      <p:pic>
        <p:nvPicPr>
          <p:cNvPr id="5" name="图片 4"/>
          <p:cNvPicPr>
            <a:picLocks noChangeAspect="1"/>
          </p:cNvPicPr>
          <p:nvPr/>
        </p:nvPicPr>
        <p:blipFill>
          <a:blip r:embed="rId5"/>
          <a:stretch>
            <a:fillRect/>
          </a:stretch>
        </p:blipFill>
        <p:spPr>
          <a:xfrm>
            <a:off x="4644008" y="2995596"/>
            <a:ext cx="357750" cy="357333"/>
          </a:xfrm>
          <a:prstGeom prst="rect">
            <a:avLst/>
          </a:prstGeom>
        </p:spPr>
      </p:pic>
      <p:pic>
        <p:nvPicPr>
          <p:cNvPr id="8" name="图片 7"/>
          <p:cNvPicPr>
            <a:picLocks noChangeAspect="1"/>
          </p:cNvPicPr>
          <p:nvPr/>
        </p:nvPicPr>
        <p:blipFill>
          <a:blip r:embed="rId5"/>
          <a:stretch>
            <a:fillRect/>
          </a:stretch>
        </p:blipFill>
        <p:spPr>
          <a:xfrm>
            <a:off x="1925142" y="2995597"/>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机械企业重大事故隐患解读</a:t>
            </a:r>
          </a:p>
        </p:txBody>
      </p:sp>
      <p:sp>
        <p:nvSpPr>
          <p:cNvPr id="10" name="矩形 9"/>
          <p:cNvSpPr/>
          <p:nvPr/>
        </p:nvSpPr>
        <p:spPr>
          <a:xfrm>
            <a:off x="467544" y="742120"/>
            <a:ext cx="8064896" cy="893526"/>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（五）使用煤气（天然气）的燃烧装置的燃气总管未设置管道压力监测报警装置，或者监测报警装置未与紧急自动切断装置联锁，或者燃烧装置未设置火焰监测和熄火保护系统</a:t>
            </a:r>
          </a:p>
        </p:txBody>
      </p:sp>
      <p:sp>
        <p:nvSpPr>
          <p:cNvPr id="14" name="文本框 13"/>
          <p:cNvSpPr txBox="1"/>
          <p:nvPr/>
        </p:nvSpPr>
        <p:spPr>
          <a:xfrm>
            <a:off x="467544" y="1635646"/>
            <a:ext cx="7992888" cy="882293"/>
          </a:xfrm>
          <a:prstGeom prst="rect">
            <a:avLst/>
          </a:prstGeom>
          <a:noFill/>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r>
              <a:rPr lang="zh-CN" altLang="en-US" sz="1600" b="1" dirty="0" smtClean="0">
                <a:solidFill>
                  <a:srgbClr val="002060"/>
                </a:solidFill>
                <a:latin typeface="+mn-ea"/>
                <a:cs typeface="Times New Roman" panose="02020603050405020304" charset="0"/>
              </a:rPr>
              <a:t>：</a:t>
            </a:r>
            <a:endParaRPr lang="en-US" altLang="zh-CN" sz="1600" b="1" dirty="0" smtClean="0">
              <a:solidFill>
                <a:srgbClr val="002060"/>
              </a:solidFill>
              <a:latin typeface="+mn-ea"/>
              <a:cs typeface="Times New Roman" panose="02020603050405020304" charset="0"/>
            </a:endParaRPr>
          </a:p>
          <a:p>
            <a:pPr indent="406400" algn="just"/>
            <a:r>
              <a:rPr lang="zh-CN" altLang="en-US" sz="1400" dirty="0"/>
              <a:t>“</a:t>
            </a:r>
            <a:r>
              <a:rPr lang="zh-CN" altLang="en-US" sz="1400" b="1" dirty="0"/>
              <a:t>燃烧装置的燃气总管</a:t>
            </a:r>
            <a:r>
              <a:rPr lang="zh-CN" altLang="en-US" sz="1400" dirty="0"/>
              <a:t>”是指以煤气（天然气）为燃料的烘烤器、熔炼炉、精炼炉、保温炉、加热炉、退火炉、热处理炉等单台设备的煤气（天然气）入口总管道。 </a:t>
            </a:r>
          </a:p>
        </p:txBody>
      </p:sp>
      <p:sp>
        <p:nvSpPr>
          <p:cNvPr id="15" name="文本框 14"/>
          <p:cNvSpPr txBox="1"/>
          <p:nvPr/>
        </p:nvSpPr>
        <p:spPr>
          <a:xfrm>
            <a:off x="467544" y="2517939"/>
            <a:ext cx="8064896" cy="1097736"/>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smtClean="0">
                <a:solidFill>
                  <a:schemeClr val="tx1"/>
                </a:solidFill>
              </a:rPr>
              <a:t>（</a:t>
            </a:r>
            <a:r>
              <a:rPr lang="en-US" altLang="zh-CN" sz="1400" b="0" dirty="0">
                <a:solidFill>
                  <a:schemeClr val="tx1"/>
                </a:solidFill>
              </a:rPr>
              <a:t>1</a:t>
            </a:r>
            <a:r>
              <a:rPr lang="zh-CN" altLang="en-US" sz="1400" b="0" dirty="0">
                <a:solidFill>
                  <a:schemeClr val="tx1"/>
                </a:solidFill>
              </a:rPr>
              <a:t>）使用煤气（天然气）的燃烧装置的燃气总管未设置管道压力监测报警装置</a:t>
            </a:r>
            <a:r>
              <a:rPr lang="zh-CN" altLang="en-US" sz="1400" b="0" dirty="0" smtClean="0">
                <a:solidFill>
                  <a:schemeClr val="tx1"/>
                </a:solidFill>
              </a:rPr>
              <a:t>。</a:t>
            </a:r>
            <a:endParaRPr lang="en-US" altLang="zh-CN" sz="1400" b="0" dirty="0" smtClean="0">
              <a:solidFill>
                <a:schemeClr val="tx1"/>
              </a:solidFill>
            </a:endParaRPr>
          </a:p>
          <a:p>
            <a:pPr>
              <a:lnSpc>
                <a:spcPct val="100000"/>
              </a:lnSpc>
            </a:pPr>
            <a:r>
              <a:rPr lang="zh-CN" altLang="en-US" sz="1400" b="0" dirty="0">
                <a:solidFill>
                  <a:schemeClr val="tx1"/>
                </a:solidFill>
              </a:rPr>
              <a:t>（</a:t>
            </a:r>
            <a:r>
              <a:rPr lang="en-US" altLang="zh-CN" sz="1400" b="0" dirty="0">
                <a:solidFill>
                  <a:schemeClr val="tx1"/>
                </a:solidFill>
              </a:rPr>
              <a:t>2</a:t>
            </a:r>
            <a:r>
              <a:rPr lang="zh-CN" altLang="en-US" sz="1400" b="0" dirty="0">
                <a:solidFill>
                  <a:schemeClr val="tx1"/>
                </a:solidFill>
              </a:rPr>
              <a:t>）使用煤气（天然气）的燃烧装置的燃气总管的压力监测报警装置未与紧急自动切断装置联锁。 </a:t>
            </a:r>
            <a:r>
              <a:rPr lang="zh-CN" altLang="en-US" sz="1400" b="0" dirty="0" smtClean="0">
                <a:solidFill>
                  <a:schemeClr val="tx1"/>
                </a:solidFill>
              </a:rPr>
              <a:t> </a:t>
            </a:r>
            <a:endParaRPr lang="zh-CN" altLang="en-US" sz="1400" b="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机械企业重大事故隐患解读</a:t>
            </a:r>
          </a:p>
        </p:txBody>
      </p:sp>
      <p:sp>
        <p:nvSpPr>
          <p:cNvPr id="10" name="矩形 9"/>
          <p:cNvSpPr/>
          <p:nvPr/>
        </p:nvSpPr>
        <p:spPr>
          <a:xfrm>
            <a:off x="467544" y="742120"/>
            <a:ext cx="8064896" cy="893526"/>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（五）使用煤气（天然气）的燃烧装置的燃气总管未设置管道压力监测报警装置，或者监测报警装置未与紧急自动切断装置联锁，或者燃烧装置未设置火焰监测和熄火保护系统</a:t>
            </a:r>
          </a:p>
        </p:txBody>
      </p:sp>
      <p:sp>
        <p:nvSpPr>
          <p:cNvPr id="15" name="文本框 14"/>
          <p:cNvSpPr txBox="1"/>
          <p:nvPr/>
        </p:nvSpPr>
        <p:spPr>
          <a:xfrm>
            <a:off x="467544" y="1635646"/>
            <a:ext cx="8064896" cy="666849"/>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smtClean="0">
                <a:solidFill>
                  <a:schemeClr val="tx1"/>
                </a:solidFill>
                <a:latin typeface="+mn-lt"/>
                <a:cs typeface="+mn-cs"/>
              </a:rPr>
              <a:t>（</a:t>
            </a:r>
            <a:r>
              <a:rPr lang="en-US" altLang="zh-CN" sz="1400" b="0" dirty="0">
                <a:solidFill>
                  <a:schemeClr val="tx1"/>
                </a:solidFill>
                <a:latin typeface="+mn-lt"/>
                <a:cs typeface="+mn-cs"/>
              </a:rPr>
              <a:t>3</a:t>
            </a:r>
            <a:r>
              <a:rPr lang="zh-CN" altLang="en-US" sz="1400" b="0" dirty="0">
                <a:solidFill>
                  <a:schemeClr val="tx1"/>
                </a:solidFill>
                <a:latin typeface="+mn-lt"/>
                <a:cs typeface="+mn-cs"/>
              </a:rPr>
              <a:t>）使用煤气（天然气）的燃烧装置未设置火焰监测和熄火保护系统。 </a:t>
            </a:r>
          </a:p>
        </p:txBody>
      </p:sp>
      <p:pic>
        <p:nvPicPr>
          <p:cNvPr id="3" name="图片 2"/>
          <p:cNvPicPr>
            <a:picLocks noChangeAspect="1"/>
          </p:cNvPicPr>
          <p:nvPr/>
        </p:nvPicPr>
        <p:blipFill>
          <a:blip r:embed="rId3"/>
          <a:stretch>
            <a:fillRect/>
          </a:stretch>
        </p:blipFill>
        <p:spPr>
          <a:xfrm>
            <a:off x="251742" y="2434314"/>
            <a:ext cx="2808090" cy="1800000"/>
          </a:xfrm>
          <a:prstGeom prst="rect">
            <a:avLst/>
          </a:prstGeom>
        </p:spPr>
      </p:pic>
      <p:pic>
        <p:nvPicPr>
          <p:cNvPr id="4" name="图片 3"/>
          <p:cNvPicPr>
            <a:picLocks noChangeAspect="1"/>
          </p:cNvPicPr>
          <p:nvPr/>
        </p:nvPicPr>
        <p:blipFill>
          <a:blip r:embed="rId4"/>
          <a:stretch>
            <a:fillRect/>
          </a:stretch>
        </p:blipFill>
        <p:spPr>
          <a:xfrm>
            <a:off x="3095947" y="2427734"/>
            <a:ext cx="2808090" cy="1800000"/>
          </a:xfrm>
          <a:prstGeom prst="rect">
            <a:avLst/>
          </a:prstGeom>
        </p:spPr>
      </p:pic>
      <p:pic>
        <p:nvPicPr>
          <p:cNvPr id="5" name="图片 4"/>
          <p:cNvPicPr>
            <a:picLocks noChangeAspect="1"/>
          </p:cNvPicPr>
          <p:nvPr/>
        </p:nvPicPr>
        <p:blipFill>
          <a:blip r:embed="rId5"/>
          <a:stretch>
            <a:fillRect/>
          </a:stretch>
        </p:blipFill>
        <p:spPr>
          <a:xfrm>
            <a:off x="5940152" y="2427734"/>
            <a:ext cx="2808090" cy="1800000"/>
          </a:xfrm>
          <a:prstGeom prst="rect">
            <a:avLst/>
          </a:prstGeom>
        </p:spPr>
      </p:pic>
      <p:pic>
        <p:nvPicPr>
          <p:cNvPr id="6" name="图片 5"/>
          <p:cNvPicPr>
            <a:picLocks noChangeAspect="1"/>
          </p:cNvPicPr>
          <p:nvPr/>
        </p:nvPicPr>
        <p:blipFill>
          <a:blip r:embed="rId6"/>
          <a:stretch>
            <a:fillRect/>
          </a:stretch>
        </p:blipFill>
        <p:spPr>
          <a:xfrm>
            <a:off x="351255" y="2506643"/>
            <a:ext cx="357750" cy="357333"/>
          </a:xfrm>
          <a:prstGeom prst="rect">
            <a:avLst/>
          </a:prstGeom>
        </p:spPr>
      </p:pic>
      <p:pic>
        <p:nvPicPr>
          <p:cNvPr id="7" name="图片 6"/>
          <p:cNvPicPr>
            <a:picLocks noChangeAspect="1"/>
          </p:cNvPicPr>
          <p:nvPr/>
        </p:nvPicPr>
        <p:blipFill>
          <a:blip r:embed="rId6"/>
          <a:stretch>
            <a:fillRect/>
          </a:stretch>
        </p:blipFill>
        <p:spPr>
          <a:xfrm>
            <a:off x="3189896" y="2506644"/>
            <a:ext cx="357750" cy="357333"/>
          </a:xfrm>
          <a:prstGeom prst="rect">
            <a:avLst/>
          </a:prstGeom>
        </p:spPr>
      </p:pic>
      <p:pic>
        <p:nvPicPr>
          <p:cNvPr id="8" name="图片 7"/>
          <p:cNvPicPr>
            <a:picLocks noChangeAspect="1"/>
          </p:cNvPicPr>
          <p:nvPr/>
        </p:nvPicPr>
        <p:blipFill>
          <a:blip r:embed="rId6"/>
          <a:stretch>
            <a:fillRect/>
          </a:stretch>
        </p:blipFill>
        <p:spPr>
          <a:xfrm>
            <a:off x="6003550" y="2506645"/>
            <a:ext cx="357750" cy="357333"/>
          </a:xfrm>
          <a:prstGeom prst="rect">
            <a:avLst/>
          </a:prstGeom>
        </p:spPr>
      </p:pic>
      <p:sp>
        <p:nvSpPr>
          <p:cNvPr id="9" name="矩形 8"/>
          <p:cNvSpPr/>
          <p:nvPr/>
        </p:nvSpPr>
        <p:spPr>
          <a:xfrm>
            <a:off x="1153085" y="4311643"/>
            <a:ext cx="1005403" cy="338554"/>
          </a:xfrm>
          <a:prstGeom prst="rect">
            <a:avLst/>
          </a:prstGeom>
        </p:spPr>
        <p:txBody>
          <a:bodyPr wrap="none">
            <a:spAutoFit/>
          </a:bodyPr>
          <a:lstStyle/>
          <a:p>
            <a:r>
              <a:rPr lang="zh-CN" altLang="en-US" sz="1600" dirty="0">
                <a:solidFill>
                  <a:srgbClr val="0070C0"/>
                </a:solidFill>
              </a:rPr>
              <a:t>压力检测</a:t>
            </a:r>
          </a:p>
        </p:txBody>
      </p:sp>
      <p:sp>
        <p:nvSpPr>
          <p:cNvPr id="11" name="矩形 10"/>
          <p:cNvSpPr/>
          <p:nvPr/>
        </p:nvSpPr>
        <p:spPr>
          <a:xfrm>
            <a:off x="6552109" y="4267141"/>
            <a:ext cx="2052339" cy="369332"/>
          </a:xfrm>
          <a:prstGeom prst="rect">
            <a:avLst/>
          </a:prstGeom>
        </p:spPr>
        <p:txBody>
          <a:bodyPr wrap="square">
            <a:spAutoFit/>
          </a:bodyPr>
          <a:lstStyle/>
          <a:p>
            <a:r>
              <a:rPr lang="zh-CN" altLang="en-US" sz="1600" dirty="0">
                <a:solidFill>
                  <a:srgbClr val="0070C0"/>
                </a:solidFill>
              </a:rPr>
              <a:t>炉膛火焰</a:t>
            </a:r>
            <a:r>
              <a:rPr lang="zh-CN" altLang="en-US" sz="1600" dirty="0" smtClean="0">
                <a:solidFill>
                  <a:srgbClr val="0070C0"/>
                </a:solidFill>
              </a:rPr>
              <a:t>检测</a:t>
            </a:r>
            <a:r>
              <a:rPr lang="zh-CN" altLang="en-US" dirty="0"/>
              <a:t>	</a:t>
            </a:r>
          </a:p>
        </p:txBody>
      </p:sp>
      <p:sp>
        <p:nvSpPr>
          <p:cNvPr id="13" name="矩形 12"/>
          <p:cNvSpPr/>
          <p:nvPr/>
        </p:nvSpPr>
        <p:spPr>
          <a:xfrm>
            <a:off x="3707903" y="4255535"/>
            <a:ext cx="2016225" cy="338554"/>
          </a:xfrm>
          <a:prstGeom prst="rect">
            <a:avLst/>
          </a:prstGeom>
        </p:spPr>
        <p:txBody>
          <a:bodyPr wrap="none">
            <a:spAutoFit/>
          </a:bodyPr>
          <a:lstStyle/>
          <a:p>
            <a:r>
              <a:rPr lang="zh-CN" altLang="en-US" sz="1600" dirty="0">
                <a:solidFill>
                  <a:srgbClr val="0070C0"/>
                </a:solidFill>
              </a:rPr>
              <a:t>压力与切断连锁 	</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机械企业重大事故隐患解读</a:t>
            </a:r>
          </a:p>
        </p:txBody>
      </p:sp>
      <p:sp>
        <p:nvSpPr>
          <p:cNvPr id="10" name="矩形 9"/>
          <p:cNvSpPr/>
          <p:nvPr/>
        </p:nvSpPr>
        <p:spPr>
          <a:xfrm>
            <a:off x="467544" y="742120"/>
            <a:ext cx="8064896" cy="605494"/>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smtClean="0"/>
              <a:t>（</a:t>
            </a:r>
            <a:r>
              <a:rPr lang="zh-CN" altLang="en-US" sz="1600" dirty="0"/>
              <a:t>六</a:t>
            </a:r>
            <a:r>
              <a:rPr lang="zh-CN" altLang="en-US" sz="1600" dirty="0" smtClean="0"/>
              <a:t>）</a:t>
            </a:r>
            <a:r>
              <a:rPr lang="zh-CN" altLang="zh-CN" sz="1600" dirty="0"/>
              <a:t>使用可燃性有机溶剂清洗设备设施、工装器具、地面时，未采取防止可燃气体在周边密闭或者半密闭空间内积聚措施</a:t>
            </a:r>
            <a:endParaRPr lang="zh-CN" altLang="en-US" sz="1600" dirty="0"/>
          </a:p>
        </p:txBody>
      </p:sp>
      <p:sp>
        <p:nvSpPr>
          <p:cNvPr id="15" name="文本框 14"/>
          <p:cNvSpPr txBox="1"/>
          <p:nvPr/>
        </p:nvSpPr>
        <p:spPr>
          <a:xfrm>
            <a:off x="467544" y="1347614"/>
            <a:ext cx="8064896" cy="1313180"/>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）使用可燃性有机溶剂清洗设备设施、工装器具、地面时，未采取机械通风等措施防止可燃气体在密闭空间或者半密闭空间内积聚。 </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）使用可燃性有机溶剂清洗设备设施、工装器具、地面时，未采取隔离、封堵等措施防止可燃气体逸散到周边密闭或者半密闭空间内。 </a:t>
            </a:r>
          </a:p>
        </p:txBody>
      </p:sp>
      <p:pic>
        <p:nvPicPr>
          <p:cNvPr id="2" name="图片 1"/>
          <p:cNvPicPr>
            <a:picLocks noChangeAspect="1"/>
          </p:cNvPicPr>
          <p:nvPr/>
        </p:nvPicPr>
        <p:blipFill>
          <a:blip r:embed="rId3"/>
          <a:stretch>
            <a:fillRect/>
          </a:stretch>
        </p:blipFill>
        <p:spPr>
          <a:xfrm>
            <a:off x="2123728" y="2660794"/>
            <a:ext cx="2081927" cy="1800000"/>
          </a:xfrm>
          <a:prstGeom prst="rect">
            <a:avLst/>
          </a:prstGeom>
        </p:spPr>
      </p:pic>
      <p:pic>
        <p:nvPicPr>
          <p:cNvPr id="3" name="图片 2"/>
          <p:cNvPicPr>
            <a:picLocks noChangeAspect="1"/>
          </p:cNvPicPr>
          <p:nvPr/>
        </p:nvPicPr>
        <p:blipFill>
          <a:blip r:embed="rId4"/>
          <a:stretch>
            <a:fillRect/>
          </a:stretch>
        </p:blipFill>
        <p:spPr>
          <a:xfrm>
            <a:off x="4860032" y="2660794"/>
            <a:ext cx="2265965" cy="1800000"/>
          </a:xfrm>
          <a:prstGeom prst="rect">
            <a:avLst/>
          </a:prstGeom>
        </p:spPr>
      </p:pic>
      <p:pic>
        <p:nvPicPr>
          <p:cNvPr id="4" name="图片 3"/>
          <p:cNvPicPr>
            <a:picLocks noChangeAspect="1"/>
          </p:cNvPicPr>
          <p:nvPr/>
        </p:nvPicPr>
        <p:blipFill>
          <a:blip r:embed="rId5"/>
          <a:stretch>
            <a:fillRect/>
          </a:stretch>
        </p:blipFill>
        <p:spPr>
          <a:xfrm>
            <a:off x="2195736" y="2728068"/>
            <a:ext cx="357750" cy="357333"/>
          </a:xfrm>
          <a:prstGeom prst="rect">
            <a:avLst/>
          </a:prstGeom>
        </p:spPr>
      </p:pic>
      <p:pic>
        <p:nvPicPr>
          <p:cNvPr id="5" name="图片 4"/>
          <p:cNvPicPr>
            <a:picLocks noChangeAspect="1"/>
          </p:cNvPicPr>
          <p:nvPr/>
        </p:nvPicPr>
        <p:blipFill>
          <a:blip r:embed="rId6"/>
          <a:stretch>
            <a:fillRect/>
          </a:stretch>
        </p:blipFill>
        <p:spPr>
          <a:xfrm>
            <a:off x="4932040" y="2728068"/>
            <a:ext cx="357750" cy="357333"/>
          </a:xfrm>
          <a:prstGeom prst="rect">
            <a:avLst/>
          </a:prstGeom>
        </p:spPr>
      </p:pic>
      <p:sp>
        <p:nvSpPr>
          <p:cNvPr id="6" name="矩形 5"/>
          <p:cNvSpPr/>
          <p:nvPr/>
        </p:nvSpPr>
        <p:spPr>
          <a:xfrm>
            <a:off x="2156579" y="4443958"/>
            <a:ext cx="2016223" cy="369332"/>
          </a:xfrm>
          <a:prstGeom prst="rect">
            <a:avLst/>
          </a:prstGeom>
        </p:spPr>
        <p:txBody>
          <a:bodyPr wrap="square">
            <a:spAutoFit/>
          </a:bodyPr>
          <a:lstStyle/>
          <a:p>
            <a:r>
              <a:rPr lang="zh-CN" altLang="en-US" sz="1600" dirty="0">
                <a:solidFill>
                  <a:srgbClr val="0070C0"/>
                </a:solidFill>
              </a:rPr>
              <a:t>设有机械通风设施 </a:t>
            </a:r>
            <a:r>
              <a:rPr lang="zh-CN" altLang="en-US" dirty="0" smtClean="0">
                <a:solidFill>
                  <a:srgbClr val="000000"/>
                </a:solidFill>
                <a:latin typeface="FZHei-B01" panose="03000509000000000000" pitchFamily="65" charset="-122"/>
                <a:ea typeface="FZHei-B01" panose="03000509000000000000" pitchFamily="65" charset="-122"/>
              </a:rPr>
              <a:t>	</a:t>
            </a:r>
            <a:endParaRPr lang="zh-CN" altLang="en-US" dirty="0">
              <a:solidFill>
                <a:srgbClr val="000000"/>
              </a:solidFill>
              <a:latin typeface="FZHei-B01" panose="03000509000000000000" pitchFamily="65" charset="-122"/>
              <a:ea typeface="FZHei-B01" panose="03000509000000000000" pitchFamily="65" charset="-122"/>
            </a:endParaRPr>
          </a:p>
        </p:txBody>
      </p:sp>
      <p:sp>
        <p:nvSpPr>
          <p:cNvPr id="7" name="矩形 6"/>
          <p:cNvSpPr/>
          <p:nvPr/>
        </p:nvSpPr>
        <p:spPr>
          <a:xfrm>
            <a:off x="4480305" y="4460794"/>
            <a:ext cx="3025418" cy="369332"/>
          </a:xfrm>
          <a:prstGeom prst="rect">
            <a:avLst/>
          </a:prstGeom>
        </p:spPr>
        <p:txBody>
          <a:bodyPr wrap="square">
            <a:spAutoFit/>
          </a:bodyPr>
          <a:lstStyle/>
          <a:p>
            <a:r>
              <a:rPr lang="zh-CN" altLang="en-US" sz="1600" dirty="0">
                <a:solidFill>
                  <a:srgbClr val="FF0000"/>
                </a:solidFill>
              </a:rPr>
              <a:t>地下沟、槽破损，形成连通 </a:t>
            </a:r>
            <a:r>
              <a:rPr lang="zh-CN" altLang="en-US" dirty="0">
                <a:solidFill>
                  <a:srgbClr val="000000"/>
                </a:solidFill>
                <a:latin typeface="FZHei-B01" panose="03000509000000000000" pitchFamily="65" charset="-122"/>
                <a:ea typeface="FZHei-B01" panose="03000509000000000000" pitchFamily="65" charset="-122"/>
              </a:rPr>
              <a:t>	</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机械企业重大事故隐患解读</a:t>
            </a:r>
          </a:p>
        </p:txBody>
      </p:sp>
      <p:sp>
        <p:nvSpPr>
          <p:cNvPr id="6" name="文本框 5"/>
          <p:cNvSpPr txBox="1"/>
          <p:nvPr/>
        </p:nvSpPr>
        <p:spPr>
          <a:xfrm>
            <a:off x="4057570" y="4191968"/>
            <a:ext cx="2088232" cy="584775"/>
          </a:xfrm>
          <a:prstGeom prst="rect">
            <a:avLst/>
          </a:prstGeom>
          <a:noFill/>
        </p:spPr>
        <p:txBody>
          <a:bodyPr wrap="square">
            <a:spAutoFit/>
          </a:bodyPr>
          <a:lstStyle/>
          <a:p>
            <a:r>
              <a:rPr lang="zh-CN" altLang="en-US" sz="1600" dirty="0">
                <a:solidFill>
                  <a:srgbClr val="0070C0"/>
                </a:solidFill>
              </a:rPr>
              <a:t>未设置固定式可燃气体浓度监测报警装置</a:t>
            </a:r>
          </a:p>
        </p:txBody>
      </p:sp>
      <p:sp>
        <p:nvSpPr>
          <p:cNvPr id="10" name="矩形 9"/>
          <p:cNvSpPr/>
          <p:nvPr/>
        </p:nvSpPr>
        <p:spPr>
          <a:xfrm>
            <a:off x="467544" y="742120"/>
            <a:ext cx="8064896" cy="605494"/>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（七）使用非水性漆的调漆间、喷漆室未设置固定式可燃气体浓度监测报警装置或者通风</a:t>
            </a:r>
            <a:r>
              <a:rPr lang="zh-CN" altLang="en-US" sz="1600" dirty="0" smtClean="0"/>
              <a:t>设施</a:t>
            </a:r>
            <a:endParaRPr lang="zh-CN" altLang="en-US" sz="1600" dirty="0"/>
          </a:p>
        </p:txBody>
      </p:sp>
      <p:sp>
        <p:nvSpPr>
          <p:cNvPr id="11" name="文本框 10"/>
          <p:cNvSpPr txBox="1"/>
          <p:nvPr/>
        </p:nvSpPr>
        <p:spPr>
          <a:xfrm>
            <a:off x="467544" y="1342556"/>
            <a:ext cx="7992888" cy="666849"/>
          </a:xfrm>
          <a:prstGeom prst="rect">
            <a:avLst/>
          </a:prstGeom>
          <a:noFill/>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r>
              <a:rPr lang="zh-CN" altLang="en-US" sz="1600" b="1" dirty="0" smtClean="0">
                <a:solidFill>
                  <a:srgbClr val="002060"/>
                </a:solidFill>
                <a:latin typeface="+mn-ea"/>
                <a:cs typeface="Times New Roman" panose="02020603050405020304" charset="0"/>
              </a:rPr>
              <a:t>：</a:t>
            </a:r>
            <a:endParaRPr lang="en-US" altLang="zh-CN" sz="1600" b="1" dirty="0" smtClean="0">
              <a:solidFill>
                <a:srgbClr val="002060"/>
              </a:solidFill>
              <a:latin typeface="+mn-ea"/>
              <a:cs typeface="Times New Roman" panose="02020603050405020304" charset="0"/>
            </a:endParaRPr>
          </a:p>
          <a:p>
            <a:pPr indent="406400" algn="just"/>
            <a:r>
              <a:rPr lang="zh-CN" altLang="en-US" sz="1400" dirty="0"/>
              <a:t>“</a:t>
            </a:r>
            <a:r>
              <a:rPr lang="zh-CN" altLang="en-US" sz="1400" b="1" dirty="0"/>
              <a:t>水性漆</a:t>
            </a:r>
            <a:r>
              <a:rPr lang="zh-CN" altLang="en-US" sz="1400" dirty="0"/>
              <a:t>”即水性涂料，是指挥发物的主要成分为水的一类涂料。</a:t>
            </a:r>
          </a:p>
        </p:txBody>
      </p:sp>
      <p:sp>
        <p:nvSpPr>
          <p:cNvPr id="12" name="文本框 11"/>
          <p:cNvSpPr txBox="1"/>
          <p:nvPr/>
        </p:nvSpPr>
        <p:spPr>
          <a:xfrm>
            <a:off x="467544" y="2009405"/>
            <a:ext cx="3363629" cy="2390398"/>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）使用非水性漆的调漆间、喷漆室未设置固定式可燃气体</a:t>
            </a:r>
            <a:r>
              <a:rPr lang="zh-CN" altLang="en-US" sz="1400" b="0" dirty="0" smtClean="0">
                <a:solidFill>
                  <a:schemeClr val="tx1"/>
                </a:solidFill>
                <a:latin typeface="+mn-lt"/>
                <a:cs typeface="+mn-cs"/>
              </a:rPr>
              <a:t>浓度</a:t>
            </a:r>
            <a:r>
              <a:rPr lang="zh-CN" altLang="en-US" sz="1400" b="0" dirty="0">
                <a:solidFill>
                  <a:schemeClr val="tx1"/>
                </a:solidFill>
                <a:latin typeface="+mn-lt"/>
                <a:cs typeface="+mn-cs"/>
              </a:rPr>
              <a:t>监测报警。</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）使用非水性漆的调漆间、喷漆室未设置通风设施。</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3</a:t>
            </a:r>
            <a:r>
              <a:rPr lang="zh-CN" altLang="en-US" sz="1400" b="0" dirty="0">
                <a:solidFill>
                  <a:schemeClr val="tx1"/>
                </a:solidFill>
                <a:latin typeface="+mn-lt"/>
                <a:cs typeface="+mn-cs"/>
              </a:rPr>
              <a:t>）使用非水性漆的调漆间、喷漆室的通风换气次数</a:t>
            </a:r>
            <a:r>
              <a:rPr lang="zh-CN" altLang="en-US" sz="1400" b="0" dirty="0" smtClean="0">
                <a:solidFill>
                  <a:schemeClr val="tx1"/>
                </a:solidFill>
                <a:latin typeface="+mn-lt"/>
                <a:cs typeface="+mn-cs"/>
              </a:rPr>
              <a:t>小于</a:t>
            </a:r>
            <a:r>
              <a:rPr lang="en-US" altLang="zh-CN" sz="1400" b="0" dirty="0" smtClean="0">
                <a:solidFill>
                  <a:schemeClr val="tx1"/>
                </a:solidFill>
                <a:latin typeface="+mn-lt"/>
                <a:cs typeface="+mn-cs"/>
              </a:rPr>
              <a:t>15</a:t>
            </a:r>
            <a:r>
              <a:rPr lang="zh-CN" altLang="en-US" sz="1400" b="0" dirty="0">
                <a:solidFill>
                  <a:schemeClr val="tx1"/>
                </a:solidFill>
                <a:latin typeface="+mn-lt"/>
                <a:cs typeface="+mn-cs"/>
              </a:rPr>
              <a:t>次</a:t>
            </a:r>
            <a:r>
              <a:rPr lang="en-US" altLang="zh-CN" sz="1400" b="0" dirty="0">
                <a:solidFill>
                  <a:schemeClr val="tx1"/>
                </a:solidFill>
                <a:latin typeface="+mn-lt"/>
                <a:cs typeface="+mn-cs"/>
              </a:rPr>
              <a:t>/</a:t>
            </a:r>
            <a:r>
              <a:rPr lang="zh-CN" altLang="en-US" sz="1400" b="0" dirty="0">
                <a:solidFill>
                  <a:schemeClr val="tx1"/>
                </a:solidFill>
                <a:latin typeface="+mn-lt"/>
                <a:cs typeface="+mn-cs"/>
              </a:rPr>
              <a:t>小时</a:t>
            </a:r>
            <a:r>
              <a:rPr lang="zh-CN" altLang="en-US" sz="1400" b="0" dirty="0" smtClean="0">
                <a:solidFill>
                  <a:schemeClr val="tx1"/>
                </a:solidFill>
                <a:latin typeface="+mn-lt"/>
                <a:cs typeface="+mn-cs"/>
              </a:rPr>
              <a:t>。</a:t>
            </a:r>
            <a:endParaRPr lang="en-US" altLang="zh-CN" sz="1400" b="0" dirty="0" smtClean="0">
              <a:solidFill>
                <a:schemeClr val="tx1"/>
              </a:solidFill>
              <a:latin typeface="+mn-lt"/>
              <a:cs typeface="+mn-cs"/>
            </a:endParaRPr>
          </a:p>
          <a:p>
            <a:pPr>
              <a:lnSpc>
                <a:spcPct val="100000"/>
              </a:lnSpc>
            </a:pPr>
            <a:r>
              <a:rPr lang="zh-CN" altLang="en-US" sz="1400" dirty="0" smtClean="0">
                <a:solidFill>
                  <a:schemeClr val="tx1"/>
                </a:solidFill>
                <a:latin typeface="+mn-lt"/>
                <a:cs typeface="+mn-cs"/>
              </a:rPr>
              <a:t>注</a:t>
            </a:r>
            <a:r>
              <a:rPr lang="zh-CN" altLang="en-US" sz="1400" b="0" dirty="0">
                <a:solidFill>
                  <a:schemeClr val="tx1"/>
                </a:solidFill>
                <a:latin typeface="+mn-lt"/>
                <a:cs typeface="+mn-cs"/>
              </a:rPr>
              <a:t>：“</a:t>
            </a:r>
            <a:r>
              <a:rPr lang="zh-CN" altLang="en-US" sz="1400" dirty="0">
                <a:solidFill>
                  <a:schemeClr val="tx1"/>
                </a:solidFill>
                <a:latin typeface="+mn-lt"/>
                <a:cs typeface="+mn-cs"/>
              </a:rPr>
              <a:t>换气次数</a:t>
            </a:r>
            <a:r>
              <a:rPr lang="zh-CN" altLang="en-US" sz="1400" b="0" dirty="0">
                <a:solidFill>
                  <a:schemeClr val="tx1"/>
                </a:solidFill>
                <a:latin typeface="+mn-lt"/>
                <a:cs typeface="+mn-cs"/>
              </a:rPr>
              <a:t>”是指单位时间内室内空气的更换次数，即通风量与房间容积的比值。</a:t>
            </a:r>
          </a:p>
        </p:txBody>
      </p:sp>
      <p:pic>
        <p:nvPicPr>
          <p:cNvPr id="5" name="图片 4"/>
          <p:cNvPicPr>
            <a:picLocks noChangeAspect="1"/>
          </p:cNvPicPr>
          <p:nvPr/>
        </p:nvPicPr>
        <p:blipFill>
          <a:blip r:embed="rId3"/>
          <a:stretch>
            <a:fillRect/>
          </a:stretch>
        </p:blipFill>
        <p:spPr>
          <a:xfrm>
            <a:off x="3903182" y="2347801"/>
            <a:ext cx="2397009" cy="1800000"/>
          </a:xfrm>
          <a:prstGeom prst="rect">
            <a:avLst/>
          </a:prstGeom>
        </p:spPr>
      </p:pic>
      <p:pic>
        <p:nvPicPr>
          <p:cNvPr id="9" name="图片 8"/>
          <p:cNvPicPr>
            <a:picLocks noChangeAspect="1"/>
          </p:cNvPicPr>
          <p:nvPr/>
        </p:nvPicPr>
        <p:blipFill>
          <a:blip r:embed="rId4"/>
          <a:stretch>
            <a:fillRect/>
          </a:stretch>
        </p:blipFill>
        <p:spPr>
          <a:xfrm>
            <a:off x="6372200" y="2347801"/>
            <a:ext cx="2408617" cy="1800000"/>
          </a:xfrm>
          <a:prstGeom prst="rect">
            <a:avLst/>
          </a:prstGeom>
        </p:spPr>
      </p:pic>
      <p:sp>
        <p:nvSpPr>
          <p:cNvPr id="16" name="文本框 15"/>
          <p:cNvSpPr txBox="1"/>
          <p:nvPr/>
        </p:nvSpPr>
        <p:spPr>
          <a:xfrm>
            <a:off x="6676259" y="4315078"/>
            <a:ext cx="2104558" cy="338554"/>
          </a:xfrm>
          <a:prstGeom prst="rect">
            <a:avLst/>
          </a:prstGeom>
          <a:noFill/>
        </p:spPr>
        <p:txBody>
          <a:bodyPr wrap="square">
            <a:spAutoFit/>
          </a:bodyPr>
          <a:lstStyle/>
          <a:p>
            <a:r>
              <a:rPr lang="zh-CN" altLang="en-US" sz="1600" dirty="0">
                <a:solidFill>
                  <a:srgbClr val="FF0000"/>
                </a:solidFill>
              </a:rPr>
              <a:t>喷漆间设有机械通风</a:t>
            </a:r>
          </a:p>
        </p:txBody>
      </p:sp>
      <p:pic>
        <p:nvPicPr>
          <p:cNvPr id="13" name="图片 12"/>
          <p:cNvPicPr>
            <a:picLocks noChangeAspect="1"/>
          </p:cNvPicPr>
          <p:nvPr/>
        </p:nvPicPr>
        <p:blipFill>
          <a:blip r:embed="rId5"/>
          <a:stretch>
            <a:fillRect/>
          </a:stretch>
        </p:blipFill>
        <p:spPr>
          <a:xfrm>
            <a:off x="3961077" y="2381867"/>
            <a:ext cx="357750" cy="357333"/>
          </a:xfrm>
          <a:prstGeom prst="rect">
            <a:avLst/>
          </a:prstGeom>
        </p:spPr>
      </p:pic>
      <p:pic>
        <p:nvPicPr>
          <p:cNvPr id="14" name="图片 13"/>
          <p:cNvPicPr>
            <a:picLocks noChangeAspect="1"/>
          </p:cNvPicPr>
          <p:nvPr/>
        </p:nvPicPr>
        <p:blipFill>
          <a:blip r:embed="rId6"/>
          <a:stretch>
            <a:fillRect/>
          </a:stretch>
        </p:blipFill>
        <p:spPr>
          <a:xfrm>
            <a:off x="6444208" y="2383736"/>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剪去单角的矩形 1"/>
          <p:cNvSpPr/>
          <p:nvPr/>
        </p:nvSpPr>
        <p:spPr>
          <a:xfrm>
            <a:off x="0" y="1707654"/>
            <a:ext cx="2448272" cy="2016224"/>
          </a:xfrm>
          <a:prstGeom prst="snip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文本框 3"/>
          <p:cNvSpPr txBox="1"/>
          <p:nvPr/>
        </p:nvSpPr>
        <p:spPr>
          <a:xfrm>
            <a:off x="410451" y="1930936"/>
            <a:ext cx="1553630" cy="1569660"/>
          </a:xfrm>
          <a:prstGeom prst="rect">
            <a:avLst/>
          </a:prstGeom>
          <a:noFill/>
        </p:spPr>
        <p:txBody>
          <a:bodyPr wrap="none" rtlCol="0">
            <a:spAutoFit/>
          </a:bodyPr>
          <a:lstStyle/>
          <a:p>
            <a:r>
              <a:rPr lang="en-US" altLang="zh-CN" sz="9600" dirty="0">
                <a:solidFill>
                  <a:schemeClr val="bg1"/>
                </a:solidFill>
                <a:cs typeface="+mn-ea"/>
                <a:sym typeface="+mn-lt"/>
              </a:rPr>
              <a:t>07</a:t>
            </a:r>
            <a:endParaRPr lang="zh-CN" altLang="en-US" sz="9600" dirty="0">
              <a:solidFill>
                <a:schemeClr val="bg1"/>
              </a:solidFill>
              <a:cs typeface="+mn-ea"/>
              <a:sym typeface="+mn-lt"/>
            </a:endParaRPr>
          </a:p>
        </p:txBody>
      </p:sp>
      <p:sp>
        <p:nvSpPr>
          <p:cNvPr id="5" name="文本框 4"/>
          <p:cNvSpPr txBox="1"/>
          <p:nvPr/>
        </p:nvSpPr>
        <p:spPr>
          <a:xfrm>
            <a:off x="2690648" y="2392597"/>
            <a:ext cx="3877985" cy="2308324"/>
          </a:xfrm>
          <a:prstGeom prst="rect">
            <a:avLst/>
          </a:prstGeom>
          <a:noFill/>
        </p:spPr>
        <p:txBody>
          <a:bodyPr wrap="none" rtlCol="0">
            <a:spAutoFit/>
          </a:bodyPr>
          <a:lstStyle/>
          <a:p>
            <a:r>
              <a:rPr lang="zh-CN" altLang="en-US" sz="4800" b="1" dirty="0">
                <a:solidFill>
                  <a:schemeClr val="tx1">
                    <a:lumMod val="75000"/>
                    <a:lumOff val="25000"/>
                  </a:schemeClr>
                </a:solidFill>
                <a:cs typeface="+mn-ea"/>
                <a:sym typeface="+mn-lt"/>
              </a:rPr>
              <a:t>轻工企业重大</a:t>
            </a:r>
            <a:endParaRPr lang="en-US" altLang="zh-CN" sz="4800" b="1" dirty="0">
              <a:solidFill>
                <a:schemeClr val="tx1">
                  <a:lumMod val="75000"/>
                  <a:lumOff val="25000"/>
                </a:schemeClr>
              </a:solidFill>
              <a:cs typeface="+mn-ea"/>
              <a:sym typeface="+mn-lt"/>
            </a:endParaRPr>
          </a:p>
          <a:p>
            <a:r>
              <a:rPr lang="zh-CN" altLang="en-US" sz="4800" b="1" dirty="0">
                <a:solidFill>
                  <a:schemeClr val="tx1">
                    <a:lumMod val="75000"/>
                    <a:lumOff val="25000"/>
                  </a:schemeClr>
                </a:solidFill>
                <a:cs typeface="+mn-ea"/>
                <a:sym typeface="+mn-lt"/>
              </a:rPr>
              <a:t>事故隐患解读</a:t>
            </a:r>
          </a:p>
          <a:p>
            <a:endParaRPr lang="zh-CN" altLang="en-US" sz="4800" b="1" dirty="0">
              <a:solidFill>
                <a:schemeClr val="tx1">
                  <a:lumMod val="75000"/>
                  <a:lumOff val="25000"/>
                </a:schemeClr>
              </a:solidFill>
              <a:cs typeface="+mn-ea"/>
              <a:sym typeface="+mn-lt"/>
            </a:endParaRPr>
          </a:p>
        </p:txBody>
      </p:sp>
      <p:sp>
        <p:nvSpPr>
          <p:cNvPr id="29" name="矩形 28"/>
          <p:cNvSpPr/>
          <p:nvPr/>
        </p:nvSpPr>
        <p:spPr>
          <a:xfrm>
            <a:off x="6731657" y="1707653"/>
            <a:ext cx="2448272" cy="20162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21" name="组合 20"/>
          <p:cNvGrpSpPr/>
          <p:nvPr/>
        </p:nvGrpSpPr>
        <p:grpSpPr>
          <a:xfrm>
            <a:off x="3002461" y="1849974"/>
            <a:ext cx="3024336" cy="432834"/>
            <a:chOff x="3002461" y="1849974"/>
            <a:chExt cx="3024336" cy="432834"/>
          </a:xfrm>
        </p:grpSpPr>
        <p:grpSp>
          <p:nvGrpSpPr>
            <p:cNvPr id="22" name="组合 21"/>
            <p:cNvGrpSpPr/>
            <p:nvPr/>
          </p:nvGrpSpPr>
          <p:grpSpPr>
            <a:xfrm>
              <a:off x="3002461" y="1849974"/>
              <a:ext cx="432833" cy="432834"/>
              <a:chOff x="3002461" y="1849974"/>
              <a:chExt cx="432833" cy="432834"/>
            </a:xfrm>
          </p:grpSpPr>
          <p:sp>
            <p:nvSpPr>
              <p:cNvPr id="49" name="棱台 48"/>
              <p:cNvSpPr>
                <a:spLocks noChangeArrowheads="1"/>
              </p:cNvSpPr>
              <p:nvPr/>
            </p:nvSpPr>
            <p:spPr bwMode="auto">
              <a:xfrm>
                <a:off x="3002461" y="1849974"/>
                <a:ext cx="432833"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52" name="KSO_Shape"/>
              <p:cNvSpPr/>
              <p:nvPr/>
            </p:nvSpPr>
            <p:spPr>
              <a:xfrm>
                <a:off x="3122920" y="1945182"/>
                <a:ext cx="191914" cy="242418"/>
              </a:xfrm>
              <a:custGeom>
                <a:avLst/>
                <a:gdLst>
                  <a:gd name="connsiteX0" fmla="*/ 1837010 w 4772887"/>
                  <a:gd name="connsiteY0" fmla="*/ 5450128 h 6032500"/>
                  <a:gd name="connsiteX1" fmla="*/ 2935877 w 4772887"/>
                  <a:gd name="connsiteY1" fmla="*/ 5450128 h 6032500"/>
                  <a:gd name="connsiteX2" fmla="*/ 2938893 w 4772887"/>
                  <a:gd name="connsiteY2" fmla="*/ 5480050 h 6032500"/>
                  <a:gd name="connsiteX3" fmla="*/ 2386443 w 4772887"/>
                  <a:gd name="connsiteY3" fmla="*/ 6032500 h 6032500"/>
                  <a:gd name="connsiteX4" fmla="*/ 1833993 w 4772887"/>
                  <a:gd name="connsiteY4" fmla="*/ 5480050 h 6032500"/>
                  <a:gd name="connsiteX5" fmla="*/ 2386443 w 4772887"/>
                  <a:gd name="connsiteY5" fmla="*/ 0 h 6032500"/>
                  <a:gd name="connsiteX6" fmla="*/ 2938893 w 4772887"/>
                  <a:gd name="connsiteY6" fmla="*/ 552450 h 6032500"/>
                  <a:gd name="connsiteX7" fmla="*/ 2938893 w 4772887"/>
                  <a:gd name="connsiteY7" fmla="*/ 667402 h 6032500"/>
                  <a:gd name="connsiteX8" fmla="*/ 3023664 w 4772887"/>
                  <a:gd name="connsiteY8" fmla="*/ 689199 h 6032500"/>
                  <a:gd name="connsiteX9" fmla="*/ 4069193 w 4772887"/>
                  <a:gd name="connsiteY9" fmla="*/ 2110322 h 6032500"/>
                  <a:gd name="connsiteX10" fmla="*/ 4069193 w 4772887"/>
                  <a:gd name="connsiteY10" fmla="*/ 3439578 h 6032500"/>
                  <a:gd name="connsiteX11" fmla="*/ 4002295 w 4772887"/>
                  <a:gd name="connsiteY11" fmla="*/ 3882070 h 6032500"/>
                  <a:gd name="connsiteX12" fmla="*/ 3986838 w 4772887"/>
                  <a:gd name="connsiteY12" fmla="*/ 3924300 h 6032500"/>
                  <a:gd name="connsiteX13" fmla="*/ 4207737 w 4772887"/>
                  <a:gd name="connsiteY13" fmla="*/ 3924300 h 6032500"/>
                  <a:gd name="connsiteX14" fmla="*/ 4772887 w 4772887"/>
                  <a:gd name="connsiteY14" fmla="*/ 4489450 h 6032500"/>
                  <a:gd name="connsiteX15" fmla="*/ 4772887 w 4772887"/>
                  <a:gd name="connsiteY15" fmla="*/ 4914895 h 6032500"/>
                  <a:gd name="connsiteX16" fmla="*/ 4633182 w 4772887"/>
                  <a:gd name="connsiteY16" fmla="*/ 5054600 h 6032500"/>
                  <a:gd name="connsiteX17" fmla="*/ 139705 w 4772887"/>
                  <a:gd name="connsiteY17" fmla="*/ 5054600 h 6032500"/>
                  <a:gd name="connsiteX18" fmla="*/ 0 w 4772887"/>
                  <a:gd name="connsiteY18" fmla="*/ 4914895 h 6032500"/>
                  <a:gd name="connsiteX19" fmla="*/ 0 w 4772887"/>
                  <a:gd name="connsiteY19" fmla="*/ 4489450 h 6032500"/>
                  <a:gd name="connsiteX20" fmla="*/ 565150 w 4772887"/>
                  <a:gd name="connsiteY20" fmla="*/ 3924300 h 6032500"/>
                  <a:gd name="connsiteX21" fmla="*/ 786048 w 4772887"/>
                  <a:gd name="connsiteY21" fmla="*/ 3924300 h 6032500"/>
                  <a:gd name="connsiteX22" fmla="*/ 770591 w 4772887"/>
                  <a:gd name="connsiteY22" fmla="*/ 3882070 h 6032500"/>
                  <a:gd name="connsiteX23" fmla="*/ 703693 w 4772887"/>
                  <a:gd name="connsiteY23" fmla="*/ 3439578 h 6032500"/>
                  <a:gd name="connsiteX24" fmla="*/ 703693 w 4772887"/>
                  <a:gd name="connsiteY24" fmla="*/ 2110322 h 6032500"/>
                  <a:gd name="connsiteX25" fmla="*/ 1749223 w 4772887"/>
                  <a:gd name="connsiteY25" fmla="*/ 689199 h 6032500"/>
                  <a:gd name="connsiteX26" fmla="*/ 1833993 w 4772887"/>
                  <a:gd name="connsiteY26" fmla="*/ 667402 h 6032500"/>
                  <a:gd name="connsiteX27" fmla="*/ 1833993 w 4772887"/>
                  <a:gd name="connsiteY27" fmla="*/ 552450 h 6032500"/>
                  <a:gd name="connsiteX28" fmla="*/ 2386443 w 4772887"/>
                  <a:gd name="connsiteY28" fmla="*/ 0 h 603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772887" h="6032500">
                    <a:moveTo>
                      <a:pt x="1837010" y="5450128"/>
                    </a:moveTo>
                    <a:lnTo>
                      <a:pt x="2935877" y="5450128"/>
                    </a:lnTo>
                    <a:lnTo>
                      <a:pt x="2938893" y="5480050"/>
                    </a:lnTo>
                    <a:cubicBezTo>
                      <a:pt x="2938893" y="5785160"/>
                      <a:pt x="2691553" y="6032500"/>
                      <a:pt x="2386443" y="6032500"/>
                    </a:cubicBezTo>
                    <a:cubicBezTo>
                      <a:pt x="2081333" y="6032500"/>
                      <a:pt x="1833993" y="5785160"/>
                      <a:pt x="1833993" y="5480050"/>
                    </a:cubicBezTo>
                    <a:close/>
                    <a:moveTo>
                      <a:pt x="2386443" y="0"/>
                    </a:moveTo>
                    <a:cubicBezTo>
                      <a:pt x="2691553" y="0"/>
                      <a:pt x="2938893" y="247340"/>
                      <a:pt x="2938893" y="552450"/>
                    </a:cubicBezTo>
                    <a:lnTo>
                      <a:pt x="2938893" y="667402"/>
                    </a:lnTo>
                    <a:lnTo>
                      <a:pt x="3023664" y="689199"/>
                    </a:lnTo>
                    <a:cubicBezTo>
                      <a:pt x="3629391" y="877599"/>
                      <a:pt x="4069193" y="1442600"/>
                      <a:pt x="4069193" y="2110322"/>
                    </a:cubicBezTo>
                    <a:lnTo>
                      <a:pt x="4069193" y="3439578"/>
                    </a:lnTo>
                    <a:cubicBezTo>
                      <a:pt x="4069193" y="3593668"/>
                      <a:pt x="4045772" y="3742287"/>
                      <a:pt x="4002295" y="3882070"/>
                    </a:cubicBezTo>
                    <a:lnTo>
                      <a:pt x="3986838" y="3924300"/>
                    </a:lnTo>
                    <a:lnTo>
                      <a:pt x="4207737" y="3924300"/>
                    </a:lnTo>
                    <a:cubicBezTo>
                      <a:pt x="4519861" y="3924300"/>
                      <a:pt x="4772887" y="4177326"/>
                      <a:pt x="4772887" y="4489450"/>
                    </a:cubicBezTo>
                    <a:lnTo>
                      <a:pt x="4772887" y="4914895"/>
                    </a:lnTo>
                    <a:cubicBezTo>
                      <a:pt x="4772887" y="4992052"/>
                      <a:pt x="4710339" y="5054600"/>
                      <a:pt x="4633182" y="5054600"/>
                    </a:cubicBezTo>
                    <a:lnTo>
                      <a:pt x="139705" y="5054600"/>
                    </a:lnTo>
                    <a:cubicBezTo>
                      <a:pt x="62548" y="5054600"/>
                      <a:pt x="0" y="4992052"/>
                      <a:pt x="0" y="4914895"/>
                    </a:cubicBezTo>
                    <a:lnTo>
                      <a:pt x="0" y="4489450"/>
                    </a:lnTo>
                    <a:cubicBezTo>
                      <a:pt x="0" y="4177326"/>
                      <a:pt x="253026" y="3924300"/>
                      <a:pt x="565150" y="3924300"/>
                    </a:cubicBezTo>
                    <a:lnTo>
                      <a:pt x="786048" y="3924300"/>
                    </a:lnTo>
                    <a:lnTo>
                      <a:pt x="770591" y="3882070"/>
                    </a:lnTo>
                    <a:cubicBezTo>
                      <a:pt x="727114" y="3742287"/>
                      <a:pt x="703693" y="3593668"/>
                      <a:pt x="703693" y="3439578"/>
                    </a:cubicBezTo>
                    <a:lnTo>
                      <a:pt x="703693" y="2110322"/>
                    </a:lnTo>
                    <a:cubicBezTo>
                      <a:pt x="703693" y="1442600"/>
                      <a:pt x="1143496" y="877599"/>
                      <a:pt x="1749223" y="689199"/>
                    </a:cubicBezTo>
                    <a:lnTo>
                      <a:pt x="1833993" y="667402"/>
                    </a:lnTo>
                    <a:lnTo>
                      <a:pt x="1833993" y="552450"/>
                    </a:lnTo>
                    <a:cubicBezTo>
                      <a:pt x="1833993" y="247340"/>
                      <a:pt x="2081333" y="0"/>
                      <a:pt x="238644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600">
                  <a:solidFill>
                    <a:schemeClr val="bg1"/>
                  </a:solidFill>
                </a:endParaRPr>
              </a:p>
            </p:txBody>
          </p:sp>
        </p:grpSp>
        <p:grpSp>
          <p:nvGrpSpPr>
            <p:cNvPr id="23" name="组合 22"/>
            <p:cNvGrpSpPr/>
            <p:nvPr/>
          </p:nvGrpSpPr>
          <p:grpSpPr>
            <a:xfrm>
              <a:off x="3650533" y="1849974"/>
              <a:ext cx="432833" cy="432834"/>
              <a:chOff x="3650533" y="1849974"/>
              <a:chExt cx="432833" cy="432834"/>
            </a:xfrm>
          </p:grpSpPr>
          <p:sp>
            <p:nvSpPr>
              <p:cNvPr id="47" name="棱台 46"/>
              <p:cNvSpPr>
                <a:spLocks noChangeArrowheads="1"/>
              </p:cNvSpPr>
              <p:nvPr/>
            </p:nvSpPr>
            <p:spPr bwMode="auto">
              <a:xfrm>
                <a:off x="3650533" y="1849974"/>
                <a:ext cx="432833"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48" name="Freeform 12"/>
              <p:cNvSpPr>
                <a:spLocks noEditPoints="1"/>
              </p:cNvSpPr>
              <p:nvPr/>
            </p:nvSpPr>
            <p:spPr bwMode="auto">
              <a:xfrm>
                <a:off x="3742022" y="1959107"/>
                <a:ext cx="249853" cy="214568"/>
              </a:xfrm>
              <a:custGeom>
                <a:avLst/>
                <a:gdLst>
                  <a:gd name="T0" fmla="*/ 88 w 111"/>
                  <a:gd name="T1" fmla="*/ 79 h 95"/>
                  <a:gd name="T2" fmla="*/ 88 w 111"/>
                  <a:gd name="T3" fmla="*/ 92 h 95"/>
                  <a:gd name="T4" fmla="*/ 75 w 111"/>
                  <a:gd name="T5" fmla="*/ 92 h 95"/>
                  <a:gd name="T6" fmla="*/ 52 w 111"/>
                  <a:gd name="T7" fmla="*/ 67 h 95"/>
                  <a:gd name="T8" fmla="*/ 30 w 111"/>
                  <a:gd name="T9" fmla="*/ 93 h 95"/>
                  <a:gd name="T10" fmla="*/ 23 w 111"/>
                  <a:gd name="T11" fmla="*/ 93 h 95"/>
                  <a:gd name="T12" fmla="*/ 17 w 111"/>
                  <a:gd name="T13" fmla="*/ 88 h 95"/>
                  <a:gd name="T14" fmla="*/ 17 w 111"/>
                  <a:gd name="T15" fmla="*/ 80 h 95"/>
                  <a:gd name="T16" fmla="*/ 42 w 111"/>
                  <a:gd name="T17" fmla="*/ 57 h 95"/>
                  <a:gd name="T18" fmla="*/ 30 w 111"/>
                  <a:gd name="T19" fmla="*/ 45 h 95"/>
                  <a:gd name="T20" fmla="*/ 20 w 111"/>
                  <a:gd name="T21" fmla="*/ 41 h 95"/>
                  <a:gd name="T22" fmla="*/ 9 w 111"/>
                  <a:gd name="T23" fmla="*/ 40 h 95"/>
                  <a:gd name="T24" fmla="*/ 0 w 111"/>
                  <a:gd name="T25" fmla="*/ 23 h 95"/>
                  <a:gd name="T26" fmla="*/ 1 w 111"/>
                  <a:gd name="T27" fmla="*/ 22 h 95"/>
                  <a:gd name="T28" fmla="*/ 10 w 111"/>
                  <a:gd name="T29" fmla="*/ 28 h 95"/>
                  <a:gd name="T30" fmla="*/ 20 w 111"/>
                  <a:gd name="T31" fmla="*/ 25 h 95"/>
                  <a:gd name="T32" fmla="*/ 19 w 111"/>
                  <a:gd name="T33" fmla="*/ 14 h 95"/>
                  <a:gd name="T34" fmla="*/ 10 w 111"/>
                  <a:gd name="T35" fmla="*/ 8 h 95"/>
                  <a:gd name="T36" fmla="*/ 11 w 111"/>
                  <a:gd name="T37" fmla="*/ 7 h 95"/>
                  <a:gd name="T38" fmla="*/ 29 w 111"/>
                  <a:gd name="T39" fmla="*/ 7 h 95"/>
                  <a:gd name="T40" fmla="*/ 32 w 111"/>
                  <a:gd name="T41" fmla="*/ 10 h 95"/>
                  <a:gd name="T42" fmla="*/ 37 w 111"/>
                  <a:gd name="T43" fmla="*/ 25 h 95"/>
                  <a:gd name="T44" fmla="*/ 40 w 111"/>
                  <a:gd name="T45" fmla="*/ 34 h 95"/>
                  <a:gd name="T46" fmla="*/ 52 w 111"/>
                  <a:gd name="T47" fmla="*/ 46 h 95"/>
                  <a:gd name="T48" fmla="*/ 66 w 111"/>
                  <a:gd name="T49" fmla="*/ 31 h 95"/>
                  <a:gd name="T50" fmla="*/ 77 w 111"/>
                  <a:gd name="T51" fmla="*/ 42 h 95"/>
                  <a:gd name="T52" fmla="*/ 63 w 111"/>
                  <a:gd name="T53" fmla="*/ 56 h 95"/>
                  <a:gd name="T54" fmla="*/ 88 w 111"/>
                  <a:gd name="T55" fmla="*/ 79 h 95"/>
                  <a:gd name="T56" fmla="*/ 110 w 111"/>
                  <a:gd name="T57" fmla="*/ 42 h 95"/>
                  <a:gd name="T58" fmla="*/ 102 w 111"/>
                  <a:gd name="T59" fmla="*/ 50 h 95"/>
                  <a:gd name="T60" fmla="*/ 96 w 111"/>
                  <a:gd name="T61" fmla="*/ 50 h 95"/>
                  <a:gd name="T62" fmla="*/ 95 w 111"/>
                  <a:gd name="T63" fmla="*/ 48 h 95"/>
                  <a:gd name="T64" fmla="*/ 93 w 111"/>
                  <a:gd name="T65" fmla="*/ 44 h 95"/>
                  <a:gd name="T66" fmla="*/ 92 w 111"/>
                  <a:gd name="T67" fmla="*/ 38 h 95"/>
                  <a:gd name="T68" fmla="*/ 82 w 111"/>
                  <a:gd name="T69" fmla="*/ 36 h 95"/>
                  <a:gd name="T70" fmla="*/ 79 w 111"/>
                  <a:gd name="T71" fmla="*/ 39 h 95"/>
                  <a:gd name="T72" fmla="*/ 68 w 111"/>
                  <a:gd name="T73" fmla="*/ 29 h 95"/>
                  <a:gd name="T74" fmla="*/ 70 w 111"/>
                  <a:gd name="T75" fmla="*/ 27 h 95"/>
                  <a:gd name="T76" fmla="*/ 71 w 111"/>
                  <a:gd name="T77" fmla="*/ 26 h 95"/>
                  <a:gd name="T78" fmla="*/ 71 w 111"/>
                  <a:gd name="T79" fmla="*/ 19 h 95"/>
                  <a:gd name="T80" fmla="*/ 49 w 111"/>
                  <a:gd name="T81" fmla="*/ 10 h 95"/>
                  <a:gd name="T82" fmla="*/ 49 w 111"/>
                  <a:gd name="T83" fmla="*/ 6 h 95"/>
                  <a:gd name="T84" fmla="*/ 89 w 111"/>
                  <a:gd name="T85" fmla="*/ 15 h 95"/>
                  <a:gd name="T86" fmla="*/ 96 w 111"/>
                  <a:gd name="T87" fmla="*/ 22 h 95"/>
                  <a:gd name="T88" fmla="*/ 99 w 111"/>
                  <a:gd name="T89" fmla="*/ 33 h 95"/>
                  <a:gd name="T90" fmla="*/ 103 w 111"/>
                  <a:gd name="T91" fmla="*/ 34 h 95"/>
                  <a:gd name="T92" fmla="*/ 108 w 111"/>
                  <a:gd name="T93" fmla="*/ 35 h 95"/>
                  <a:gd name="T94" fmla="*/ 110 w 111"/>
                  <a:gd name="T95" fmla="*/ 37 h 95"/>
                  <a:gd name="T96" fmla="*/ 110 w 111"/>
                  <a:gd name="T97" fmla="*/ 42 h 95"/>
                  <a:gd name="T98" fmla="*/ 85 w 111"/>
                  <a:gd name="T99" fmla="*/ 82 h 95"/>
                  <a:gd name="T100" fmla="*/ 78 w 111"/>
                  <a:gd name="T101" fmla="*/ 82 h 95"/>
                  <a:gd name="T102" fmla="*/ 78 w 111"/>
                  <a:gd name="T103" fmla="*/ 89 h 95"/>
                  <a:gd name="T104" fmla="*/ 85 w 111"/>
                  <a:gd name="T105" fmla="*/ 89 h 95"/>
                  <a:gd name="T106" fmla="*/ 85 w 111"/>
                  <a:gd name="T107" fmla="*/ 8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1" h="95">
                    <a:moveTo>
                      <a:pt x="88" y="79"/>
                    </a:moveTo>
                    <a:cubicBezTo>
                      <a:pt x="92" y="82"/>
                      <a:pt x="92" y="88"/>
                      <a:pt x="88" y="92"/>
                    </a:cubicBezTo>
                    <a:cubicBezTo>
                      <a:pt x="84" y="95"/>
                      <a:pt x="79" y="95"/>
                      <a:pt x="75" y="92"/>
                    </a:cubicBezTo>
                    <a:cubicBezTo>
                      <a:pt x="52" y="67"/>
                      <a:pt x="52" y="67"/>
                      <a:pt x="52" y="67"/>
                    </a:cubicBezTo>
                    <a:cubicBezTo>
                      <a:pt x="30" y="93"/>
                      <a:pt x="30" y="93"/>
                      <a:pt x="30" y="93"/>
                    </a:cubicBezTo>
                    <a:cubicBezTo>
                      <a:pt x="28" y="95"/>
                      <a:pt x="25" y="95"/>
                      <a:pt x="23" y="93"/>
                    </a:cubicBezTo>
                    <a:cubicBezTo>
                      <a:pt x="17" y="88"/>
                      <a:pt x="17" y="88"/>
                      <a:pt x="17" y="88"/>
                    </a:cubicBezTo>
                    <a:cubicBezTo>
                      <a:pt x="15" y="86"/>
                      <a:pt x="15" y="82"/>
                      <a:pt x="17" y="80"/>
                    </a:cubicBezTo>
                    <a:cubicBezTo>
                      <a:pt x="42" y="57"/>
                      <a:pt x="42" y="57"/>
                      <a:pt x="42" y="57"/>
                    </a:cubicBezTo>
                    <a:cubicBezTo>
                      <a:pt x="30" y="45"/>
                      <a:pt x="30" y="45"/>
                      <a:pt x="30" y="45"/>
                    </a:cubicBezTo>
                    <a:cubicBezTo>
                      <a:pt x="26" y="41"/>
                      <a:pt x="24" y="40"/>
                      <a:pt x="20" y="41"/>
                    </a:cubicBezTo>
                    <a:cubicBezTo>
                      <a:pt x="17" y="42"/>
                      <a:pt x="13" y="42"/>
                      <a:pt x="9" y="40"/>
                    </a:cubicBezTo>
                    <a:cubicBezTo>
                      <a:pt x="0" y="34"/>
                      <a:pt x="0" y="23"/>
                      <a:pt x="0" y="23"/>
                    </a:cubicBezTo>
                    <a:cubicBezTo>
                      <a:pt x="1" y="22"/>
                      <a:pt x="1" y="22"/>
                      <a:pt x="1" y="22"/>
                    </a:cubicBezTo>
                    <a:cubicBezTo>
                      <a:pt x="1" y="22"/>
                      <a:pt x="9" y="27"/>
                      <a:pt x="10" y="28"/>
                    </a:cubicBezTo>
                    <a:cubicBezTo>
                      <a:pt x="11" y="29"/>
                      <a:pt x="16" y="31"/>
                      <a:pt x="20" y="25"/>
                    </a:cubicBezTo>
                    <a:cubicBezTo>
                      <a:pt x="24" y="18"/>
                      <a:pt x="21" y="15"/>
                      <a:pt x="19" y="14"/>
                    </a:cubicBezTo>
                    <a:cubicBezTo>
                      <a:pt x="18" y="13"/>
                      <a:pt x="10" y="8"/>
                      <a:pt x="10" y="8"/>
                    </a:cubicBezTo>
                    <a:cubicBezTo>
                      <a:pt x="11" y="7"/>
                      <a:pt x="11" y="7"/>
                      <a:pt x="11" y="7"/>
                    </a:cubicBezTo>
                    <a:cubicBezTo>
                      <a:pt x="11" y="7"/>
                      <a:pt x="20" y="2"/>
                      <a:pt x="29" y="7"/>
                    </a:cubicBezTo>
                    <a:cubicBezTo>
                      <a:pt x="29" y="7"/>
                      <a:pt x="31" y="9"/>
                      <a:pt x="32" y="10"/>
                    </a:cubicBezTo>
                    <a:cubicBezTo>
                      <a:pt x="38" y="15"/>
                      <a:pt x="38" y="20"/>
                      <a:pt x="37" y="25"/>
                    </a:cubicBezTo>
                    <a:cubicBezTo>
                      <a:pt x="36" y="29"/>
                      <a:pt x="37" y="30"/>
                      <a:pt x="40" y="34"/>
                    </a:cubicBezTo>
                    <a:cubicBezTo>
                      <a:pt x="52" y="46"/>
                      <a:pt x="52" y="46"/>
                      <a:pt x="52" y="46"/>
                    </a:cubicBezTo>
                    <a:cubicBezTo>
                      <a:pt x="66" y="31"/>
                      <a:pt x="66" y="31"/>
                      <a:pt x="66" y="31"/>
                    </a:cubicBezTo>
                    <a:cubicBezTo>
                      <a:pt x="77" y="42"/>
                      <a:pt x="77" y="42"/>
                      <a:pt x="77" y="42"/>
                    </a:cubicBezTo>
                    <a:cubicBezTo>
                      <a:pt x="63" y="56"/>
                      <a:pt x="63" y="56"/>
                      <a:pt x="63" y="56"/>
                    </a:cubicBezTo>
                    <a:lnTo>
                      <a:pt x="88" y="79"/>
                    </a:lnTo>
                    <a:close/>
                    <a:moveTo>
                      <a:pt x="110" y="42"/>
                    </a:moveTo>
                    <a:cubicBezTo>
                      <a:pt x="102" y="50"/>
                      <a:pt x="102" y="50"/>
                      <a:pt x="102" y="50"/>
                    </a:cubicBezTo>
                    <a:cubicBezTo>
                      <a:pt x="100" y="52"/>
                      <a:pt x="98" y="52"/>
                      <a:pt x="96" y="50"/>
                    </a:cubicBezTo>
                    <a:cubicBezTo>
                      <a:pt x="95" y="48"/>
                      <a:pt x="95" y="48"/>
                      <a:pt x="95" y="48"/>
                    </a:cubicBezTo>
                    <a:cubicBezTo>
                      <a:pt x="93" y="47"/>
                      <a:pt x="93" y="45"/>
                      <a:pt x="93" y="44"/>
                    </a:cubicBezTo>
                    <a:cubicBezTo>
                      <a:pt x="95" y="43"/>
                      <a:pt x="94" y="41"/>
                      <a:pt x="92" y="38"/>
                    </a:cubicBezTo>
                    <a:cubicBezTo>
                      <a:pt x="88" y="35"/>
                      <a:pt x="84" y="35"/>
                      <a:pt x="82" y="36"/>
                    </a:cubicBezTo>
                    <a:cubicBezTo>
                      <a:pt x="81" y="37"/>
                      <a:pt x="79" y="39"/>
                      <a:pt x="79" y="39"/>
                    </a:cubicBezTo>
                    <a:cubicBezTo>
                      <a:pt x="68" y="29"/>
                      <a:pt x="68" y="29"/>
                      <a:pt x="68" y="29"/>
                    </a:cubicBezTo>
                    <a:cubicBezTo>
                      <a:pt x="70" y="27"/>
                      <a:pt x="70" y="27"/>
                      <a:pt x="70" y="27"/>
                    </a:cubicBezTo>
                    <a:cubicBezTo>
                      <a:pt x="70" y="27"/>
                      <a:pt x="71" y="27"/>
                      <a:pt x="71" y="26"/>
                    </a:cubicBezTo>
                    <a:cubicBezTo>
                      <a:pt x="75" y="22"/>
                      <a:pt x="71" y="19"/>
                      <a:pt x="71" y="19"/>
                    </a:cubicBezTo>
                    <a:cubicBezTo>
                      <a:pt x="62" y="10"/>
                      <a:pt x="49" y="10"/>
                      <a:pt x="49" y="10"/>
                    </a:cubicBezTo>
                    <a:cubicBezTo>
                      <a:pt x="49" y="6"/>
                      <a:pt x="49" y="6"/>
                      <a:pt x="49" y="6"/>
                    </a:cubicBezTo>
                    <a:cubicBezTo>
                      <a:pt x="75" y="0"/>
                      <a:pt x="85" y="11"/>
                      <a:pt x="89" y="15"/>
                    </a:cubicBezTo>
                    <a:cubicBezTo>
                      <a:pt x="92" y="18"/>
                      <a:pt x="95" y="21"/>
                      <a:pt x="96" y="22"/>
                    </a:cubicBezTo>
                    <a:cubicBezTo>
                      <a:pt x="98" y="24"/>
                      <a:pt x="96" y="30"/>
                      <a:pt x="99" y="33"/>
                    </a:cubicBezTo>
                    <a:cubicBezTo>
                      <a:pt x="100" y="34"/>
                      <a:pt x="102" y="34"/>
                      <a:pt x="103" y="34"/>
                    </a:cubicBezTo>
                    <a:cubicBezTo>
                      <a:pt x="105" y="33"/>
                      <a:pt x="107" y="34"/>
                      <a:pt x="108" y="35"/>
                    </a:cubicBezTo>
                    <a:cubicBezTo>
                      <a:pt x="110" y="37"/>
                      <a:pt x="110" y="37"/>
                      <a:pt x="110" y="37"/>
                    </a:cubicBezTo>
                    <a:cubicBezTo>
                      <a:pt x="111" y="38"/>
                      <a:pt x="111" y="41"/>
                      <a:pt x="110" y="42"/>
                    </a:cubicBezTo>
                    <a:close/>
                    <a:moveTo>
                      <a:pt x="85" y="82"/>
                    </a:moveTo>
                    <a:cubicBezTo>
                      <a:pt x="83" y="80"/>
                      <a:pt x="80" y="80"/>
                      <a:pt x="78" y="82"/>
                    </a:cubicBezTo>
                    <a:cubicBezTo>
                      <a:pt x="76" y="84"/>
                      <a:pt x="76" y="87"/>
                      <a:pt x="78" y="89"/>
                    </a:cubicBezTo>
                    <a:cubicBezTo>
                      <a:pt x="80" y="90"/>
                      <a:pt x="83" y="91"/>
                      <a:pt x="85" y="89"/>
                    </a:cubicBezTo>
                    <a:cubicBezTo>
                      <a:pt x="87" y="87"/>
                      <a:pt x="87" y="84"/>
                      <a:pt x="85" y="82"/>
                    </a:cubicBezTo>
                    <a:close/>
                  </a:path>
                </a:pathLst>
              </a:custGeom>
              <a:solidFill>
                <a:schemeClr val="bg1"/>
              </a:solidFill>
              <a:ln>
                <a:noFill/>
              </a:ln>
            </p:spPr>
            <p:txBody>
              <a:bodyPr vert="horz" wrap="square" lIns="121920" tIns="60960" rIns="121920" bIns="60960" numCol="1" anchor="t" anchorCtr="0" compatLnSpc="1"/>
              <a:lstStyle/>
              <a:p>
                <a:endParaRPr lang="en-US" sz="2135" dirty="0">
                  <a:solidFill>
                    <a:schemeClr val="tx1">
                      <a:lumMod val="85000"/>
                      <a:lumOff val="15000"/>
                    </a:schemeClr>
                  </a:solidFill>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grpSp>
        <p:grpSp>
          <p:nvGrpSpPr>
            <p:cNvPr id="24" name="组合 23"/>
            <p:cNvGrpSpPr/>
            <p:nvPr/>
          </p:nvGrpSpPr>
          <p:grpSpPr>
            <a:xfrm>
              <a:off x="4298605" y="1850367"/>
              <a:ext cx="432048" cy="432048"/>
              <a:chOff x="4298605" y="1850367"/>
              <a:chExt cx="432048" cy="432048"/>
            </a:xfrm>
          </p:grpSpPr>
          <p:sp>
            <p:nvSpPr>
              <p:cNvPr id="45" name="棱台 44"/>
              <p:cNvSpPr>
                <a:spLocks noChangeArrowheads="1"/>
              </p:cNvSpPr>
              <p:nvPr/>
            </p:nvSpPr>
            <p:spPr bwMode="auto">
              <a:xfrm>
                <a:off x="4298605" y="1850367"/>
                <a:ext cx="432048" cy="432048"/>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46" name="Freeform 101"/>
              <p:cNvSpPr>
                <a:spLocks noEditPoints="1"/>
              </p:cNvSpPr>
              <p:nvPr/>
            </p:nvSpPr>
            <p:spPr bwMode="auto">
              <a:xfrm>
                <a:off x="4392042" y="1945182"/>
                <a:ext cx="245173" cy="226827"/>
              </a:xfrm>
              <a:custGeom>
                <a:avLst/>
                <a:gdLst/>
                <a:ahLst/>
                <a:cxnLst>
                  <a:cxn ang="0">
                    <a:pos x="39" y="36"/>
                  </a:cxn>
                  <a:cxn ang="0">
                    <a:pos x="41" y="44"/>
                  </a:cxn>
                  <a:cxn ang="0">
                    <a:pos x="35" y="50"/>
                  </a:cxn>
                  <a:cxn ang="0">
                    <a:pos x="27" y="53"/>
                  </a:cxn>
                  <a:cxn ang="0">
                    <a:pos x="18" y="53"/>
                  </a:cxn>
                  <a:cxn ang="0">
                    <a:pos x="11" y="50"/>
                  </a:cxn>
                  <a:cxn ang="0">
                    <a:pos x="4" y="44"/>
                  </a:cxn>
                  <a:cxn ang="0">
                    <a:pos x="6" y="36"/>
                  </a:cxn>
                  <a:cxn ang="0">
                    <a:pos x="0" y="28"/>
                  </a:cxn>
                  <a:cxn ang="0">
                    <a:pos x="7" y="23"/>
                  </a:cxn>
                  <a:cxn ang="0">
                    <a:pos x="4" y="18"/>
                  </a:cxn>
                  <a:cxn ang="0">
                    <a:pos x="15" y="16"/>
                  </a:cxn>
                  <a:cxn ang="0">
                    <a:pos x="19" y="8"/>
                  </a:cxn>
                  <a:cxn ang="0">
                    <a:pos x="28" y="15"/>
                  </a:cxn>
                  <a:cxn ang="0">
                    <a:pos x="35" y="12"/>
                  </a:cxn>
                  <a:cxn ang="0">
                    <a:pos x="41" y="19"/>
                  </a:cxn>
                  <a:cxn ang="0">
                    <a:pos x="45" y="27"/>
                  </a:cxn>
                  <a:cxn ang="0">
                    <a:pos x="23" y="22"/>
                  </a:cxn>
                  <a:cxn ang="0">
                    <a:pos x="32" y="31"/>
                  </a:cxn>
                  <a:cxn ang="0">
                    <a:pos x="63" y="16"/>
                  </a:cxn>
                  <a:cxn ang="0">
                    <a:pos x="64" y="24"/>
                  </a:cxn>
                  <a:cxn ang="0">
                    <a:pos x="55" y="22"/>
                  </a:cxn>
                  <a:cxn ang="0">
                    <a:pos x="46" y="24"/>
                  </a:cxn>
                  <a:cxn ang="0">
                    <a:pos x="46" y="16"/>
                  </a:cxn>
                  <a:cxn ang="0">
                    <a:pos x="46" y="9"/>
                  </a:cxn>
                  <a:cxn ang="0">
                    <a:pos x="46" y="2"/>
                  </a:cxn>
                  <a:cxn ang="0">
                    <a:pos x="55" y="4"/>
                  </a:cxn>
                  <a:cxn ang="0">
                    <a:pos x="59" y="0"/>
                  </a:cxn>
                  <a:cxn ang="0">
                    <a:pos x="62" y="7"/>
                  </a:cxn>
                  <a:cxn ang="0">
                    <a:pos x="68" y="15"/>
                  </a:cxn>
                  <a:cxn ang="0">
                    <a:pos x="62" y="55"/>
                  </a:cxn>
                  <a:cxn ang="0">
                    <a:pos x="59" y="63"/>
                  </a:cxn>
                  <a:cxn ang="0">
                    <a:pos x="54" y="59"/>
                  </a:cxn>
                  <a:cxn ang="0">
                    <a:pos x="45" y="60"/>
                  </a:cxn>
                  <a:cxn ang="0">
                    <a:pos x="41" y="52"/>
                  </a:cxn>
                  <a:cxn ang="0">
                    <a:pos x="47" y="44"/>
                  </a:cxn>
                  <a:cxn ang="0">
                    <a:pos x="50" y="36"/>
                  </a:cxn>
                  <a:cxn ang="0">
                    <a:pos x="56" y="40"/>
                  </a:cxn>
                  <a:cxn ang="0">
                    <a:pos x="64" y="39"/>
                  </a:cxn>
                  <a:cxn ang="0">
                    <a:pos x="63" y="46"/>
                  </a:cxn>
                  <a:cxn ang="0">
                    <a:pos x="55" y="8"/>
                  </a:cxn>
                  <a:cxn ang="0">
                    <a:pos x="59" y="13"/>
                  </a:cxn>
                  <a:cxn ang="0">
                    <a:pos x="50" y="49"/>
                  </a:cxn>
                  <a:cxn ang="0">
                    <a:pos x="55" y="45"/>
                  </a:cxn>
                </a:cxnLst>
                <a:rect l="0" t="0" r="r" b="b"/>
                <a:pathLst>
                  <a:path w="68" h="63">
                    <a:moveTo>
                      <a:pt x="45" y="35"/>
                    </a:moveTo>
                    <a:cubicBezTo>
                      <a:pt x="45" y="35"/>
                      <a:pt x="45" y="36"/>
                      <a:pt x="45" y="36"/>
                    </a:cubicBezTo>
                    <a:cubicBezTo>
                      <a:pt x="39" y="36"/>
                      <a:pt x="39" y="36"/>
                      <a:pt x="39" y="36"/>
                    </a:cubicBezTo>
                    <a:cubicBezTo>
                      <a:pt x="39" y="37"/>
                      <a:pt x="38" y="38"/>
                      <a:pt x="38" y="39"/>
                    </a:cubicBezTo>
                    <a:cubicBezTo>
                      <a:pt x="39" y="41"/>
                      <a:pt x="40" y="42"/>
                      <a:pt x="41" y="43"/>
                    </a:cubicBezTo>
                    <a:cubicBezTo>
                      <a:pt x="41" y="43"/>
                      <a:pt x="41" y="44"/>
                      <a:pt x="41" y="44"/>
                    </a:cubicBezTo>
                    <a:cubicBezTo>
                      <a:pt x="41" y="44"/>
                      <a:pt x="41" y="44"/>
                      <a:pt x="41" y="45"/>
                    </a:cubicBezTo>
                    <a:cubicBezTo>
                      <a:pt x="40" y="46"/>
                      <a:pt x="36" y="50"/>
                      <a:pt x="35" y="50"/>
                    </a:cubicBezTo>
                    <a:cubicBezTo>
                      <a:pt x="35" y="50"/>
                      <a:pt x="35" y="50"/>
                      <a:pt x="35" y="50"/>
                    </a:cubicBezTo>
                    <a:cubicBezTo>
                      <a:pt x="31" y="47"/>
                      <a:pt x="31" y="47"/>
                      <a:pt x="31" y="47"/>
                    </a:cubicBezTo>
                    <a:cubicBezTo>
                      <a:pt x="30" y="47"/>
                      <a:pt x="29" y="47"/>
                      <a:pt x="28" y="48"/>
                    </a:cubicBezTo>
                    <a:cubicBezTo>
                      <a:pt x="28" y="49"/>
                      <a:pt x="27" y="51"/>
                      <a:pt x="27" y="53"/>
                    </a:cubicBezTo>
                    <a:cubicBezTo>
                      <a:pt x="27" y="54"/>
                      <a:pt x="26" y="54"/>
                      <a:pt x="26" y="54"/>
                    </a:cubicBezTo>
                    <a:cubicBezTo>
                      <a:pt x="19" y="54"/>
                      <a:pt x="19" y="54"/>
                      <a:pt x="19" y="54"/>
                    </a:cubicBezTo>
                    <a:cubicBezTo>
                      <a:pt x="19" y="54"/>
                      <a:pt x="18" y="54"/>
                      <a:pt x="18" y="53"/>
                    </a:cubicBezTo>
                    <a:cubicBezTo>
                      <a:pt x="17" y="48"/>
                      <a:pt x="17" y="48"/>
                      <a:pt x="17" y="48"/>
                    </a:cubicBezTo>
                    <a:cubicBezTo>
                      <a:pt x="16" y="47"/>
                      <a:pt x="16" y="47"/>
                      <a:pt x="15" y="47"/>
                    </a:cubicBezTo>
                    <a:cubicBezTo>
                      <a:pt x="11" y="50"/>
                      <a:pt x="11" y="50"/>
                      <a:pt x="11" y="50"/>
                    </a:cubicBezTo>
                    <a:cubicBezTo>
                      <a:pt x="10" y="50"/>
                      <a:pt x="10" y="50"/>
                      <a:pt x="10" y="50"/>
                    </a:cubicBezTo>
                    <a:cubicBezTo>
                      <a:pt x="10" y="50"/>
                      <a:pt x="9" y="50"/>
                      <a:pt x="9" y="50"/>
                    </a:cubicBezTo>
                    <a:cubicBezTo>
                      <a:pt x="8" y="49"/>
                      <a:pt x="4" y="45"/>
                      <a:pt x="4" y="44"/>
                    </a:cubicBezTo>
                    <a:cubicBezTo>
                      <a:pt x="4" y="44"/>
                      <a:pt x="4" y="44"/>
                      <a:pt x="4" y="43"/>
                    </a:cubicBezTo>
                    <a:cubicBezTo>
                      <a:pt x="5" y="42"/>
                      <a:pt x="6" y="41"/>
                      <a:pt x="7" y="39"/>
                    </a:cubicBezTo>
                    <a:cubicBezTo>
                      <a:pt x="7" y="38"/>
                      <a:pt x="6" y="37"/>
                      <a:pt x="6" y="36"/>
                    </a:cubicBezTo>
                    <a:cubicBezTo>
                      <a:pt x="1" y="35"/>
                      <a:pt x="1" y="35"/>
                      <a:pt x="1" y="35"/>
                    </a:cubicBezTo>
                    <a:cubicBezTo>
                      <a:pt x="0" y="35"/>
                      <a:pt x="0" y="35"/>
                      <a:pt x="0" y="34"/>
                    </a:cubicBezTo>
                    <a:cubicBezTo>
                      <a:pt x="0" y="28"/>
                      <a:pt x="0" y="28"/>
                      <a:pt x="0" y="28"/>
                    </a:cubicBezTo>
                    <a:cubicBezTo>
                      <a:pt x="0" y="27"/>
                      <a:pt x="0" y="27"/>
                      <a:pt x="1" y="27"/>
                    </a:cubicBezTo>
                    <a:cubicBezTo>
                      <a:pt x="6" y="26"/>
                      <a:pt x="6" y="26"/>
                      <a:pt x="6" y="26"/>
                    </a:cubicBezTo>
                    <a:cubicBezTo>
                      <a:pt x="6" y="25"/>
                      <a:pt x="7" y="24"/>
                      <a:pt x="7" y="23"/>
                    </a:cubicBezTo>
                    <a:cubicBezTo>
                      <a:pt x="6" y="22"/>
                      <a:pt x="5" y="20"/>
                      <a:pt x="4" y="19"/>
                    </a:cubicBezTo>
                    <a:cubicBezTo>
                      <a:pt x="4" y="19"/>
                      <a:pt x="4" y="19"/>
                      <a:pt x="4" y="18"/>
                    </a:cubicBezTo>
                    <a:cubicBezTo>
                      <a:pt x="4" y="18"/>
                      <a:pt x="4" y="18"/>
                      <a:pt x="4" y="18"/>
                    </a:cubicBezTo>
                    <a:cubicBezTo>
                      <a:pt x="5" y="17"/>
                      <a:pt x="9" y="12"/>
                      <a:pt x="10" y="12"/>
                    </a:cubicBezTo>
                    <a:cubicBezTo>
                      <a:pt x="10" y="12"/>
                      <a:pt x="10" y="12"/>
                      <a:pt x="11" y="13"/>
                    </a:cubicBezTo>
                    <a:cubicBezTo>
                      <a:pt x="15" y="16"/>
                      <a:pt x="15" y="16"/>
                      <a:pt x="15" y="16"/>
                    </a:cubicBezTo>
                    <a:cubicBezTo>
                      <a:pt x="16" y="15"/>
                      <a:pt x="16" y="15"/>
                      <a:pt x="17" y="15"/>
                    </a:cubicBezTo>
                    <a:cubicBezTo>
                      <a:pt x="18" y="13"/>
                      <a:pt x="18" y="11"/>
                      <a:pt x="18" y="9"/>
                    </a:cubicBezTo>
                    <a:cubicBezTo>
                      <a:pt x="18" y="9"/>
                      <a:pt x="19" y="8"/>
                      <a:pt x="19" y="8"/>
                    </a:cubicBezTo>
                    <a:cubicBezTo>
                      <a:pt x="26" y="8"/>
                      <a:pt x="26" y="8"/>
                      <a:pt x="26" y="8"/>
                    </a:cubicBezTo>
                    <a:cubicBezTo>
                      <a:pt x="26" y="8"/>
                      <a:pt x="27" y="9"/>
                      <a:pt x="27" y="9"/>
                    </a:cubicBezTo>
                    <a:cubicBezTo>
                      <a:pt x="28" y="15"/>
                      <a:pt x="28" y="15"/>
                      <a:pt x="28" y="15"/>
                    </a:cubicBezTo>
                    <a:cubicBezTo>
                      <a:pt x="29" y="15"/>
                      <a:pt x="30" y="15"/>
                      <a:pt x="31" y="16"/>
                    </a:cubicBezTo>
                    <a:cubicBezTo>
                      <a:pt x="35" y="13"/>
                      <a:pt x="35" y="13"/>
                      <a:pt x="35" y="13"/>
                    </a:cubicBezTo>
                    <a:cubicBezTo>
                      <a:pt x="35" y="12"/>
                      <a:pt x="35" y="12"/>
                      <a:pt x="35" y="12"/>
                    </a:cubicBezTo>
                    <a:cubicBezTo>
                      <a:pt x="36" y="12"/>
                      <a:pt x="36" y="12"/>
                      <a:pt x="36" y="13"/>
                    </a:cubicBezTo>
                    <a:cubicBezTo>
                      <a:pt x="37" y="13"/>
                      <a:pt x="41" y="17"/>
                      <a:pt x="41" y="18"/>
                    </a:cubicBezTo>
                    <a:cubicBezTo>
                      <a:pt x="41" y="19"/>
                      <a:pt x="41" y="19"/>
                      <a:pt x="41" y="19"/>
                    </a:cubicBezTo>
                    <a:cubicBezTo>
                      <a:pt x="40" y="20"/>
                      <a:pt x="39" y="22"/>
                      <a:pt x="38" y="23"/>
                    </a:cubicBezTo>
                    <a:cubicBezTo>
                      <a:pt x="38" y="24"/>
                      <a:pt x="39" y="25"/>
                      <a:pt x="39" y="26"/>
                    </a:cubicBezTo>
                    <a:cubicBezTo>
                      <a:pt x="45" y="27"/>
                      <a:pt x="45" y="27"/>
                      <a:pt x="45" y="27"/>
                    </a:cubicBezTo>
                    <a:cubicBezTo>
                      <a:pt x="45" y="27"/>
                      <a:pt x="45" y="27"/>
                      <a:pt x="45" y="28"/>
                    </a:cubicBezTo>
                    <a:lnTo>
                      <a:pt x="45" y="35"/>
                    </a:lnTo>
                    <a:close/>
                    <a:moveTo>
                      <a:pt x="23" y="22"/>
                    </a:moveTo>
                    <a:cubicBezTo>
                      <a:pt x="18" y="22"/>
                      <a:pt x="13" y="26"/>
                      <a:pt x="13" y="31"/>
                    </a:cubicBezTo>
                    <a:cubicBezTo>
                      <a:pt x="13" y="36"/>
                      <a:pt x="18" y="40"/>
                      <a:pt x="23" y="40"/>
                    </a:cubicBezTo>
                    <a:cubicBezTo>
                      <a:pt x="28" y="40"/>
                      <a:pt x="32" y="36"/>
                      <a:pt x="32" y="31"/>
                    </a:cubicBezTo>
                    <a:cubicBezTo>
                      <a:pt x="32" y="26"/>
                      <a:pt x="28" y="22"/>
                      <a:pt x="23" y="22"/>
                    </a:cubicBezTo>
                    <a:close/>
                    <a:moveTo>
                      <a:pt x="68" y="15"/>
                    </a:moveTo>
                    <a:cubicBezTo>
                      <a:pt x="68" y="16"/>
                      <a:pt x="64" y="16"/>
                      <a:pt x="63" y="16"/>
                    </a:cubicBezTo>
                    <a:cubicBezTo>
                      <a:pt x="63" y="17"/>
                      <a:pt x="62" y="18"/>
                      <a:pt x="62" y="18"/>
                    </a:cubicBezTo>
                    <a:cubicBezTo>
                      <a:pt x="62" y="19"/>
                      <a:pt x="64" y="23"/>
                      <a:pt x="64" y="23"/>
                    </a:cubicBezTo>
                    <a:cubicBezTo>
                      <a:pt x="64" y="23"/>
                      <a:pt x="64" y="23"/>
                      <a:pt x="64" y="24"/>
                    </a:cubicBezTo>
                    <a:cubicBezTo>
                      <a:pt x="63" y="24"/>
                      <a:pt x="59" y="26"/>
                      <a:pt x="59" y="26"/>
                    </a:cubicBezTo>
                    <a:cubicBezTo>
                      <a:pt x="59" y="26"/>
                      <a:pt x="56" y="22"/>
                      <a:pt x="56" y="22"/>
                    </a:cubicBezTo>
                    <a:cubicBezTo>
                      <a:pt x="55" y="22"/>
                      <a:pt x="55" y="22"/>
                      <a:pt x="55" y="22"/>
                    </a:cubicBezTo>
                    <a:cubicBezTo>
                      <a:pt x="54" y="22"/>
                      <a:pt x="54" y="22"/>
                      <a:pt x="54" y="22"/>
                    </a:cubicBezTo>
                    <a:cubicBezTo>
                      <a:pt x="53" y="22"/>
                      <a:pt x="50" y="26"/>
                      <a:pt x="50" y="26"/>
                    </a:cubicBezTo>
                    <a:cubicBezTo>
                      <a:pt x="50" y="26"/>
                      <a:pt x="46" y="24"/>
                      <a:pt x="46" y="24"/>
                    </a:cubicBezTo>
                    <a:cubicBezTo>
                      <a:pt x="45" y="23"/>
                      <a:pt x="45" y="23"/>
                      <a:pt x="45" y="23"/>
                    </a:cubicBezTo>
                    <a:cubicBezTo>
                      <a:pt x="45" y="23"/>
                      <a:pt x="47" y="19"/>
                      <a:pt x="47" y="18"/>
                    </a:cubicBezTo>
                    <a:cubicBezTo>
                      <a:pt x="47" y="18"/>
                      <a:pt x="46" y="17"/>
                      <a:pt x="46" y="16"/>
                    </a:cubicBezTo>
                    <a:cubicBezTo>
                      <a:pt x="45" y="16"/>
                      <a:pt x="41" y="16"/>
                      <a:pt x="41" y="15"/>
                    </a:cubicBezTo>
                    <a:cubicBezTo>
                      <a:pt x="41" y="10"/>
                      <a:pt x="41" y="10"/>
                      <a:pt x="41" y="10"/>
                    </a:cubicBezTo>
                    <a:cubicBezTo>
                      <a:pt x="41" y="10"/>
                      <a:pt x="45" y="9"/>
                      <a:pt x="46" y="9"/>
                    </a:cubicBezTo>
                    <a:cubicBezTo>
                      <a:pt x="46" y="9"/>
                      <a:pt x="47" y="8"/>
                      <a:pt x="47" y="7"/>
                    </a:cubicBezTo>
                    <a:cubicBezTo>
                      <a:pt x="47" y="7"/>
                      <a:pt x="45" y="3"/>
                      <a:pt x="45" y="2"/>
                    </a:cubicBezTo>
                    <a:cubicBezTo>
                      <a:pt x="45" y="2"/>
                      <a:pt x="45" y="2"/>
                      <a:pt x="46" y="2"/>
                    </a:cubicBezTo>
                    <a:cubicBezTo>
                      <a:pt x="46" y="2"/>
                      <a:pt x="50" y="0"/>
                      <a:pt x="50" y="0"/>
                    </a:cubicBezTo>
                    <a:cubicBezTo>
                      <a:pt x="50" y="0"/>
                      <a:pt x="53" y="3"/>
                      <a:pt x="54" y="4"/>
                    </a:cubicBezTo>
                    <a:cubicBezTo>
                      <a:pt x="54" y="4"/>
                      <a:pt x="54" y="4"/>
                      <a:pt x="55" y="4"/>
                    </a:cubicBezTo>
                    <a:cubicBezTo>
                      <a:pt x="55" y="4"/>
                      <a:pt x="55" y="4"/>
                      <a:pt x="56" y="4"/>
                    </a:cubicBezTo>
                    <a:cubicBezTo>
                      <a:pt x="57" y="2"/>
                      <a:pt x="58" y="1"/>
                      <a:pt x="59" y="0"/>
                    </a:cubicBezTo>
                    <a:cubicBezTo>
                      <a:pt x="59" y="0"/>
                      <a:pt x="59" y="0"/>
                      <a:pt x="59" y="0"/>
                    </a:cubicBezTo>
                    <a:cubicBezTo>
                      <a:pt x="59" y="0"/>
                      <a:pt x="63" y="2"/>
                      <a:pt x="64" y="2"/>
                    </a:cubicBezTo>
                    <a:cubicBezTo>
                      <a:pt x="64" y="2"/>
                      <a:pt x="64" y="2"/>
                      <a:pt x="64" y="2"/>
                    </a:cubicBezTo>
                    <a:cubicBezTo>
                      <a:pt x="64" y="3"/>
                      <a:pt x="62" y="7"/>
                      <a:pt x="62" y="7"/>
                    </a:cubicBezTo>
                    <a:cubicBezTo>
                      <a:pt x="62" y="8"/>
                      <a:pt x="63" y="9"/>
                      <a:pt x="63" y="9"/>
                    </a:cubicBezTo>
                    <a:cubicBezTo>
                      <a:pt x="64" y="9"/>
                      <a:pt x="68" y="10"/>
                      <a:pt x="68" y="10"/>
                    </a:cubicBezTo>
                    <a:lnTo>
                      <a:pt x="68" y="15"/>
                    </a:lnTo>
                    <a:close/>
                    <a:moveTo>
                      <a:pt x="68" y="52"/>
                    </a:moveTo>
                    <a:cubicBezTo>
                      <a:pt x="68" y="52"/>
                      <a:pt x="64" y="53"/>
                      <a:pt x="63" y="53"/>
                    </a:cubicBezTo>
                    <a:cubicBezTo>
                      <a:pt x="63" y="54"/>
                      <a:pt x="62" y="54"/>
                      <a:pt x="62" y="55"/>
                    </a:cubicBezTo>
                    <a:cubicBezTo>
                      <a:pt x="62" y="56"/>
                      <a:pt x="64" y="59"/>
                      <a:pt x="64" y="60"/>
                    </a:cubicBezTo>
                    <a:cubicBezTo>
                      <a:pt x="64" y="60"/>
                      <a:pt x="64" y="60"/>
                      <a:pt x="64" y="60"/>
                    </a:cubicBezTo>
                    <a:cubicBezTo>
                      <a:pt x="63" y="60"/>
                      <a:pt x="59" y="63"/>
                      <a:pt x="59" y="63"/>
                    </a:cubicBezTo>
                    <a:cubicBezTo>
                      <a:pt x="59" y="63"/>
                      <a:pt x="56" y="59"/>
                      <a:pt x="56" y="59"/>
                    </a:cubicBezTo>
                    <a:cubicBezTo>
                      <a:pt x="55" y="59"/>
                      <a:pt x="55" y="59"/>
                      <a:pt x="55" y="59"/>
                    </a:cubicBezTo>
                    <a:cubicBezTo>
                      <a:pt x="54" y="59"/>
                      <a:pt x="54" y="59"/>
                      <a:pt x="54" y="59"/>
                    </a:cubicBezTo>
                    <a:cubicBezTo>
                      <a:pt x="53" y="59"/>
                      <a:pt x="50" y="63"/>
                      <a:pt x="50" y="63"/>
                    </a:cubicBezTo>
                    <a:cubicBezTo>
                      <a:pt x="50" y="63"/>
                      <a:pt x="46" y="60"/>
                      <a:pt x="46" y="60"/>
                    </a:cubicBezTo>
                    <a:cubicBezTo>
                      <a:pt x="45" y="60"/>
                      <a:pt x="45" y="60"/>
                      <a:pt x="45" y="60"/>
                    </a:cubicBezTo>
                    <a:cubicBezTo>
                      <a:pt x="45" y="59"/>
                      <a:pt x="47" y="56"/>
                      <a:pt x="47" y="55"/>
                    </a:cubicBezTo>
                    <a:cubicBezTo>
                      <a:pt x="47" y="54"/>
                      <a:pt x="46" y="54"/>
                      <a:pt x="46" y="53"/>
                    </a:cubicBezTo>
                    <a:cubicBezTo>
                      <a:pt x="45" y="53"/>
                      <a:pt x="41" y="52"/>
                      <a:pt x="41" y="52"/>
                    </a:cubicBezTo>
                    <a:cubicBezTo>
                      <a:pt x="41" y="47"/>
                      <a:pt x="41" y="47"/>
                      <a:pt x="41" y="47"/>
                    </a:cubicBezTo>
                    <a:cubicBezTo>
                      <a:pt x="41" y="46"/>
                      <a:pt x="45" y="46"/>
                      <a:pt x="46" y="46"/>
                    </a:cubicBezTo>
                    <a:cubicBezTo>
                      <a:pt x="46" y="45"/>
                      <a:pt x="47" y="45"/>
                      <a:pt x="47" y="44"/>
                    </a:cubicBezTo>
                    <a:cubicBezTo>
                      <a:pt x="47" y="43"/>
                      <a:pt x="45" y="40"/>
                      <a:pt x="45" y="39"/>
                    </a:cubicBezTo>
                    <a:cubicBezTo>
                      <a:pt x="45" y="39"/>
                      <a:pt x="45" y="39"/>
                      <a:pt x="46" y="39"/>
                    </a:cubicBezTo>
                    <a:cubicBezTo>
                      <a:pt x="46" y="39"/>
                      <a:pt x="50" y="36"/>
                      <a:pt x="50" y="36"/>
                    </a:cubicBezTo>
                    <a:cubicBezTo>
                      <a:pt x="50" y="36"/>
                      <a:pt x="53" y="40"/>
                      <a:pt x="54" y="40"/>
                    </a:cubicBezTo>
                    <a:cubicBezTo>
                      <a:pt x="54" y="40"/>
                      <a:pt x="54" y="40"/>
                      <a:pt x="55" y="40"/>
                    </a:cubicBezTo>
                    <a:cubicBezTo>
                      <a:pt x="55" y="40"/>
                      <a:pt x="55" y="40"/>
                      <a:pt x="56" y="40"/>
                    </a:cubicBezTo>
                    <a:cubicBezTo>
                      <a:pt x="57" y="39"/>
                      <a:pt x="58" y="38"/>
                      <a:pt x="59" y="36"/>
                    </a:cubicBezTo>
                    <a:cubicBezTo>
                      <a:pt x="59" y="36"/>
                      <a:pt x="59" y="36"/>
                      <a:pt x="59" y="36"/>
                    </a:cubicBezTo>
                    <a:cubicBezTo>
                      <a:pt x="59" y="36"/>
                      <a:pt x="63" y="39"/>
                      <a:pt x="64" y="39"/>
                    </a:cubicBezTo>
                    <a:cubicBezTo>
                      <a:pt x="64" y="39"/>
                      <a:pt x="64" y="39"/>
                      <a:pt x="64" y="39"/>
                    </a:cubicBezTo>
                    <a:cubicBezTo>
                      <a:pt x="64" y="40"/>
                      <a:pt x="62" y="43"/>
                      <a:pt x="62" y="44"/>
                    </a:cubicBezTo>
                    <a:cubicBezTo>
                      <a:pt x="62" y="45"/>
                      <a:pt x="63" y="45"/>
                      <a:pt x="63" y="46"/>
                    </a:cubicBezTo>
                    <a:cubicBezTo>
                      <a:pt x="64" y="46"/>
                      <a:pt x="68" y="46"/>
                      <a:pt x="68" y="47"/>
                    </a:cubicBezTo>
                    <a:lnTo>
                      <a:pt x="68" y="52"/>
                    </a:lnTo>
                    <a:close/>
                    <a:moveTo>
                      <a:pt x="55" y="8"/>
                    </a:moveTo>
                    <a:cubicBezTo>
                      <a:pt x="52" y="8"/>
                      <a:pt x="50" y="10"/>
                      <a:pt x="50" y="13"/>
                    </a:cubicBezTo>
                    <a:cubicBezTo>
                      <a:pt x="50" y="15"/>
                      <a:pt x="52" y="17"/>
                      <a:pt x="55" y="17"/>
                    </a:cubicBezTo>
                    <a:cubicBezTo>
                      <a:pt x="57" y="17"/>
                      <a:pt x="59" y="15"/>
                      <a:pt x="59" y="13"/>
                    </a:cubicBezTo>
                    <a:cubicBezTo>
                      <a:pt x="59" y="10"/>
                      <a:pt x="57" y="8"/>
                      <a:pt x="55" y="8"/>
                    </a:cubicBezTo>
                    <a:close/>
                    <a:moveTo>
                      <a:pt x="55" y="45"/>
                    </a:moveTo>
                    <a:cubicBezTo>
                      <a:pt x="52" y="45"/>
                      <a:pt x="50" y="47"/>
                      <a:pt x="50" y="49"/>
                    </a:cubicBezTo>
                    <a:cubicBezTo>
                      <a:pt x="50" y="52"/>
                      <a:pt x="52" y="54"/>
                      <a:pt x="55" y="54"/>
                    </a:cubicBezTo>
                    <a:cubicBezTo>
                      <a:pt x="57" y="54"/>
                      <a:pt x="59" y="52"/>
                      <a:pt x="59" y="49"/>
                    </a:cubicBezTo>
                    <a:cubicBezTo>
                      <a:pt x="59" y="47"/>
                      <a:pt x="57" y="45"/>
                      <a:pt x="55" y="45"/>
                    </a:cubicBezTo>
                    <a:close/>
                  </a:path>
                </a:pathLst>
              </a:custGeom>
              <a:solidFill>
                <a:schemeClr val="bg1"/>
              </a:solidFill>
              <a:ln w="9525">
                <a:noFill/>
                <a:round/>
              </a:ln>
            </p:spPr>
            <p:txBody>
              <a:bodyPr vert="horz" wrap="square" lIns="121920" tIns="60960" rIns="121920" bIns="60960" numCol="1" anchor="t" anchorCtr="0" compatLnSpc="1"/>
              <a:lstStyle/>
              <a:p>
                <a:endParaRPr lang="en-US" sz="2400" dirty="0">
                  <a:latin typeface="华文中宋" panose="02010600040101010101" pitchFamily="2" charset="-122"/>
                </a:endParaRPr>
              </a:p>
            </p:txBody>
          </p:sp>
        </p:grpSp>
        <p:grpSp>
          <p:nvGrpSpPr>
            <p:cNvPr id="25" name="组合 24"/>
            <p:cNvGrpSpPr/>
            <p:nvPr/>
          </p:nvGrpSpPr>
          <p:grpSpPr>
            <a:xfrm>
              <a:off x="4946677" y="1849974"/>
              <a:ext cx="432833" cy="432834"/>
              <a:chOff x="4946677" y="1849974"/>
              <a:chExt cx="432833" cy="432834"/>
            </a:xfrm>
          </p:grpSpPr>
          <p:sp>
            <p:nvSpPr>
              <p:cNvPr id="42" name="棱台 41"/>
              <p:cNvSpPr>
                <a:spLocks noChangeArrowheads="1"/>
              </p:cNvSpPr>
              <p:nvPr/>
            </p:nvSpPr>
            <p:spPr bwMode="auto">
              <a:xfrm>
                <a:off x="4946677" y="1849974"/>
                <a:ext cx="432833"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44" name="Freeform 328"/>
              <p:cNvSpPr>
                <a:spLocks noChangeAspect="1" noChangeArrowheads="1"/>
              </p:cNvSpPr>
              <p:nvPr/>
            </p:nvSpPr>
            <p:spPr bwMode="auto">
              <a:xfrm>
                <a:off x="5009841" y="1980893"/>
                <a:ext cx="306503" cy="170995"/>
              </a:xfrm>
              <a:custGeom>
                <a:avLst/>
                <a:gdLst>
                  <a:gd name="T0" fmla="*/ 585 w 1564"/>
                  <a:gd name="T1" fmla="*/ 610 h 871"/>
                  <a:gd name="T2" fmla="*/ 451 w 1564"/>
                  <a:gd name="T3" fmla="*/ 744 h 871"/>
                  <a:gd name="T4" fmla="*/ 585 w 1564"/>
                  <a:gd name="T5" fmla="*/ 870 h 871"/>
                  <a:gd name="T6" fmla="*/ 710 w 1564"/>
                  <a:gd name="T7" fmla="*/ 744 h 871"/>
                  <a:gd name="T8" fmla="*/ 585 w 1564"/>
                  <a:gd name="T9" fmla="*/ 610 h 871"/>
                  <a:gd name="T10" fmla="*/ 585 w 1564"/>
                  <a:gd name="T11" fmla="*/ 811 h 871"/>
                  <a:gd name="T12" fmla="*/ 518 w 1564"/>
                  <a:gd name="T13" fmla="*/ 744 h 871"/>
                  <a:gd name="T14" fmla="*/ 585 w 1564"/>
                  <a:gd name="T15" fmla="*/ 677 h 871"/>
                  <a:gd name="T16" fmla="*/ 643 w 1564"/>
                  <a:gd name="T17" fmla="*/ 744 h 871"/>
                  <a:gd name="T18" fmla="*/ 585 w 1564"/>
                  <a:gd name="T19" fmla="*/ 811 h 871"/>
                  <a:gd name="T20" fmla="*/ 1563 w 1564"/>
                  <a:gd name="T21" fmla="*/ 519 h 871"/>
                  <a:gd name="T22" fmla="*/ 1563 w 1564"/>
                  <a:gd name="T23" fmla="*/ 652 h 871"/>
                  <a:gd name="T24" fmla="*/ 1505 w 1564"/>
                  <a:gd name="T25" fmla="*/ 719 h 871"/>
                  <a:gd name="T26" fmla="*/ 1429 w 1564"/>
                  <a:gd name="T27" fmla="*/ 719 h 871"/>
                  <a:gd name="T28" fmla="*/ 1262 w 1564"/>
                  <a:gd name="T29" fmla="*/ 569 h 871"/>
                  <a:gd name="T30" fmla="*/ 1095 w 1564"/>
                  <a:gd name="T31" fmla="*/ 719 h 871"/>
                  <a:gd name="T32" fmla="*/ 752 w 1564"/>
                  <a:gd name="T33" fmla="*/ 719 h 871"/>
                  <a:gd name="T34" fmla="*/ 585 w 1564"/>
                  <a:gd name="T35" fmla="*/ 569 h 871"/>
                  <a:gd name="T36" fmla="*/ 409 w 1564"/>
                  <a:gd name="T37" fmla="*/ 719 h 871"/>
                  <a:gd name="T38" fmla="*/ 326 w 1564"/>
                  <a:gd name="T39" fmla="*/ 719 h 871"/>
                  <a:gd name="T40" fmla="*/ 267 w 1564"/>
                  <a:gd name="T41" fmla="*/ 652 h 871"/>
                  <a:gd name="T42" fmla="*/ 267 w 1564"/>
                  <a:gd name="T43" fmla="*/ 519 h 871"/>
                  <a:gd name="T44" fmla="*/ 1563 w 1564"/>
                  <a:gd name="T45" fmla="*/ 519 h 871"/>
                  <a:gd name="T46" fmla="*/ 1262 w 1564"/>
                  <a:gd name="T47" fmla="*/ 610 h 871"/>
                  <a:gd name="T48" fmla="*/ 1128 w 1564"/>
                  <a:gd name="T49" fmla="*/ 744 h 871"/>
                  <a:gd name="T50" fmla="*/ 1262 w 1564"/>
                  <a:gd name="T51" fmla="*/ 870 h 871"/>
                  <a:gd name="T52" fmla="*/ 1396 w 1564"/>
                  <a:gd name="T53" fmla="*/ 744 h 871"/>
                  <a:gd name="T54" fmla="*/ 1262 w 1564"/>
                  <a:gd name="T55" fmla="*/ 610 h 871"/>
                  <a:gd name="T56" fmla="*/ 1262 w 1564"/>
                  <a:gd name="T57" fmla="*/ 811 h 871"/>
                  <a:gd name="T58" fmla="*/ 1195 w 1564"/>
                  <a:gd name="T59" fmla="*/ 744 h 871"/>
                  <a:gd name="T60" fmla="*/ 1262 w 1564"/>
                  <a:gd name="T61" fmla="*/ 677 h 871"/>
                  <a:gd name="T62" fmla="*/ 1329 w 1564"/>
                  <a:gd name="T63" fmla="*/ 744 h 871"/>
                  <a:gd name="T64" fmla="*/ 1262 w 1564"/>
                  <a:gd name="T65" fmla="*/ 811 h 871"/>
                  <a:gd name="T66" fmla="*/ 1538 w 1564"/>
                  <a:gd name="T67" fmla="*/ 376 h 871"/>
                  <a:gd name="T68" fmla="*/ 1295 w 1564"/>
                  <a:gd name="T69" fmla="*/ 134 h 871"/>
                  <a:gd name="T70" fmla="*/ 1229 w 1564"/>
                  <a:gd name="T71" fmla="*/ 109 h 871"/>
                  <a:gd name="T72" fmla="*/ 1112 w 1564"/>
                  <a:gd name="T73" fmla="*/ 109 h 871"/>
                  <a:gd name="T74" fmla="*/ 1112 w 1564"/>
                  <a:gd name="T75" fmla="*/ 59 h 871"/>
                  <a:gd name="T76" fmla="*/ 1045 w 1564"/>
                  <a:gd name="T77" fmla="*/ 0 h 871"/>
                  <a:gd name="T78" fmla="*/ 326 w 1564"/>
                  <a:gd name="T79" fmla="*/ 0 h 871"/>
                  <a:gd name="T80" fmla="*/ 267 w 1564"/>
                  <a:gd name="T81" fmla="*/ 59 h 871"/>
                  <a:gd name="T82" fmla="*/ 267 w 1564"/>
                  <a:gd name="T83" fmla="*/ 75 h 871"/>
                  <a:gd name="T84" fmla="*/ 8 w 1564"/>
                  <a:gd name="T85" fmla="*/ 101 h 871"/>
                  <a:gd name="T86" fmla="*/ 459 w 1564"/>
                  <a:gd name="T87" fmla="*/ 159 h 871"/>
                  <a:gd name="T88" fmla="*/ 0 w 1564"/>
                  <a:gd name="T89" fmla="*/ 209 h 871"/>
                  <a:gd name="T90" fmla="*/ 459 w 1564"/>
                  <a:gd name="T91" fmla="*/ 268 h 871"/>
                  <a:gd name="T92" fmla="*/ 0 w 1564"/>
                  <a:gd name="T93" fmla="*/ 309 h 871"/>
                  <a:gd name="T94" fmla="*/ 267 w 1564"/>
                  <a:gd name="T95" fmla="*/ 360 h 871"/>
                  <a:gd name="T96" fmla="*/ 267 w 1564"/>
                  <a:gd name="T97" fmla="*/ 485 h 871"/>
                  <a:gd name="T98" fmla="*/ 1563 w 1564"/>
                  <a:gd name="T99" fmla="*/ 485 h 871"/>
                  <a:gd name="T100" fmla="*/ 1563 w 1564"/>
                  <a:gd name="T101" fmla="*/ 435 h 871"/>
                  <a:gd name="T102" fmla="*/ 1538 w 1564"/>
                  <a:gd name="T103" fmla="*/ 376 h 871"/>
                  <a:gd name="T104" fmla="*/ 1429 w 1564"/>
                  <a:gd name="T105" fmla="*/ 385 h 871"/>
                  <a:gd name="T106" fmla="*/ 1195 w 1564"/>
                  <a:gd name="T107" fmla="*/ 385 h 871"/>
                  <a:gd name="T108" fmla="*/ 1178 w 1564"/>
                  <a:gd name="T109" fmla="*/ 376 h 871"/>
                  <a:gd name="T110" fmla="*/ 1178 w 1564"/>
                  <a:gd name="T111" fmla="*/ 193 h 871"/>
                  <a:gd name="T112" fmla="*/ 1195 w 1564"/>
                  <a:gd name="T113" fmla="*/ 184 h 871"/>
                  <a:gd name="T114" fmla="*/ 1237 w 1564"/>
                  <a:gd name="T115" fmla="*/ 184 h 871"/>
                  <a:gd name="T116" fmla="*/ 1245 w 1564"/>
                  <a:gd name="T117" fmla="*/ 184 h 871"/>
                  <a:gd name="T118" fmla="*/ 1438 w 1564"/>
                  <a:gd name="T119" fmla="*/ 368 h 871"/>
                  <a:gd name="T120" fmla="*/ 1429 w 1564"/>
                  <a:gd name="T121" fmla="*/ 385 h 871"/>
                  <a:gd name="T122" fmla="*/ 1429 w 1564"/>
                  <a:gd name="T123" fmla="*/ 385 h 871"/>
                  <a:gd name="T124" fmla="*/ 1429 w 1564"/>
                  <a:gd name="T125" fmla="*/ 385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64" h="871">
                    <a:moveTo>
                      <a:pt x="585" y="610"/>
                    </a:moveTo>
                    <a:cubicBezTo>
                      <a:pt x="510" y="610"/>
                      <a:pt x="451" y="669"/>
                      <a:pt x="451" y="744"/>
                    </a:cubicBezTo>
                    <a:cubicBezTo>
                      <a:pt x="451" y="820"/>
                      <a:pt x="510" y="870"/>
                      <a:pt x="585" y="870"/>
                    </a:cubicBezTo>
                    <a:cubicBezTo>
                      <a:pt x="652" y="870"/>
                      <a:pt x="710" y="820"/>
                      <a:pt x="710" y="744"/>
                    </a:cubicBezTo>
                    <a:cubicBezTo>
                      <a:pt x="710" y="669"/>
                      <a:pt x="652" y="610"/>
                      <a:pt x="585" y="610"/>
                    </a:cubicBezTo>
                    <a:close/>
                    <a:moveTo>
                      <a:pt x="585" y="811"/>
                    </a:moveTo>
                    <a:cubicBezTo>
                      <a:pt x="543" y="811"/>
                      <a:pt x="518" y="778"/>
                      <a:pt x="518" y="744"/>
                    </a:cubicBezTo>
                    <a:cubicBezTo>
                      <a:pt x="518" y="711"/>
                      <a:pt x="543" y="677"/>
                      <a:pt x="585" y="677"/>
                    </a:cubicBezTo>
                    <a:cubicBezTo>
                      <a:pt x="618" y="677"/>
                      <a:pt x="643" y="711"/>
                      <a:pt x="643" y="744"/>
                    </a:cubicBezTo>
                    <a:cubicBezTo>
                      <a:pt x="643" y="778"/>
                      <a:pt x="618" y="811"/>
                      <a:pt x="585" y="811"/>
                    </a:cubicBezTo>
                    <a:close/>
                    <a:moveTo>
                      <a:pt x="1563" y="519"/>
                    </a:moveTo>
                    <a:cubicBezTo>
                      <a:pt x="1563" y="652"/>
                      <a:pt x="1563" y="652"/>
                      <a:pt x="1563" y="652"/>
                    </a:cubicBezTo>
                    <a:cubicBezTo>
                      <a:pt x="1563" y="694"/>
                      <a:pt x="1538" y="719"/>
                      <a:pt x="1505" y="719"/>
                    </a:cubicBezTo>
                    <a:cubicBezTo>
                      <a:pt x="1429" y="719"/>
                      <a:pt x="1429" y="719"/>
                      <a:pt x="1429" y="719"/>
                    </a:cubicBezTo>
                    <a:cubicBezTo>
                      <a:pt x="1421" y="636"/>
                      <a:pt x="1346" y="569"/>
                      <a:pt x="1262" y="569"/>
                    </a:cubicBezTo>
                    <a:cubicBezTo>
                      <a:pt x="1178" y="569"/>
                      <a:pt x="1103" y="636"/>
                      <a:pt x="1095" y="719"/>
                    </a:cubicBezTo>
                    <a:cubicBezTo>
                      <a:pt x="752" y="719"/>
                      <a:pt x="752" y="719"/>
                      <a:pt x="752" y="719"/>
                    </a:cubicBezTo>
                    <a:cubicBezTo>
                      <a:pt x="735" y="636"/>
                      <a:pt x="669" y="569"/>
                      <a:pt x="585" y="569"/>
                    </a:cubicBezTo>
                    <a:cubicBezTo>
                      <a:pt x="493" y="569"/>
                      <a:pt x="426" y="636"/>
                      <a:pt x="409" y="719"/>
                    </a:cubicBezTo>
                    <a:cubicBezTo>
                      <a:pt x="326" y="719"/>
                      <a:pt x="326" y="719"/>
                      <a:pt x="326" y="719"/>
                    </a:cubicBezTo>
                    <a:cubicBezTo>
                      <a:pt x="292" y="719"/>
                      <a:pt x="267" y="694"/>
                      <a:pt x="267" y="652"/>
                    </a:cubicBezTo>
                    <a:cubicBezTo>
                      <a:pt x="267" y="519"/>
                      <a:pt x="267" y="519"/>
                      <a:pt x="267" y="519"/>
                    </a:cubicBezTo>
                    <a:lnTo>
                      <a:pt x="1563" y="519"/>
                    </a:lnTo>
                    <a:close/>
                    <a:moveTo>
                      <a:pt x="1262" y="610"/>
                    </a:moveTo>
                    <a:cubicBezTo>
                      <a:pt x="1187" y="610"/>
                      <a:pt x="1128" y="669"/>
                      <a:pt x="1128" y="744"/>
                    </a:cubicBezTo>
                    <a:cubicBezTo>
                      <a:pt x="1128" y="820"/>
                      <a:pt x="1187" y="870"/>
                      <a:pt x="1262" y="870"/>
                    </a:cubicBezTo>
                    <a:cubicBezTo>
                      <a:pt x="1337" y="870"/>
                      <a:pt x="1396" y="820"/>
                      <a:pt x="1396" y="744"/>
                    </a:cubicBezTo>
                    <a:cubicBezTo>
                      <a:pt x="1396" y="669"/>
                      <a:pt x="1337" y="610"/>
                      <a:pt x="1262" y="610"/>
                    </a:cubicBezTo>
                    <a:close/>
                    <a:moveTo>
                      <a:pt x="1262" y="811"/>
                    </a:moveTo>
                    <a:cubicBezTo>
                      <a:pt x="1229" y="811"/>
                      <a:pt x="1195" y="778"/>
                      <a:pt x="1195" y="744"/>
                    </a:cubicBezTo>
                    <a:cubicBezTo>
                      <a:pt x="1195" y="711"/>
                      <a:pt x="1229" y="677"/>
                      <a:pt x="1262" y="677"/>
                    </a:cubicBezTo>
                    <a:cubicBezTo>
                      <a:pt x="1295" y="677"/>
                      <a:pt x="1329" y="711"/>
                      <a:pt x="1329" y="744"/>
                    </a:cubicBezTo>
                    <a:cubicBezTo>
                      <a:pt x="1329" y="778"/>
                      <a:pt x="1295" y="811"/>
                      <a:pt x="1262" y="811"/>
                    </a:cubicBezTo>
                    <a:close/>
                    <a:moveTo>
                      <a:pt x="1538" y="376"/>
                    </a:moveTo>
                    <a:cubicBezTo>
                      <a:pt x="1295" y="134"/>
                      <a:pt x="1295" y="134"/>
                      <a:pt x="1295" y="134"/>
                    </a:cubicBezTo>
                    <a:cubicBezTo>
                      <a:pt x="1279" y="117"/>
                      <a:pt x="1254" y="109"/>
                      <a:pt x="1229" y="109"/>
                    </a:cubicBezTo>
                    <a:cubicBezTo>
                      <a:pt x="1112" y="109"/>
                      <a:pt x="1112" y="109"/>
                      <a:pt x="1112" y="109"/>
                    </a:cubicBezTo>
                    <a:cubicBezTo>
                      <a:pt x="1112" y="59"/>
                      <a:pt x="1112" y="59"/>
                      <a:pt x="1112" y="59"/>
                    </a:cubicBezTo>
                    <a:cubicBezTo>
                      <a:pt x="1112" y="25"/>
                      <a:pt x="1078" y="0"/>
                      <a:pt x="1045" y="0"/>
                    </a:cubicBezTo>
                    <a:cubicBezTo>
                      <a:pt x="326" y="0"/>
                      <a:pt x="326" y="0"/>
                      <a:pt x="326" y="0"/>
                    </a:cubicBezTo>
                    <a:cubicBezTo>
                      <a:pt x="292" y="0"/>
                      <a:pt x="267" y="25"/>
                      <a:pt x="267" y="59"/>
                    </a:cubicBezTo>
                    <a:cubicBezTo>
                      <a:pt x="267" y="75"/>
                      <a:pt x="267" y="75"/>
                      <a:pt x="267" y="75"/>
                    </a:cubicBezTo>
                    <a:cubicBezTo>
                      <a:pt x="8" y="101"/>
                      <a:pt x="8" y="101"/>
                      <a:pt x="8" y="101"/>
                    </a:cubicBezTo>
                    <a:cubicBezTo>
                      <a:pt x="459" y="159"/>
                      <a:pt x="459" y="159"/>
                      <a:pt x="459" y="159"/>
                    </a:cubicBezTo>
                    <a:cubicBezTo>
                      <a:pt x="0" y="209"/>
                      <a:pt x="0" y="209"/>
                      <a:pt x="0" y="209"/>
                    </a:cubicBezTo>
                    <a:cubicBezTo>
                      <a:pt x="459" y="268"/>
                      <a:pt x="459" y="268"/>
                      <a:pt x="459" y="268"/>
                    </a:cubicBezTo>
                    <a:cubicBezTo>
                      <a:pt x="0" y="309"/>
                      <a:pt x="0" y="309"/>
                      <a:pt x="0" y="309"/>
                    </a:cubicBezTo>
                    <a:cubicBezTo>
                      <a:pt x="267" y="360"/>
                      <a:pt x="267" y="360"/>
                      <a:pt x="267" y="360"/>
                    </a:cubicBezTo>
                    <a:cubicBezTo>
                      <a:pt x="267" y="485"/>
                      <a:pt x="267" y="485"/>
                      <a:pt x="267" y="485"/>
                    </a:cubicBezTo>
                    <a:cubicBezTo>
                      <a:pt x="1563" y="485"/>
                      <a:pt x="1563" y="485"/>
                      <a:pt x="1563" y="485"/>
                    </a:cubicBezTo>
                    <a:cubicBezTo>
                      <a:pt x="1563" y="435"/>
                      <a:pt x="1563" y="435"/>
                      <a:pt x="1563" y="435"/>
                    </a:cubicBezTo>
                    <a:cubicBezTo>
                      <a:pt x="1563" y="410"/>
                      <a:pt x="1555" y="393"/>
                      <a:pt x="1538" y="376"/>
                    </a:cubicBezTo>
                    <a:close/>
                    <a:moveTo>
                      <a:pt x="1429" y="385"/>
                    </a:moveTo>
                    <a:cubicBezTo>
                      <a:pt x="1195" y="385"/>
                      <a:pt x="1195" y="385"/>
                      <a:pt x="1195" y="385"/>
                    </a:cubicBezTo>
                    <a:cubicBezTo>
                      <a:pt x="1187" y="385"/>
                      <a:pt x="1178" y="376"/>
                      <a:pt x="1178" y="376"/>
                    </a:cubicBezTo>
                    <a:cubicBezTo>
                      <a:pt x="1178" y="193"/>
                      <a:pt x="1178" y="193"/>
                      <a:pt x="1178" y="193"/>
                    </a:cubicBezTo>
                    <a:cubicBezTo>
                      <a:pt x="1178" y="184"/>
                      <a:pt x="1187" y="184"/>
                      <a:pt x="1195" y="184"/>
                    </a:cubicBezTo>
                    <a:cubicBezTo>
                      <a:pt x="1237" y="184"/>
                      <a:pt x="1237" y="184"/>
                      <a:pt x="1237" y="184"/>
                    </a:cubicBezTo>
                    <a:lnTo>
                      <a:pt x="1245" y="184"/>
                    </a:lnTo>
                    <a:cubicBezTo>
                      <a:pt x="1438" y="368"/>
                      <a:pt x="1438" y="368"/>
                      <a:pt x="1438" y="368"/>
                    </a:cubicBezTo>
                    <a:cubicBezTo>
                      <a:pt x="1446" y="376"/>
                      <a:pt x="1438" y="385"/>
                      <a:pt x="1429" y="385"/>
                    </a:cubicBezTo>
                    <a:close/>
                    <a:moveTo>
                      <a:pt x="1429" y="385"/>
                    </a:moveTo>
                    <a:lnTo>
                      <a:pt x="1429" y="385"/>
                    </a:lnTo>
                    <a:close/>
                  </a:path>
                </a:pathLst>
              </a:custGeom>
              <a:solidFill>
                <a:schemeClr val="bg1"/>
              </a:solidFill>
              <a:ln>
                <a:noFill/>
              </a:ln>
              <a:effectLst/>
            </p:spPr>
            <p:txBody>
              <a:bodyPr wrap="none" lIns="243785" tIns="121892" rIns="243785" bIns="121892"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2400" b="0" i="0" u="none" strike="noStrike" kern="1200" cap="none" spc="0" normalizeH="0" baseline="0" noProof="0" dirty="0">
                  <a:ln>
                    <a:noFill/>
                  </a:ln>
                  <a:solidFill>
                    <a:prstClr val="black"/>
                  </a:solidFill>
                  <a:effectLst/>
                  <a:uLnTx/>
                  <a:uFillTx/>
                  <a:latin typeface="Bauhaus 93" panose="04030905020B02020C02" pitchFamily="82" charset="0"/>
                  <a:ea typeface="字魂96号-虎啸手书" panose="00000500000000000000" pitchFamily="2" charset="-122"/>
                  <a:sym typeface="Bauhaus 93" panose="04030905020B02020C02" pitchFamily="82" charset="0"/>
                </a:endParaRPr>
              </a:p>
            </p:txBody>
          </p:sp>
        </p:grpSp>
        <p:grpSp>
          <p:nvGrpSpPr>
            <p:cNvPr id="26" name="组合 25"/>
            <p:cNvGrpSpPr/>
            <p:nvPr/>
          </p:nvGrpSpPr>
          <p:grpSpPr>
            <a:xfrm>
              <a:off x="5594749" y="1849974"/>
              <a:ext cx="432048" cy="432834"/>
              <a:chOff x="5594749" y="1849974"/>
              <a:chExt cx="432048" cy="432834"/>
            </a:xfrm>
          </p:grpSpPr>
          <p:sp>
            <p:nvSpPr>
              <p:cNvPr id="27" name="棱台 26"/>
              <p:cNvSpPr>
                <a:spLocks noChangeArrowheads="1"/>
              </p:cNvSpPr>
              <p:nvPr/>
            </p:nvSpPr>
            <p:spPr bwMode="auto">
              <a:xfrm>
                <a:off x="5594749" y="1849974"/>
                <a:ext cx="432048"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28" name="user-group_74577"/>
              <p:cNvSpPr>
                <a:spLocks noChangeAspect="1"/>
              </p:cNvSpPr>
              <p:nvPr/>
            </p:nvSpPr>
            <p:spPr bwMode="auto">
              <a:xfrm>
                <a:off x="5672311" y="1947532"/>
                <a:ext cx="276924" cy="237718"/>
              </a:xfrm>
              <a:custGeom>
                <a:avLst/>
                <a:gdLst>
                  <a:gd name="connsiteX0" fmla="*/ 246732 w 607286"/>
                  <a:gd name="connsiteY0" fmla="*/ 261798 h 515410"/>
                  <a:gd name="connsiteX1" fmla="*/ 303643 w 607286"/>
                  <a:gd name="connsiteY1" fmla="*/ 283469 h 515410"/>
                  <a:gd name="connsiteX2" fmla="*/ 360554 w 607286"/>
                  <a:gd name="connsiteY2" fmla="*/ 261798 h 515410"/>
                  <a:gd name="connsiteX3" fmla="*/ 499721 w 607286"/>
                  <a:gd name="connsiteY3" fmla="*/ 439385 h 515410"/>
                  <a:gd name="connsiteX4" fmla="*/ 499956 w 607286"/>
                  <a:gd name="connsiteY4" fmla="*/ 447819 h 515410"/>
                  <a:gd name="connsiteX5" fmla="*/ 499956 w 607286"/>
                  <a:gd name="connsiteY5" fmla="*/ 457308 h 515410"/>
                  <a:gd name="connsiteX6" fmla="*/ 303643 w 607286"/>
                  <a:gd name="connsiteY6" fmla="*/ 515410 h 515410"/>
                  <a:gd name="connsiteX7" fmla="*/ 107330 w 607286"/>
                  <a:gd name="connsiteY7" fmla="*/ 457308 h 515410"/>
                  <a:gd name="connsiteX8" fmla="*/ 107330 w 607286"/>
                  <a:gd name="connsiteY8" fmla="*/ 444539 h 515410"/>
                  <a:gd name="connsiteX9" fmla="*/ 107682 w 607286"/>
                  <a:gd name="connsiteY9" fmla="*/ 435519 h 515410"/>
                  <a:gd name="connsiteX10" fmla="*/ 246732 w 607286"/>
                  <a:gd name="connsiteY10" fmla="*/ 261798 h 515410"/>
                  <a:gd name="connsiteX11" fmla="*/ 494038 w 607286"/>
                  <a:gd name="connsiteY11" fmla="*/ 237453 h 515410"/>
                  <a:gd name="connsiteX12" fmla="*/ 607169 w 607286"/>
                  <a:gd name="connsiteY12" fmla="*/ 381785 h 515410"/>
                  <a:gd name="connsiteX13" fmla="*/ 607286 w 607286"/>
                  <a:gd name="connsiteY13" fmla="*/ 388580 h 515410"/>
                  <a:gd name="connsiteX14" fmla="*/ 607286 w 607286"/>
                  <a:gd name="connsiteY14" fmla="*/ 396312 h 515410"/>
                  <a:gd name="connsiteX15" fmla="*/ 527367 w 607286"/>
                  <a:gd name="connsiteY15" fmla="*/ 436730 h 515410"/>
                  <a:gd name="connsiteX16" fmla="*/ 496972 w 607286"/>
                  <a:gd name="connsiteY16" fmla="*/ 296029 h 515410"/>
                  <a:gd name="connsiteX17" fmla="*/ 443927 w 607286"/>
                  <a:gd name="connsiteY17" fmla="*/ 255026 h 515410"/>
                  <a:gd name="connsiteX18" fmla="*/ 447800 w 607286"/>
                  <a:gd name="connsiteY18" fmla="*/ 255143 h 515410"/>
                  <a:gd name="connsiteX19" fmla="*/ 494038 w 607286"/>
                  <a:gd name="connsiteY19" fmla="*/ 237453 h 515410"/>
                  <a:gd name="connsiteX20" fmla="*/ 113199 w 607286"/>
                  <a:gd name="connsiteY20" fmla="*/ 237453 h 515410"/>
                  <a:gd name="connsiteX21" fmla="*/ 159417 w 607286"/>
                  <a:gd name="connsiteY21" fmla="*/ 255143 h 515410"/>
                  <a:gd name="connsiteX22" fmla="*/ 163288 w 607286"/>
                  <a:gd name="connsiteY22" fmla="*/ 255026 h 515410"/>
                  <a:gd name="connsiteX23" fmla="*/ 110266 w 607286"/>
                  <a:gd name="connsiteY23" fmla="*/ 296029 h 515410"/>
                  <a:gd name="connsiteX24" fmla="*/ 79884 w 607286"/>
                  <a:gd name="connsiteY24" fmla="*/ 436730 h 515410"/>
                  <a:gd name="connsiteX25" fmla="*/ 0 w 607286"/>
                  <a:gd name="connsiteY25" fmla="*/ 396312 h 515410"/>
                  <a:gd name="connsiteX26" fmla="*/ 0 w 607286"/>
                  <a:gd name="connsiteY26" fmla="*/ 388580 h 515410"/>
                  <a:gd name="connsiteX27" fmla="*/ 235 w 607286"/>
                  <a:gd name="connsiteY27" fmla="*/ 381785 h 515410"/>
                  <a:gd name="connsiteX28" fmla="*/ 113199 w 607286"/>
                  <a:gd name="connsiteY28" fmla="*/ 237453 h 515410"/>
                  <a:gd name="connsiteX29" fmla="*/ 447940 w 607286"/>
                  <a:gd name="connsiteY29" fmla="*/ 24839 h 515410"/>
                  <a:gd name="connsiteX30" fmla="*/ 532275 w 607286"/>
                  <a:gd name="connsiteY30" fmla="*/ 127229 h 515410"/>
                  <a:gd name="connsiteX31" fmla="*/ 447940 w 607286"/>
                  <a:gd name="connsiteY31" fmla="*/ 229620 h 515410"/>
                  <a:gd name="connsiteX32" fmla="*/ 409350 w 607286"/>
                  <a:gd name="connsiteY32" fmla="*/ 218373 h 515410"/>
                  <a:gd name="connsiteX33" fmla="*/ 435272 w 607286"/>
                  <a:gd name="connsiteY33" fmla="*/ 126058 h 515410"/>
                  <a:gd name="connsiteX34" fmla="*/ 416388 w 607286"/>
                  <a:gd name="connsiteY34" fmla="*/ 28588 h 515410"/>
                  <a:gd name="connsiteX35" fmla="*/ 447940 w 607286"/>
                  <a:gd name="connsiteY35" fmla="*/ 24839 h 515410"/>
                  <a:gd name="connsiteX36" fmla="*/ 159441 w 607286"/>
                  <a:gd name="connsiteY36" fmla="*/ 24839 h 515410"/>
                  <a:gd name="connsiteX37" fmla="*/ 190894 w 607286"/>
                  <a:gd name="connsiteY37" fmla="*/ 28588 h 515410"/>
                  <a:gd name="connsiteX38" fmla="*/ 171999 w 607286"/>
                  <a:gd name="connsiteY38" fmla="*/ 126058 h 515410"/>
                  <a:gd name="connsiteX39" fmla="*/ 197936 w 607286"/>
                  <a:gd name="connsiteY39" fmla="*/ 218373 h 515410"/>
                  <a:gd name="connsiteX40" fmla="*/ 159441 w 607286"/>
                  <a:gd name="connsiteY40" fmla="*/ 229620 h 515410"/>
                  <a:gd name="connsiteX41" fmla="*/ 74940 w 607286"/>
                  <a:gd name="connsiteY41" fmla="*/ 127229 h 515410"/>
                  <a:gd name="connsiteX42" fmla="*/ 159441 w 607286"/>
                  <a:gd name="connsiteY42" fmla="*/ 24839 h 515410"/>
                  <a:gd name="connsiteX43" fmla="*/ 303643 w 607286"/>
                  <a:gd name="connsiteY43" fmla="*/ 0 h 515410"/>
                  <a:gd name="connsiteX44" fmla="*/ 407586 w 607286"/>
                  <a:gd name="connsiteY44" fmla="*/ 126030 h 515410"/>
                  <a:gd name="connsiteX45" fmla="*/ 303643 w 607286"/>
                  <a:gd name="connsiteY45" fmla="*/ 252060 h 515410"/>
                  <a:gd name="connsiteX46" fmla="*/ 199700 w 607286"/>
                  <a:gd name="connsiteY46" fmla="*/ 126030 h 515410"/>
                  <a:gd name="connsiteX47" fmla="*/ 303643 w 607286"/>
                  <a:gd name="connsiteY47" fmla="*/ 0 h 515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07286" h="515410">
                    <a:moveTo>
                      <a:pt x="246732" y="261798"/>
                    </a:moveTo>
                    <a:cubicBezTo>
                      <a:pt x="246732" y="261798"/>
                      <a:pt x="263864" y="283469"/>
                      <a:pt x="303643" y="283469"/>
                    </a:cubicBezTo>
                    <a:cubicBezTo>
                      <a:pt x="343539" y="283469"/>
                      <a:pt x="360554" y="261798"/>
                      <a:pt x="360554" y="261798"/>
                    </a:cubicBezTo>
                    <a:cubicBezTo>
                      <a:pt x="482003" y="283586"/>
                      <a:pt x="497844" y="318143"/>
                      <a:pt x="499721" y="439385"/>
                    </a:cubicBezTo>
                    <a:cubicBezTo>
                      <a:pt x="499839" y="447233"/>
                      <a:pt x="499956" y="448522"/>
                      <a:pt x="499956" y="447819"/>
                    </a:cubicBezTo>
                    <a:cubicBezTo>
                      <a:pt x="499956" y="449928"/>
                      <a:pt x="499956" y="452973"/>
                      <a:pt x="499956" y="457308"/>
                    </a:cubicBezTo>
                    <a:cubicBezTo>
                      <a:pt x="499956" y="457308"/>
                      <a:pt x="471090" y="515410"/>
                      <a:pt x="303643" y="515410"/>
                    </a:cubicBezTo>
                    <a:cubicBezTo>
                      <a:pt x="136313" y="515410"/>
                      <a:pt x="107330" y="457308"/>
                      <a:pt x="107330" y="457308"/>
                    </a:cubicBezTo>
                    <a:cubicBezTo>
                      <a:pt x="107330" y="450513"/>
                      <a:pt x="107330" y="446648"/>
                      <a:pt x="107330" y="444539"/>
                    </a:cubicBezTo>
                    <a:cubicBezTo>
                      <a:pt x="107330" y="445593"/>
                      <a:pt x="107447" y="445125"/>
                      <a:pt x="107682" y="435519"/>
                    </a:cubicBezTo>
                    <a:cubicBezTo>
                      <a:pt x="109794" y="317440"/>
                      <a:pt x="126691" y="283352"/>
                      <a:pt x="246732" y="261798"/>
                    </a:cubicBezTo>
                    <a:close/>
                    <a:moveTo>
                      <a:pt x="494038" y="237453"/>
                    </a:moveTo>
                    <a:cubicBezTo>
                      <a:pt x="592734" y="255260"/>
                      <a:pt x="605526" y="283260"/>
                      <a:pt x="607169" y="381785"/>
                    </a:cubicBezTo>
                    <a:cubicBezTo>
                      <a:pt x="607286" y="388112"/>
                      <a:pt x="607286" y="389166"/>
                      <a:pt x="607286" y="388580"/>
                    </a:cubicBezTo>
                    <a:cubicBezTo>
                      <a:pt x="607286" y="390220"/>
                      <a:pt x="607286" y="392681"/>
                      <a:pt x="607286" y="396312"/>
                    </a:cubicBezTo>
                    <a:cubicBezTo>
                      <a:pt x="607286" y="396312"/>
                      <a:pt x="593673" y="423609"/>
                      <a:pt x="527367" y="436730"/>
                    </a:cubicBezTo>
                    <a:cubicBezTo>
                      <a:pt x="526311" y="372413"/>
                      <a:pt x="520795" y="328598"/>
                      <a:pt x="496972" y="296029"/>
                    </a:cubicBezTo>
                    <a:cubicBezTo>
                      <a:pt x="483241" y="277168"/>
                      <a:pt x="464464" y="264281"/>
                      <a:pt x="443927" y="255026"/>
                    </a:cubicBezTo>
                    <a:cubicBezTo>
                      <a:pt x="445218" y="255026"/>
                      <a:pt x="446509" y="255143"/>
                      <a:pt x="447800" y="255143"/>
                    </a:cubicBezTo>
                    <a:cubicBezTo>
                      <a:pt x="480190" y="255143"/>
                      <a:pt x="494038" y="237453"/>
                      <a:pt x="494038" y="237453"/>
                    </a:cubicBezTo>
                    <a:close/>
                    <a:moveTo>
                      <a:pt x="113199" y="237453"/>
                    </a:moveTo>
                    <a:cubicBezTo>
                      <a:pt x="113199" y="237453"/>
                      <a:pt x="127041" y="255143"/>
                      <a:pt x="159417" y="255143"/>
                    </a:cubicBezTo>
                    <a:cubicBezTo>
                      <a:pt x="160707" y="255143"/>
                      <a:pt x="161998" y="255026"/>
                      <a:pt x="163288" y="255026"/>
                    </a:cubicBezTo>
                    <a:cubicBezTo>
                      <a:pt x="142760" y="264281"/>
                      <a:pt x="124108" y="277168"/>
                      <a:pt x="110266" y="296029"/>
                    </a:cubicBezTo>
                    <a:cubicBezTo>
                      <a:pt x="86453" y="328598"/>
                      <a:pt x="81057" y="372413"/>
                      <a:pt x="79884" y="436730"/>
                    </a:cubicBezTo>
                    <a:cubicBezTo>
                      <a:pt x="13607" y="423609"/>
                      <a:pt x="0" y="396312"/>
                      <a:pt x="0" y="396312"/>
                    </a:cubicBezTo>
                    <a:cubicBezTo>
                      <a:pt x="0" y="392681"/>
                      <a:pt x="0" y="390220"/>
                      <a:pt x="0" y="388580"/>
                    </a:cubicBezTo>
                    <a:cubicBezTo>
                      <a:pt x="0" y="389166"/>
                      <a:pt x="117" y="388112"/>
                      <a:pt x="235" y="381785"/>
                    </a:cubicBezTo>
                    <a:cubicBezTo>
                      <a:pt x="1760" y="283260"/>
                      <a:pt x="14663" y="255260"/>
                      <a:pt x="113199" y="237453"/>
                    </a:cubicBezTo>
                    <a:close/>
                    <a:moveTo>
                      <a:pt x="447940" y="24839"/>
                    </a:moveTo>
                    <a:cubicBezTo>
                      <a:pt x="519842" y="24839"/>
                      <a:pt x="532275" y="70645"/>
                      <a:pt x="532275" y="127229"/>
                    </a:cubicBezTo>
                    <a:cubicBezTo>
                      <a:pt x="532275" y="183814"/>
                      <a:pt x="494506" y="229620"/>
                      <a:pt x="447940" y="229620"/>
                    </a:cubicBezTo>
                    <a:cubicBezTo>
                      <a:pt x="433982" y="229620"/>
                      <a:pt x="420962" y="225520"/>
                      <a:pt x="409350" y="218373"/>
                    </a:cubicBezTo>
                    <a:cubicBezTo>
                      <a:pt x="426123" y="191780"/>
                      <a:pt x="435272" y="159681"/>
                      <a:pt x="435272" y="126058"/>
                    </a:cubicBezTo>
                    <a:cubicBezTo>
                      <a:pt x="435272" y="96419"/>
                      <a:pt x="433044" y="59164"/>
                      <a:pt x="416388" y="28588"/>
                    </a:cubicBezTo>
                    <a:cubicBezTo>
                      <a:pt x="425302" y="26128"/>
                      <a:pt x="435741" y="24839"/>
                      <a:pt x="447940" y="24839"/>
                    </a:cubicBezTo>
                    <a:close/>
                    <a:moveTo>
                      <a:pt x="159441" y="24839"/>
                    </a:moveTo>
                    <a:cubicBezTo>
                      <a:pt x="171529" y="24839"/>
                      <a:pt x="181975" y="26128"/>
                      <a:pt x="190894" y="28588"/>
                    </a:cubicBezTo>
                    <a:cubicBezTo>
                      <a:pt x="174346" y="59164"/>
                      <a:pt x="171999" y="96419"/>
                      <a:pt x="171999" y="126058"/>
                    </a:cubicBezTo>
                    <a:cubicBezTo>
                      <a:pt x="171999" y="159681"/>
                      <a:pt x="181153" y="191780"/>
                      <a:pt x="197936" y="218373"/>
                    </a:cubicBezTo>
                    <a:cubicBezTo>
                      <a:pt x="186434" y="225520"/>
                      <a:pt x="173290" y="229620"/>
                      <a:pt x="159441" y="229620"/>
                    </a:cubicBezTo>
                    <a:cubicBezTo>
                      <a:pt x="112848" y="229620"/>
                      <a:pt x="74940" y="183814"/>
                      <a:pt x="74940" y="127229"/>
                    </a:cubicBezTo>
                    <a:cubicBezTo>
                      <a:pt x="74940" y="70645"/>
                      <a:pt x="87380" y="24839"/>
                      <a:pt x="159441" y="24839"/>
                    </a:cubicBezTo>
                    <a:close/>
                    <a:moveTo>
                      <a:pt x="303643" y="0"/>
                    </a:moveTo>
                    <a:cubicBezTo>
                      <a:pt x="392335" y="0"/>
                      <a:pt x="407586" y="56456"/>
                      <a:pt x="407586" y="126030"/>
                    </a:cubicBezTo>
                    <a:cubicBezTo>
                      <a:pt x="407586" y="195604"/>
                      <a:pt x="361011" y="252060"/>
                      <a:pt x="303643" y="252060"/>
                    </a:cubicBezTo>
                    <a:cubicBezTo>
                      <a:pt x="246275" y="252060"/>
                      <a:pt x="199700" y="195604"/>
                      <a:pt x="199700" y="126030"/>
                    </a:cubicBezTo>
                    <a:cubicBezTo>
                      <a:pt x="199700" y="56456"/>
                      <a:pt x="215069" y="0"/>
                      <a:pt x="303643" y="0"/>
                    </a:cubicBezTo>
                    <a:close/>
                  </a:path>
                </a:pathLst>
              </a:custGeom>
              <a:solidFill>
                <a:schemeClr val="bg1"/>
              </a:solidFill>
              <a:ln>
                <a:noFill/>
              </a:ln>
            </p:spPr>
            <p:txBody>
              <a:bodyPr/>
              <a:lstStyle/>
              <a:p>
                <a:endParaRPr lang="zh-CN" altLang="en-US">
                  <a:latin typeface="华文中宋" panose="02010600040101010101" pitchFamily="2" charset="-122"/>
                  <a:ea typeface="方正黑体简体" panose="02010601030101010101" pitchFamily="2" charset="-122"/>
                  <a:sym typeface="思源黑体旧字形"/>
                </a:endParaRPr>
              </a:p>
            </p:txBody>
          </p:sp>
        </p:grpSp>
      </p:gr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5"/>
                                        </p:tgtEl>
                                        <p:attrNameLst>
                                          <p:attrName>ppt_y</p:attrName>
                                        </p:attrNameLst>
                                      </p:cBhvr>
                                      <p:tavLst>
                                        <p:tav tm="0">
                                          <p:val>
                                            <p:strVal val="#ppt_y"/>
                                          </p:val>
                                        </p:tav>
                                        <p:tav tm="100000">
                                          <p:val>
                                            <p:strVal val="#ppt_y"/>
                                          </p:val>
                                        </p:tav>
                                      </p:tavLst>
                                    </p:anim>
                                    <p:anim calcmode="lin" valueType="num">
                                      <p:cBhvr>
                                        <p:cTn id="17"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5"/>
                                        </p:tgtEl>
                                      </p:cBhvr>
                                    </p:animEffect>
                                  </p:childTnLst>
                                </p:cTn>
                              </p:par>
                            </p:childTnLst>
                          </p:cTn>
                        </p:par>
                        <p:par>
                          <p:cTn id="20" fill="hold">
                            <p:stCondLst>
                              <p:cond delay="2049"/>
                            </p:stCondLst>
                            <p:childTnLst>
                              <p:par>
                                <p:cTn id="21" presetID="22" presetClass="entr" presetSubtype="4"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down)">
                                      <p:cBhvr>
                                        <p:cTn id="23" dur="500"/>
                                        <p:tgtEl>
                                          <p:spTgt spid="29"/>
                                        </p:tgtEl>
                                      </p:cBhvr>
                                    </p:animEffect>
                                  </p:childTnLst>
                                </p:cTn>
                              </p:par>
                            </p:childTnLst>
                          </p:cTn>
                        </p:par>
                        <p:par>
                          <p:cTn id="24" fill="hold">
                            <p:stCondLst>
                              <p:cond delay="2549"/>
                            </p:stCondLst>
                            <p:childTnLst>
                              <p:par>
                                <p:cTn id="25" presetID="22" presetClass="entr" presetSubtype="8"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29"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轻工企业重大事故隐患解读</a:t>
            </a:r>
          </a:p>
        </p:txBody>
      </p:sp>
      <p:sp>
        <p:nvSpPr>
          <p:cNvPr id="10" name="文本框 9"/>
          <p:cNvSpPr txBox="1"/>
          <p:nvPr/>
        </p:nvSpPr>
        <p:spPr>
          <a:xfrm>
            <a:off x="488407" y="4119579"/>
            <a:ext cx="1872208" cy="584775"/>
          </a:xfrm>
          <a:prstGeom prst="rect">
            <a:avLst/>
          </a:prstGeom>
          <a:noFill/>
        </p:spPr>
        <p:txBody>
          <a:bodyPr wrap="square">
            <a:spAutoFit/>
          </a:bodyPr>
          <a:lstStyle/>
          <a:p>
            <a:r>
              <a:rPr lang="zh-CN" altLang="en-US" sz="1600" dirty="0">
                <a:solidFill>
                  <a:srgbClr val="0070C0"/>
                </a:solidFill>
              </a:rPr>
              <a:t>食品烘房设置防过热自动切断</a:t>
            </a:r>
            <a:r>
              <a:rPr lang="zh-CN" altLang="en-US" sz="1600" dirty="0" smtClean="0">
                <a:solidFill>
                  <a:srgbClr val="0070C0"/>
                </a:solidFill>
              </a:rPr>
              <a:t>装置</a:t>
            </a:r>
            <a:endParaRPr lang="zh-CN" altLang="en-US" sz="1600" dirty="0">
              <a:solidFill>
                <a:srgbClr val="0070C0"/>
              </a:solidFill>
            </a:endParaRPr>
          </a:p>
        </p:txBody>
      </p:sp>
      <p:sp>
        <p:nvSpPr>
          <p:cNvPr id="11" name="矩形 10"/>
          <p:cNvSpPr/>
          <p:nvPr/>
        </p:nvSpPr>
        <p:spPr>
          <a:xfrm>
            <a:off x="467544" y="742120"/>
            <a:ext cx="8064896" cy="382867"/>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（一）食品制造企业烘制、油炸设备未设置防过热自动切断</a:t>
            </a:r>
            <a:r>
              <a:rPr lang="zh-CN" altLang="en-US" sz="1600" dirty="0" smtClean="0"/>
              <a:t>装置</a:t>
            </a:r>
            <a:endParaRPr lang="zh-CN" altLang="en-US" sz="1600" dirty="0"/>
          </a:p>
        </p:txBody>
      </p:sp>
      <p:sp>
        <p:nvSpPr>
          <p:cNvPr id="12" name="文本框 11"/>
          <p:cNvSpPr txBox="1"/>
          <p:nvPr/>
        </p:nvSpPr>
        <p:spPr>
          <a:xfrm>
            <a:off x="467544" y="1127313"/>
            <a:ext cx="7992888" cy="882293"/>
          </a:xfrm>
          <a:prstGeom prst="rect">
            <a:avLst/>
          </a:prstGeom>
          <a:noFill/>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r>
              <a:rPr lang="zh-CN" altLang="en-US" sz="1600" b="1" dirty="0" smtClean="0">
                <a:solidFill>
                  <a:srgbClr val="002060"/>
                </a:solidFill>
                <a:latin typeface="+mn-ea"/>
                <a:cs typeface="Times New Roman" panose="02020603050405020304" charset="0"/>
              </a:rPr>
              <a:t>：</a:t>
            </a:r>
            <a:endParaRPr lang="en-US" altLang="zh-CN" sz="1600" b="1" dirty="0" smtClean="0">
              <a:solidFill>
                <a:srgbClr val="002060"/>
              </a:solidFill>
              <a:latin typeface="+mn-ea"/>
              <a:cs typeface="Times New Roman" panose="02020603050405020304" charset="0"/>
            </a:endParaRPr>
          </a:p>
          <a:p>
            <a:pPr indent="406400" algn="just"/>
            <a:r>
              <a:rPr lang="zh-CN" altLang="en-US" sz="1400" dirty="0"/>
              <a:t>“</a:t>
            </a:r>
            <a:r>
              <a:rPr lang="zh-CN" altLang="en-US" sz="1400" b="1" dirty="0"/>
              <a:t>防过热自动切断装置</a:t>
            </a:r>
            <a:r>
              <a:rPr lang="zh-CN" altLang="en-US" sz="1400" dirty="0"/>
              <a:t>”是指当加热温度超过要求时</a:t>
            </a:r>
            <a:r>
              <a:rPr lang="en-US" altLang="zh-CN" sz="1400" dirty="0"/>
              <a:t>,</a:t>
            </a:r>
            <a:r>
              <a:rPr lang="zh-CN" altLang="en-US" sz="1400" dirty="0"/>
              <a:t>可以</a:t>
            </a:r>
            <a:r>
              <a:rPr lang="zh-CN" altLang="en-US" sz="1400" dirty="0" smtClean="0"/>
              <a:t>自动切断</a:t>
            </a:r>
            <a:r>
              <a:rPr lang="zh-CN" altLang="en-US" sz="1400" dirty="0"/>
              <a:t>电源或者燃气等供热源的装置。</a:t>
            </a:r>
          </a:p>
        </p:txBody>
      </p:sp>
      <p:sp>
        <p:nvSpPr>
          <p:cNvPr id="13" name="文本框 12"/>
          <p:cNvSpPr txBox="1"/>
          <p:nvPr/>
        </p:nvSpPr>
        <p:spPr>
          <a:xfrm>
            <a:off x="4994543" y="2009606"/>
            <a:ext cx="3465890" cy="1313180"/>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）食品制造企业烘制设备未设置防过热自动切断装置。</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）食品制造企业油炸设备未设置防过热自动切断装置。</a:t>
            </a:r>
          </a:p>
        </p:txBody>
      </p:sp>
      <p:pic>
        <p:nvPicPr>
          <p:cNvPr id="3" name="图片 2"/>
          <p:cNvPicPr>
            <a:picLocks noChangeAspect="1"/>
          </p:cNvPicPr>
          <p:nvPr/>
        </p:nvPicPr>
        <p:blipFill>
          <a:blip r:embed="rId3"/>
          <a:stretch>
            <a:fillRect/>
          </a:stretch>
        </p:blipFill>
        <p:spPr>
          <a:xfrm>
            <a:off x="619690" y="2289087"/>
            <a:ext cx="1609643" cy="1800000"/>
          </a:xfrm>
          <a:prstGeom prst="rect">
            <a:avLst/>
          </a:prstGeom>
        </p:spPr>
      </p:pic>
      <p:pic>
        <p:nvPicPr>
          <p:cNvPr id="5" name="图片 4"/>
          <p:cNvPicPr>
            <a:picLocks noChangeAspect="1"/>
          </p:cNvPicPr>
          <p:nvPr/>
        </p:nvPicPr>
        <p:blipFill>
          <a:blip r:embed="rId4"/>
          <a:stretch>
            <a:fillRect/>
          </a:stretch>
        </p:blipFill>
        <p:spPr>
          <a:xfrm>
            <a:off x="2483768" y="2289087"/>
            <a:ext cx="2509407" cy="1800000"/>
          </a:xfrm>
          <a:prstGeom prst="rect">
            <a:avLst/>
          </a:prstGeom>
        </p:spPr>
      </p:pic>
      <p:sp>
        <p:nvSpPr>
          <p:cNvPr id="16" name="文本框 15"/>
          <p:cNvSpPr txBox="1"/>
          <p:nvPr/>
        </p:nvSpPr>
        <p:spPr>
          <a:xfrm>
            <a:off x="2712357" y="4119578"/>
            <a:ext cx="2052228" cy="584775"/>
          </a:xfrm>
          <a:prstGeom prst="rect">
            <a:avLst/>
          </a:prstGeom>
          <a:noFill/>
        </p:spPr>
        <p:txBody>
          <a:bodyPr wrap="square">
            <a:spAutoFit/>
          </a:bodyPr>
          <a:lstStyle/>
          <a:p>
            <a:r>
              <a:rPr lang="zh-CN" altLang="en-US" sz="1600" dirty="0" smtClean="0">
                <a:solidFill>
                  <a:srgbClr val="0070C0"/>
                </a:solidFill>
              </a:rPr>
              <a:t>食品</a:t>
            </a:r>
            <a:r>
              <a:rPr lang="zh-CN" altLang="en-US" sz="1600" dirty="0">
                <a:solidFill>
                  <a:srgbClr val="0070C0"/>
                </a:solidFill>
              </a:rPr>
              <a:t>油炸设施设置防过热自动切断装置</a:t>
            </a:r>
          </a:p>
        </p:txBody>
      </p:sp>
      <p:pic>
        <p:nvPicPr>
          <p:cNvPr id="9" name="图片 8"/>
          <p:cNvPicPr>
            <a:picLocks noChangeAspect="1"/>
          </p:cNvPicPr>
          <p:nvPr/>
        </p:nvPicPr>
        <p:blipFill>
          <a:blip r:embed="rId5"/>
          <a:stretch>
            <a:fillRect/>
          </a:stretch>
        </p:blipFill>
        <p:spPr>
          <a:xfrm>
            <a:off x="2602206" y="2342203"/>
            <a:ext cx="357750" cy="357333"/>
          </a:xfrm>
          <a:prstGeom prst="rect">
            <a:avLst/>
          </a:prstGeom>
        </p:spPr>
      </p:pic>
      <p:pic>
        <p:nvPicPr>
          <p:cNvPr id="14" name="图片 13"/>
          <p:cNvPicPr>
            <a:picLocks noChangeAspect="1"/>
          </p:cNvPicPr>
          <p:nvPr/>
        </p:nvPicPr>
        <p:blipFill>
          <a:blip r:embed="rId5"/>
          <a:stretch>
            <a:fillRect/>
          </a:stretch>
        </p:blipFill>
        <p:spPr>
          <a:xfrm>
            <a:off x="679005" y="2342203"/>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轻工企业重大事故隐患解读</a:t>
            </a:r>
          </a:p>
        </p:txBody>
      </p:sp>
      <p:sp>
        <p:nvSpPr>
          <p:cNvPr id="9" name="文本框 8"/>
          <p:cNvSpPr txBox="1"/>
          <p:nvPr/>
        </p:nvSpPr>
        <p:spPr>
          <a:xfrm>
            <a:off x="5652120" y="4010241"/>
            <a:ext cx="2556284" cy="584775"/>
          </a:xfrm>
          <a:prstGeom prst="rect">
            <a:avLst/>
          </a:prstGeom>
          <a:noFill/>
        </p:spPr>
        <p:txBody>
          <a:bodyPr wrap="square">
            <a:spAutoFit/>
          </a:bodyPr>
          <a:lstStyle/>
          <a:p>
            <a:r>
              <a:rPr lang="zh-CN" altLang="en-US" sz="1600" dirty="0">
                <a:solidFill>
                  <a:srgbClr val="0070C0"/>
                </a:solidFill>
              </a:rPr>
              <a:t>设置乙醇蒸气浓度监测报警装置与通风设施</a:t>
            </a:r>
            <a:r>
              <a:rPr lang="zh-CN" altLang="en-US" sz="1600" dirty="0" smtClean="0">
                <a:solidFill>
                  <a:srgbClr val="0070C0"/>
                </a:solidFill>
              </a:rPr>
              <a:t>联锁</a:t>
            </a:r>
            <a:endParaRPr lang="zh-CN" altLang="en-US" sz="1200" dirty="0">
              <a:solidFill>
                <a:srgbClr val="FF0000"/>
              </a:solidFill>
            </a:endParaRPr>
          </a:p>
        </p:txBody>
      </p:sp>
      <p:sp>
        <p:nvSpPr>
          <p:cNvPr id="13" name="矩形 12"/>
          <p:cNvSpPr/>
          <p:nvPr/>
        </p:nvSpPr>
        <p:spPr>
          <a:xfrm>
            <a:off x="467544" y="742120"/>
            <a:ext cx="8064896" cy="67750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（二）白酒勾兑、灌装场所和酒库未设置固定式乙醇蒸气浓度监测报警装置，或者监测报警装置未与通风设施</a:t>
            </a:r>
            <a:r>
              <a:rPr lang="zh-CN" altLang="en-US" sz="1600" dirty="0" smtClean="0"/>
              <a:t>联锁</a:t>
            </a:r>
            <a:endParaRPr lang="zh-CN" altLang="en-US" sz="1600" dirty="0"/>
          </a:p>
        </p:txBody>
      </p:sp>
      <p:sp>
        <p:nvSpPr>
          <p:cNvPr id="16" name="文本框 15"/>
          <p:cNvSpPr txBox="1"/>
          <p:nvPr/>
        </p:nvSpPr>
        <p:spPr>
          <a:xfrm>
            <a:off x="467544" y="1415834"/>
            <a:ext cx="7992888" cy="666849"/>
          </a:xfrm>
          <a:prstGeom prst="rect">
            <a:avLst/>
          </a:prstGeom>
          <a:noFill/>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r>
              <a:rPr lang="zh-CN" altLang="en-US" sz="1600" b="1" dirty="0" smtClean="0">
                <a:solidFill>
                  <a:srgbClr val="002060"/>
                </a:solidFill>
                <a:latin typeface="+mn-ea"/>
                <a:cs typeface="Times New Roman" panose="02020603050405020304" charset="0"/>
              </a:rPr>
              <a:t>：</a:t>
            </a:r>
            <a:endParaRPr lang="en-US" altLang="zh-CN" sz="1600" b="1" dirty="0" smtClean="0">
              <a:solidFill>
                <a:srgbClr val="002060"/>
              </a:solidFill>
              <a:latin typeface="+mn-ea"/>
              <a:cs typeface="Times New Roman" panose="02020603050405020304" charset="0"/>
            </a:endParaRPr>
          </a:p>
          <a:p>
            <a:pPr indent="450850"/>
            <a:r>
              <a:rPr lang="zh-CN" altLang="en-US" sz="1400" dirty="0"/>
              <a:t>“</a:t>
            </a:r>
            <a:r>
              <a:rPr lang="zh-CN" altLang="en-US" sz="1400" b="1" dirty="0"/>
              <a:t>酒库</a:t>
            </a:r>
            <a:r>
              <a:rPr lang="zh-CN" altLang="en-US" sz="1400" dirty="0"/>
              <a:t>”是指采用陶坛、橡木桶或者金属储罐等容器存放白酒的室内场所，包括人工洞酒库。</a:t>
            </a:r>
          </a:p>
        </p:txBody>
      </p:sp>
      <p:pic>
        <p:nvPicPr>
          <p:cNvPr id="5" name="图片 4"/>
          <p:cNvPicPr>
            <a:picLocks noChangeAspect="1"/>
          </p:cNvPicPr>
          <p:nvPr/>
        </p:nvPicPr>
        <p:blipFill>
          <a:blip r:embed="rId3"/>
          <a:stretch>
            <a:fillRect/>
          </a:stretch>
        </p:blipFill>
        <p:spPr>
          <a:xfrm>
            <a:off x="4984382" y="2174672"/>
            <a:ext cx="3548058" cy="1800000"/>
          </a:xfrm>
          <a:prstGeom prst="rect">
            <a:avLst/>
          </a:prstGeom>
        </p:spPr>
      </p:pic>
      <p:sp>
        <p:nvSpPr>
          <p:cNvPr id="17" name="文本框 16"/>
          <p:cNvSpPr txBox="1"/>
          <p:nvPr/>
        </p:nvSpPr>
        <p:spPr>
          <a:xfrm>
            <a:off x="467544" y="2082683"/>
            <a:ext cx="4516838" cy="1744067"/>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）白酒生产企业的白酒勾兑、灌装场所和酒库未设置</a:t>
            </a:r>
            <a:r>
              <a:rPr lang="zh-CN" altLang="en-US" sz="1400" b="0" dirty="0" smtClean="0">
                <a:solidFill>
                  <a:schemeClr val="tx1"/>
                </a:solidFill>
                <a:latin typeface="+mn-lt"/>
                <a:cs typeface="+mn-cs"/>
              </a:rPr>
              <a:t>固定式乙醇</a:t>
            </a:r>
            <a:r>
              <a:rPr lang="zh-CN" altLang="en-US" sz="1400" b="0" dirty="0">
                <a:solidFill>
                  <a:schemeClr val="tx1"/>
                </a:solidFill>
                <a:latin typeface="+mn-lt"/>
                <a:cs typeface="+mn-cs"/>
              </a:rPr>
              <a:t>蒸气浓度监测报警装置。</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）白酒生产企业的白酒勾兑、灌装场所和酒库未设置</a:t>
            </a:r>
            <a:r>
              <a:rPr lang="zh-CN" altLang="en-US" sz="1400" b="0" dirty="0" smtClean="0">
                <a:solidFill>
                  <a:schemeClr val="tx1"/>
                </a:solidFill>
                <a:latin typeface="+mn-lt"/>
                <a:cs typeface="+mn-cs"/>
              </a:rPr>
              <a:t>机械通风</a:t>
            </a:r>
            <a:r>
              <a:rPr lang="zh-CN" altLang="en-US" sz="1400" b="0" dirty="0">
                <a:solidFill>
                  <a:schemeClr val="tx1"/>
                </a:solidFill>
                <a:latin typeface="+mn-lt"/>
                <a:cs typeface="+mn-cs"/>
              </a:rPr>
              <a:t>设施。</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3</a:t>
            </a:r>
            <a:r>
              <a:rPr lang="zh-CN" altLang="en-US" sz="1400" b="0" dirty="0">
                <a:solidFill>
                  <a:schemeClr val="tx1"/>
                </a:solidFill>
                <a:latin typeface="+mn-lt"/>
                <a:cs typeface="+mn-cs"/>
              </a:rPr>
              <a:t>）白酒生产企业的白酒勾兑、灌装场所和酒库固定式乙醇蒸气浓度监测报警装置未与通风设施联锁。</a:t>
            </a:r>
          </a:p>
        </p:txBody>
      </p:sp>
      <p:pic>
        <p:nvPicPr>
          <p:cNvPr id="6" name="图片 5"/>
          <p:cNvPicPr>
            <a:picLocks noChangeAspect="1"/>
          </p:cNvPicPr>
          <p:nvPr/>
        </p:nvPicPr>
        <p:blipFill>
          <a:blip r:embed="rId4"/>
          <a:stretch>
            <a:fillRect/>
          </a:stretch>
        </p:blipFill>
        <p:spPr>
          <a:xfrm>
            <a:off x="5076056" y="2238228"/>
            <a:ext cx="357750" cy="357333"/>
          </a:xfrm>
          <a:prstGeom prst="rect">
            <a:avLst/>
          </a:prstGeom>
        </p:spPr>
      </p:pic>
      <p:sp>
        <p:nvSpPr>
          <p:cNvPr id="18" name="文本框 17"/>
          <p:cNvSpPr txBox="1"/>
          <p:nvPr/>
        </p:nvSpPr>
        <p:spPr>
          <a:xfrm>
            <a:off x="467544" y="3826750"/>
            <a:ext cx="4516838"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zh-CN" altLang="en-US" dirty="0"/>
              <a:t>不判定为重大危险源的情形：</a:t>
            </a:r>
          </a:p>
          <a:p>
            <a:pPr>
              <a:lnSpc>
                <a:spcPct val="100000"/>
              </a:lnSpc>
            </a:pPr>
            <a:r>
              <a:rPr lang="zh-CN" altLang="en-US" sz="1400" b="0" dirty="0">
                <a:solidFill>
                  <a:schemeClr val="tx1"/>
                </a:solidFill>
                <a:latin typeface="+mn-lt"/>
                <a:cs typeface="+mn-cs"/>
              </a:rPr>
              <a:t>制（酿）酒车间用于临时储存或者中转的酒库；半敞开式酒库。</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轻工企业重大事故隐患解读</a:t>
            </a:r>
          </a:p>
        </p:txBody>
      </p:sp>
      <p:sp>
        <p:nvSpPr>
          <p:cNvPr id="9" name="文本框 8"/>
          <p:cNvSpPr txBox="1"/>
          <p:nvPr/>
        </p:nvSpPr>
        <p:spPr>
          <a:xfrm>
            <a:off x="1763688" y="4000110"/>
            <a:ext cx="2448272" cy="338554"/>
          </a:xfrm>
          <a:prstGeom prst="rect">
            <a:avLst/>
          </a:prstGeom>
          <a:noFill/>
        </p:spPr>
        <p:txBody>
          <a:bodyPr wrap="square">
            <a:spAutoFit/>
          </a:bodyPr>
          <a:lstStyle/>
          <a:p>
            <a:r>
              <a:rPr lang="zh-CN" altLang="en-US" sz="1200" dirty="0">
                <a:solidFill>
                  <a:srgbClr val="FF0000"/>
                </a:solidFill>
              </a:rPr>
              <a:t> </a:t>
            </a:r>
            <a:r>
              <a:rPr lang="zh-CN" altLang="en-US" sz="1200" dirty="0" smtClean="0">
                <a:solidFill>
                  <a:srgbClr val="FF0000"/>
                </a:solidFill>
              </a:rPr>
              <a:t> </a:t>
            </a:r>
            <a:r>
              <a:rPr lang="zh-CN" altLang="en-US" sz="1600" dirty="0">
                <a:solidFill>
                  <a:srgbClr val="0070C0"/>
                </a:solidFill>
              </a:rPr>
              <a:t>使用气化装置液化液</a:t>
            </a:r>
            <a:r>
              <a:rPr lang="zh-CN" altLang="en-US" sz="1600" dirty="0" smtClean="0">
                <a:solidFill>
                  <a:srgbClr val="0070C0"/>
                </a:solidFill>
              </a:rPr>
              <a:t>氯</a:t>
            </a:r>
            <a:endParaRPr lang="zh-CN" altLang="en-US" sz="1600" dirty="0">
              <a:solidFill>
                <a:srgbClr val="0070C0"/>
              </a:solidFill>
            </a:endParaRPr>
          </a:p>
        </p:txBody>
      </p:sp>
      <p:sp>
        <p:nvSpPr>
          <p:cNvPr id="10" name="矩形 9"/>
          <p:cNvSpPr/>
          <p:nvPr/>
        </p:nvSpPr>
        <p:spPr>
          <a:xfrm>
            <a:off x="467544" y="742120"/>
            <a:ext cx="8064896" cy="382710"/>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（三）纸浆制造、造纸企业使用蒸气、明火直接加热钢瓶</a:t>
            </a:r>
            <a:r>
              <a:rPr lang="zh-CN" altLang="en-US" sz="1600" dirty="0" smtClean="0"/>
              <a:t>汽化液氯</a:t>
            </a:r>
            <a:endParaRPr lang="zh-CN" altLang="en-US" sz="1600" dirty="0"/>
          </a:p>
        </p:txBody>
      </p:sp>
      <p:sp>
        <p:nvSpPr>
          <p:cNvPr id="11" name="文本框 10"/>
          <p:cNvSpPr txBox="1"/>
          <p:nvPr/>
        </p:nvSpPr>
        <p:spPr>
          <a:xfrm>
            <a:off x="463872" y="1124830"/>
            <a:ext cx="8064896"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）纸浆制造、造纸企业使用蒸气直接加热钢瓶汽化液氯。</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）纸浆制造、造纸企业使用明火直接加热钢瓶汽化液氯。</a:t>
            </a:r>
          </a:p>
        </p:txBody>
      </p:sp>
      <p:pic>
        <p:nvPicPr>
          <p:cNvPr id="4" name="图片 3"/>
          <p:cNvPicPr>
            <a:picLocks noChangeAspect="1"/>
          </p:cNvPicPr>
          <p:nvPr/>
        </p:nvPicPr>
        <p:blipFill>
          <a:blip r:embed="rId3"/>
          <a:stretch>
            <a:fillRect/>
          </a:stretch>
        </p:blipFill>
        <p:spPr>
          <a:xfrm>
            <a:off x="1459907" y="2090080"/>
            <a:ext cx="2842168" cy="1800000"/>
          </a:xfrm>
          <a:prstGeom prst="rect">
            <a:avLst/>
          </a:prstGeom>
        </p:spPr>
      </p:pic>
      <p:pic>
        <p:nvPicPr>
          <p:cNvPr id="6" name="图片 5"/>
          <p:cNvPicPr>
            <a:picLocks noChangeAspect="1"/>
          </p:cNvPicPr>
          <p:nvPr/>
        </p:nvPicPr>
        <p:blipFill>
          <a:blip r:embed="rId4"/>
          <a:stretch>
            <a:fillRect/>
          </a:stretch>
        </p:blipFill>
        <p:spPr>
          <a:xfrm>
            <a:off x="4644008" y="2090080"/>
            <a:ext cx="2842168" cy="1800000"/>
          </a:xfrm>
          <a:prstGeom prst="rect">
            <a:avLst/>
          </a:prstGeom>
        </p:spPr>
      </p:pic>
      <p:pic>
        <p:nvPicPr>
          <p:cNvPr id="7" name="图片 6"/>
          <p:cNvPicPr>
            <a:picLocks noChangeAspect="1"/>
          </p:cNvPicPr>
          <p:nvPr/>
        </p:nvPicPr>
        <p:blipFill>
          <a:blip r:embed="rId5"/>
          <a:stretch>
            <a:fillRect/>
          </a:stretch>
        </p:blipFill>
        <p:spPr>
          <a:xfrm>
            <a:off x="1547664" y="2139759"/>
            <a:ext cx="357750" cy="357333"/>
          </a:xfrm>
          <a:prstGeom prst="rect">
            <a:avLst/>
          </a:prstGeom>
        </p:spPr>
      </p:pic>
      <p:pic>
        <p:nvPicPr>
          <p:cNvPr id="12" name="图片 11"/>
          <p:cNvPicPr>
            <a:picLocks noChangeAspect="1"/>
          </p:cNvPicPr>
          <p:nvPr/>
        </p:nvPicPr>
        <p:blipFill>
          <a:blip r:embed="rId6"/>
          <a:stretch>
            <a:fillRect/>
          </a:stretch>
        </p:blipFill>
        <p:spPr>
          <a:xfrm>
            <a:off x="4716016" y="2139759"/>
            <a:ext cx="357750" cy="357333"/>
          </a:xfrm>
          <a:prstGeom prst="rect">
            <a:avLst/>
          </a:prstGeom>
        </p:spPr>
      </p:pic>
      <p:sp>
        <p:nvSpPr>
          <p:cNvPr id="16" name="文本框 15"/>
          <p:cNvSpPr txBox="1"/>
          <p:nvPr/>
        </p:nvSpPr>
        <p:spPr>
          <a:xfrm>
            <a:off x="5128988" y="4000110"/>
            <a:ext cx="1872208" cy="338554"/>
          </a:xfrm>
          <a:prstGeom prst="rect">
            <a:avLst/>
          </a:prstGeom>
          <a:noFill/>
        </p:spPr>
        <p:txBody>
          <a:bodyPr wrap="square">
            <a:spAutoFit/>
          </a:bodyPr>
          <a:lstStyle/>
          <a:p>
            <a:r>
              <a:rPr lang="zh-CN" altLang="en-US" sz="1600" dirty="0" smtClean="0">
                <a:solidFill>
                  <a:srgbClr val="FF0000"/>
                </a:solidFill>
              </a:rPr>
              <a:t>使用</a:t>
            </a:r>
            <a:r>
              <a:rPr lang="zh-CN" altLang="en-US" sz="1600" dirty="0">
                <a:solidFill>
                  <a:srgbClr val="FF0000"/>
                </a:solidFill>
              </a:rPr>
              <a:t>明火加热</a:t>
            </a:r>
            <a:r>
              <a:rPr lang="zh-CN" altLang="en-US" sz="1600" dirty="0" smtClean="0">
                <a:solidFill>
                  <a:srgbClr val="FF0000"/>
                </a:solidFill>
              </a:rPr>
              <a:t>钢瓶</a:t>
            </a:r>
            <a:endParaRPr lang="zh-CN" altLang="en-US" sz="1600"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41797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通用重大事故隐患解读</a:t>
            </a:r>
          </a:p>
        </p:txBody>
      </p:sp>
      <p:sp>
        <p:nvSpPr>
          <p:cNvPr id="2" name="矩形 1"/>
          <p:cNvSpPr/>
          <p:nvPr/>
        </p:nvSpPr>
        <p:spPr>
          <a:xfrm>
            <a:off x="539552" y="1633979"/>
            <a:ext cx="7992888" cy="882293"/>
          </a:xfrm>
          <a:prstGeom prst="rect">
            <a:avLst/>
          </a:prstGeom>
        </p:spPr>
        <p:txBody>
          <a:bodyPr wrap="square">
            <a:spAutoFit/>
          </a:bodyPr>
          <a:lstStyle/>
          <a:p>
            <a:pPr indent="406400" algn="just">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endParaRPr lang="zh-CN" altLang="en-US" sz="1600" b="1" dirty="0">
              <a:solidFill>
                <a:srgbClr val="002060"/>
              </a:solidFill>
              <a:latin typeface="+mn-ea"/>
              <a:cs typeface="Times New Roman" panose="02020603050405020304" charset="0"/>
            </a:endParaRPr>
          </a:p>
          <a:p>
            <a:pPr indent="360680"/>
            <a:r>
              <a:rPr lang="zh-CN" altLang="en-US" sz="1400" dirty="0">
                <a:latin typeface="+mn-ea"/>
                <a:cs typeface="Times New Roman" panose="02020603050405020304" charset="0"/>
              </a:rPr>
              <a:t>（</a:t>
            </a:r>
            <a:r>
              <a:rPr lang="en-US" altLang="zh-CN" sz="1400" dirty="0">
                <a:latin typeface="+mn-ea"/>
                <a:cs typeface="Times New Roman" panose="02020603050405020304" charset="0"/>
              </a:rPr>
              <a:t>3</a:t>
            </a:r>
            <a:r>
              <a:rPr lang="zh-CN" altLang="en-US" sz="1400" dirty="0">
                <a:latin typeface="+mn-ea"/>
                <a:cs typeface="Times New Roman" panose="02020603050405020304" charset="0"/>
              </a:rPr>
              <a:t>）</a:t>
            </a:r>
            <a:r>
              <a:rPr lang="zh-CN" altLang="zh-CN" sz="1400" dirty="0"/>
              <a:t>生产经营项目、场所发包或者出租给其他单位的，企业</a:t>
            </a:r>
            <a:r>
              <a:rPr lang="zh-CN" altLang="zh-CN" sz="1400" dirty="0" smtClean="0"/>
              <a:t>未按照</a:t>
            </a:r>
            <a:r>
              <a:rPr lang="zh-CN" altLang="zh-CN" sz="1400" dirty="0"/>
              <a:t>安全生产规章制度或者协议、合同中的要求，定期对承包单位、承租单位进行安全检查，或者发现安全问题未督促整改。</a:t>
            </a:r>
          </a:p>
        </p:txBody>
      </p:sp>
      <p:sp>
        <p:nvSpPr>
          <p:cNvPr id="24" name="矩形 23"/>
          <p:cNvSpPr/>
          <p:nvPr/>
        </p:nvSpPr>
        <p:spPr>
          <a:xfrm>
            <a:off x="2056280" y="4405892"/>
            <a:ext cx="2250406" cy="334432"/>
          </a:xfrm>
          <a:prstGeom prst="rect">
            <a:avLst/>
          </a:prstGeom>
        </p:spPr>
        <p:txBody>
          <a:bodyPr wrap="square">
            <a:noAutofit/>
          </a:bodyPr>
          <a:lstStyle/>
          <a:p>
            <a:r>
              <a:rPr lang="zh-CN" altLang="en-US" sz="1600" dirty="0">
                <a:solidFill>
                  <a:srgbClr val="0070C0"/>
                </a:solidFill>
                <a:cs typeface="+mn-ea"/>
                <a:sym typeface="+mn-lt"/>
              </a:rPr>
              <a:t>对承包商开展安全检查</a:t>
            </a:r>
          </a:p>
        </p:txBody>
      </p:sp>
      <p:pic>
        <p:nvPicPr>
          <p:cNvPr id="56" name="Picture 29"/>
          <p:cNvPicPr>
            <a:picLocks noChangeAspect="1" noChangeArrowheads="1"/>
          </p:cNvPicPr>
          <p:nvPr/>
        </p:nvPicPr>
        <p:blipFill>
          <a:blip r:embed="rId3"/>
          <a:srcRect/>
          <a:stretch>
            <a:fillRect/>
          </a:stretch>
        </p:blipFill>
        <p:spPr bwMode="auto">
          <a:xfrm>
            <a:off x="1673522" y="2520501"/>
            <a:ext cx="3015923" cy="1800000"/>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32"/>
          <p:cNvPicPr>
            <a:picLocks noChangeAspect="1" noChangeArrowheads="1"/>
          </p:cNvPicPr>
          <p:nvPr/>
        </p:nvPicPr>
        <p:blipFill>
          <a:blip r:embed="rId4"/>
          <a:srcRect/>
          <a:stretch>
            <a:fillRect/>
          </a:stretch>
        </p:blipFill>
        <p:spPr bwMode="auto">
          <a:xfrm>
            <a:off x="4708144" y="2520501"/>
            <a:ext cx="3015164" cy="1800000"/>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47"/>
          <p:cNvPicPr>
            <a:picLocks noChangeAspect="1" noChangeArrowheads="1"/>
          </p:cNvPicPr>
          <p:nvPr/>
        </p:nvPicPr>
        <p:blipFill>
          <a:blip r:embed="rId5"/>
          <a:srcRect/>
          <a:stretch>
            <a:fillRect/>
          </a:stretch>
        </p:blipFill>
        <p:spPr bwMode="auto">
          <a:xfrm>
            <a:off x="1764447" y="2605892"/>
            <a:ext cx="380932" cy="381000"/>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47"/>
          <p:cNvPicPr>
            <a:picLocks noChangeAspect="1" noChangeArrowheads="1"/>
          </p:cNvPicPr>
          <p:nvPr/>
        </p:nvPicPr>
        <p:blipFill>
          <a:blip r:embed="rId5"/>
          <a:srcRect/>
          <a:stretch>
            <a:fillRect/>
          </a:stretch>
        </p:blipFill>
        <p:spPr bwMode="auto">
          <a:xfrm>
            <a:off x="4779611" y="2614347"/>
            <a:ext cx="380932" cy="381000"/>
          </a:xfrm>
          <a:prstGeom prst="rect">
            <a:avLst/>
          </a:prstGeom>
          <a:noFill/>
          <a:extLst>
            <a:ext uri="{909E8E84-426E-40DD-AFC4-6F175D3DCCD1}">
              <a14:hiddenFill xmlns:a14="http://schemas.microsoft.com/office/drawing/2010/main">
                <a:solidFill>
                  <a:srgbClr val="FFFFFF"/>
                </a:solidFill>
              </a14:hiddenFill>
            </a:ext>
          </a:extLst>
        </p:spPr>
      </p:pic>
      <p:sp>
        <p:nvSpPr>
          <p:cNvPr id="60" name="矩形 59"/>
          <p:cNvSpPr/>
          <p:nvPr/>
        </p:nvSpPr>
        <p:spPr>
          <a:xfrm>
            <a:off x="4830827" y="4349885"/>
            <a:ext cx="2880320" cy="303377"/>
          </a:xfrm>
          <a:prstGeom prst="rect">
            <a:avLst/>
          </a:prstGeom>
        </p:spPr>
        <p:txBody>
          <a:bodyPr wrap="square">
            <a:noAutofit/>
          </a:bodyPr>
          <a:lstStyle/>
          <a:p>
            <a:r>
              <a:rPr lang="zh-CN" altLang="en-US" sz="1600" dirty="0">
                <a:solidFill>
                  <a:srgbClr val="0070C0"/>
                </a:solidFill>
                <a:cs typeface="+mn-ea"/>
                <a:sym typeface="+mn-lt"/>
              </a:rPr>
              <a:t>对承包商隐患下发整改通知书</a:t>
            </a:r>
          </a:p>
        </p:txBody>
      </p:sp>
      <p:sp>
        <p:nvSpPr>
          <p:cNvPr id="11" name="矩形 10"/>
          <p:cNvSpPr/>
          <p:nvPr/>
        </p:nvSpPr>
        <p:spPr>
          <a:xfrm>
            <a:off x="539552" y="981283"/>
            <a:ext cx="7992888" cy="65436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（一）未对承包单位、承租单位的安全生产工作统一协调、管理，或者未定期进行</a:t>
            </a:r>
            <a:r>
              <a:rPr lang="zh-CN" altLang="en-US" sz="1600" dirty="0" smtClean="0"/>
              <a:t>安全检查</a:t>
            </a:r>
            <a:endParaRPr lang="zh-CN" altLang="en-US" sz="1600" dirty="0"/>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轻工企业重大事故隐患解读</a:t>
            </a:r>
          </a:p>
        </p:txBody>
      </p:sp>
      <p:sp>
        <p:nvSpPr>
          <p:cNvPr id="10" name="文本框 9"/>
          <p:cNvSpPr txBox="1"/>
          <p:nvPr/>
        </p:nvSpPr>
        <p:spPr>
          <a:xfrm>
            <a:off x="3666831" y="3808001"/>
            <a:ext cx="1440160" cy="584775"/>
          </a:xfrm>
          <a:prstGeom prst="rect">
            <a:avLst/>
          </a:prstGeom>
          <a:noFill/>
        </p:spPr>
        <p:txBody>
          <a:bodyPr wrap="square">
            <a:spAutoFit/>
          </a:bodyPr>
          <a:lstStyle/>
          <a:p>
            <a:r>
              <a:rPr lang="zh-CN" altLang="en-US" sz="1600" dirty="0">
                <a:solidFill>
                  <a:srgbClr val="0070C0"/>
                </a:solidFill>
              </a:rPr>
              <a:t>天然气总管设压力报警装置</a:t>
            </a:r>
          </a:p>
        </p:txBody>
      </p:sp>
      <p:sp>
        <p:nvSpPr>
          <p:cNvPr id="11" name="矩形 10"/>
          <p:cNvSpPr/>
          <p:nvPr/>
        </p:nvSpPr>
        <p:spPr>
          <a:xfrm>
            <a:off x="467544" y="742120"/>
            <a:ext cx="8064896" cy="895710"/>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（四）日用玻璃、陶瓷制造企业采用预混燃烧方式的燃气窑炉（热发生炉煤气窑炉除外）的燃气总管未设置管道压力监测报警装 置，或者监测报警装置未与紧急自动切断装置</a:t>
            </a:r>
            <a:r>
              <a:rPr lang="zh-CN" altLang="en-US" sz="1600" dirty="0" smtClean="0"/>
              <a:t>联锁</a:t>
            </a:r>
            <a:endParaRPr lang="zh-CN" altLang="en-US" sz="1600" dirty="0"/>
          </a:p>
        </p:txBody>
      </p:sp>
      <p:sp>
        <p:nvSpPr>
          <p:cNvPr id="12" name="文本框 11"/>
          <p:cNvSpPr txBox="1"/>
          <p:nvPr/>
        </p:nvSpPr>
        <p:spPr>
          <a:xfrm>
            <a:off x="467544" y="2304679"/>
            <a:ext cx="8064896"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indent="360680" algn="l">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）日用玻璃、陶瓷制造企业采用预混、部分预混燃烧方式的 燃气窑炉的燃气总管未设置管道压力监测报警装置。</a:t>
            </a:r>
          </a:p>
        </p:txBody>
      </p:sp>
      <p:sp>
        <p:nvSpPr>
          <p:cNvPr id="13" name="文本框 12"/>
          <p:cNvSpPr txBox="1"/>
          <p:nvPr/>
        </p:nvSpPr>
        <p:spPr>
          <a:xfrm>
            <a:off x="467544" y="1637830"/>
            <a:ext cx="7992888" cy="666849"/>
          </a:xfrm>
          <a:prstGeom prst="rect">
            <a:avLst/>
          </a:prstGeom>
          <a:noFill/>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r>
              <a:rPr lang="zh-CN" altLang="en-US" sz="1600" b="1" dirty="0" smtClean="0">
                <a:solidFill>
                  <a:srgbClr val="002060"/>
                </a:solidFill>
                <a:latin typeface="+mn-ea"/>
                <a:cs typeface="Times New Roman" panose="02020603050405020304" charset="0"/>
              </a:rPr>
              <a:t>：</a:t>
            </a:r>
            <a:endParaRPr lang="en-US" altLang="zh-CN" sz="1600" b="1" dirty="0" smtClean="0">
              <a:solidFill>
                <a:srgbClr val="002060"/>
              </a:solidFill>
              <a:latin typeface="+mn-ea"/>
              <a:cs typeface="Times New Roman" panose="02020603050405020304" charset="0"/>
            </a:endParaRPr>
          </a:p>
          <a:p>
            <a:pPr indent="360680"/>
            <a:r>
              <a:rPr lang="zh-CN" altLang="en-US" sz="1400" dirty="0"/>
              <a:t>“</a:t>
            </a:r>
            <a:r>
              <a:rPr lang="zh-CN" altLang="en-US" sz="1400" b="1" dirty="0"/>
              <a:t>燃气总管</a:t>
            </a:r>
            <a:r>
              <a:rPr lang="zh-CN" altLang="en-US" sz="1400" dirty="0"/>
              <a:t>”是指供应单体燃气窑炉全部燃气的管道。</a:t>
            </a:r>
          </a:p>
        </p:txBody>
      </p:sp>
      <p:pic>
        <p:nvPicPr>
          <p:cNvPr id="3" name="图片 2"/>
          <p:cNvPicPr>
            <a:picLocks noChangeAspect="1"/>
          </p:cNvPicPr>
          <p:nvPr/>
        </p:nvPicPr>
        <p:blipFill>
          <a:blip r:embed="rId3"/>
          <a:stretch>
            <a:fillRect/>
          </a:stretch>
        </p:blipFill>
        <p:spPr>
          <a:xfrm>
            <a:off x="1043608" y="3200389"/>
            <a:ext cx="2438134" cy="1800000"/>
          </a:xfrm>
          <a:prstGeom prst="rect">
            <a:avLst/>
          </a:prstGeom>
        </p:spPr>
      </p:pic>
      <p:pic>
        <p:nvPicPr>
          <p:cNvPr id="6" name="图片 5"/>
          <p:cNvPicPr>
            <a:picLocks noChangeAspect="1"/>
          </p:cNvPicPr>
          <p:nvPr/>
        </p:nvPicPr>
        <p:blipFill>
          <a:blip r:embed="rId4"/>
          <a:stretch>
            <a:fillRect/>
          </a:stretch>
        </p:blipFill>
        <p:spPr>
          <a:xfrm>
            <a:off x="5292080" y="3200389"/>
            <a:ext cx="2450144" cy="1800000"/>
          </a:xfrm>
          <a:prstGeom prst="rect">
            <a:avLst/>
          </a:prstGeom>
        </p:spPr>
      </p:pic>
      <p:pic>
        <p:nvPicPr>
          <p:cNvPr id="9" name="图片 8"/>
          <p:cNvPicPr>
            <a:picLocks noChangeAspect="1"/>
          </p:cNvPicPr>
          <p:nvPr/>
        </p:nvPicPr>
        <p:blipFill>
          <a:blip r:embed="rId5"/>
          <a:stretch>
            <a:fillRect/>
          </a:stretch>
        </p:blipFill>
        <p:spPr>
          <a:xfrm>
            <a:off x="1115616" y="3291829"/>
            <a:ext cx="357750" cy="357333"/>
          </a:xfrm>
          <a:prstGeom prst="rect">
            <a:avLst/>
          </a:prstGeom>
        </p:spPr>
      </p:pic>
      <p:pic>
        <p:nvPicPr>
          <p:cNvPr id="14" name="图片 13"/>
          <p:cNvPicPr>
            <a:picLocks noChangeAspect="1"/>
          </p:cNvPicPr>
          <p:nvPr/>
        </p:nvPicPr>
        <p:blipFill>
          <a:blip r:embed="rId5"/>
          <a:stretch>
            <a:fillRect/>
          </a:stretch>
        </p:blipFill>
        <p:spPr>
          <a:xfrm>
            <a:off x="5364088" y="3291830"/>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轻工企业重大事故隐患解读</a:t>
            </a:r>
          </a:p>
        </p:txBody>
      </p:sp>
      <p:sp>
        <p:nvSpPr>
          <p:cNvPr id="11" name="文本框 10"/>
          <p:cNvSpPr txBox="1"/>
          <p:nvPr/>
        </p:nvSpPr>
        <p:spPr>
          <a:xfrm>
            <a:off x="3328180" y="3521999"/>
            <a:ext cx="1894520" cy="584775"/>
          </a:xfrm>
          <a:prstGeom prst="rect">
            <a:avLst/>
          </a:prstGeom>
          <a:noFill/>
        </p:spPr>
        <p:txBody>
          <a:bodyPr wrap="square">
            <a:spAutoFit/>
          </a:bodyPr>
          <a:lstStyle/>
          <a:p>
            <a:r>
              <a:rPr lang="zh-CN" altLang="en-US" sz="1600" dirty="0">
                <a:solidFill>
                  <a:srgbClr val="0070C0"/>
                </a:solidFill>
              </a:rPr>
              <a:t>设置自动切断装置且与总管压力连锁</a:t>
            </a:r>
          </a:p>
        </p:txBody>
      </p:sp>
      <p:sp>
        <p:nvSpPr>
          <p:cNvPr id="10" name="矩形 9"/>
          <p:cNvSpPr/>
          <p:nvPr/>
        </p:nvSpPr>
        <p:spPr>
          <a:xfrm>
            <a:off x="467544" y="742120"/>
            <a:ext cx="8064896" cy="895710"/>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（四）日用玻璃、陶瓷制造企业采用预混燃烧方式的燃气窑炉（热发生炉煤气窑炉除外）的燃气总管未设置管道压力监测报警装 置，或者监测报警装置未与紧急自动切断装置</a:t>
            </a:r>
            <a:r>
              <a:rPr lang="zh-CN" altLang="en-US" sz="1600" dirty="0" smtClean="0"/>
              <a:t>联锁</a:t>
            </a:r>
            <a:endParaRPr lang="zh-CN" altLang="en-US" sz="1600" dirty="0"/>
          </a:p>
        </p:txBody>
      </p:sp>
      <p:sp>
        <p:nvSpPr>
          <p:cNvPr id="13" name="文本框 12"/>
          <p:cNvSpPr txBox="1"/>
          <p:nvPr/>
        </p:nvSpPr>
        <p:spPr>
          <a:xfrm>
            <a:off x="467544" y="1637830"/>
            <a:ext cx="8064896"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indent="360680" algn="l">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）燃气窑炉的燃气总管未设置紧急自动切断装置。</a:t>
            </a:r>
          </a:p>
          <a:p>
            <a:pPr indent="360680" algn="l">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3</a:t>
            </a:r>
            <a:r>
              <a:rPr lang="zh-CN" altLang="en-US" sz="1400" b="0" dirty="0">
                <a:solidFill>
                  <a:schemeClr val="tx1"/>
                </a:solidFill>
                <a:latin typeface="+mn-lt"/>
                <a:cs typeface="+mn-cs"/>
              </a:rPr>
              <a:t>）燃气总管的管道压力监测报警装置未与紧急自动切断</a:t>
            </a:r>
            <a:r>
              <a:rPr lang="zh-CN" altLang="en-US" sz="1400" b="0" dirty="0" smtClean="0">
                <a:solidFill>
                  <a:schemeClr val="tx1"/>
                </a:solidFill>
                <a:latin typeface="+mn-lt"/>
                <a:cs typeface="+mn-cs"/>
              </a:rPr>
              <a:t>装置联锁</a:t>
            </a:r>
            <a:r>
              <a:rPr lang="zh-CN" altLang="en-US" sz="1400" b="0" dirty="0">
                <a:solidFill>
                  <a:schemeClr val="tx1"/>
                </a:solidFill>
                <a:latin typeface="+mn-lt"/>
                <a:cs typeface="+mn-cs"/>
              </a:rPr>
              <a:t>。</a:t>
            </a:r>
          </a:p>
        </p:txBody>
      </p:sp>
      <p:sp>
        <p:nvSpPr>
          <p:cNvPr id="15" name="文本框 14"/>
          <p:cNvSpPr txBox="1"/>
          <p:nvPr/>
        </p:nvSpPr>
        <p:spPr>
          <a:xfrm>
            <a:off x="467544" y="2515833"/>
            <a:ext cx="4516838" cy="666849"/>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zh-CN" altLang="en-US" dirty="0"/>
              <a:t>不判定为重大危险源的情形：</a:t>
            </a:r>
          </a:p>
          <a:p>
            <a:pPr>
              <a:lnSpc>
                <a:spcPct val="100000"/>
              </a:lnSpc>
            </a:pPr>
            <a:r>
              <a:rPr lang="zh-CN" altLang="en-US" sz="1400" b="0" dirty="0">
                <a:solidFill>
                  <a:schemeClr val="tx1"/>
                </a:solidFill>
                <a:latin typeface="+mn-lt"/>
                <a:cs typeface="+mn-cs"/>
              </a:rPr>
              <a:t>采用扩散燃烧方式的燃气窑炉；热发生炉煤气窑炉。</a:t>
            </a:r>
          </a:p>
        </p:txBody>
      </p:sp>
      <p:pic>
        <p:nvPicPr>
          <p:cNvPr id="4" name="图片 3"/>
          <p:cNvPicPr>
            <a:picLocks noChangeAspect="1"/>
          </p:cNvPicPr>
          <p:nvPr/>
        </p:nvPicPr>
        <p:blipFill>
          <a:blip r:embed="rId3"/>
          <a:stretch>
            <a:fillRect/>
          </a:stretch>
        </p:blipFill>
        <p:spPr>
          <a:xfrm>
            <a:off x="5202245" y="2831058"/>
            <a:ext cx="3330195" cy="1800000"/>
          </a:xfrm>
          <a:prstGeom prst="rect">
            <a:avLst/>
          </a:prstGeom>
        </p:spPr>
      </p:pic>
      <p:pic>
        <p:nvPicPr>
          <p:cNvPr id="2" name="图片 1"/>
          <p:cNvPicPr>
            <a:picLocks noChangeAspect="1"/>
          </p:cNvPicPr>
          <p:nvPr/>
        </p:nvPicPr>
        <p:blipFill>
          <a:blip r:embed="rId4"/>
          <a:stretch>
            <a:fillRect/>
          </a:stretch>
        </p:blipFill>
        <p:spPr>
          <a:xfrm>
            <a:off x="5292080" y="2931790"/>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轻工企业重大事故隐患解读</a:t>
            </a:r>
          </a:p>
        </p:txBody>
      </p:sp>
      <p:sp>
        <p:nvSpPr>
          <p:cNvPr id="13" name="文本框 12"/>
          <p:cNvSpPr txBox="1"/>
          <p:nvPr/>
        </p:nvSpPr>
        <p:spPr>
          <a:xfrm>
            <a:off x="1229379" y="4231598"/>
            <a:ext cx="2847102" cy="584775"/>
          </a:xfrm>
          <a:prstGeom prst="rect">
            <a:avLst/>
          </a:prstGeom>
          <a:noFill/>
        </p:spPr>
        <p:txBody>
          <a:bodyPr wrap="square">
            <a:spAutoFit/>
          </a:bodyPr>
          <a:lstStyle/>
          <a:p>
            <a:r>
              <a:rPr lang="zh-CN" altLang="en-US" sz="1600" dirty="0">
                <a:solidFill>
                  <a:srgbClr val="0070C0"/>
                </a:solidFill>
              </a:rPr>
              <a:t>玻璃窑（水冷）冷却水系统设置压力、流量检测报警</a:t>
            </a:r>
            <a:r>
              <a:rPr lang="zh-CN" altLang="en-US" sz="1600" dirty="0" smtClean="0">
                <a:solidFill>
                  <a:srgbClr val="0070C0"/>
                </a:solidFill>
              </a:rPr>
              <a:t>装置</a:t>
            </a:r>
            <a:endParaRPr lang="zh-CN" altLang="en-US" sz="1200" dirty="0">
              <a:solidFill>
                <a:srgbClr val="FF0000"/>
              </a:solidFill>
            </a:endParaRPr>
          </a:p>
        </p:txBody>
      </p:sp>
      <p:sp>
        <p:nvSpPr>
          <p:cNvPr id="18" name="文本框 17"/>
          <p:cNvSpPr txBox="1"/>
          <p:nvPr/>
        </p:nvSpPr>
        <p:spPr>
          <a:xfrm>
            <a:off x="5211862" y="4231598"/>
            <a:ext cx="2808312" cy="584775"/>
          </a:xfrm>
          <a:prstGeom prst="rect">
            <a:avLst/>
          </a:prstGeom>
          <a:noFill/>
        </p:spPr>
        <p:txBody>
          <a:bodyPr wrap="square">
            <a:spAutoFit/>
          </a:bodyPr>
          <a:lstStyle/>
          <a:p>
            <a:r>
              <a:rPr lang="zh-CN" altLang="en-US" sz="1600" dirty="0">
                <a:solidFill>
                  <a:srgbClr val="0070C0"/>
                </a:solidFill>
              </a:rPr>
              <a:t>玻璃窑（风冷）设置固定式报警器，且与事故风机连锁</a:t>
            </a:r>
          </a:p>
        </p:txBody>
      </p:sp>
      <p:sp>
        <p:nvSpPr>
          <p:cNvPr id="12" name="矩形 11"/>
          <p:cNvSpPr/>
          <p:nvPr/>
        </p:nvSpPr>
        <p:spPr>
          <a:xfrm>
            <a:off x="467544" y="742120"/>
            <a:ext cx="8064896" cy="382710"/>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（五）日用玻璃制造企业玻璃窑炉的冷却保护系统未设置</a:t>
            </a:r>
            <a:r>
              <a:rPr lang="zh-CN" altLang="en-US" sz="1600" dirty="0" smtClean="0"/>
              <a:t>监测报警装置</a:t>
            </a:r>
            <a:endParaRPr lang="zh-CN" altLang="en-US" sz="1600" dirty="0"/>
          </a:p>
        </p:txBody>
      </p:sp>
      <p:sp>
        <p:nvSpPr>
          <p:cNvPr id="16" name="文本框 15"/>
          <p:cNvSpPr txBox="1"/>
          <p:nvPr/>
        </p:nvSpPr>
        <p:spPr>
          <a:xfrm>
            <a:off x="463872" y="1124830"/>
            <a:ext cx="8064896" cy="1313180"/>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）日用玻璃制造企业玻璃窑炉未设置冷却保护系统。</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）日用玻璃制造企业玻璃窑炉使用水冷保护系统的，进水</a:t>
            </a:r>
            <a:r>
              <a:rPr lang="zh-CN" altLang="en-US" sz="1400" b="0" dirty="0" smtClean="0">
                <a:solidFill>
                  <a:schemeClr val="tx1"/>
                </a:solidFill>
                <a:latin typeface="+mn-lt"/>
                <a:cs typeface="+mn-cs"/>
              </a:rPr>
              <a:t>总管</a:t>
            </a:r>
            <a:r>
              <a:rPr lang="zh-CN" altLang="en-US" sz="1400" b="0" dirty="0">
                <a:solidFill>
                  <a:schemeClr val="tx1"/>
                </a:solidFill>
                <a:latin typeface="+mn-lt"/>
                <a:cs typeface="+mn-cs"/>
              </a:rPr>
              <a:t>未设置水流量监测报警装置，也未设置压力监测报警装置。</a:t>
            </a:r>
            <a:endParaRPr lang="en-US" altLang="zh-CN" sz="1400" b="0" dirty="0">
              <a:solidFill>
                <a:schemeClr val="tx1"/>
              </a:solidFill>
              <a:latin typeface="+mn-lt"/>
              <a:cs typeface="+mn-cs"/>
            </a:endParaRP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3</a:t>
            </a:r>
            <a:r>
              <a:rPr lang="zh-CN" altLang="en-US" sz="1400" b="0" dirty="0">
                <a:solidFill>
                  <a:schemeClr val="tx1"/>
                </a:solidFill>
                <a:latin typeface="+mn-lt"/>
                <a:cs typeface="+mn-cs"/>
              </a:rPr>
              <a:t>）日用玻璃制造企业玻璃窑炉使用风冷保护系统的，未设置风机停机监测报警装置</a:t>
            </a:r>
            <a:r>
              <a:rPr lang="zh-CN" altLang="en-US" sz="1400" b="0" dirty="0" smtClean="0">
                <a:solidFill>
                  <a:schemeClr val="tx1"/>
                </a:solidFill>
                <a:latin typeface="+mn-lt"/>
                <a:cs typeface="+mn-cs"/>
              </a:rPr>
              <a:t>。</a:t>
            </a:r>
            <a:endParaRPr lang="zh-CN" altLang="en-US" sz="1400" dirty="0"/>
          </a:p>
        </p:txBody>
      </p:sp>
      <p:pic>
        <p:nvPicPr>
          <p:cNvPr id="3" name="图片 2"/>
          <p:cNvPicPr>
            <a:picLocks noChangeAspect="1"/>
          </p:cNvPicPr>
          <p:nvPr/>
        </p:nvPicPr>
        <p:blipFill>
          <a:blip r:embed="rId3"/>
          <a:stretch>
            <a:fillRect/>
          </a:stretch>
        </p:blipFill>
        <p:spPr>
          <a:xfrm>
            <a:off x="741980" y="2427934"/>
            <a:ext cx="3821901" cy="1800000"/>
          </a:xfrm>
          <a:prstGeom prst="rect">
            <a:avLst/>
          </a:prstGeom>
        </p:spPr>
      </p:pic>
      <p:pic>
        <p:nvPicPr>
          <p:cNvPr id="4" name="图片 3"/>
          <p:cNvPicPr>
            <a:picLocks noChangeAspect="1"/>
          </p:cNvPicPr>
          <p:nvPr/>
        </p:nvPicPr>
        <p:blipFill>
          <a:blip r:embed="rId4"/>
          <a:stretch>
            <a:fillRect/>
          </a:stretch>
        </p:blipFill>
        <p:spPr>
          <a:xfrm>
            <a:off x="4841989" y="2427934"/>
            <a:ext cx="3548058" cy="1800000"/>
          </a:xfrm>
          <a:prstGeom prst="rect">
            <a:avLst/>
          </a:prstGeom>
        </p:spPr>
      </p:pic>
      <p:pic>
        <p:nvPicPr>
          <p:cNvPr id="5" name="图片 4"/>
          <p:cNvPicPr>
            <a:picLocks noChangeAspect="1"/>
          </p:cNvPicPr>
          <p:nvPr/>
        </p:nvPicPr>
        <p:blipFill>
          <a:blip r:embed="rId5"/>
          <a:stretch>
            <a:fillRect/>
          </a:stretch>
        </p:blipFill>
        <p:spPr>
          <a:xfrm>
            <a:off x="827584" y="2488932"/>
            <a:ext cx="357750" cy="357333"/>
          </a:xfrm>
          <a:prstGeom prst="rect">
            <a:avLst/>
          </a:prstGeom>
        </p:spPr>
      </p:pic>
      <p:pic>
        <p:nvPicPr>
          <p:cNvPr id="6" name="图片 5"/>
          <p:cNvPicPr>
            <a:picLocks noChangeAspect="1"/>
          </p:cNvPicPr>
          <p:nvPr/>
        </p:nvPicPr>
        <p:blipFill>
          <a:blip r:embed="rId5"/>
          <a:stretch>
            <a:fillRect/>
          </a:stretch>
        </p:blipFill>
        <p:spPr>
          <a:xfrm>
            <a:off x="4948856" y="2488932"/>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轻工企业重大事故隐患解读</a:t>
            </a:r>
          </a:p>
        </p:txBody>
      </p:sp>
      <p:sp>
        <p:nvSpPr>
          <p:cNvPr id="10" name="矩形 9"/>
          <p:cNvSpPr/>
          <p:nvPr/>
        </p:nvSpPr>
        <p:spPr>
          <a:xfrm>
            <a:off x="467544" y="742120"/>
            <a:ext cx="8064896" cy="605494"/>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（六）使用非水性漆的调漆间、喷漆室未设置固定式可燃气体浓度监测报警装置或者通风</a:t>
            </a:r>
            <a:r>
              <a:rPr lang="zh-CN" altLang="en-US" sz="1600" dirty="0" smtClean="0"/>
              <a:t>设施</a:t>
            </a:r>
            <a:endParaRPr lang="zh-CN" altLang="en-US" sz="1600" dirty="0"/>
          </a:p>
        </p:txBody>
      </p:sp>
      <p:sp>
        <p:nvSpPr>
          <p:cNvPr id="11" name="文本框 10"/>
          <p:cNvSpPr txBox="1"/>
          <p:nvPr/>
        </p:nvSpPr>
        <p:spPr>
          <a:xfrm>
            <a:off x="467544" y="1342556"/>
            <a:ext cx="7992888" cy="666849"/>
          </a:xfrm>
          <a:prstGeom prst="rect">
            <a:avLst/>
          </a:prstGeom>
          <a:noFill/>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r>
              <a:rPr lang="zh-CN" altLang="en-US" sz="1600" b="1" dirty="0" smtClean="0">
                <a:solidFill>
                  <a:srgbClr val="002060"/>
                </a:solidFill>
                <a:latin typeface="+mn-ea"/>
                <a:cs typeface="Times New Roman" panose="02020603050405020304" charset="0"/>
              </a:rPr>
              <a:t>：</a:t>
            </a:r>
            <a:endParaRPr lang="en-US" altLang="zh-CN" sz="1600" b="1" dirty="0" smtClean="0">
              <a:solidFill>
                <a:srgbClr val="002060"/>
              </a:solidFill>
              <a:latin typeface="+mn-ea"/>
              <a:cs typeface="Times New Roman" panose="02020603050405020304" charset="0"/>
            </a:endParaRPr>
          </a:p>
          <a:p>
            <a:pPr indent="406400" algn="just"/>
            <a:r>
              <a:rPr lang="zh-CN" altLang="en-US" sz="1400" dirty="0"/>
              <a:t>“</a:t>
            </a:r>
            <a:r>
              <a:rPr lang="zh-CN" altLang="en-US" sz="1400" b="1" dirty="0"/>
              <a:t>水性漆</a:t>
            </a:r>
            <a:r>
              <a:rPr lang="zh-CN" altLang="en-US" sz="1400" dirty="0"/>
              <a:t>”即水性涂料，是指挥发物的主要成分为水的一类涂料。</a:t>
            </a:r>
          </a:p>
        </p:txBody>
      </p:sp>
      <p:sp>
        <p:nvSpPr>
          <p:cNvPr id="12" name="文本框 11"/>
          <p:cNvSpPr txBox="1"/>
          <p:nvPr/>
        </p:nvSpPr>
        <p:spPr>
          <a:xfrm>
            <a:off x="5345179" y="2009405"/>
            <a:ext cx="3403285" cy="2821285"/>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）使用非水性漆的调漆间、喷漆室未设置固定式可燃气体浓 度监测报警。</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）使用非水性漆的调漆间、喷漆室未设置通风设施。</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3</a:t>
            </a:r>
            <a:r>
              <a:rPr lang="zh-CN" altLang="en-US" sz="1400" b="0" dirty="0">
                <a:solidFill>
                  <a:schemeClr val="tx1"/>
                </a:solidFill>
                <a:latin typeface="+mn-lt"/>
                <a:cs typeface="+mn-cs"/>
              </a:rPr>
              <a:t>）使用非水性漆的调漆间、喷漆室的通风换气次数小于 </a:t>
            </a:r>
            <a:r>
              <a:rPr lang="en-US" altLang="zh-CN" sz="1400" b="0" dirty="0">
                <a:solidFill>
                  <a:schemeClr val="tx1"/>
                </a:solidFill>
                <a:latin typeface="+mn-lt"/>
                <a:cs typeface="+mn-cs"/>
              </a:rPr>
              <a:t>15</a:t>
            </a:r>
            <a:r>
              <a:rPr lang="zh-CN" altLang="en-US" sz="1400" b="0" dirty="0">
                <a:solidFill>
                  <a:schemeClr val="tx1"/>
                </a:solidFill>
                <a:latin typeface="+mn-lt"/>
                <a:cs typeface="+mn-cs"/>
              </a:rPr>
              <a:t>次</a:t>
            </a:r>
            <a:r>
              <a:rPr lang="en-US" altLang="zh-CN" sz="1400" b="0" dirty="0">
                <a:solidFill>
                  <a:schemeClr val="tx1"/>
                </a:solidFill>
                <a:latin typeface="+mn-lt"/>
                <a:cs typeface="+mn-cs"/>
              </a:rPr>
              <a:t>/</a:t>
            </a:r>
            <a:r>
              <a:rPr lang="zh-CN" altLang="en-US" sz="1400" b="0" dirty="0">
                <a:solidFill>
                  <a:schemeClr val="tx1"/>
                </a:solidFill>
                <a:latin typeface="+mn-lt"/>
                <a:cs typeface="+mn-cs"/>
              </a:rPr>
              <a:t>小时。</a:t>
            </a:r>
            <a:endParaRPr lang="en-US" altLang="zh-CN" sz="1400" b="0" dirty="0">
              <a:solidFill>
                <a:schemeClr val="tx1"/>
              </a:solidFill>
              <a:latin typeface="+mn-lt"/>
              <a:cs typeface="+mn-cs"/>
            </a:endParaRPr>
          </a:p>
          <a:p>
            <a:pPr>
              <a:lnSpc>
                <a:spcPct val="100000"/>
              </a:lnSpc>
            </a:pPr>
            <a:r>
              <a:rPr lang="zh-CN" altLang="en-US" sz="1400" b="0" dirty="0">
                <a:solidFill>
                  <a:schemeClr val="tx1"/>
                </a:solidFill>
                <a:latin typeface="+mn-lt"/>
                <a:cs typeface="+mn-cs"/>
              </a:rPr>
              <a:t> </a:t>
            </a:r>
            <a:r>
              <a:rPr lang="zh-CN" altLang="en-US" sz="1400" dirty="0">
                <a:solidFill>
                  <a:schemeClr val="tx1"/>
                </a:solidFill>
                <a:latin typeface="+mn-lt"/>
                <a:cs typeface="+mn-cs"/>
              </a:rPr>
              <a:t>注</a:t>
            </a:r>
            <a:r>
              <a:rPr lang="zh-CN" altLang="en-US" sz="1400" b="0" dirty="0">
                <a:solidFill>
                  <a:schemeClr val="tx1"/>
                </a:solidFill>
                <a:latin typeface="+mn-lt"/>
                <a:cs typeface="+mn-cs"/>
              </a:rPr>
              <a:t>：“</a:t>
            </a:r>
            <a:r>
              <a:rPr lang="zh-CN" altLang="en-US" sz="1400" dirty="0">
                <a:solidFill>
                  <a:schemeClr val="tx1"/>
                </a:solidFill>
                <a:latin typeface="+mn-lt"/>
                <a:cs typeface="+mn-cs"/>
              </a:rPr>
              <a:t>换气次数</a:t>
            </a:r>
            <a:r>
              <a:rPr lang="zh-CN" altLang="en-US" sz="1400" b="0" dirty="0">
                <a:solidFill>
                  <a:schemeClr val="tx1"/>
                </a:solidFill>
                <a:latin typeface="+mn-lt"/>
                <a:cs typeface="+mn-cs"/>
              </a:rPr>
              <a:t>”是指单位时间内室内空气的更换次数，即通风量与房间容积的比值。注：“换气次数”是指单位时间内室内空气的更换次数，即通风量与房间容积的比值。</a:t>
            </a:r>
          </a:p>
        </p:txBody>
      </p:sp>
      <p:sp>
        <p:nvSpPr>
          <p:cNvPr id="7" name="文本框 6"/>
          <p:cNvSpPr txBox="1"/>
          <p:nvPr/>
        </p:nvSpPr>
        <p:spPr>
          <a:xfrm>
            <a:off x="621932" y="4114911"/>
            <a:ext cx="2088232" cy="584775"/>
          </a:xfrm>
          <a:prstGeom prst="rect">
            <a:avLst/>
          </a:prstGeom>
          <a:noFill/>
        </p:spPr>
        <p:txBody>
          <a:bodyPr wrap="square">
            <a:spAutoFit/>
          </a:bodyPr>
          <a:lstStyle/>
          <a:p>
            <a:r>
              <a:rPr lang="zh-CN" altLang="en-US" sz="1600" dirty="0">
                <a:solidFill>
                  <a:srgbClr val="FF0000"/>
                </a:solidFill>
              </a:rPr>
              <a:t>未设置固定式可燃气体浓度监测报警装置</a:t>
            </a:r>
          </a:p>
        </p:txBody>
      </p:sp>
      <p:pic>
        <p:nvPicPr>
          <p:cNvPr id="8" name="图片 7"/>
          <p:cNvPicPr>
            <a:picLocks noChangeAspect="1"/>
          </p:cNvPicPr>
          <p:nvPr/>
        </p:nvPicPr>
        <p:blipFill>
          <a:blip r:embed="rId3"/>
          <a:stretch>
            <a:fillRect/>
          </a:stretch>
        </p:blipFill>
        <p:spPr>
          <a:xfrm>
            <a:off x="467544" y="2270744"/>
            <a:ext cx="2397009" cy="1800000"/>
          </a:xfrm>
          <a:prstGeom prst="rect">
            <a:avLst/>
          </a:prstGeom>
        </p:spPr>
      </p:pic>
      <p:pic>
        <p:nvPicPr>
          <p:cNvPr id="13" name="图片 12"/>
          <p:cNvPicPr>
            <a:picLocks noChangeAspect="1"/>
          </p:cNvPicPr>
          <p:nvPr/>
        </p:nvPicPr>
        <p:blipFill>
          <a:blip r:embed="rId4"/>
          <a:stretch>
            <a:fillRect/>
          </a:stretch>
        </p:blipFill>
        <p:spPr>
          <a:xfrm>
            <a:off x="2936562" y="2270744"/>
            <a:ext cx="2408617" cy="1800000"/>
          </a:xfrm>
          <a:prstGeom prst="rect">
            <a:avLst/>
          </a:prstGeom>
        </p:spPr>
      </p:pic>
      <p:sp>
        <p:nvSpPr>
          <p:cNvPr id="14" name="文本框 13"/>
          <p:cNvSpPr txBox="1"/>
          <p:nvPr/>
        </p:nvSpPr>
        <p:spPr>
          <a:xfrm>
            <a:off x="3240621" y="4238021"/>
            <a:ext cx="2104558" cy="338554"/>
          </a:xfrm>
          <a:prstGeom prst="rect">
            <a:avLst/>
          </a:prstGeom>
          <a:noFill/>
        </p:spPr>
        <p:txBody>
          <a:bodyPr wrap="square">
            <a:spAutoFit/>
          </a:bodyPr>
          <a:lstStyle/>
          <a:p>
            <a:r>
              <a:rPr lang="zh-CN" altLang="en-US" sz="1600" dirty="0">
                <a:solidFill>
                  <a:srgbClr val="0070C0"/>
                </a:solidFill>
              </a:rPr>
              <a:t>喷漆间设有机械通风</a:t>
            </a:r>
          </a:p>
        </p:txBody>
      </p:sp>
      <p:pic>
        <p:nvPicPr>
          <p:cNvPr id="15" name="图片 14"/>
          <p:cNvPicPr>
            <a:picLocks noChangeAspect="1"/>
          </p:cNvPicPr>
          <p:nvPr/>
        </p:nvPicPr>
        <p:blipFill>
          <a:blip r:embed="rId5"/>
          <a:stretch>
            <a:fillRect/>
          </a:stretch>
        </p:blipFill>
        <p:spPr>
          <a:xfrm>
            <a:off x="525439" y="2304810"/>
            <a:ext cx="357750" cy="357333"/>
          </a:xfrm>
          <a:prstGeom prst="rect">
            <a:avLst/>
          </a:prstGeom>
        </p:spPr>
      </p:pic>
      <p:pic>
        <p:nvPicPr>
          <p:cNvPr id="16" name="图片 15"/>
          <p:cNvPicPr>
            <a:picLocks noChangeAspect="1"/>
          </p:cNvPicPr>
          <p:nvPr/>
        </p:nvPicPr>
        <p:blipFill>
          <a:blip r:embed="rId6"/>
          <a:stretch>
            <a:fillRect/>
          </a:stretch>
        </p:blipFill>
        <p:spPr>
          <a:xfrm>
            <a:off x="3008570" y="2306679"/>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轻工企业重大事故隐患解读</a:t>
            </a:r>
          </a:p>
        </p:txBody>
      </p:sp>
      <p:sp>
        <p:nvSpPr>
          <p:cNvPr id="9" name="文本框 8"/>
          <p:cNvSpPr txBox="1"/>
          <p:nvPr/>
        </p:nvSpPr>
        <p:spPr>
          <a:xfrm>
            <a:off x="3433813" y="3622329"/>
            <a:ext cx="1728192" cy="584775"/>
          </a:xfrm>
          <a:prstGeom prst="rect">
            <a:avLst/>
          </a:prstGeom>
          <a:noFill/>
        </p:spPr>
        <p:txBody>
          <a:bodyPr wrap="square">
            <a:spAutoFit/>
          </a:bodyPr>
          <a:lstStyle/>
          <a:p>
            <a:r>
              <a:rPr lang="zh-CN" altLang="en-US" sz="1600" dirty="0">
                <a:solidFill>
                  <a:srgbClr val="0070C0"/>
                </a:solidFill>
              </a:rPr>
              <a:t>对故障电池采取有效隔离措施</a:t>
            </a:r>
          </a:p>
        </p:txBody>
      </p:sp>
      <p:sp>
        <p:nvSpPr>
          <p:cNvPr id="11" name="矩形 10"/>
          <p:cNvSpPr/>
          <p:nvPr/>
        </p:nvSpPr>
        <p:spPr>
          <a:xfrm>
            <a:off x="467544" y="742120"/>
            <a:ext cx="8064896" cy="427966"/>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smtClean="0"/>
              <a:t>（七</a:t>
            </a:r>
            <a:r>
              <a:rPr lang="zh-CN" altLang="en-US" sz="1600" dirty="0"/>
              <a:t>）锂离子电池储存仓库未对故障电池采取有效物理隔离</a:t>
            </a:r>
            <a:r>
              <a:rPr lang="zh-CN" altLang="en-US" sz="1600" dirty="0" smtClean="0"/>
              <a:t>措施</a:t>
            </a:r>
            <a:endParaRPr lang="zh-CN" altLang="en-US" sz="1600" dirty="0"/>
          </a:p>
        </p:txBody>
      </p:sp>
      <p:sp>
        <p:nvSpPr>
          <p:cNvPr id="12" name="文本框 11"/>
          <p:cNvSpPr txBox="1"/>
          <p:nvPr/>
        </p:nvSpPr>
        <p:spPr>
          <a:xfrm>
            <a:off x="467544" y="1169425"/>
            <a:ext cx="7992888" cy="1313180"/>
          </a:xfrm>
          <a:prstGeom prst="rect">
            <a:avLst/>
          </a:prstGeom>
          <a:noFill/>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r>
              <a:rPr lang="zh-CN" altLang="en-US" sz="1600" b="1" dirty="0" smtClean="0">
                <a:solidFill>
                  <a:srgbClr val="002060"/>
                </a:solidFill>
                <a:latin typeface="+mn-ea"/>
                <a:cs typeface="Times New Roman" panose="02020603050405020304" charset="0"/>
              </a:rPr>
              <a:t>：</a:t>
            </a:r>
            <a:endParaRPr lang="en-US" altLang="zh-CN" sz="1600" b="1" dirty="0" smtClean="0">
              <a:solidFill>
                <a:srgbClr val="002060"/>
              </a:solidFill>
              <a:latin typeface="+mn-ea"/>
              <a:cs typeface="Times New Roman" panose="02020603050405020304" charset="0"/>
            </a:endParaRPr>
          </a:p>
          <a:p>
            <a:pPr indent="406400" algn="just"/>
            <a:r>
              <a:rPr lang="zh-CN" altLang="en-US" sz="1400" dirty="0"/>
              <a:t>（</a:t>
            </a:r>
            <a:r>
              <a:rPr lang="en-US" altLang="zh-CN" sz="1400" dirty="0"/>
              <a:t>1</a:t>
            </a:r>
            <a:r>
              <a:rPr lang="zh-CN" altLang="en-US" sz="1400" dirty="0"/>
              <a:t>）“</a:t>
            </a:r>
            <a:r>
              <a:rPr lang="zh-CN" altLang="en-US" sz="1400" b="1" dirty="0"/>
              <a:t>故障电池</a:t>
            </a:r>
            <a:r>
              <a:rPr lang="zh-CN" altLang="en-US" sz="1400" dirty="0"/>
              <a:t>”是指单体电池电压</a:t>
            </a:r>
            <a:r>
              <a:rPr lang="zh-CN" altLang="en-US" sz="1400" dirty="0" smtClean="0"/>
              <a:t>大于</a:t>
            </a:r>
            <a:r>
              <a:rPr lang="en-US" altLang="zh-CN" sz="1400" dirty="0" smtClean="0"/>
              <a:t>3</a:t>
            </a:r>
            <a:r>
              <a:rPr lang="zh-CN" altLang="en-US" sz="1400" dirty="0" smtClean="0"/>
              <a:t>伏特</a:t>
            </a:r>
            <a:r>
              <a:rPr lang="zh-CN" altLang="en-US" sz="1400" dirty="0"/>
              <a:t>，存在胀气、短路、破损、过充电等安全缺陷的电池，不包括持续浸泡在水中的电池。</a:t>
            </a:r>
          </a:p>
          <a:p>
            <a:pPr indent="406400" algn="just"/>
            <a:r>
              <a:rPr lang="zh-CN" altLang="en-US" sz="1400" dirty="0"/>
              <a:t>（</a:t>
            </a:r>
            <a:r>
              <a:rPr lang="en-US" altLang="zh-CN" sz="1400" dirty="0"/>
              <a:t>2</a:t>
            </a:r>
            <a:r>
              <a:rPr lang="zh-CN" altLang="en-US" sz="1400" dirty="0"/>
              <a:t>）“</a:t>
            </a:r>
            <a:r>
              <a:rPr lang="zh-CN" altLang="en-US" sz="1400" b="1" dirty="0"/>
              <a:t>物理隔离措施</a:t>
            </a:r>
            <a:r>
              <a:rPr lang="zh-CN" altLang="en-US" sz="1400" dirty="0"/>
              <a:t>”是指通过实体墙、防爆柜、铁皮柜、</a:t>
            </a:r>
            <a:r>
              <a:rPr lang="zh-CN" altLang="en-US" sz="1400" dirty="0" smtClean="0"/>
              <a:t>单独</a:t>
            </a:r>
            <a:r>
              <a:rPr lang="zh-CN" altLang="en-US" sz="1400" dirty="0"/>
              <a:t>集装箱、防火卷帘等方式，将故障电池与非故障电池隔离的措施。</a:t>
            </a:r>
          </a:p>
        </p:txBody>
      </p:sp>
      <p:sp>
        <p:nvSpPr>
          <p:cNvPr id="13" name="文本框 12"/>
          <p:cNvSpPr txBox="1"/>
          <p:nvPr/>
        </p:nvSpPr>
        <p:spPr>
          <a:xfrm>
            <a:off x="467544" y="2482066"/>
            <a:ext cx="4464496"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smtClean="0">
                <a:solidFill>
                  <a:schemeClr val="tx1"/>
                </a:solidFill>
                <a:latin typeface="+mn-lt"/>
                <a:cs typeface="+mn-cs"/>
              </a:rPr>
              <a:t>锂</a:t>
            </a:r>
            <a:r>
              <a:rPr lang="zh-CN" altLang="en-US" sz="1400" b="0" dirty="0">
                <a:solidFill>
                  <a:schemeClr val="tx1"/>
                </a:solidFill>
                <a:latin typeface="+mn-lt"/>
                <a:cs typeface="+mn-cs"/>
              </a:rPr>
              <a:t>离子电池储存仓库存放故障电池时，未对故障电池采取物理隔离措施。</a:t>
            </a:r>
          </a:p>
        </p:txBody>
      </p:sp>
      <p:pic>
        <p:nvPicPr>
          <p:cNvPr id="3" name="图片 2"/>
          <p:cNvPicPr>
            <a:picLocks noChangeAspect="1"/>
          </p:cNvPicPr>
          <p:nvPr/>
        </p:nvPicPr>
        <p:blipFill>
          <a:blip r:embed="rId3"/>
          <a:stretch>
            <a:fillRect/>
          </a:stretch>
        </p:blipFill>
        <p:spPr>
          <a:xfrm>
            <a:off x="5070657" y="2894585"/>
            <a:ext cx="3461783" cy="1800000"/>
          </a:xfrm>
          <a:prstGeom prst="rect">
            <a:avLst/>
          </a:prstGeom>
        </p:spPr>
      </p:pic>
      <p:pic>
        <p:nvPicPr>
          <p:cNvPr id="5" name="图片 4"/>
          <p:cNvPicPr>
            <a:picLocks noChangeAspect="1"/>
          </p:cNvPicPr>
          <p:nvPr/>
        </p:nvPicPr>
        <p:blipFill>
          <a:blip r:embed="rId4"/>
          <a:stretch>
            <a:fillRect/>
          </a:stretch>
        </p:blipFill>
        <p:spPr>
          <a:xfrm>
            <a:off x="5148064" y="2926095"/>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剪去单角的矩形 1"/>
          <p:cNvSpPr/>
          <p:nvPr/>
        </p:nvSpPr>
        <p:spPr>
          <a:xfrm>
            <a:off x="0" y="1707654"/>
            <a:ext cx="2448272" cy="2016224"/>
          </a:xfrm>
          <a:prstGeom prst="snip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文本框 3"/>
          <p:cNvSpPr txBox="1"/>
          <p:nvPr/>
        </p:nvSpPr>
        <p:spPr>
          <a:xfrm>
            <a:off x="410451" y="1930936"/>
            <a:ext cx="1553630" cy="1569660"/>
          </a:xfrm>
          <a:prstGeom prst="rect">
            <a:avLst/>
          </a:prstGeom>
          <a:noFill/>
        </p:spPr>
        <p:txBody>
          <a:bodyPr wrap="none" rtlCol="0">
            <a:spAutoFit/>
          </a:bodyPr>
          <a:lstStyle/>
          <a:p>
            <a:r>
              <a:rPr lang="en-US" altLang="zh-CN" sz="9600" dirty="0">
                <a:solidFill>
                  <a:schemeClr val="bg1"/>
                </a:solidFill>
                <a:cs typeface="+mn-ea"/>
                <a:sym typeface="+mn-lt"/>
              </a:rPr>
              <a:t>08</a:t>
            </a:r>
            <a:endParaRPr lang="zh-CN" altLang="en-US" sz="9600" dirty="0">
              <a:solidFill>
                <a:schemeClr val="bg1"/>
              </a:solidFill>
              <a:cs typeface="+mn-ea"/>
              <a:sym typeface="+mn-lt"/>
            </a:endParaRPr>
          </a:p>
        </p:txBody>
      </p:sp>
      <p:sp>
        <p:nvSpPr>
          <p:cNvPr id="5" name="文本框 4"/>
          <p:cNvSpPr txBox="1"/>
          <p:nvPr/>
        </p:nvSpPr>
        <p:spPr>
          <a:xfrm>
            <a:off x="2690648" y="2392597"/>
            <a:ext cx="3877985" cy="2308324"/>
          </a:xfrm>
          <a:prstGeom prst="rect">
            <a:avLst/>
          </a:prstGeom>
          <a:noFill/>
        </p:spPr>
        <p:txBody>
          <a:bodyPr wrap="none" rtlCol="0">
            <a:spAutoFit/>
          </a:bodyPr>
          <a:lstStyle/>
          <a:p>
            <a:r>
              <a:rPr lang="zh-CN" altLang="en-US" sz="4800" b="1" dirty="0">
                <a:solidFill>
                  <a:schemeClr val="tx1">
                    <a:lumMod val="75000"/>
                    <a:lumOff val="25000"/>
                  </a:schemeClr>
                </a:solidFill>
                <a:cs typeface="+mn-ea"/>
                <a:sym typeface="+mn-lt"/>
              </a:rPr>
              <a:t>纺织企业重大</a:t>
            </a:r>
            <a:endParaRPr lang="en-US" altLang="zh-CN" sz="4800" b="1" dirty="0">
              <a:solidFill>
                <a:schemeClr val="tx1">
                  <a:lumMod val="75000"/>
                  <a:lumOff val="25000"/>
                </a:schemeClr>
              </a:solidFill>
              <a:cs typeface="+mn-ea"/>
              <a:sym typeface="+mn-lt"/>
            </a:endParaRPr>
          </a:p>
          <a:p>
            <a:r>
              <a:rPr lang="zh-CN" altLang="en-US" sz="4800" b="1" dirty="0">
                <a:solidFill>
                  <a:schemeClr val="tx1">
                    <a:lumMod val="75000"/>
                    <a:lumOff val="25000"/>
                  </a:schemeClr>
                </a:solidFill>
                <a:cs typeface="+mn-ea"/>
                <a:sym typeface="+mn-lt"/>
              </a:rPr>
              <a:t>事故隐患解读</a:t>
            </a:r>
          </a:p>
          <a:p>
            <a:endParaRPr lang="zh-CN" altLang="en-US" sz="4800" b="1" dirty="0">
              <a:solidFill>
                <a:schemeClr val="tx1">
                  <a:lumMod val="75000"/>
                  <a:lumOff val="25000"/>
                </a:schemeClr>
              </a:solidFill>
              <a:cs typeface="+mn-ea"/>
              <a:sym typeface="+mn-lt"/>
            </a:endParaRPr>
          </a:p>
        </p:txBody>
      </p:sp>
      <p:sp>
        <p:nvSpPr>
          <p:cNvPr id="29" name="矩形 28"/>
          <p:cNvSpPr/>
          <p:nvPr/>
        </p:nvSpPr>
        <p:spPr>
          <a:xfrm>
            <a:off x="6731657" y="1707653"/>
            <a:ext cx="2448272" cy="20162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21" name="组合 20"/>
          <p:cNvGrpSpPr/>
          <p:nvPr/>
        </p:nvGrpSpPr>
        <p:grpSpPr>
          <a:xfrm>
            <a:off x="3002461" y="1849974"/>
            <a:ext cx="3024336" cy="432834"/>
            <a:chOff x="3002461" y="1849974"/>
            <a:chExt cx="3024336" cy="432834"/>
          </a:xfrm>
        </p:grpSpPr>
        <p:grpSp>
          <p:nvGrpSpPr>
            <p:cNvPr id="22" name="组合 21"/>
            <p:cNvGrpSpPr/>
            <p:nvPr/>
          </p:nvGrpSpPr>
          <p:grpSpPr>
            <a:xfrm>
              <a:off x="3002461" y="1849974"/>
              <a:ext cx="432833" cy="432834"/>
              <a:chOff x="3002461" y="1849974"/>
              <a:chExt cx="432833" cy="432834"/>
            </a:xfrm>
          </p:grpSpPr>
          <p:sp>
            <p:nvSpPr>
              <p:cNvPr id="49" name="棱台 48"/>
              <p:cNvSpPr>
                <a:spLocks noChangeArrowheads="1"/>
              </p:cNvSpPr>
              <p:nvPr/>
            </p:nvSpPr>
            <p:spPr bwMode="auto">
              <a:xfrm>
                <a:off x="3002461" y="1849974"/>
                <a:ext cx="432833"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52" name="KSO_Shape"/>
              <p:cNvSpPr/>
              <p:nvPr/>
            </p:nvSpPr>
            <p:spPr>
              <a:xfrm>
                <a:off x="3122920" y="1945182"/>
                <a:ext cx="191914" cy="242418"/>
              </a:xfrm>
              <a:custGeom>
                <a:avLst/>
                <a:gdLst>
                  <a:gd name="connsiteX0" fmla="*/ 1837010 w 4772887"/>
                  <a:gd name="connsiteY0" fmla="*/ 5450128 h 6032500"/>
                  <a:gd name="connsiteX1" fmla="*/ 2935877 w 4772887"/>
                  <a:gd name="connsiteY1" fmla="*/ 5450128 h 6032500"/>
                  <a:gd name="connsiteX2" fmla="*/ 2938893 w 4772887"/>
                  <a:gd name="connsiteY2" fmla="*/ 5480050 h 6032500"/>
                  <a:gd name="connsiteX3" fmla="*/ 2386443 w 4772887"/>
                  <a:gd name="connsiteY3" fmla="*/ 6032500 h 6032500"/>
                  <a:gd name="connsiteX4" fmla="*/ 1833993 w 4772887"/>
                  <a:gd name="connsiteY4" fmla="*/ 5480050 h 6032500"/>
                  <a:gd name="connsiteX5" fmla="*/ 2386443 w 4772887"/>
                  <a:gd name="connsiteY5" fmla="*/ 0 h 6032500"/>
                  <a:gd name="connsiteX6" fmla="*/ 2938893 w 4772887"/>
                  <a:gd name="connsiteY6" fmla="*/ 552450 h 6032500"/>
                  <a:gd name="connsiteX7" fmla="*/ 2938893 w 4772887"/>
                  <a:gd name="connsiteY7" fmla="*/ 667402 h 6032500"/>
                  <a:gd name="connsiteX8" fmla="*/ 3023664 w 4772887"/>
                  <a:gd name="connsiteY8" fmla="*/ 689199 h 6032500"/>
                  <a:gd name="connsiteX9" fmla="*/ 4069193 w 4772887"/>
                  <a:gd name="connsiteY9" fmla="*/ 2110322 h 6032500"/>
                  <a:gd name="connsiteX10" fmla="*/ 4069193 w 4772887"/>
                  <a:gd name="connsiteY10" fmla="*/ 3439578 h 6032500"/>
                  <a:gd name="connsiteX11" fmla="*/ 4002295 w 4772887"/>
                  <a:gd name="connsiteY11" fmla="*/ 3882070 h 6032500"/>
                  <a:gd name="connsiteX12" fmla="*/ 3986838 w 4772887"/>
                  <a:gd name="connsiteY12" fmla="*/ 3924300 h 6032500"/>
                  <a:gd name="connsiteX13" fmla="*/ 4207737 w 4772887"/>
                  <a:gd name="connsiteY13" fmla="*/ 3924300 h 6032500"/>
                  <a:gd name="connsiteX14" fmla="*/ 4772887 w 4772887"/>
                  <a:gd name="connsiteY14" fmla="*/ 4489450 h 6032500"/>
                  <a:gd name="connsiteX15" fmla="*/ 4772887 w 4772887"/>
                  <a:gd name="connsiteY15" fmla="*/ 4914895 h 6032500"/>
                  <a:gd name="connsiteX16" fmla="*/ 4633182 w 4772887"/>
                  <a:gd name="connsiteY16" fmla="*/ 5054600 h 6032500"/>
                  <a:gd name="connsiteX17" fmla="*/ 139705 w 4772887"/>
                  <a:gd name="connsiteY17" fmla="*/ 5054600 h 6032500"/>
                  <a:gd name="connsiteX18" fmla="*/ 0 w 4772887"/>
                  <a:gd name="connsiteY18" fmla="*/ 4914895 h 6032500"/>
                  <a:gd name="connsiteX19" fmla="*/ 0 w 4772887"/>
                  <a:gd name="connsiteY19" fmla="*/ 4489450 h 6032500"/>
                  <a:gd name="connsiteX20" fmla="*/ 565150 w 4772887"/>
                  <a:gd name="connsiteY20" fmla="*/ 3924300 h 6032500"/>
                  <a:gd name="connsiteX21" fmla="*/ 786048 w 4772887"/>
                  <a:gd name="connsiteY21" fmla="*/ 3924300 h 6032500"/>
                  <a:gd name="connsiteX22" fmla="*/ 770591 w 4772887"/>
                  <a:gd name="connsiteY22" fmla="*/ 3882070 h 6032500"/>
                  <a:gd name="connsiteX23" fmla="*/ 703693 w 4772887"/>
                  <a:gd name="connsiteY23" fmla="*/ 3439578 h 6032500"/>
                  <a:gd name="connsiteX24" fmla="*/ 703693 w 4772887"/>
                  <a:gd name="connsiteY24" fmla="*/ 2110322 h 6032500"/>
                  <a:gd name="connsiteX25" fmla="*/ 1749223 w 4772887"/>
                  <a:gd name="connsiteY25" fmla="*/ 689199 h 6032500"/>
                  <a:gd name="connsiteX26" fmla="*/ 1833993 w 4772887"/>
                  <a:gd name="connsiteY26" fmla="*/ 667402 h 6032500"/>
                  <a:gd name="connsiteX27" fmla="*/ 1833993 w 4772887"/>
                  <a:gd name="connsiteY27" fmla="*/ 552450 h 6032500"/>
                  <a:gd name="connsiteX28" fmla="*/ 2386443 w 4772887"/>
                  <a:gd name="connsiteY28" fmla="*/ 0 h 603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772887" h="6032500">
                    <a:moveTo>
                      <a:pt x="1837010" y="5450128"/>
                    </a:moveTo>
                    <a:lnTo>
                      <a:pt x="2935877" y="5450128"/>
                    </a:lnTo>
                    <a:lnTo>
                      <a:pt x="2938893" y="5480050"/>
                    </a:lnTo>
                    <a:cubicBezTo>
                      <a:pt x="2938893" y="5785160"/>
                      <a:pt x="2691553" y="6032500"/>
                      <a:pt x="2386443" y="6032500"/>
                    </a:cubicBezTo>
                    <a:cubicBezTo>
                      <a:pt x="2081333" y="6032500"/>
                      <a:pt x="1833993" y="5785160"/>
                      <a:pt x="1833993" y="5480050"/>
                    </a:cubicBezTo>
                    <a:close/>
                    <a:moveTo>
                      <a:pt x="2386443" y="0"/>
                    </a:moveTo>
                    <a:cubicBezTo>
                      <a:pt x="2691553" y="0"/>
                      <a:pt x="2938893" y="247340"/>
                      <a:pt x="2938893" y="552450"/>
                    </a:cubicBezTo>
                    <a:lnTo>
                      <a:pt x="2938893" y="667402"/>
                    </a:lnTo>
                    <a:lnTo>
                      <a:pt x="3023664" y="689199"/>
                    </a:lnTo>
                    <a:cubicBezTo>
                      <a:pt x="3629391" y="877599"/>
                      <a:pt x="4069193" y="1442600"/>
                      <a:pt x="4069193" y="2110322"/>
                    </a:cubicBezTo>
                    <a:lnTo>
                      <a:pt x="4069193" y="3439578"/>
                    </a:lnTo>
                    <a:cubicBezTo>
                      <a:pt x="4069193" y="3593668"/>
                      <a:pt x="4045772" y="3742287"/>
                      <a:pt x="4002295" y="3882070"/>
                    </a:cubicBezTo>
                    <a:lnTo>
                      <a:pt x="3986838" y="3924300"/>
                    </a:lnTo>
                    <a:lnTo>
                      <a:pt x="4207737" y="3924300"/>
                    </a:lnTo>
                    <a:cubicBezTo>
                      <a:pt x="4519861" y="3924300"/>
                      <a:pt x="4772887" y="4177326"/>
                      <a:pt x="4772887" y="4489450"/>
                    </a:cubicBezTo>
                    <a:lnTo>
                      <a:pt x="4772887" y="4914895"/>
                    </a:lnTo>
                    <a:cubicBezTo>
                      <a:pt x="4772887" y="4992052"/>
                      <a:pt x="4710339" y="5054600"/>
                      <a:pt x="4633182" y="5054600"/>
                    </a:cubicBezTo>
                    <a:lnTo>
                      <a:pt x="139705" y="5054600"/>
                    </a:lnTo>
                    <a:cubicBezTo>
                      <a:pt x="62548" y="5054600"/>
                      <a:pt x="0" y="4992052"/>
                      <a:pt x="0" y="4914895"/>
                    </a:cubicBezTo>
                    <a:lnTo>
                      <a:pt x="0" y="4489450"/>
                    </a:lnTo>
                    <a:cubicBezTo>
                      <a:pt x="0" y="4177326"/>
                      <a:pt x="253026" y="3924300"/>
                      <a:pt x="565150" y="3924300"/>
                    </a:cubicBezTo>
                    <a:lnTo>
                      <a:pt x="786048" y="3924300"/>
                    </a:lnTo>
                    <a:lnTo>
                      <a:pt x="770591" y="3882070"/>
                    </a:lnTo>
                    <a:cubicBezTo>
                      <a:pt x="727114" y="3742287"/>
                      <a:pt x="703693" y="3593668"/>
                      <a:pt x="703693" y="3439578"/>
                    </a:cubicBezTo>
                    <a:lnTo>
                      <a:pt x="703693" y="2110322"/>
                    </a:lnTo>
                    <a:cubicBezTo>
                      <a:pt x="703693" y="1442600"/>
                      <a:pt x="1143496" y="877599"/>
                      <a:pt x="1749223" y="689199"/>
                    </a:cubicBezTo>
                    <a:lnTo>
                      <a:pt x="1833993" y="667402"/>
                    </a:lnTo>
                    <a:lnTo>
                      <a:pt x="1833993" y="552450"/>
                    </a:lnTo>
                    <a:cubicBezTo>
                      <a:pt x="1833993" y="247340"/>
                      <a:pt x="2081333" y="0"/>
                      <a:pt x="238644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600">
                  <a:solidFill>
                    <a:schemeClr val="bg1"/>
                  </a:solidFill>
                </a:endParaRPr>
              </a:p>
            </p:txBody>
          </p:sp>
        </p:grpSp>
        <p:grpSp>
          <p:nvGrpSpPr>
            <p:cNvPr id="23" name="组合 22"/>
            <p:cNvGrpSpPr/>
            <p:nvPr/>
          </p:nvGrpSpPr>
          <p:grpSpPr>
            <a:xfrm>
              <a:off x="3650533" y="1849974"/>
              <a:ext cx="432833" cy="432834"/>
              <a:chOff x="3650533" y="1849974"/>
              <a:chExt cx="432833" cy="432834"/>
            </a:xfrm>
          </p:grpSpPr>
          <p:sp>
            <p:nvSpPr>
              <p:cNvPr id="47" name="棱台 46"/>
              <p:cNvSpPr>
                <a:spLocks noChangeArrowheads="1"/>
              </p:cNvSpPr>
              <p:nvPr/>
            </p:nvSpPr>
            <p:spPr bwMode="auto">
              <a:xfrm>
                <a:off x="3650533" y="1849974"/>
                <a:ext cx="432833"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48" name="Freeform 12"/>
              <p:cNvSpPr>
                <a:spLocks noEditPoints="1"/>
              </p:cNvSpPr>
              <p:nvPr/>
            </p:nvSpPr>
            <p:spPr bwMode="auto">
              <a:xfrm>
                <a:off x="3742022" y="1959107"/>
                <a:ext cx="249853" cy="214568"/>
              </a:xfrm>
              <a:custGeom>
                <a:avLst/>
                <a:gdLst>
                  <a:gd name="T0" fmla="*/ 88 w 111"/>
                  <a:gd name="T1" fmla="*/ 79 h 95"/>
                  <a:gd name="T2" fmla="*/ 88 w 111"/>
                  <a:gd name="T3" fmla="*/ 92 h 95"/>
                  <a:gd name="T4" fmla="*/ 75 w 111"/>
                  <a:gd name="T5" fmla="*/ 92 h 95"/>
                  <a:gd name="T6" fmla="*/ 52 w 111"/>
                  <a:gd name="T7" fmla="*/ 67 h 95"/>
                  <a:gd name="T8" fmla="*/ 30 w 111"/>
                  <a:gd name="T9" fmla="*/ 93 h 95"/>
                  <a:gd name="T10" fmla="*/ 23 w 111"/>
                  <a:gd name="T11" fmla="*/ 93 h 95"/>
                  <a:gd name="T12" fmla="*/ 17 w 111"/>
                  <a:gd name="T13" fmla="*/ 88 h 95"/>
                  <a:gd name="T14" fmla="*/ 17 w 111"/>
                  <a:gd name="T15" fmla="*/ 80 h 95"/>
                  <a:gd name="T16" fmla="*/ 42 w 111"/>
                  <a:gd name="T17" fmla="*/ 57 h 95"/>
                  <a:gd name="T18" fmla="*/ 30 w 111"/>
                  <a:gd name="T19" fmla="*/ 45 h 95"/>
                  <a:gd name="T20" fmla="*/ 20 w 111"/>
                  <a:gd name="T21" fmla="*/ 41 h 95"/>
                  <a:gd name="T22" fmla="*/ 9 w 111"/>
                  <a:gd name="T23" fmla="*/ 40 h 95"/>
                  <a:gd name="T24" fmla="*/ 0 w 111"/>
                  <a:gd name="T25" fmla="*/ 23 h 95"/>
                  <a:gd name="T26" fmla="*/ 1 w 111"/>
                  <a:gd name="T27" fmla="*/ 22 h 95"/>
                  <a:gd name="T28" fmla="*/ 10 w 111"/>
                  <a:gd name="T29" fmla="*/ 28 h 95"/>
                  <a:gd name="T30" fmla="*/ 20 w 111"/>
                  <a:gd name="T31" fmla="*/ 25 h 95"/>
                  <a:gd name="T32" fmla="*/ 19 w 111"/>
                  <a:gd name="T33" fmla="*/ 14 h 95"/>
                  <a:gd name="T34" fmla="*/ 10 w 111"/>
                  <a:gd name="T35" fmla="*/ 8 h 95"/>
                  <a:gd name="T36" fmla="*/ 11 w 111"/>
                  <a:gd name="T37" fmla="*/ 7 h 95"/>
                  <a:gd name="T38" fmla="*/ 29 w 111"/>
                  <a:gd name="T39" fmla="*/ 7 h 95"/>
                  <a:gd name="T40" fmla="*/ 32 w 111"/>
                  <a:gd name="T41" fmla="*/ 10 h 95"/>
                  <a:gd name="T42" fmla="*/ 37 w 111"/>
                  <a:gd name="T43" fmla="*/ 25 h 95"/>
                  <a:gd name="T44" fmla="*/ 40 w 111"/>
                  <a:gd name="T45" fmla="*/ 34 h 95"/>
                  <a:gd name="T46" fmla="*/ 52 w 111"/>
                  <a:gd name="T47" fmla="*/ 46 h 95"/>
                  <a:gd name="T48" fmla="*/ 66 w 111"/>
                  <a:gd name="T49" fmla="*/ 31 h 95"/>
                  <a:gd name="T50" fmla="*/ 77 w 111"/>
                  <a:gd name="T51" fmla="*/ 42 h 95"/>
                  <a:gd name="T52" fmla="*/ 63 w 111"/>
                  <a:gd name="T53" fmla="*/ 56 h 95"/>
                  <a:gd name="T54" fmla="*/ 88 w 111"/>
                  <a:gd name="T55" fmla="*/ 79 h 95"/>
                  <a:gd name="T56" fmla="*/ 110 w 111"/>
                  <a:gd name="T57" fmla="*/ 42 h 95"/>
                  <a:gd name="T58" fmla="*/ 102 w 111"/>
                  <a:gd name="T59" fmla="*/ 50 h 95"/>
                  <a:gd name="T60" fmla="*/ 96 w 111"/>
                  <a:gd name="T61" fmla="*/ 50 h 95"/>
                  <a:gd name="T62" fmla="*/ 95 w 111"/>
                  <a:gd name="T63" fmla="*/ 48 h 95"/>
                  <a:gd name="T64" fmla="*/ 93 w 111"/>
                  <a:gd name="T65" fmla="*/ 44 h 95"/>
                  <a:gd name="T66" fmla="*/ 92 w 111"/>
                  <a:gd name="T67" fmla="*/ 38 h 95"/>
                  <a:gd name="T68" fmla="*/ 82 w 111"/>
                  <a:gd name="T69" fmla="*/ 36 h 95"/>
                  <a:gd name="T70" fmla="*/ 79 w 111"/>
                  <a:gd name="T71" fmla="*/ 39 h 95"/>
                  <a:gd name="T72" fmla="*/ 68 w 111"/>
                  <a:gd name="T73" fmla="*/ 29 h 95"/>
                  <a:gd name="T74" fmla="*/ 70 w 111"/>
                  <a:gd name="T75" fmla="*/ 27 h 95"/>
                  <a:gd name="T76" fmla="*/ 71 w 111"/>
                  <a:gd name="T77" fmla="*/ 26 h 95"/>
                  <a:gd name="T78" fmla="*/ 71 w 111"/>
                  <a:gd name="T79" fmla="*/ 19 h 95"/>
                  <a:gd name="T80" fmla="*/ 49 w 111"/>
                  <a:gd name="T81" fmla="*/ 10 h 95"/>
                  <a:gd name="T82" fmla="*/ 49 w 111"/>
                  <a:gd name="T83" fmla="*/ 6 h 95"/>
                  <a:gd name="T84" fmla="*/ 89 w 111"/>
                  <a:gd name="T85" fmla="*/ 15 h 95"/>
                  <a:gd name="T86" fmla="*/ 96 w 111"/>
                  <a:gd name="T87" fmla="*/ 22 h 95"/>
                  <a:gd name="T88" fmla="*/ 99 w 111"/>
                  <a:gd name="T89" fmla="*/ 33 h 95"/>
                  <a:gd name="T90" fmla="*/ 103 w 111"/>
                  <a:gd name="T91" fmla="*/ 34 h 95"/>
                  <a:gd name="T92" fmla="*/ 108 w 111"/>
                  <a:gd name="T93" fmla="*/ 35 h 95"/>
                  <a:gd name="T94" fmla="*/ 110 w 111"/>
                  <a:gd name="T95" fmla="*/ 37 h 95"/>
                  <a:gd name="T96" fmla="*/ 110 w 111"/>
                  <a:gd name="T97" fmla="*/ 42 h 95"/>
                  <a:gd name="T98" fmla="*/ 85 w 111"/>
                  <a:gd name="T99" fmla="*/ 82 h 95"/>
                  <a:gd name="T100" fmla="*/ 78 w 111"/>
                  <a:gd name="T101" fmla="*/ 82 h 95"/>
                  <a:gd name="T102" fmla="*/ 78 w 111"/>
                  <a:gd name="T103" fmla="*/ 89 h 95"/>
                  <a:gd name="T104" fmla="*/ 85 w 111"/>
                  <a:gd name="T105" fmla="*/ 89 h 95"/>
                  <a:gd name="T106" fmla="*/ 85 w 111"/>
                  <a:gd name="T107" fmla="*/ 8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1" h="95">
                    <a:moveTo>
                      <a:pt x="88" y="79"/>
                    </a:moveTo>
                    <a:cubicBezTo>
                      <a:pt x="92" y="82"/>
                      <a:pt x="92" y="88"/>
                      <a:pt x="88" y="92"/>
                    </a:cubicBezTo>
                    <a:cubicBezTo>
                      <a:pt x="84" y="95"/>
                      <a:pt x="79" y="95"/>
                      <a:pt x="75" y="92"/>
                    </a:cubicBezTo>
                    <a:cubicBezTo>
                      <a:pt x="52" y="67"/>
                      <a:pt x="52" y="67"/>
                      <a:pt x="52" y="67"/>
                    </a:cubicBezTo>
                    <a:cubicBezTo>
                      <a:pt x="30" y="93"/>
                      <a:pt x="30" y="93"/>
                      <a:pt x="30" y="93"/>
                    </a:cubicBezTo>
                    <a:cubicBezTo>
                      <a:pt x="28" y="95"/>
                      <a:pt x="25" y="95"/>
                      <a:pt x="23" y="93"/>
                    </a:cubicBezTo>
                    <a:cubicBezTo>
                      <a:pt x="17" y="88"/>
                      <a:pt x="17" y="88"/>
                      <a:pt x="17" y="88"/>
                    </a:cubicBezTo>
                    <a:cubicBezTo>
                      <a:pt x="15" y="86"/>
                      <a:pt x="15" y="82"/>
                      <a:pt x="17" y="80"/>
                    </a:cubicBezTo>
                    <a:cubicBezTo>
                      <a:pt x="42" y="57"/>
                      <a:pt x="42" y="57"/>
                      <a:pt x="42" y="57"/>
                    </a:cubicBezTo>
                    <a:cubicBezTo>
                      <a:pt x="30" y="45"/>
                      <a:pt x="30" y="45"/>
                      <a:pt x="30" y="45"/>
                    </a:cubicBezTo>
                    <a:cubicBezTo>
                      <a:pt x="26" y="41"/>
                      <a:pt x="24" y="40"/>
                      <a:pt x="20" y="41"/>
                    </a:cubicBezTo>
                    <a:cubicBezTo>
                      <a:pt x="17" y="42"/>
                      <a:pt x="13" y="42"/>
                      <a:pt x="9" y="40"/>
                    </a:cubicBezTo>
                    <a:cubicBezTo>
                      <a:pt x="0" y="34"/>
                      <a:pt x="0" y="23"/>
                      <a:pt x="0" y="23"/>
                    </a:cubicBezTo>
                    <a:cubicBezTo>
                      <a:pt x="1" y="22"/>
                      <a:pt x="1" y="22"/>
                      <a:pt x="1" y="22"/>
                    </a:cubicBezTo>
                    <a:cubicBezTo>
                      <a:pt x="1" y="22"/>
                      <a:pt x="9" y="27"/>
                      <a:pt x="10" y="28"/>
                    </a:cubicBezTo>
                    <a:cubicBezTo>
                      <a:pt x="11" y="29"/>
                      <a:pt x="16" y="31"/>
                      <a:pt x="20" y="25"/>
                    </a:cubicBezTo>
                    <a:cubicBezTo>
                      <a:pt x="24" y="18"/>
                      <a:pt x="21" y="15"/>
                      <a:pt x="19" y="14"/>
                    </a:cubicBezTo>
                    <a:cubicBezTo>
                      <a:pt x="18" y="13"/>
                      <a:pt x="10" y="8"/>
                      <a:pt x="10" y="8"/>
                    </a:cubicBezTo>
                    <a:cubicBezTo>
                      <a:pt x="11" y="7"/>
                      <a:pt x="11" y="7"/>
                      <a:pt x="11" y="7"/>
                    </a:cubicBezTo>
                    <a:cubicBezTo>
                      <a:pt x="11" y="7"/>
                      <a:pt x="20" y="2"/>
                      <a:pt x="29" y="7"/>
                    </a:cubicBezTo>
                    <a:cubicBezTo>
                      <a:pt x="29" y="7"/>
                      <a:pt x="31" y="9"/>
                      <a:pt x="32" y="10"/>
                    </a:cubicBezTo>
                    <a:cubicBezTo>
                      <a:pt x="38" y="15"/>
                      <a:pt x="38" y="20"/>
                      <a:pt x="37" y="25"/>
                    </a:cubicBezTo>
                    <a:cubicBezTo>
                      <a:pt x="36" y="29"/>
                      <a:pt x="37" y="30"/>
                      <a:pt x="40" y="34"/>
                    </a:cubicBezTo>
                    <a:cubicBezTo>
                      <a:pt x="52" y="46"/>
                      <a:pt x="52" y="46"/>
                      <a:pt x="52" y="46"/>
                    </a:cubicBezTo>
                    <a:cubicBezTo>
                      <a:pt x="66" y="31"/>
                      <a:pt x="66" y="31"/>
                      <a:pt x="66" y="31"/>
                    </a:cubicBezTo>
                    <a:cubicBezTo>
                      <a:pt x="77" y="42"/>
                      <a:pt x="77" y="42"/>
                      <a:pt x="77" y="42"/>
                    </a:cubicBezTo>
                    <a:cubicBezTo>
                      <a:pt x="63" y="56"/>
                      <a:pt x="63" y="56"/>
                      <a:pt x="63" y="56"/>
                    </a:cubicBezTo>
                    <a:lnTo>
                      <a:pt x="88" y="79"/>
                    </a:lnTo>
                    <a:close/>
                    <a:moveTo>
                      <a:pt x="110" y="42"/>
                    </a:moveTo>
                    <a:cubicBezTo>
                      <a:pt x="102" y="50"/>
                      <a:pt x="102" y="50"/>
                      <a:pt x="102" y="50"/>
                    </a:cubicBezTo>
                    <a:cubicBezTo>
                      <a:pt x="100" y="52"/>
                      <a:pt x="98" y="52"/>
                      <a:pt x="96" y="50"/>
                    </a:cubicBezTo>
                    <a:cubicBezTo>
                      <a:pt x="95" y="48"/>
                      <a:pt x="95" y="48"/>
                      <a:pt x="95" y="48"/>
                    </a:cubicBezTo>
                    <a:cubicBezTo>
                      <a:pt x="93" y="47"/>
                      <a:pt x="93" y="45"/>
                      <a:pt x="93" y="44"/>
                    </a:cubicBezTo>
                    <a:cubicBezTo>
                      <a:pt x="95" y="43"/>
                      <a:pt x="94" y="41"/>
                      <a:pt x="92" y="38"/>
                    </a:cubicBezTo>
                    <a:cubicBezTo>
                      <a:pt x="88" y="35"/>
                      <a:pt x="84" y="35"/>
                      <a:pt x="82" y="36"/>
                    </a:cubicBezTo>
                    <a:cubicBezTo>
                      <a:pt x="81" y="37"/>
                      <a:pt x="79" y="39"/>
                      <a:pt x="79" y="39"/>
                    </a:cubicBezTo>
                    <a:cubicBezTo>
                      <a:pt x="68" y="29"/>
                      <a:pt x="68" y="29"/>
                      <a:pt x="68" y="29"/>
                    </a:cubicBezTo>
                    <a:cubicBezTo>
                      <a:pt x="70" y="27"/>
                      <a:pt x="70" y="27"/>
                      <a:pt x="70" y="27"/>
                    </a:cubicBezTo>
                    <a:cubicBezTo>
                      <a:pt x="70" y="27"/>
                      <a:pt x="71" y="27"/>
                      <a:pt x="71" y="26"/>
                    </a:cubicBezTo>
                    <a:cubicBezTo>
                      <a:pt x="75" y="22"/>
                      <a:pt x="71" y="19"/>
                      <a:pt x="71" y="19"/>
                    </a:cubicBezTo>
                    <a:cubicBezTo>
                      <a:pt x="62" y="10"/>
                      <a:pt x="49" y="10"/>
                      <a:pt x="49" y="10"/>
                    </a:cubicBezTo>
                    <a:cubicBezTo>
                      <a:pt x="49" y="6"/>
                      <a:pt x="49" y="6"/>
                      <a:pt x="49" y="6"/>
                    </a:cubicBezTo>
                    <a:cubicBezTo>
                      <a:pt x="75" y="0"/>
                      <a:pt x="85" y="11"/>
                      <a:pt x="89" y="15"/>
                    </a:cubicBezTo>
                    <a:cubicBezTo>
                      <a:pt x="92" y="18"/>
                      <a:pt x="95" y="21"/>
                      <a:pt x="96" y="22"/>
                    </a:cubicBezTo>
                    <a:cubicBezTo>
                      <a:pt x="98" y="24"/>
                      <a:pt x="96" y="30"/>
                      <a:pt x="99" y="33"/>
                    </a:cubicBezTo>
                    <a:cubicBezTo>
                      <a:pt x="100" y="34"/>
                      <a:pt x="102" y="34"/>
                      <a:pt x="103" y="34"/>
                    </a:cubicBezTo>
                    <a:cubicBezTo>
                      <a:pt x="105" y="33"/>
                      <a:pt x="107" y="34"/>
                      <a:pt x="108" y="35"/>
                    </a:cubicBezTo>
                    <a:cubicBezTo>
                      <a:pt x="110" y="37"/>
                      <a:pt x="110" y="37"/>
                      <a:pt x="110" y="37"/>
                    </a:cubicBezTo>
                    <a:cubicBezTo>
                      <a:pt x="111" y="38"/>
                      <a:pt x="111" y="41"/>
                      <a:pt x="110" y="42"/>
                    </a:cubicBezTo>
                    <a:close/>
                    <a:moveTo>
                      <a:pt x="85" y="82"/>
                    </a:moveTo>
                    <a:cubicBezTo>
                      <a:pt x="83" y="80"/>
                      <a:pt x="80" y="80"/>
                      <a:pt x="78" y="82"/>
                    </a:cubicBezTo>
                    <a:cubicBezTo>
                      <a:pt x="76" y="84"/>
                      <a:pt x="76" y="87"/>
                      <a:pt x="78" y="89"/>
                    </a:cubicBezTo>
                    <a:cubicBezTo>
                      <a:pt x="80" y="90"/>
                      <a:pt x="83" y="91"/>
                      <a:pt x="85" y="89"/>
                    </a:cubicBezTo>
                    <a:cubicBezTo>
                      <a:pt x="87" y="87"/>
                      <a:pt x="87" y="84"/>
                      <a:pt x="85" y="82"/>
                    </a:cubicBezTo>
                    <a:close/>
                  </a:path>
                </a:pathLst>
              </a:custGeom>
              <a:solidFill>
                <a:schemeClr val="bg1"/>
              </a:solidFill>
              <a:ln>
                <a:noFill/>
              </a:ln>
            </p:spPr>
            <p:txBody>
              <a:bodyPr vert="horz" wrap="square" lIns="121920" tIns="60960" rIns="121920" bIns="60960" numCol="1" anchor="t" anchorCtr="0" compatLnSpc="1"/>
              <a:lstStyle/>
              <a:p>
                <a:endParaRPr lang="en-US" sz="2135" dirty="0">
                  <a:solidFill>
                    <a:schemeClr val="tx1">
                      <a:lumMod val="85000"/>
                      <a:lumOff val="15000"/>
                    </a:schemeClr>
                  </a:solidFill>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grpSp>
        <p:grpSp>
          <p:nvGrpSpPr>
            <p:cNvPr id="24" name="组合 23"/>
            <p:cNvGrpSpPr/>
            <p:nvPr/>
          </p:nvGrpSpPr>
          <p:grpSpPr>
            <a:xfrm>
              <a:off x="4298605" y="1850367"/>
              <a:ext cx="432048" cy="432048"/>
              <a:chOff x="4298605" y="1850367"/>
              <a:chExt cx="432048" cy="432048"/>
            </a:xfrm>
          </p:grpSpPr>
          <p:sp>
            <p:nvSpPr>
              <p:cNvPr id="45" name="棱台 44"/>
              <p:cNvSpPr>
                <a:spLocks noChangeArrowheads="1"/>
              </p:cNvSpPr>
              <p:nvPr/>
            </p:nvSpPr>
            <p:spPr bwMode="auto">
              <a:xfrm>
                <a:off x="4298605" y="1850367"/>
                <a:ext cx="432048" cy="432048"/>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46" name="Freeform 101"/>
              <p:cNvSpPr>
                <a:spLocks noEditPoints="1"/>
              </p:cNvSpPr>
              <p:nvPr/>
            </p:nvSpPr>
            <p:spPr bwMode="auto">
              <a:xfrm>
                <a:off x="4392042" y="1945182"/>
                <a:ext cx="245173" cy="226827"/>
              </a:xfrm>
              <a:custGeom>
                <a:avLst/>
                <a:gdLst/>
                <a:ahLst/>
                <a:cxnLst>
                  <a:cxn ang="0">
                    <a:pos x="39" y="36"/>
                  </a:cxn>
                  <a:cxn ang="0">
                    <a:pos x="41" y="44"/>
                  </a:cxn>
                  <a:cxn ang="0">
                    <a:pos x="35" y="50"/>
                  </a:cxn>
                  <a:cxn ang="0">
                    <a:pos x="27" y="53"/>
                  </a:cxn>
                  <a:cxn ang="0">
                    <a:pos x="18" y="53"/>
                  </a:cxn>
                  <a:cxn ang="0">
                    <a:pos x="11" y="50"/>
                  </a:cxn>
                  <a:cxn ang="0">
                    <a:pos x="4" y="44"/>
                  </a:cxn>
                  <a:cxn ang="0">
                    <a:pos x="6" y="36"/>
                  </a:cxn>
                  <a:cxn ang="0">
                    <a:pos x="0" y="28"/>
                  </a:cxn>
                  <a:cxn ang="0">
                    <a:pos x="7" y="23"/>
                  </a:cxn>
                  <a:cxn ang="0">
                    <a:pos x="4" y="18"/>
                  </a:cxn>
                  <a:cxn ang="0">
                    <a:pos x="15" y="16"/>
                  </a:cxn>
                  <a:cxn ang="0">
                    <a:pos x="19" y="8"/>
                  </a:cxn>
                  <a:cxn ang="0">
                    <a:pos x="28" y="15"/>
                  </a:cxn>
                  <a:cxn ang="0">
                    <a:pos x="35" y="12"/>
                  </a:cxn>
                  <a:cxn ang="0">
                    <a:pos x="41" y="19"/>
                  </a:cxn>
                  <a:cxn ang="0">
                    <a:pos x="45" y="27"/>
                  </a:cxn>
                  <a:cxn ang="0">
                    <a:pos x="23" y="22"/>
                  </a:cxn>
                  <a:cxn ang="0">
                    <a:pos x="32" y="31"/>
                  </a:cxn>
                  <a:cxn ang="0">
                    <a:pos x="63" y="16"/>
                  </a:cxn>
                  <a:cxn ang="0">
                    <a:pos x="64" y="24"/>
                  </a:cxn>
                  <a:cxn ang="0">
                    <a:pos x="55" y="22"/>
                  </a:cxn>
                  <a:cxn ang="0">
                    <a:pos x="46" y="24"/>
                  </a:cxn>
                  <a:cxn ang="0">
                    <a:pos x="46" y="16"/>
                  </a:cxn>
                  <a:cxn ang="0">
                    <a:pos x="46" y="9"/>
                  </a:cxn>
                  <a:cxn ang="0">
                    <a:pos x="46" y="2"/>
                  </a:cxn>
                  <a:cxn ang="0">
                    <a:pos x="55" y="4"/>
                  </a:cxn>
                  <a:cxn ang="0">
                    <a:pos x="59" y="0"/>
                  </a:cxn>
                  <a:cxn ang="0">
                    <a:pos x="62" y="7"/>
                  </a:cxn>
                  <a:cxn ang="0">
                    <a:pos x="68" y="15"/>
                  </a:cxn>
                  <a:cxn ang="0">
                    <a:pos x="62" y="55"/>
                  </a:cxn>
                  <a:cxn ang="0">
                    <a:pos x="59" y="63"/>
                  </a:cxn>
                  <a:cxn ang="0">
                    <a:pos x="54" y="59"/>
                  </a:cxn>
                  <a:cxn ang="0">
                    <a:pos x="45" y="60"/>
                  </a:cxn>
                  <a:cxn ang="0">
                    <a:pos x="41" y="52"/>
                  </a:cxn>
                  <a:cxn ang="0">
                    <a:pos x="47" y="44"/>
                  </a:cxn>
                  <a:cxn ang="0">
                    <a:pos x="50" y="36"/>
                  </a:cxn>
                  <a:cxn ang="0">
                    <a:pos x="56" y="40"/>
                  </a:cxn>
                  <a:cxn ang="0">
                    <a:pos x="64" y="39"/>
                  </a:cxn>
                  <a:cxn ang="0">
                    <a:pos x="63" y="46"/>
                  </a:cxn>
                  <a:cxn ang="0">
                    <a:pos x="55" y="8"/>
                  </a:cxn>
                  <a:cxn ang="0">
                    <a:pos x="59" y="13"/>
                  </a:cxn>
                  <a:cxn ang="0">
                    <a:pos x="50" y="49"/>
                  </a:cxn>
                  <a:cxn ang="0">
                    <a:pos x="55" y="45"/>
                  </a:cxn>
                </a:cxnLst>
                <a:rect l="0" t="0" r="r" b="b"/>
                <a:pathLst>
                  <a:path w="68" h="63">
                    <a:moveTo>
                      <a:pt x="45" y="35"/>
                    </a:moveTo>
                    <a:cubicBezTo>
                      <a:pt x="45" y="35"/>
                      <a:pt x="45" y="36"/>
                      <a:pt x="45" y="36"/>
                    </a:cubicBezTo>
                    <a:cubicBezTo>
                      <a:pt x="39" y="36"/>
                      <a:pt x="39" y="36"/>
                      <a:pt x="39" y="36"/>
                    </a:cubicBezTo>
                    <a:cubicBezTo>
                      <a:pt x="39" y="37"/>
                      <a:pt x="38" y="38"/>
                      <a:pt x="38" y="39"/>
                    </a:cubicBezTo>
                    <a:cubicBezTo>
                      <a:pt x="39" y="41"/>
                      <a:pt x="40" y="42"/>
                      <a:pt x="41" y="43"/>
                    </a:cubicBezTo>
                    <a:cubicBezTo>
                      <a:pt x="41" y="43"/>
                      <a:pt x="41" y="44"/>
                      <a:pt x="41" y="44"/>
                    </a:cubicBezTo>
                    <a:cubicBezTo>
                      <a:pt x="41" y="44"/>
                      <a:pt x="41" y="44"/>
                      <a:pt x="41" y="45"/>
                    </a:cubicBezTo>
                    <a:cubicBezTo>
                      <a:pt x="40" y="46"/>
                      <a:pt x="36" y="50"/>
                      <a:pt x="35" y="50"/>
                    </a:cubicBezTo>
                    <a:cubicBezTo>
                      <a:pt x="35" y="50"/>
                      <a:pt x="35" y="50"/>
                      <a:pt x="35" y="50"/>
                    </a:cubicBezTo>
                    <a:cubicBezTo>
                      <a:pt x="31" y="47"/>
                      <a:pt x="31" y="47"/>
                      <a:pt x="31" y="47"/>
                    </a:cubicBezTo>
                    <a:cubicBezTo>
                      <a:pt x="30" y="47"/>
                      <a:pt x="29" y="47"/>
                      <a:pt x="28" y="48"/>
                    </a:cubicBezTo>
                    <a:cubicBezTo>
                      <a:pt x="28" y="49"/>
                      <a:pt x="27" y="51"/>
                      <a:pt x="27" y="53"/>
                    </a:cubicBezTo>
                    <a:cubicBezTo>
                      <a:pt x="27" y="54"/>
                      <a:pt x="26" y="54"/>
                      <a:pt x="26" y="54"/>
                    </a:cubicBezTo>
                    <a:cubicBezTo>
                      <a:pt x="19" y="54"/>
                      <a:pt x="19" y="54"/>
                      <a:pt x="19" y="54"/>
                    </a:cubicBezTo>
                    <a:cubicBezTo>
                      <a:pt x="19" y="54"/>
                      <a:pt x="18" y="54"/>
                      <a:pt x="18" y="53"/>
                    </a:cubicBezTo>
                    <a:cubicBezTo>
                      <a:pt x="17" y="48"/>
                      <a:pt x="17" y="48"/>
                      <a:pt x="17" y="48"/>
                    </a:cubicBezTo>
                    <a:cubicBezTo>
                      <a:pt x="16" y="47"/>
                      <a:pt x="16" y="47"/>
                      <a:pt x="15" y="47"/>
                    </a:cubicBezTo>
                    <a:cubicBezTo>
                      <a:pt x="11" y="50"/>
                      <a:pt x="11" y="50"/>
                      <a:pt x="11" y="50"/>
                    </a:cubicBezTo>
                    <a:cubicBezTo>
                      <a:pt x="10" y="50"/>
                      <a:pt x="10" y="50"/>
                      <a:pt x="10" y="50"/>
                    </a:cubicBezTo>
                    <a:cubicBezTo>
                      <a:pt x="10" y="50"/>
                      <a:pt x="9" y="50"/>
                      <a:pt x="9" y="50"/>
                    </a:cubicBezTo>
                    <a:cubicBezTo>
                      <a:pt x="8" y="49"/>
                      <a:pt x="4" y="45"/>
                      <a:pt x="4" y="44"/>
                    </a:cubicBezTo>
                    <a:cubicBezTo>
                      <a:pt x="4" y="44"/>
                      <a:pt x="4" y="44"/>
                      <a:pt x="4" y="43"/>
                    </a:cubicBezTo>
                    <a:cubicBezTo>
                      <a:pt x="5" y="42"/>
                      <a:pt x="6" y="41"/>
                      <a:pt x="7" y="39"/>
                    </a:cubicBezTo>
                    <a:cubicBezTo>
                      <a:pt x="7" y="38"/>
                      <a:pt x="6" y="37"/>
                      <a:pt x="6" y="36"/>
                    </a:cubicBezTo>
                    <a:cubicBezTo>
                      <a:pt x="1" y="35"/>
                      <a:pt x="1" y="35"/>
                      <a:pt x="1" y="35"/>
                    </a:cubicBezTo>
                    <a:cubicBezTo>
                      <a:pt x="0" y="35"/>
                      <a:pt x="0" y="35"/>
                      <a:pt x="0" y="34"/>
                    </a:cubicBezTo>
                    <a:cubicBezTo>
                      <a:pt x="0" y="28"/>
                      <a:pt x="0" y="28"/>
                      <a:pt x="0" y="28"/>
                    </a:cubicBezTo>
                    <a:cubicBezTo>
                      <a:pt x="0" y="27"/>
                      <a:pt x="0" y="27"/>
                      <a:pt x="1" y="27"/>
                    </a:cubicBezTo>
                    <a:cubicBezTo>
                      <a:pt x="6" y="26"/>
                      <a:pt x="6" y="26"/>
                      <a:pt x="6" y="26"/>
                    </a:cubicBezTo>
                    <a:cubicBezTo>
                      <a:pt x="6" y="25"/>
                      <a:pt x="7" y="24"/>
                      <a:pt x="7" y="23"/>
                    </a:cubicBezTo>
                    <a:cubicBezTo>
                      <a:pt x="6" y="22"/>
                      <a:pt x="5" y="20"/>
                      <a:pt x="4" y="19"/>
                    </a:cubicBezTo>
                    <a:cubicBezTo>
                      <a:pt x="4" y="19"/>
                      <a:pt x="4" y="19"/>
                      <a:pt x="4" y="18"/>
                    </a:cubicBezTo>
                    <a:cubicBezTo>
                      <a:pt x="4" y="18"/>
                      <a:pt x="4" y="18"/>
                      <a:pt x="4" y="18"/>
                    </a:cubicBezTo>
                    <a:cubicBezTo>
                      <a:pt x="5" y="17"/>
                      <a:pt x="9" y="12"/>
                      <a:pt x="10" y="12"/>
                    </a:cubicBezTo>
                    <a:cubicBezTo>
                      <a:pt x="10" y="12"/>
                      <a:pt x="10" y="12"/>
                      <a:pt x="11" y="13"/>
                    </a:cubicBezTo>
                    <a:cubicBezTo>
                      <a:pt x="15" y="16"/>
                      <a:pt x="15" y="16"/>
                      <a:pt x="15" y="16"/>
                    </a:cubicBezTo>
                    <a:cubicBezTo>
                      <a:pt x="16" y="15"/>
                      <a:pt x="16" y="15"/>
                      <a:pt x="17" y="15"/>
                    </a:cubicBezTo>
                    <a:cubicBezTo>
                      <a:pt x="18" y="13"/>
                      <a:pt x="18" y="11"/>
                      <a:pt x="18" y="9"/>
                    </a:cubicBezTo>
                    <a:cubicBezTo>
                      <a:pt x="18" y="9"/>
                      <a:pt x="19" y="8"/>
                      <a:pt x="19" y="8"/>
                    </a:cubicBezTo>
                    <a:cubicBezTo>
                      <a:pt x="26" y="8"/>
                      <a:pt x="26" y="8"/>
                      <a:pt x="26" y="8"/>
                    </a:cubicBezTo>
                    <a:cubicBezTo>
                      <a:pt x="26" y="8"/>
                      <a:pt x="27" y="9"/>
                      <a:pt x="27" y="9"/>
                    </a:cubicBezTo>
                    <a:cubicBezTo>
                      <a:pt x="28" y="15"/>
                      <a:pt x="28" y="15"/>
                      <a:pt x="28" y="15"/>
                    </a:cubicBezTo>
                    <a:cubicBezTo>
                      <a:pt x="29" y="15"/>
                      <a:pt x="30" y="15"/>
                      <a:pt x="31" y="16"/>
                    </a:cubicBezTo>
                    <a:cubicBezTo>
                      <a:pt x="35" y="13"/>
                      <a:pt x="35" y="13"/>
                      <a:pt x="35" y="13"/>
                    </a:cubicBezTo>
                    <a:cubicBezTo>
                      <a:pt x="35" y="12"/>
                      <a:pt x="35" y="12"/>
                      <a:pt x="35" y="12"/>
                    </a:cubicBezTo>
                    <a:cubicBezTo>
                      <a:pt x="36" y="12"/>
                      <a:pt x="36" y="12"/>
                      <a:pt x="36" y="13"/>
                    </a:cubicBezTo>
                    <a:cubicBezTo>
                      <a:pt x="37" y="13"/>
                      <a:pt x="41" y="17"/>
                      <a:pt x="41" y="18"/>
                    </a:cubicBezTo>
                    <a:cubicBezTo>
                      <a:pt x="41" y="19"/>
                      <a:pt x="41" y="19"/>
                      <a:pt x="41" y="19"/>
                    </a:cubicBezTo>
                    <a:cubicBezTo>
                      <a:pt x="40" y="20"/>
                      <a:pt x="39" y="22"/>
                      <a:pt x="38" y="23"/>
                    </a:cubicBezTo>
                    <a:cubicBezTo>
                      <a:pt x="38" y="24"/>
                      <a:pt x="39" y="25"/>
                      <a:pt x="39" y="26"/>
                    </a:cubicBezTo>
                    <a:cubicBezTo>
                      <a:pt x="45" y="27"/>
                      <a:pt x="45" y="27"/>
                      <a:pt x="45" y="27"/>
                    </a:cubicBezTo>
                    <a:cubicBezTo>
                      <a:pt x="45" y="27"/>
                      <a:pt x="45" y="27"/>
                      <a:pt x="45" y="28"/>
                    </a:cubicBezTo>
                    <a:lnTo>
                      <a:pt x="45" y="35"/>
                    </a:lnTo>
                    <a:close/>
                    <a:moveTo>
                      <a:pt x="23" y="22"/>
                    </a:moveTo>
                    <a:cubicBezTo>
                      <a:pt x="18" y="22"/>
                      <a:pt x="13" y="26"/>
                      <a:pt x="13" y="31"/>
                    </a:cubicBezTo>
                    <a:cubicBezTo>
                      <a:pt x="13" y="36"/>
                      <a:pt x="18" y="40"/>
                      <a:pt x="23" y="40"/>
                    </a:cubicBezTo>
                    <a:cubicBezTo>
                      <a:pt x="28" y="40"/>
                      <a:pt x="32" y="36"/>
                      <a:pt x="32" y="31"/>
                    </a:cubicBezTo>
                    <a:cubicBezTo>
                      <a:pt x="32" y="26"/>
                      <a:pt x="28" y="22"/>
                      <a:pt x="23" y="22"/>
                    </a:cubicBezTo>
                    <a:close/>
                    <a:moveTo>
                      <a:pt x="68" y="15"/>
                    </a:moveTo>
                    <a:cubicBezTo>
                      <a:pt x="68" y="16"/>
                      <a:pt x="64" y="16"/>
                      <a:pt x="63" y="16"/>
                    </a:cubicBezTo>
                    <a:cubicBezTo>
                      <a:pt x="63" y="17"/>
                      <a:pt x="62" y="18"/>
                      <a:pt x="62" y="18"/>
                    </a:cubicBezTo>
                    <a:cubicBezTo>
                      <a:pt x="62" y="19"/>
                      <a:pt x="64" y="23"/>
                      <a:pt x="64" y="23"/>
                    </a:cubicBezTo>
                    <a:cubicBezTo>
                      <a:pt x="64" y="23"/>
                      <a:pt x="64" y="23"/>
                      <a:pt x="64" y="24"/>
                    </a:cubicBezTo>
                    <a:cubicBezTo>
                      <a:pt x="63" y="24"/>
                      <a:pt x="59" y="26"/>
                      <a:pt x="59" y="26"/>
                    </a:cubicBezTo>
                    <a:cubicBezTo>
                      <a:pt x="59" y="26"/>
                      <a:pt x="56" y="22"/>
                      <a:pt x="56" y="22"/>
                    </a:cubicBezTo>
                    <a:cubicBezTo>
                      <a:pt x="55" y="22"/>
                      <a:pt x="55" y="22"/>
                      <a:pt x="55" y="22"/>
                    </a:cubicBezTo>
                    <a:cubicBezTo>
                      <a:pt x="54" y="22"/>
                      <a:pt x="54" y="22"/>
                      <a:pt x="54" y="22"/>
                    </a:cubicBezTo>
                    <a:cubicBezTo>
                      <a:pt x="53" y="22"/>
                      <a:pt x="50" y="26"/>
                      <a:pt x="50" y="26"/>
                    </a:cubicBezTo>
                    <a:cubicBezTo>
                      <a:pt x="50" y="26"/>
                      <a:pt x="46" y="24"/>
                      <a:pt x="46" y="24"/>
                    </a:cubicBezTo>
                    <a:cubicBezTo>
                      <a:pt x="45" y="23"/>
                      <a:pt x="45" y="23"/>
                      <a:pt x="45" y="23"/>
                    </a:cubicBezTo>
                    <a:cubicBezTo>
                      <a:pt x="45" y="23"/>
                      <a:pt x="47" y="19"/>
                      <a:pt x="47" y="18"/>
                    </a:cubicBezTo>
                    <a:cubicBezTo>
                      <a:pt x="47" y="18"/>
                      <a:pt x="46" y="17"/>
                      <a:pt x="46" y="16"/>
                    </a:cubicBezTo>
                    <a:cubicBezTo>
                      <a:pt x="45" y="16"/>
                      <a:pt x="41" y="16"/>
                      <a:pt x="41" y="15"/>
                    </a:cubicBezTo>
                    <a:cubicBezTo>
                      <a:pt x="41" y="10"/>
                      <a:pt x="41" y="10"/>
                      <a:pt x="41" y="10"/>
                    </a:cubicBezTo>
                    <a:cubicBezTo>
                      <a:pt x="41" y="10"/>
                      <a:pt x="45" y="9"/>
                      <a:pt x="46" y="9"/>
                    </a:cubicBezTo>
                    <a:cubicBezTo>
                      <a:pt x="46" y="9"/>
                      <a:pt x="47" y="8"/>
                      <a:pt x="47" y="7"/>
                    </a:cubicBezTo>
                    <a:cubicBezTo>
                      <a:pt x="47" y="7"/>
                      <a:pt x="45" y="3"/>
                      <a:pt x="45" y="2"/>
                    </a:cubicBezTo>
                    <a:cubicBezTo>
                      <a:pt x="45" y="2"/>
                      <a:pt x="45" y="2"/>
                      <a:pt x="46" y="2"/>
                    </a:cubicBezTo>
                    <a:cubicBezTo>
                      <a:pt x="46" y="2"/>
                      <a:pt x="50" y="0"/>
                      <a:pt x="50" y="0"/>
                    </a:cubicBezTo>
                    <a:cubicBezTo>
                      <a:pt x="50" y="0"/>
                      <a:pt x="53" y="3"/>
                      <a:pt x="54" y="4"/>
                    </a:cubicBezTo>
                    <a:cubicBezTo>
                      <a:pt x="54" y="4"/>
                      <a:pt x="54" y="4"/>
                      <a:pt x="55" y="4"/>
                    </a:cubicBezTo>
                    <a:cubicBezTo>
                      <a:pt x="55" y="4"/>
                      <a:pt x="55" y="4"/>
                      <a:pt x="56" y="4"/>
                    </a:cubicBezTo>
                    <a:cubicBezTo>
                      <a:pt x="57" y="2"/>
                      <a:pt x="58" y="1"/>
                      <a:pt x="59" y="0"/>
                    </a:cubicBezTo>
                    <a:cubicBezTo>
                      <a:pt x="59" y="0"/>
                      <a:pt x="59" y="0"/>
                      <a:pt x="59" y="0"/>
                    </a:cubicBezTo>
                    <a:cubicBezTo>
                      <a:pt x="59" y="0"/>
                      <a:pt x="63" y="2"/>
                      <a:pt x="64" y="2"/>
                    </a:cubicBezTo>
                    <a:cubicBezTo>
                      <a:pt x="64" y="2"/>
                      <a:pt x="64" y="2"/>
                      <a:pt x="64" y="2"/>
                    </a:cubicBezTo>
                    <a:cubicBezTo>
                      <a:pt x="64" y="3"/>
                      <a:pt x="62" y="7"/>
                      <a:pt x="62" y="7"/>
                    </a:cubicBezTo>
                    <a:cubicBezTo>
                      <a:pt x="62" y="8"/>
                      <a:pt x="63" y="9"/>
                      <a:pt x="63" y="9"/>
                    </a:cubicBezTo>
                    <a:cubicBezTo>
                      <a:pt x="64" y="9"/>
                      <a:pt x="68" y="10"/>
                      <a:pt x="68" y="10"/>
                    </a:cubicBezTo>
                    <a:lnTo>
                      <a:pt x="68" y="15"/>
                    </a:lnTo>
                    <a:close/>
                    <a:moveTo>
                      <a:pt x="68" y="52"/>
                    </a:moveTo>
                    <a:cubicBezTo>
                      <a:pt x="68" y="52"/>
                      <a:pt x="64" y="53"/>
                      <a:pt x="63" y="53"/>
                    </a:cubicBezTo>
                    <a:cubicBezTo>
                      <a:pt x="63" y="54"/>
                      <a:pt x="62" y="54"/>
                      <a:pt x="62" y="55"/>
                    </a:cubicBezTo>
                    <a:cubicBezTo>
                      <a:pt x="62" y="56"/>
                      <a:pt x="64" y="59"/>
                      <a:pt x="64" y="60"/>
                    </a:cubicBezTo>
                    <a:cubicBezTo>
                      <a:pt x="64" y="60"/>
                      <a:pt x="64" y="60"/>
                      <a:pt x="64" y="60"/>
                    </a:cubicBezTo>
                    <a:cubicBezTo>
                      <a:pt x="63" y="60"/>
                      <a:pt x="59" y="63"/>
                      <a:pt x="59" y="63"/>
                    </a:cubicBezTo>
                    <a:cubicBezTo>
                      <a:pt x="59" y="63"/>
                      <a:pt x="56" y="59"/>
                      <a:pt x="56" y="59"/>
                    </a:cubicBezTo>
                    <a:cubicBezTo>
                      <a:pt x="55" y="59"/>
                      <a:pt x="55" y="59"/>
                      <a:pt x="55" y="59"/>
                    </a:cubicBezTo>
                    <a:cubicBezTo>
                      <a:pt x="54" y="59"/>
                      <a:pt x="54" y="59"/>
                      <a:pt x="54" y="59"/>
                    </a:cubicBezTo>
                    <a:cubicBezTo>
                      <a:pt x="53" y="59"/>
                      <a:pt x="50" y="63"/>
                      <a:pt x="50" y="63"/>
                    </a:cubicBezTo>
                    <a:cubicBezTo>
                      <a:pt x="50" y="63"/>
                      <a:pt x="46" y="60"/>
                      <a:pt x="46" y="60"/>
                    </a:cubicBezTo>
                    <a:cubicBezTo>
                      <a:pt x="45" y="60"/>
                      <a:pt x="45" y="60"/>
                      <a:pt x="45" y="60"/>
                    </a:cubicBezTo>
                    <a:cubicBezTo>
                      <a:pt x="45" y="59"/>
                      <a:pt x="47" y="56"/>
                      <a:pt x="47" y="55"/>
                    </a:cubicBezTo>
                    <a:cubicBezTo>
                      <a:pt x="47" y="54"/>
                      <a:pt x="46" y="54"/>
                      <a:pt x="46" y="53"/>
                    </a:cubicBezTo>
                    <a:cubicBezTo>
                      <a:pt x="45" y="53"/>
                      <a:pt x="41" y="52"/>
                      <a:pt x="41" y="52"/>
                    </a:cubicBezTo>
                    <a:cubicBezTo>
                      <a:pt x="41" y="47"/>
                      <a:pt x="41" y="47"/>
                      <a:pt x="41" y="47"/>
                    </a:cubicBezTo>
                    <a:cubicBezTo>
                      <a:pt x="41" y="46"/>
                      <a:pt x="45" y="46"/>
                      <a:pt x="46" y="46"/>
                    </a:cubicBezTo>
                    <a:cubicBezTo>
                      <a:pt x="46" y="45"/>
                      <a:pt x="47" y="45"/>
                      <a:pt x="47" y="44"/>
                    </a:cubicBezTo>
                    <a:cubicBezTo>
                      <a:pt x="47" y="43"/>
                      <a:pt x="45" y="40"/>
                      <a:pt x="45" y="39"/>
                    </a:cubicBezTo>
                    <a:cubicBezTo>
                      <a:pt x="45" y="39"/>
                      <a:pt x="45" y="39"/>
                      <a:pt x="46" y="39"/>
                    </a:cubicBezTo>
                    <a:cubicBezTo>
                      <a:pt x="46" y="39"/>
                      <a:pt x="50" y="36"/>
                      <a:pt x="50" y="36"/>
                    </a:cubicBezTo>
                    <a:cubicBezTo>
                      <a:pt x="50" y="36"/>
                      <a:pt x="53" y="40"/>
                      <a:pt x="54" y="40"/>
                    </a:cubicBezTo>
                    <a:cubicBezTo>
                      <a:pt x="54" y="40"/>
                      <a:pt x="54" y="40"/>
                      <a:pt x="55" y="40"/>
                    </a:cubicBezTo>
                    <a:cubicBezTo>
                      <a:pt x="55" y="40"/>
                      <a:pt x="55" y="40"/>
                      <a:pt x="56" y="40"/>
                    </a:cubicBezTo>
                    <a:cubicBezTo>
                      <a:pt x="57" y="39"/>
                      <a:pt x="58" y="38"/>
                      <a:pt x="59" y="36"/>
                    </a:cubicBezTo>
                    <a:cubicBezTo>
                      <a:pt x="59" y="36"/>
                      <a:pt x="59" y="36"/>
                      <a:pt x="59" y="36"/>
                    </a:cubicBezTo>
                    <a:cubicBezTo>
                      <a:pt x="59" y="36"/>
                      <a:pt x="63" y="39"/>
                      <a:pt x="64" y="39"/>
                    </a:cubicBezTo>
                    <a:cubicBezTo>
                      <a:pt x="64" y="39"/>
                      <a:pt x="64" y="39"/>
                      <a:pt x="64" y="39"/>
                    </a:cubicBezTo>
                    <a:cubicBezTo>
                      <a:pt x="64" y="40"/>
                      <a:pt x="62" y="43"/>
                      <a:pt x="62" y="44"/>
                    </a:cubicBezTo>
                    <a:cubicBezTo>
                      <a:pt x="62" y="45"/>
                      <a:pt x="63" y="45"/>
                      <a:pt x="63" y="46"/>
                    </a:cubicBezTo>
                    <a:cubicBezTo>
                      <a:pt x="64" y="46"/>
                      <a:pt x="68" y="46"/>
                      <a:pt x="68" y="47"/>
                    </a:cubicBezTo>
                    <a:lnTo>
                      <a:pt x="68" y="52"/>
                    </a:lnTo>
                    <a:close/>
                    <a:moveTo>
                      <a:pt x="55" y="8"/>
                    </a:moveTo>
                    <a:cubicBezTo>
                      <a:pt x="52" y="8"/>
                      <a:pt x="50" y="10"/>
                      <a:pt x="50" y="13"/>
                    </a:cubicBezTo>
                    <a:cubicBezTo>
                      <a:pt x="50" y="15"/>
                      <a:pt x="52" y="17"/>
                      <a:pt x="55" y="17"/>
                    </a:cubicBezTo>
                    <a:cubicBezTo>
                      <a:pt x="57" y="17"/>
                      <a:pt x="59" y="15"/>
                      <a:pt x="59" y="13"/>
                    </a:cubicBezTo>
                    <a:cubicBezTo>
                      <a:pt x="59" y="10"/>
                      <a:pt x="57" y="8"/>
                      <a:pt x="55" y="8"/>
                    </a:cubicBezTo>
                    <a:close/>
                    <a:moveTo>
                      <a:pt x="55" y="45"/>
                    </a:moveTo>
                    <a:cubicBezTo>
                      <a:pt x="52" y="45"/>
                      <a:pt x="50" y="47"/>
                      <a:pt x="50" y="49"/>
                    </a:cubicBezTo>
                    <a:cubicBezTo>
                      <a:pt x="50" y="52"/>
                      <a:pt x="52" y="54"/>
                      <a:pt x="55" y="54"/>
                    </a:cubicBezTo>
                    <a:cubicBezTo>
                      <a:pt x="57" y="54"/>
                      <a:pt x="59" y="52"/>
                      <a:pt x="59" y="49"/>
                    </a:cubicBezTo>
                    <a:cubicBezTo>
                      <a:pt x="59" y="47"/>
                      <a:pt x="57" y="45"/>
                      <a:pt x="55" y="45"/>
                    </a:cubicBezTo>
                    <a:close/>
                  </a:path>
                </a:pathLst>
              </a:custGeom>
              <a:solidFill>
                <a:schemeClr val="bg1"/>
              </a:solidFill>
              <a:ln w="9525">
                <a:noFill/>
                <a:round/>
              </a:ln>
            </p:spPr>
            <p:txBody>
              <a:bodyPr vert="horz" wrap="square" lIns="121920" tIns="60960" rIns="121920" bIns="60960" numCol="1" anchor="t" anchorCtr="0" compatLnSpc="1"/>
              <a:lstStyle/>
              <a:p>
                <a:endParaRPr lang="en-US" sz="2400" dirty="0">
                  <a:latin typeface="华文中宋" panose="02010600040101010101" pitchFamily="2" charset="-122"/>
                </a:endParaRPr>
              </a:p>
            </p:txBody>
          </p:sp>
        </p:grpSp>
        <p:grpSp>
          <p:nvGrpSpPr>
            <p:cNvPr id="25" name="组合 24"/>
            <p:cNvGrpSpPr/>
            <p:nvPr/>
          </p:nvGrpSpPr>
          <p:grpSpPr>
            <a:xfrm>
              <a:off x="4946677" y="1849974"/>
              <a:ext cx="432833" cy="432834"/>
              <a:chOff x="4946677" y="1849974"/>
              <a:chExt cx="432833" cy="432834"/>
            </a:xfrm>
          </p:grpSpPr>
          <p:sp>
            <p:nvSpPr>
              <p:cNvPr id="42" name="棱台 41"/>
              <p:cNvSpPr>
                <a:spLocks noChangeArrowheads="1"/>
              </p:cNvSpPr>
              <p:nvPr/>
            </p:nvSpPr>
            <p:spPr bwMode="auto">
              <a:xfrm>
                <a:off x="4946677" y="1849974"/>
                <a:ext cx="432833"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44" name="Freeform 328"/>
              <p:cNvSpPr>
                <a:spLocks noChangeAspect="1" noChangeArrowheads="1"/>
              </p:cNvSpPr>
              <p:nvPr/>
            </p:nvSpPr>
            <p:spPr bwMode="auto">
              <a:xfrm>
                <a:off x="5009841" y="1980893"/>
                <a:ext cx="306503" cy="170995"/>
              </a:xfrm>
              <a:custGeom>
                <a:avLst/>
                <a:gdLst>
                  <a:gd name="T0" fmla="*/ 585 w 1564"/>
                  <a:gd name="T1" fmla="*/ 610 h 871"/>
                  <a:gd name="T2" fmla="*/ 451 w 1564"/>
                  <a:gd name="T3" fmla="*/ 744 h 871"/>
                  <a:gd name="T4" fmla="*/ 585 w 1564"/>
                  <a:gd name="T5" fmla="*/ 870 h 871"/>
                  <a:gd name="T6" fmla="*/ 710 w 1564"/>
                  <a:gd name="T7" fmla="*/ 744 h 871"/>
                  <a:gd name="T8" fmla="*/ 585 w 1564"/>
                  <a:gd name="T9" fmla="*/ 610 h 871"/>
                  <a:gd name="T10" fmla="*/ 585 w 1564"/>
                  <a:gd name="T11" fmla="*/ 811 h 871"/>
                  <a:gd name="T12" fmla="*/ 518 w 1564"/>
                  <a:gd name="T13" fmla="*/ 744 h 871"/>
                  <a:gd name="T14" fmla="*/ 585 w 1564"/>
                  <a:gd name="T15" fmla="*/ 677 h 871"/>
                  <a:gd name="T16" fmla="*/ 643 w 1564"/>
                  <a:gd name="T17" fmla="*/ 744 h 871"/>
                  <a:gd name="T18" fmla="*/ 585 w 1564"/>
                  <a:gd name="T19" fmla="*/ 811 h 871"/>
                  <a:gd name="T20" fmla="*/ 1563 w 1564"/>
                  <a:gd name="T21" fmla="*/ 519 h 871"/>
                  <a:gd name="T22" fmla="*/ 1563 w 1564"/>
                  <a:gd name="T23" fmla="*/ 652 h 871"/>
                  <a:gd name="T24" fmla="*/ 1505 w 1564"/>
                  <a:gd name="T25" fmla="*/ 719 h 871"/>
                  <a:gd name="T26" fmla="*/ 1429 w 1564"/>
                  <a:gd name="T27" fmla="*/ 719 h 871"/>
                  <a:gd name="T28" fmla="*/ 1262 w 1564"/>
                  <a:gd name="T29" fmla="*/ 569 h 871"/>
                  <a:gd name="T30" fmla="*/ 1095 w 1564"/>
                  <a:gd name="T31" fmla="*/ 719 h 871"/>
                  <a:gd name="T32" fmla="*/ 752 w 1564"/>
                  <a:gd name="T33" fmla="*/ 719 h 871"/>
                  <a:gd name="T34" fmla="*/ 585 w 1564"/>
                  <a:gd name="T35" fmla="*/ 569 h 871"/>
                  <a:gd name="T36" fmla="*/ 409 w 1564"/>
                  <a:gd name="T37" fmla="*/ 719 h 871"/>
                  <a:gd name="T38" fmla="*/ 326 w 1564"/>
                  <a:gd name="T39" fmla="*/ 719 h 871"/>
                  <a:gd name="T40" fmla="*/ 267 w 1564"/>
                  <a:gd name="T41" fmla="*/ 652 h 871"/>
                  <a:gd name="T42" fmla="*/ 267 w 1564"/>
                  <a:gd name="T43" fmla="*/ 519 h 871"/>
                  <a:gd name="T44" fmla="*/ 1563 w 1564"/>
                  <a:gd name="T45" fmla="*/ 519 h 871"/>
                  <a:gd name="T46" fmla="*/ 1262 w 1564"/>
                  <a:gd name="T47" fmla="*/ 610 h 871"/>
                  <a:gd name="T48" fmla="*/ 1128 w 1564"/>
                  <a:gd name="T49" fmla="*/ 744 h 871"/>
                  <a:gd name="T50" fmla="*/ 1262 w 1564"/>
                  <a:gd name="T51" fmla="*/ 870 h 871"/>
                  <a:gd name="T52" fmla="*/ 1396 w 1564"/>
                  <a:gd name="T53" fmla="*/ 744 h 871"/>
                  <a:gd name="T54" fmla="*/ 1262 w 1564"/>
                  <a:gd name="T55" fmla="*/ 610 h 871"/>
                  <a:gd name="T56" fmla="*/ 1262 w 1564"/>
                  <a:gd name="T57" fmla="*/ 811 h 871"/>
                  <a:gd name="T58" fmla="*/ 1195 w 1564"/>
                  <a:gd name="T59" fmla="*/ 744 h 871"/>
                  <a:gd name="T60" fmla="*/ 1262 w 1564"/>
                  <a:gd name="T61" fmla="*/ 677 h 871"/>
                  <a:gd name="T62" fmla="*/ 1329 w 1564"/>
                  <a:gd name="T63" fmla="*/ 744 h 871"/>
                  <a:gd name="T64" fmla="*/ 1262 w 1564"/>
                  <a:gd name="T65" fmla="*/ 811 h 871"/>
                  <a:gd name="T66" fmla="*/ 1538 w 1564"/>
                  <a:gd name="T67" fmla="*/ 376 h 871"/>
                  <a:gd name="T68" fmla="*/ 1295 w 1564"/>
                  <a:gd name="T69" fmla="*/ 134 h 871"/>
                  <a:gd name="T70" fmla="*/ 1229 w 1564"/>
                  <a:gd name="T71" fmla="*/ 109 h 871"/>
                  <a:gd name="T72" fmla="*/ 1112 w 1564"/>
                  <a:gd name="T73" fmla="*/ 109 h 871"/>
                  <a:gd name="T74" fmla="*/ 1112 w 1564"/>
                  <a:gd name="T75" fmla="*/ 59 h 871"/>
                  <a:gd name="T76" fmla="*/ 1045 w 1564"/>
                  <a:gd name="T77" fmla="*/ 0 h 871"/>
                  <a:gd name="T78" fmla="*/ 326 w 1564"/>
                  <a:gd name="T79" fmla="*/ 0 h 871"/>
                  <a:gd name="T80" fmla="*/ 267 w 1564"/>
                  <a:gd name="T81" fmla="*/ 59 h 871"/>
                  <a:gd name="T82" fmla="*/ 267 w 1564"/>
                  <a:gd name="T83" fmla="*/ 75 h 871"/>
                  <a:gd name="T84" fmla="*/ 8 w 1564"/>
                  <a:gd name="T85" fmla="*/ 101 h 871"/>
                  <a:gd name="T86" fmla="*/ 459 w 1564"/>
                  <a:gd name="T87" fmla="*/ 159 h 871"/>
                  <a:gd name="T88" fmla="*/ 0 w 1564"/>
                  <a:gd name="T89" fmla="*/ 209 h 871"/>
                  <a:gd name="T90" fmla="*/ 459 w 1564"/>
                  <a:gd name="T91" fmla="*/ 268 h 871"/>
                  <a:gd name="T92" fmla="*/ 0 w 1564"/>
                  <a:gd name="T93" fmla="*/ 309 h 871"/>
                  <a:gd name="T94" fmla="*/ 267 w 1564"/>
                  <a:gd name="T95" fmla="*/ 360 h 871"/>
                  <a:gd name="T96" fmla="*/ 267 w 1564"/>
                  <a:gd name="T97" fmla="*/ 485 h 871"/>
                  <a:gd name="T98" fmla="*/ 1563 w 1564"/>
                  <a:gd name="T99" fmla="*/ 485 h 871"/>
                  <a:gd name="T100" fmla="*/ 1563 w 1564"/>
                  <a:gd name="T101" fmla="*/ 435 h 871"/>
                  <a:gd name="T102" fmla="*/ 1538 w 1564"/>
                  <a:gd name="T103" fmla="*/ 376 h 871"/>
                  <a:gd name="T104" fmla="*/ 1429 w 1564"/>
                  <a:gd name="T105" fmla="*/ 385 h 871"/>
                  <a:gd name="T106" fmla="*/ 1195 w 1564"/>
                  <a:gd name="T107" fmla="*/ 385 h 871"/>
                  <a:gd name="T108" fmla="*/ 1178 w 1564"/>
                  <a:gd name="T109" fmla="*/ 376 h 871"/>
                  <a:gd name="T110" fmla="*/ 1178 w 1564"/>
                  <a:gd name="T111" fmla="*/ 193 h 871"/>
                  <a:gd name="T112" fmla="*/ 1195 w 1564"/>
                  <a:gd name="T113" fmla="*/ 184 h 871"/>
                  <a:gd name="T114" fmla="*/ 1237 w 1564"/>
                  <a:gd name="T115" fmla="*/ 184 h 871"/>
                  <a:gd name="T116" fmla="*/ 1245 w 1564"/>
                  <a:gd name="T117" fmla="*/ 184 h 871"/>
                  <a:gd name="T118" fmla="*/ 1438 w 1564"/>
                  <a:gd name="T119" fmla="*/ 368 h 871"/>
                  <a:gd name="T120" fmla="*/ 1429 w 1564"/>
                  <a:gd name="T121" fmla="*/ 385 h 871"/>
                  <a:gd name="T122" fmla="*/ 1429 w 1564"/>
                  <a:gd name="T123" fmla="*/ 385 h 871"/>
                  <a:gd name="T124" fmla="*/ 1429 w 1564"/>
                  <a:gd name="T125" fmla="*/ 385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64" h="871">
                    <a:moveTo>
                      <a:pt x="585" y="610"/>
                    </a:moveTo>
                    <a:cubicBezTo>
                      <a:pt x="510" y="610"/>
                      <a:pt x="451" y="669"/>
                      <a:pt x="451" y="744"/>
                    </a:cubicBezTo>
                    <a:cubicBezTo>
                      <a:pt x="451" y="820"/>
                      <a:pt x="510" y="870"/>
                      <a:pt x="585" y="870"/>
                    </a:cubicBezTo>
                    <a:cubicBezTo>
                      <a:pt x="652" y="870"/>
                      <a:pt x="710" y="820"/>
                      <a:pt x="710" y="744"/>
                    </a:cubicBezTo>
                    <a:cubicBezTo>
                      <a:pt x="710" y="669"/>
                      <a:pt x="652" y="610"/>
                      <a:pt x="585" y="610"/>
                    </a:cubicBezTo>
                    <a:close/>
                    <a:moveTo>
                      <a:pt x="585" y="811"/>
                    </a:moveTo>
                    <a:cubicBezTo>
                      <a:pt x="543" y="811"/>
                      <a:pt x="518" y="778"/>
                      <a:pt x="518" y="744"/>
                    </a:cubicBezTo>
                    <a:cubicBezTo>
                      <a:pt x="518" y="711"/>
                      <a:pt x="543" y="677"/>
                      <a:pt x="585" y="677"/>
                    </a:cubicBezTo>
                    <a:cubicBezTo>
                      <a:pt x="618" y="677"/>
                      <a:pt x="643" y="711"/>
                      <a:pt x="643" y="744"/>
                    </a:cubicBezTo>
                    <a:cubicBezTo>
                      <a:pt x="643" y="778"/>
                      <a:pt x="618" y="811"/>
                      <a:pt x="585" y="811"/>
                    </a:cubicBezTo>
                    <a:close/>
                    <a:moveTo>
                      <a:pt x="1563" y="519"/>
                    </a:moveTo>
                    <a:cubicBezTo>
                      <a:pt x="1563" y="652"/>
                      <a:pt x="1563" y="652"/>
                      <a:pt x="1563" y="652"/>
                    </a:cubicBezTo>
                    <a:cubicBezTo>
                      <a:pt x="1563" y="694"/>
                      <a:pt x="1538" y="719"/>
                      <a:pt x="1505" y="719"/>
                    </a:cubicBezTo>
                    <a:cubicBezTo>
                      <a:pt x="1429" y="719"/>
                      <a:pt x="1429" y="719"/>
                      <a:pt x="1429" y="719"/>
                    </a:cubicBezTo>
                    <a:cubicBezTo>
                      <a:pt x="1421" y="636"/>
                      <a:pt x="1346" y="569"/>
                      <a:pt x="1262" y="569"/>
                    </a:cubicBezTo>
                    <a:cubicBezTo>
                      <a:pt x="1178" y="569"/>
                      <a:pt x="1103" y="636"/>
                      <a:pt x="1095" y="719"/>
                    </a:cubicBezTo>
                    <a:cubicBezTo>
                      <a:pt x="752" y="719"/>
                      <a:pt x="752" y="719"/>
                      <a:pt x="752" y="719"/>
                    </a:cubicBezTo>
                    <a:cubicBezTo>
                      <a:pt x="735" y="636"/>
                      <a:pt x="669" y="569"/>
                      <a:pt x="585" y="569"/>
                    </a:cubicBezTo>
                    <a:cubicBezTo>
                      <a:pt x="493" y="569"/>
                      <a:pt x="426" y="636"/>
                      <a:pt x="409" y="719"/>
                    </a:cubicBezTo>
                    <a:cubicBezTo>
                      <a:pt x="326" y="719"/>
                      <a:pt x="326" y="719"/>
                      <a:pt x="326" y="719"/>
                    </a:cubicBezTo>
                    <a:cubicBezTo>
                      <a:pt x="292" y="719"/>
                      <a:pt x="267" y="694"/>
                      <a:pt x="267" y="652"/>
                    </a:cubicBezTo>
                    <a:cubicBezTo>
                      <a:pt x="267" y="519"/>
                      <a:pt x="267" y="519"/>
                      <a:pt x="267" y="519"/>
                    </a:cubicBezTo>
                    <a:lnTo>
                      <a:pt x="1563" y="519"/>
                    </a:lnTo>
                    <a:close/>
                    <a:moveTo>
                      <a:pt x="1262" y="610"/>
                    </a:moveTo>
                    <a:cubicBezTo>
                      <a:pt x="1187" y="610"/>
                      <a:pt x="1128" y="669"/>
                      <a:pt x="1128" y="744"/>
                    </a:cubicBezTo>
                    <a:cubicBezTo>
                      <a:pt x="1128" y="820"/>
                      <a:pt x="1187" y="870"/>
                      <a:pt x="1262" y="870"/>
                    </a:cubicBezTo>
                    <a:cubicBezTo>
                      <a:pt x="1337" y="870"/>
                      <a:pt x="1396" y="820"/>
                      <a:pt x="1396" y="744"/>
                    </a:cubicBezTo>
                    <a:cubicBezTo>
                      <a:pt x="1396" y="669"/>
                      <a:pt x="1337" y="610"/>
                      <a:pt x="1262" y="610"/>
                    </a:cubicBezTo>
                    <a:close/>
                    <a:moveTo>
                      <a:pt x="1262" y="811"/>
                    </a:moveTo>
                    <a:cubicBezTo>
                      <a:pt x="1229" y="811"/>
                      <a:pt x="1195" y="778"/>
                      <a:pt x="1195" y="744"/>
                    </a:cubicBezTo>
                    <a:cubicBezTo>
                      <a:pt x="1195" y="711"/>
                      <a:pt x="1229" y="677"/>
                      <a:pt x="1262" y="677"/>
                    </a:cubicBezTo>
                    <a:cubicBezTo>
                      <a:pt x="1295" y="677"/>
                      <a:pt x="1329" y="711"/>
                      <a:pt x="1329" y="744"/>
                    </a:cubicBezTo>
                    <a:cubicBezTo>
                      <a:pt x="1329" y="778"/>
                      <a:pt x="1295" y="811"/>
                      <a:pt x="1262" y="811"/>
                    </a:cubicBezTo>
                    <a:close/>
                    <a:moveTo>
                      <a:pt x="1538" y="376"/>
                    </a:moveTo>
                    <a:cubicBezTo>
                      <a:pt x="1295" y="134"/>
                      <a:pt x="1295" y="134"/>
                      <a:pt x="1295" y="134"/>
                    </a:cubicBezTo>
                    <a:cubicBezTo>
                      <a:pt x="1279" y="117"/>
                      <a:pt x="1254" y="109"/>
                      <a:pt x="1229" y="109"/>
                    </a:cubicBezTo>
                    <a:cubicBezTo>
                      <a:pt x="1112" y="109"/>
                      <a:pt x="1112" y="109"/>
                      <a:pt x="1112" y="109"/>
                    </a:cubicBezTo>
                    <a:cubicBezTo>
                      <a:pt x="1112" y="59"/>
                      <a:pt x="1112" y="59"/>
                      <a:pt x="1112" y="59"/>
                    </a:cubicBezTo>
                    <a:cubicBezTo>
                      <a:pt x="1112" y="25"/>
                      <a:pt x="1078" y="0"/>
                      <a:pt x="1045" y="0"/>
                    </a:cubicBezTo>
                    <a:cubicBezTo>
                      <a:pt x="326" y="0"/>
                      <a:pt x="326" y="0"/>
                      <a:pt x="326" y="0"/>
                    </a:cubicBezTo>
                    <a:cubicBezTo>
                      <a:pt x="292" y="0"/>
                      <a:pt x="267" y="25"/>
                      <a:pt x="267" y="59"/>
                    </a:cubicBezTo>
                    <a:cubicBezTo>
                      <a:pt x="267" y="75"/>
                      <a:pt x="267" y="75"/>
                      <a:pt x="267" y="75"/>
                    </a:cubicBezTo>
                    <a:cubicBezTo>
                      <a:pt x="8" y="101"/>
                      <a:pt x="8" y="101"/>
                      <a:pt x="8" y="101"/>
                    </a:cubicBezTo>
                    <a:cubicBezTo>
                      <a:pt x="459" y="159"/>
                      <a:pt x="459" y="159"/>
                      <a:pt x="459" y="159"/>
                    </a:cubicBezTo>
                    <a:cubicBezTo>
                      <a:pt x="0" y="209"/>
                      <a:pt x="0" y="209"/>
                      <a:pt x="0" y="209"/>
                    </a:cubicBezTo>
                    <a:cubicBezTo>
                      <a:pt x="459" y="268"/>
                      <a:pt x="459" y="268"/>
                      <a:pt x="459" y="268"/>
                    </a:cubicBezTo>
                    <a:cubicBezTo>
                      <a:pt x="0" y="309"/>
                      <a:pt x="0" y="309"/>
                      <a:pt x="0" y="309"/>
                    </a:cubicBezTo>
                    <a:cubicBezTo>
                      <a:pt x="267" y="360"/>
                      <a:pt x="267" y="360"/>
                      <a:pt x="267" y="360"/>
                    </a:cubicBezTo>
                    <a:cubicBezTo>
                      <a:pt x="267" y="485"/>
                      <a:pt x="267" y="485"/>
                      <a:pt x="267" y="485"/>
                    </a:cubicBezTo>
                    <a:cubicBezTo>
                      <a:pt x="1563" y="485"/>
                      <a:pt x="1563" y="485"/>
                      <a:pt x="1563" y="485"/>
                    </a:cubicBezTo>
                    <a:cubicBezTo>
                      <a:pt x="1563" y="435"/>
                      <a:pt x="1563" y="435"/>
                      <a:pt x="1563" y="435"/>
                    </a:cubicBezTo>
                    <a:cubicBezTo>
                      <a:pt x="1563" y="410"/>
                      <a:pt x="1555" y="393"/>
                      <a:pt x="1538" y="376"/>
                    </a:cubicBezTo>
                    <a:close/>
                    <a:moveTo>
                      <a:pt x="1429" y="385"/>
                    </a:moveTo>
                    <a:cubicBezTo>
                      <a:pt x="1195" y="385"/>
                      <a:pt x="1195" y="385"/>
                      <a:pt x="1195" y="385"/>
                    </a:cubicBezTo>
                    <a:cubicBezTo>
                      <a:pt x="1187" y="385"/>
                      <a:pt x="1178" y="376"/>
                      <a:pt x="1178" y="376"/>
                    </a:cubicBezTo>
                    <a:cubicBezTo>
                      <a:pt x="1178" y="193"/>
                      <a:pt x="1178" y="193"/>
                      <a:pt x="1178" y="193"/>
                    </a:cubicBezTo>
                    <a:cubicBezTo>
                      <a:pt x="1178" y="184"/>
                      <a:pt x="1187" y="184"/>
                      <a:pt x="1195" y="184"/>
                    </a:cubicBezTo>
                    <a:cubicBezTo>
                      <a:pt x="1237" y="184"/>
                      <a:pt x="1237" y="184"/>
                      <a:pt x="1237" y="184"/>
                    </a:cubicBezTo>
                    <a:lnTo>
                      <a:pt x="1245" y="184"/>
                    </a:lnTo>
                    <a:cubicBezTo>
                      <a:pt x="1438" y="368"/>
                      <a:pt x="1438" y="368"/>
                      <a:pt x="1438" y="368"/>
                    </a:cubicBezTo>
                    <a:cubicBezTo>
                      <a:pt x="1446" y="376"/>
                      <a:pt x="1438" y="385"/>
                      <a:pt x="1429" y="385"/>
                    </a:cubicBezTo>
                    <a:close/>
                    <a:moveTo>
                      <a:pt x="1429" y="385"/>
                    </a:moveTo>
                    <a:lnTo>
                      <a:pt x="1429" y="385"/>
                    </a:lnTo>
                    <a:close/>
                  </a:path>
                </a:pathLst>
              </a:custGeom>
              <a:solidFill>
                <a:schemeClr val="bg1"/>
              </a:solidFill>
              <a:ln>
                <a:noFill/>
              </a:ln>
              <a:effectLst/>
            </p:spPr>
            <p:txBody>
              <a:bodyPr wrap="none" lIns="243785" tIns="121892" rIns="243785" bIns="121892"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2400" b="0" i="0" u="none" strike="noStrike" kern="1200" cap="none" spc="0" normalizeH="0" baseline="0" noProof="0" dirty="0">
                  <a:ln>
                    <a:noFill/>
                  </a:ln>
                  <a:solidFill>
                    <a:prstClr val="black"/>
                  </a:solidFill>
                  <a:effectLst/>
                  <a:uLnTx/>
                  <a:uFillTx/>
                  <a:latin typeface="Bauhaus 93" panose="04030905020B02020C02" pitchFamily="82" charset="0"/>
                  <a:ea typeface="字魂96号-虎啸手书" panose="00000500000000000000" pitchFamily="2" charset="-122"/>
                  <a:sym typeface="Bauhaus 93" panose="04030905020B02020C02" pitchFamily="82" charset="0"/>
                </a:endParaRPr>
              </a:p>
            </p:txBody>
          </p:sp>
        </p:grpSp>
        <p:grpSp>
          <p:nvGrpSpPr>
            <p:cNvPr id="26" name="组合 25"/>
            <p:cNvGrpSpPr/>
            <p:nvPr/>
          </p:nvGrpSpPr>
          <p:grpSpPr>
            <a:xfrm>
              <a:off x="5594749" y="1849974"/>
              <a:ext cx="432048" cy="432834"/>
              <a:chOff x="5594749" y="1849974"/>
              <a:chExt cx="432048" cy="432834"/>
            </a:xfrm>
          </p:grpSpPr>
          <p:sp>
            <p:nvSpPr>
              <p:cNvPr id="27" name="棱台 26"/>
              <p:cNvSpPr>
                <a:spLocks noChangeArrowheads="1"/>
              </p:cNvSpPr>
              <p:nvPr/>
            </p:nvSpPr>
            <p:spPr bwMode="auto">
              <a:xfrm>
                <a:off x="5594749" y="1849974"/>
                <a:ext cx="432048"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28" name="user-group_74577"/>
              <p:cNvSpPr>
                <a:spLocks noChangeAspect="1"/>
              </p:cNvSpPr>
              <p:nvPr/>
            </p:nvSpPr>
            <p:spPr bwMode="auto">
              <a:xfrm>
                <a:off x="5672311" y="1947532"/>
                <a:ext cx="276924" cy="237718"/>
              </a:xfrm>
              <a:custGeom>
                <a:avLst/>
                <a:gdLst>
                  <a:gd name="connsiteX0" fmla="*/ 246732 w 607286"/>
                  <a:gd name="connsiteY0" fmla="*/ 261798 h 515410"/>
                  <a:gd name="connsiteX1" fmla="*/ 303643 w 607286"/>
                  <a:gd name="connsiteY1" fmla="*/ 283469 h 515410"/>
                  <a:gd name="connsiteX2" fmla="*/ 360554 w 607286"/>
                  <a:gd name="connsiteY2" fmla="*/ 261798 h 515410"/>
                  <a:gd name="connsiteX3" fmla="*/ 499721 w 607286"/>
                  <a:gd name="connsiteY3" fmla="*/ 439385 h 515410"/>
                  <a:gd name="connsiteX4" fmla="*/ 499956 w 607286"/>
                  <a:gd name="connsiteY4" fmla="*/ 447819 h 515410"/>
                  <a:gd name="connsiteX5" fmla="*/ 499956 w 607286"/>
                  <a:gd name="connsiteY5" fmla="*/ 457308 h 515410"/>
                  <a:gd name="connsiteX6" fmla="*/ 303643 w 607286"/>
                  <a:gd name="connsiteY6" fmla="*/ 515410 h 515410"/>
                  <a:gd name="connsiteX7" fmla="*/ 107330 w 607286"/>
                  <a:gd name="connsiteY7" fmla="*/ 457308 h 515410"/>
                  <a:gd name="connsiteX8" fmla="*/ 107330 w 607286"/>
                  <a:gd name="connsiteY8" fmla="*/ 444539 h 515410"/>
                  <a:gd name="connsiteX9" fmla="*/ 107682 w 607286"/>
                  <a:gd name="connsiteY9" fmla="*/ 435519 h 515410"/>
                  <a:gd name="connsiteX10" fmla="*/ 246732 w 607286"/>
                  <a:gd name="connsiteY10" fmla="*/ 261798 h 515410"/>
                  <a:gd name="connsiteX11" fmla="*/ 494038 w 607286"/>
                  <a:gd name="connsiteY11" fmla="*/ 237453 h 515410"/>
                  <a:gd name="connsiteX12" fmla="*/ 607169 w 607286"/>
                  <a:gd name="connsiteY12" fmla="*/ 381785 h 515410"/>
                  <a:gd name="connsiteX13" fmla="*/ 607286 w 607286"/>
                  <a:gd name="connsiteY13" fmla="*/ 388580 h 515410"/>
                  <a:gd name="connsiteX14" fmla="*/ 607286 w 607286"/>
                  <a:gd name="connsiteY14" fmla="*/ 396312 h 515410"/>
                  <a:gd name="connsiteX15" fmla="*/ 527367 w 607286"/>
                  <a:gd name="connsiteY15" fmla="*/ 436730 h 515410"/>
                  <a:gd name="connsiteX16" fmla="*/ 496972 w 607286"/>
                  <a:gd name="connsiteY16" fmla="*/ 296029 h 515410"/>
                  <a:gd name="connsiteX17" fmla="*/ 443927 w 607286"/>
                  <a:gd name="connsiteY17" fmla="*/ 255026 h 515410"/>
                  <a:gd name="connsiteX18" fmla="*/ 447800 w 607286"/>
                  <a:gd name="connsiteY18" fmla="*/ 255143 h 515410"/>
                  <a:gd name="connsiteX19" fmla="*/ 494038 w 607286"/>
                  <a:gd name="connsiteY19" fmla="*/ 237453 h 515410"/>
                  <a:gd name="connsiteX20" fmla="*/ 113199 w 607286"/>
                  <a:gd name="connsiteY20" fmla="*/ 237453 h 515410"/>
                  <a:gd name="connsiteX21" fmla="*/ 159417 w 607286"/>
                  <a:gd name="connsiteY21" fmla="*/ 255143 h 515410"/>
                  <a:gd name="connsiteX22" fmla="*/ 163288 w 607286"/>
                  <a:gd name="connsiteY22" fmla="*/ 255026 h 515410"/>
                  <a:gd name="connsiteX23" fmla="*/ 110266 w 607286"/>
                  <a:gd name="connsiteY23" fmla="*/ 296029 h 515410"/>
                  <a:gd name="connsiteX24" fmla="*/ 79884 w 607286"/>
                  <a:gd name="connsiteY24" fmla="*/ 436730 h 515410"/>
                  <a:gd name="connsiteX25" fmla="*/ 0 w 607286"/>
                  <a:gd name="connsiteY25" fmla="*/ 396312 h 515410"/>
                  <a:gd name="connsiteX26" fmla="*/ 0 w 607286"/>
                  <a:gd name="connsiteY26" fmla="*/ 388580 h 515410"/>
                  <a:gd name="connsiteX27" fmla="*/ 235 w 607286"/>
                  <a:gd name="connsiteY27" fmla="*/ 381785 h 515410"/>
                  <a:gd name="connsiteX28" fmla="*/ 113199 w 607286"/>
                  <a:gd name="connsiteY28" fmla="*/ 237453 h 515410"/>
                  <a:gd name="connsiteX29" fmla="*/ 447940 w 607286"/>
                  <a:gd name="connsiteY29" fmla="*/ 24839 h 515410"/>
                  <a:gd name="connsiteX30" fmla="*/ 532275 w 607286"/>
                  <a:gd name="connsiteY30" fmla="*/ 127229 h 515410"/>
                  <a:gd name="connsiteX31" fmla="*/ 447940 w 607286"/>
                  <a:gd name="connsiteY31" fmla="*/ 229620 h 515410"/>
                  <a:gd name="connsiteX32" fmla="*/ 409350 w 607286"/>
                  <a:gd name="connsiteY32" fmla="*/ 218373 h 515410"/>
                  <a:gd name="connsiteX33" fmla="*/ 435272 w 607286"/>
                  <a:gd name="connsiteY33" fmla="*/ 126058 h 515410"/>
                  <a:gd name="connsiteX34" fmla="*/ 416388 w 607286"/>
                  <a:gd name="connsiteY34" fmla="*/ 28588 h 515410"/>
                  <a:gd name="connsiteX35" fmla="*/ 447940 w 607286"/>
                  <a:gd name="connsiteY35" fmla="*/ 24839 h 515410"/>
                  <a:gd name="connsiteX36" fmla="*/ 159441 w 607286"/>
                  <a:gd name="connsiteY36" fmla="*/ 24839 h 515410"/>
                  <a:gd name="connsiteX37" fmla="*/ 190894 w 607286"/>
                  <a:gd name="connsiteY37" fmla="*/ 28588 h 515410"/>
                  <a:gd name="connsiteX38" fmla="*/ 171999 w 607286"/>
                  <a:gd name="connsiteY38" fmla="*/ 126058 h 515410"/>
                  <a:gd name="connsiteX39" fmla="*/ 197936 w 607286"/>
                  <a:gd name="connsiteY39" fmla="*/ 218373 h 515410"/>
                  <a:gd name="connsiteX40" fmla="*/ 159441 w 607286"/>
                  <a:gd name="connsiteY40" fmla="*/ 229620 h 515410"/>
                  <a:gd name="connsiteX41" fmla="*/ 74940 w 607286"/>
                  <a:gd name="connsiteY41" fmla="*/ 127229 h 515410"/>
                  <a:gd name="connsiteX42" fmla="*/ 159441 w 607286"/>
                  <a:gd name="connsiteY42" fmla="*/ 24839 h 515410"/>
                  <a:gd name="connsiteX43" fmla="*/ 303643 w 607286"/>
                  <a:gd name="connsiteY43" fmla="*/ 0 h 515410"/>
                  <a:gd name="connsiteX44" fmla="*/ 407586 w 607286"/>
                  <a:gd name="connsiteY44" fmla="*/ 126030 h 515410"/>
                  <a:gd name="connsiteX45" fmla="*/ 303643 w 607286"/>
                  <a:gd name="connsiteY45" fmla="*/ 252060 h 515410"/>
                  <a:gd name="connsiteX46" fmla="*/ 199700 w 607286"/>
                  <a:gd name="connsiteY46" fmla="*/ 126030 h 515410"/>
                  <a:gd name="connsiteX47" fmla="*/ 303643 w 607286"/>
                  <a:gd name="connsiteY47" fmla="*/ 0 h 515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07286" h="515410">
                    <a:moveTo>
                      <a:pt x="246732" y="261798"/>
                    </a:moveTo>
                    <a:cubicBezTo>
                      <a:pt x="246732" y="261798"/>
                      <a:pt x="263864" y="283469"/>
                      <a:pt x="303643" y="283469"/>
                    </a:cubicBezTo>
                    <a:cubicBezTo>
                      <a:pt x="343539" y="283469"/>
                      <a:pt x="360554" y="261798"/>
                      <a:pt x="360554" y="261798"/>
                    </a:cubicBezTo>
                    <a:cubicBezTo>
                      <a:pt x="482003" y="283586"/>
                      <a:pt x="497844" y="318143"/>
                      <a:pt x="499721" y="439385"/>
                    </a:cubicBezTo>
                    <a:cubicBezTo>
                      <a:pt x="499839" y="447233"/>
                      <a:pt x="499956" y="448522"/>
                      <a:pt x="499956" y="447819"/>
                    </a:cubicBezTo>
                    <a:cubicBezTo>
                      <a:pt x="499956" y="449928"/>
                      <a:pt x="499956" y="452973"/>
                      <a:pt x="499956" y="457308"/>
                    </a:cubicBezTo>
                    <a:cubicBezTo>
                      <a:pt x="499956" y="457308"/>
                      <a:pt x="471090" y="515410"/>
                      <a:pt x="303643" y="515410"/>
                    </a:cubicBezTo>
                    <a:cubicBezTo>
                      <a:pt x="136313" y="515410"/>
                      <a:pt x="107330" y="457308"/>
                      <a:pt x="107330" y="457308"/>
                    </a:cubicBezTo>
                    <a:cubicBezTo>
                      <a:pt x="107330" y="450513"/>
                      <a:pt x="107330" y="446648"/>
                      <a:pt x="107330" y="444539"/>
                    </a:cubicBezTo>
                    <a:cubicBezTo>
                      <a:pt x="107330" y="445593"/>
                      <a:pt x="107447" y="445125"/>
                      <a:pt x="107682" y="435519"/>
                    </a:cubicBezTo>
                    <a:cubicBezTo>
                      <a:pt x="109794" y="317440"/>
                      <a:pt x="126691" y="283352"/>
                      <a:pt x="246732" y="261798"/>
                    </a:cubicBezTo>
                    <a:close/>
                    <a:moveTo>
                      <a:pt x="494038" y="237453"/>
                    </a:moveTo>
                    <a:cubicBezTo>
                      <a:pt x="592734" y="255260"/>
                      <a:pt x="605526" y="283260"/>
                      <a:pt x="607169" y="381785"/>
                    </a:cubicBezTo>
                    <a:cubicBezTo>
                      <a:pt x="607286" y="388112"/>
                      <a:pt x="607286" y="389166"/>
                      <a:pt x="607286" y="388580"/>
                    </a:cubicBezTo>
                    <a:cubicBezTo>
                      <a:pt x="607286" y="390220"/>
                      <a:pt x="607286" y="392681"/>
                      <a:pt x="607286" y="396312"/>
                    </a:cubicBezTo>
                    <a:cubicBezTo>
                      <a:pt x="607286" y="396312"/>
                      <a:pt x="593673" y="423609"/>
                      <a:pt x="527367" y="436730"/>
                    </a:cubicBezTo>
                    <a:cubicBezTo>
                      <a:pt x="526311" y="372413"/>
                      <a:pt x="520795" y="328598"/>
                      <a:pt x="496972" y="296029"/>
                    </a:cubicBezTo>
                    <a:cubicBezTo>
                      <a:pt x="483241" y="277168"/>
                      <a:pt x="464464" y="264281"/>
                      <a:pt x="443927" y="255026"/>
                    </a:cubicBezTo>
                    <a:cubicBezTo>
                      <a:pt x="445218" y="255026"/>
                      <a:pt x="446509" y="255143"/>
                      <a:pt x="447800" y="255143"/>
                    </a:cubicBezTo>
                    <a:cubicBezTo>
                      <a:pt x="480190" y="255143"/>
                      <a:pt x="494038" y="237453"/>
                      <a:pt x="494038" y="237453"/>
                    </a:cubicBezTo>
                    <a:close/>
                    <a:moveTo>
                      <a:pt x="113199" y="237453"/>
                    </a:moveTo>
                    <a:cubicBezTo>
                      <a:pt x="113199" y="237453"/>
                      <a:pt x="127041" y="255143"/>
                      <a:pt x="159417" y="255143"/>
                    </a:cubicBezTo>
                    <a:cubicBezTo>
                      <a:pt x="160707" y="255143"/>
                      <a:pt x="161998" y="255026"/>
                      <a:pt x="163288" y="255026"/>
                    </a:cubicBezTo>
                    <a:cubicBezTo>
                      <a:pt x="142760" y="264281"/>
                      <a:pt x="124108" y="277168"/>
                      <a:pt x="110266" y="296029"/>
                    </a:cubicBezTo>
                    <a:cubicBezTo>
                      <a:pt x="86453" y="328598"/>
                      <a:pt x="81057" y="372413"/>
                      <a:pt x="79884" y="436730"/>
                    </a:cubicBezTo>
                    <a:cubicBezTo>
                      <a:pt x="13607" y="423609"/>
                      <a:pt x="0" y="396312"/>
                      <a:pt x="0" y="396312"/>
                    </a:cubicBezTo>
                    <a:cubicBezTo>
                      <a:pt x="0" y="392681"/>
                      <a:pt x="0" y="390220"/>
                      <a:pt x="0" y="388580"/>
                    </a:cubicBezTo>
                    <a:cubicBezTo>
                      <a:pt x="0" y="389166"/>
                      <a:pt x="117" y="388112"/>
                      <a:pt x="235" y="381785"/>
                    </a:cubicBezTo>
                    <a:cubicBezTo>
                      <a:pt x="1760" y="283260"/>
                      <a:pt x="14663" y="255260"/>
                      <a:pt x="113199" y="237453"/>
                    </a:cubicBezTo>
                    <a:close/>
                    <a:moveTo>
                      <a:pt x="447940" y="24839"/>
                    </a:moveTo>
                    <a:cubicBezTo>
                      <a:pt x="519842" y="24839"/>
                      <a:pt x="532275" y="70645"/>
                      <a:pt x="532275" y="127229"/>
                    </a:cubicBezTo>
                    <a:cubicBezTo>
                      <a:pt x="532275" y="183814"/>
                      <a:pt x="494506" y="229620"/>
                      <a:pt x="447940" y="229620"/>
                    </a:cubicBezTo>
                    <a:cubicBezTo>
                      <a:pt x="433982" y="229620"/>
                      <a:pt x="420962" y="225520"/>
                      <a:pt x="409350" y="218373"/>
                    </a:cubicBezTo>
                    <a:cubicBezTo>
                      <a:pt x="426123" y="191780"/>
                      <a:pt x="435272" y="159681"/>
                      <a:pt x="435272" y="126058"/>
                    </a:cubicBezTo>
                    <a:cubicBezTo>
                      <a:pt x="435272" y="96419"/>
                      <a:pt x="433044" y="59164"/>
                      <a:pt x="416388" y="28588"/>
                    </a:cubicBezTo>
                    <a:cubicBezTo>
                      <a:pt x="425302" y="26128"/>
                      <a:pt x="435741" y="24839"/>
                      <a:pt x="447940" y="24839"/>
                    </a:cubicBezTo>
                    <a:close/>
                    <a:moveTo>
                      <a:pt x="159441" y="24839"/>
                    </a:moveTo>
                    <a:cubicBezTo>
                      <a:pt x="171529" y="24839"/>
                      <a:pt x="181975" y="26128"/>
                      <a:pt x="190894" y="28588"/>
                    </a:cubicBezTo>
                    <a:cubicBezTo>
                      <a:pt x="174346" y="59164"/>
                      <a:pt x="171999" y="96419"/>
                      <a:pt x="171999" y="126058"/>
                    </a:cubicBezTo>
                    <a:cubicBezTo>
                      <a:pt x="171999" y="159681"/>
                      <a:pt x="181153" y="191780"/>
                      <a:pt x="197936" y="218373"/>
                    </a:cubicBezTo>
                    <a:cubicBezTo>
                      <a:pt x="186434" y="225520"/>
                      <a:pt x="173290" y="229620"/>
                      <a:pt x="159441" y="229620"/>
                    </a:cubicBezTo>
                    <a:cubicBezTo>
                      <a:pt x="112848" y="229620"/>
                      <a:pt x="74940" y="183814"/>
                      <a:pt x="74940" y="127229"/>
                    </a:cubicBezTo>
                    <a:cubicBezTo>
                      <a:pt x="74940" y="70645"/>
                      <a:pt x="87380" y="24839"/>
                      <a:pt x="159441" y="24839"/>
                    </a:cubicBezTo>
                    <a:close/>
                    <a:moveTo>
                      <a:pt x="303643" y="0"/>
                    </a:moveTo>
                    <a:cubicBezTo>
                      <a:pt x="392335" y="0"/>
                      <a:pt x="407586" y="56456"/>
                      <a:pt x="407586" y="126030"/>
                    </a:cubicBezTo>
                    <a:cubicBezTo>
                      <a:pt x="407586" y="195604"/>
                      <a:pt x="361011" y="252060"/>
                      <a:pt x="303643" y="252060"/>
                    </a:cubicBezTo>
                    <a:cubicBezTo>
                      <a:pt x="246275" y="252060"/>
                      <a:pt x="199700" y="195604"/>
                      <a:pt x="199700" y="126030"/>
                    </a:cubicBezTo>
                    <a:cubicBezTo>
                      <a:pt x="199700" y="56456"/>
                      <a:pt x="215069" y="0"/>
                      <a:pt x="303643" y="0"/>
                    </a:cubicBezTo>
                    <a:close/>
                  </a:path>
                </a:pathLst>
              </a:custGeom>
              <a:solidFill>
                <a:schemeClr val="bg1"/>
              </a:solidFill>
              <a:ln>
                <a:noFill/>
              </a:ln>
            </p:spPr>
            <p:txBody>
              <a:bodyPr/>
              <a:lstStyle/>
              <a:p>
                <a:endParaRPr lang="zh-CN" altLang="en-US">
                  <a:latin typeface="华文中宋" panose="02010600040101010101" pitchFamily="2" charset="-122"/>
                  <a:ea typeface="方正黑体简体" panose="02010601030101010101" pitchFamily="2" charset="-122"/>
                  <a:sym typeface="思源黑体旧字形"/>
                </a:endParaRPr>
              </a:p>
            </p:txBody>
          </p:sp>
        </p:grpSp>
      </p:gr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5"/>
                                        </p:tgtEl>
                                        <p:attrNameLst>
                                          <p:attrName>ppt_y</p:attrName>
                                        </p:attrNameLst>
                                      </p:cBhvr>
                                      <p:tavLst>
                                        <p:tav tm="0">
                                          <p:val>
                                            <p:strVal val="#ppt_y"/>
                                          </p:val>
                                        </p:tav>
                                        <p:tav tm="100000">
                                          <p:val>
                                            <p:strVal val="#ppt_y"/>
                                          </p:val>
                                        </p:tav>
                                      </p:tavLst>
                                    </p:anim>
                                    <p:anim calcmode="lin" valueType="num">
                                      <p:cBhvr>
                                        <p:cTn id="17"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5"/>
                                        </p:tgtEl>
                                      </p:cBhvr>
                                    </p:animEffect>
                                  </p:childTnLst>
                                </p:cTn>
                              </p:par>
                            </p:childTnLst>
                          </p:cTn>
                        </p:par>
                        <p:par>
                          <p:cTn id="20" fill="hold">
                            <p:stCondLst>
                              <p:cond delay="2049"/>
                            </p:stCondLst>
                            <p:childTnLst>
                              <p:par>
                                <p:cTn id="21" presetID="22" presetClass="entr" presetSubtype="4"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down)">
                                      <p:cBhvr>
                                        <p:cTn id="23" dur="500"/>
                                        <p:tgtEl>
                                          <p:spTgt spid="29"/>
                                        </p:tgtEl>
                                      </p:cBhvr>
                                    </p:animEffect>
                                  </p:childTnLst>
                                </p:cTn>
                              </p:par>
                            </p:childTnLst>
                          </p:cTn>
                        </p:par>
                        <p:par>
                          <p:cTn id="24" fill="hold">
                            <p:stCondLst>
                              <p:cond delay="2549"/>
                            </p:stCondLst>
                            <p:childTnLst>
                              <p:par>
                                <p:cTn id="25" presetID="22" presetClass="entr" presetSubtype="8"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29" grpId="0" animBg="1"/>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纺织企业重大事故隐患解读</a:t>
            </a:r>
          </a:p>
        </p:txBody>
      </p:sp>
      <p:sp>
        <p:nvSpPr>
          <p:cNvPr id="8" name="文本框 7"/>
          <p:cNvSpPr txBox="1"/>
          <p:nvPr/>
        </p:nvSpPr>
        <p:spPr>
          <a:xfrm>
            <a:off x="251520" y="4491666"/>
            <a:ext cx="3665064" cy="338554"/>
          </a:xfrm>
          <a:prstGeom prst="rect">
            <a:avLst/>
          </a:prstGeom>
          <a:noFill/>
        </p:spPr>
        <p:txBody>
          <a:bodyPr wrap="square">
            <a:spAutoFit/>
          </a:bodyPr>
          <a:lstStyle/>
          <a:p>
            <a:r>
              <a:rPr lang="zh-CN" altLang="en-US" sz="1600" dirty="0">
                <a:solidFill>
                  <a:srgbClr val="0070C0"/>
                </a:solidFill>
              </a:rPr>
              <a:t>热媒炉与人员密集场所隔开，单独设置</a:t>
            </a:r>
          </a:p>
        </p:txBody>
      </p:sp>
      <p:sp>
        <p:nvSpPr>
          <p:cNvPr id="10" name="矩形 9"/>
          <p:cNvSpPr/>
          <p:nvPr/>
        </p:nvSpPr>
        <p:spPr>
          <a:xfrm>
            <a:off x="467544" y="742120"/>
            <a:ext cx="8064896" cy="636366"/>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（一）纱、线、织物加工的烧毛、开幅、烘干等热定型工艺的汽化室、燃气贮罐、储油罐、热媒炉，未与生产加工等人员聚集</a:t>
            </a:r>
            <a:r>
              <a:rPr lang="zh-CN" altLang="en-US" sz="1600" dirty="0" smtClean="0"/>
              <a:t>场所</a:t>
            </a:r>
            <a:r>
              <a:rPr lang="zh-CN" altLang="en-US" sz="1600" dirty="0"/>
              <a:t>隔开或者单独</a:t>
            </a:r>
            <a:r>
              <a:rPr lang="zh-CN" altLang="en-US" sz="1600" dirty="0" smtClean="0"/>
              <a:t>设置</a:t>
            </a:r>
            <a:endParaRPr lang="zh-CN" altLang="en-US" sz="1600" dirty="0"/>
          </a:p>
        </p:txBody>
      </p:sp>
      <p:sp>
        <p:nvSpPr>
          <p:cNvPr id="11" name="文本框 10"/>
          <p:cNvSpPr txBox="1"/>
          <p:nvPr/>
        </p:nvSpPr>
        <p:spPr>
          <a:xfrm>
            <a:off x="3916584" y="2691804"/>
            <a:ext cx="4543848" cy="1097736"/>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纱、线、织物加工的烧毛、开幅、烘干等热定型工艺的汽化室、燃气贮罐、储油罐、热媒炉，未与生产加工等人员聚集场所隔开或者单独设置。</a:t>
            </a:r>
          </a:p>
        </p:txBody>
      </p:sp>
      <p:sp>
        <p:nvSpPr>
          <p:cNvPr id="12" name="文本框 11"/>
          <p:cNvSpPr txBox="1"/>
          <p:nvPr/>
        </p:nvSpPr>
        <p:spPr>
          <a:xfrm>
            <a:off x="467544" y="1378486"/>
            <a:ext cx="7992888" cy="1313180"/>
          </a:xfrm>
          <a:prstGeom prst="rect">
            <a:avLst/>
          </a:prstGeom>
          <a:noFill/>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r>
              <a:rPr lang="zh-CN" altLang="en-US" sz="1600" b="1" dirty="0" smtClean="0">
                <a:solidFill>
                  <a:srgbClr val="002060"/>
                </a:solidFill>
                <a:latin typeface="+mn-ea"/>
                <a:cs typeface="Times New Roman" panose="02020603050405020304" charset="0"/>
              </a:rPr>
              <a:t>：</a:t>
            </a:r>
            <a:endParaRPr lang="en-US" altLang="zh-CN" sz="1600" b="1" dirty="0" smtClean="0">
              <a:solidFill>
                <a:srgbClr val="002060"/>
              </a:solidFill>
              <a:latin typeface="+mn-ea"/>
              <a:cs typeface="Times New Roman" panose="02020603050405020304" charset="0"/>
            </a:endParaRPr>
          </a:p>
          <a:p>
            <a:pPr indent="406400" algn="just"/>
            <a:r>
              <a:rPr lang="zh-CN" altLang="en-US" sz="1400" dirty="0"/>
              <a:t> （</a:t>
            </a:r>
            <a:r>
              <a:rPr lang="en-US" altLang="zh-CN" sz="1400" dirty="0"/>
              <a:t>1</a:t>
            </a:r>
            <a:r>
              <a:rPr lang="zh-CN" altLang="en-US" sz="1400" dirty="0"/>
              <a:t>）“</a:t>
            </a:r>
            <a:r>
              <a:rPr lang="zh-CN" altLang="en-US" sz="1400" b="1" dirty="0"/>
              <a:t>隔开</a:t>
            </a:r>
            <a:r>
              <a:rPr lang="zh-CN" altLang="en-US" sz="1400" dirty="0"/>
              <a:t>”是指汽化室、燃气贮罐、储油罐、热媒炉等安全风险较高的设备设施设置在生产厂房内的独立房间内，与人员</a:t>
            </a:r>
            <a:r>
              <a:rPr lang="zh-CN" altLang="en-US" sz="1400" dirty="0" smtClean="0"/>
              <a:t>聚集场所</a:t>
            </a:r>
            <a:r>
              <a:rPr lang="zh-CN" altLang="en-US" sz="1400" dirty="0"/>
              <a:t>分开。</a:t>
            </a:r>
          </a:p>
          <a:p>
            <a:pPr indent="406400" algn="just"/>
            <a:r>
              <a:rPr lang="zh-CN" altLang="en-US" sz="1400" dirty="0"/>
              <a:t>（</a:t>
            </a:r>
            <a:r>
              <a:rPr lang="en-US" altLang="zh-CN" sz="1400" dirty="0"/>
              <a:t>2</a:t>
            </a:r>
            <a:r>
              <a:rPr lang="zh-CN" altLang="en-US" sz="1400" dirty="0"/>
              <a:t>）“</a:t>
            </a:r>
            <a:r>
              <a:rPr lang="zh-CN" altLang="en-US" sz="1400" b="1" dirty="0"/>
              <a:t>单独设置</a:t>
            </a:r>
            <a:r>
              <a:rPr lang="zh-CN" altLang="en-US" sz="1400" dirty="0"/>
              <a:t>”是指汽化室、燃气贮罐、储油罐、热媒炉等安全风险较高的设备设施设置在生产厂房外，与生产厂房内的人员 聚集场所分开。</a:t>
            </a:r>
          </a:p>
        </p:txBody>
      </p:sp>
      <p:pic>
        <p:nvPicPr>
          <p:cNvPr id="5" name="图片 4"/>
          <p:cNvPicPr>
            <a:picLocks noChangeAspect="1"/>
          </p:cNvPicPr>
          <p:nvPr/>
        </p:nvPicPr>
        <p:blipFill>
          <a:blip r:embed="rId3"/>
          <a:stretch>
            <a:fillRect/>
          </a:stretch>
        </p:blipFill>
        <p:spPr>
          <a:xfrm>
            <a:off x="929965" y="2716135"/>
            <a:ext cx="2705854" cy="1800000"/>
          </a:xfrm>
          <a:prstGeom prst="rect">
            <a:avLst/>
          </a:prstGeom>
        </p:spPr>
      </p:pic>
      <p:pic>
        <p:nvPicPr>
          <p:cNvPr id="9" name="图片 8"/>
          <p:cNvPicPr>
            <a:picLocks noChangeAspect="1"/>
          </p:cNvPicPr>
          <p:nvPr/>
        </p:nvPicPr>
        <p:blipFill>
          <a:blip r:embed="rId4"/>
          <a:stretch>
            <a:fillRect/>
          </a:stretch>
        </p:blipFill>
        <p:spPr>
          <a:xfrm>
            <a:off x="971600" y="2756410"/>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纺织企业重大事故隐患解读</a:t>
            </a:r>
          </a:p>
        </p:txBody>
      </p:sp>
      <p:sp>
        <p:nvSpPr>
          <p:cNvPr id="11" name="矩形 10"/>
          <p:cNvSpPr/>
          <p:nvPr/>
        </p:nvSpPr>
        <p:spPr>
          <a:xfrm>
            <a:off x="467544" y="742120"/>
            <a:ext cx="8064896" cy="636366"/>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（二）保险粉、双氧水、次氯酸钠、亚氯酸钠、雕白粉（吊白块）与禁忌物料混合储存，或者保险粉储存场所未采取防水防潮</a:t>
            </a:r>
            <a:r>
              <a:rPr lang="zh-CN" altLang="en-US" sz="1600" dirty="0" smtClean="0"/>
              <a:t>措施</a:t>
            </a:r>
            <a:endParaRPr lang="zh-CN" altLang="en-US" sz="1600" dirty="0"/>
          </a:p>
        </p:txBody>
      </p:sp>
      <p:sp>
        <p:nvSpPr>
          <p:cNvPr id="12" name="文本框 11"/>
          <p:cNvSpPr txBox="1"/>
          <p:nvPr/>
        </p:nvSpPr>
        <p:spPr>
          <a:xfrm>
            <a:off x="467544" y="1378486"/>
            <a:ext cx="7992888" cy="1097736"/>
          </a:xfrm>
          <a:prstGeom prst="rect">
            <a:avLst/>
          </a:prstGeom>
          <a:noFill/>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r>
              <a:rPr lang="zh-CN" altLang="en-US" sz="1600" b="1" dirty="0" smtClean="0">
                <a:solidFill>
                  <a:srgbClr val="002060"/>
                </a:solidFill>
                <a:latin typeface="+mn-ea"/>
                <a:cs typeface="Times New Roman" panose="02020603050405020304" charset="0"/>
              </a:rPr>
              <a:t>：</a:t>
            </a:r>
            <a:endParaRPr lang="en-US" altLang="zh-CN" sz="1600" b="1" dirty="0" smtClean="0">
              <a:solidFill>
                <a:srgbClr val="002060"/>
              </a:solidFill>
              <a:latin typeface="+mn-ea"/>
              <a:cs typeface="Times New Roman" panose="02020603050405020304" charset="0"/>
            </a:endParaRPr>
          </a:p>
          <a:p>
            <a:pPr indent="406400" algn="just"/>
            <a:r>
              <a:rPr lang="zh-CN" altLang="en-US" sz="1400" dirty="0"/>
              <a:t> “</a:t>
            </a:r>
            <a:r>
              <a:rPr lang="zh-CN" altLang="en-US" sz="1400" b="1" dirty="0"/>
              <a:t>禁忌物料</a:t>
            </a:r>
            <a:r>
              <a:rPr lang="zh-CN" altLang="en-US" sz="1400" dirty="0"/>
              <a:t>”是指容易发生化学反应或者灭火方法不同的物品。保险粉（连二亚硫酸钠）、雕白粉（吊白块，次硫酸氢钠甲醛）与酸类物质、氧化剂接触，或者双氧水（过氧化氢水溶液）、次氯酸钠、亚氯酸钠与还原剂接触，易发生强烈的氧化还原反应，释放</a:t>
            </a:r>
            <a:r>
              <a:rPr lang="zh-CN" altLang="en-US" sz="1400" dirty="0" smtClean="0"/>
              <a:t>热量</a:t>
            </a:r>
            <a:r>
              <a:rPr lang="zh-CN" altLang="en-US" sz="1400" dirty="0"/>
              <a:t>和有毒物质。</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纺织企业重大事故隐患解读</a:t>
            </a:r>
          </a:p>
        </p:txBody>
      </p:sp>
      <p:sp>
        <p:nvSpPr>
          <p:cNvPr id="10" name="文本框 9"/>
          <p:cNvSpPr txBox="1"/>
          <p:nvPr/>
        </p:nvSpPr>
        <p:spPr>
          <a:xfrm>
            <a:off x="1591821" y="4371950"/>
            <a:ext cx="1000831" cy="338554"/>
          </a:xfrm>
          <a:prstGeom prst="rect">
            <a:avLst/>
          </a:prstGeom>
          <a:noFill/>
        </p:spPr>
        <p:txBody>
          <a:bodyPr wrap="square">
            <a:spAutoFit/>
          </a:bodyPr>
          <a:lstStyle/>
          <a:p>
            <a:r>
              <a:rPr lang="zh-CN" altLang="en-US" sz="1600" dirty="0">
                <a:solidFill>
                  <a:srgbClr val="FF0000"/>
                </a:solidFill>
              </a:rPr>
              <a:t>混合</a:t>
            </a:r>
            <a:r>
              <a:rPr lang="zh-CN" altLang="en-US" sz="1600" dirty="0" smtClean="0">
                <a:solidFill>
                  <a:srgbClr val="FF0000"/>
                </a:solidFill>
              </a:rPr>
              <a:t>存放</a:t>
            </a:r>
            <a:endParaRPr lang="zh-CN" altLang="en-US" sz="1600" dirty="0">
              <a:solidFill>
                <a:srgbClr val="FF0000"/>
              </a:solidFill>
            </a:endParaRPr>
          </a:p>
        </p:txBody>
      </p:sp>
      <p:sp>
        <p:nvSpPr>
          <p:cNvPr id="11" name="矩形 10"/>
          <p:cNvSpPr/>
          <p:nvPr/>
        </p:nvSpPr>
        <p:spPr>
          <a:xfrm>
            <a:off x="467544" y="742120"/>
            <a:ext cx="8064896" cy="636366"/>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（二）保险粉、双氧水、次氯酸钠、亚氯酸钠、雕白粉（吊白块）与禁忌物料混合储存，或者保险粉储存场所未采取防水防潮</a:t>
            </a:r>
            <a:r>
              <a:rPr lang="zh-CN" altLang="en-US" sz="1600" dirty="0" smtClean="0"/>
              <a:t>措施</a:t>
            </a:r>
            <a:endParaRPr lang="zh-CN" altLang="en-US" sz="1600" dirty="0"/>
          </a:p>
        </p:txBody>
      </p:sp>
      <p:sp>
        <p:nvSpPr>
          <p:cNvPr id="13" name="文本框 12"/>
          <p:cNvSpPr txBox="1"/>
          <p:nvPr/>
        </p:nvSpPr>
        <p:spPr>
          <a:xfrm>
            <a:off x="467544" y="1378487"/>
            <a:ext cx="7992888" cy="1097736"/>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）保险粉、双氧水、次氯酸钠、亚氯酸钠、雕白粉（吊白块） 与禁忌物料混合储存。</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）保险粉露天堆放。</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3</a:t>
            </a:r>
            <a:r>
              <a:rPr lang="zh-CN" altLang="en-US" sz="1400" b="0" dirty="0">
                <a:solidFill>
                  <a:schemeClr val="tx1"/>
                </a:solidFill>
                <a:latin typeface="+mn-lt"/>
                <a:cs typeface="+mn-cs"/>
              </a:rPr>
              <a:t>）储存保险粉的室内场所未采取防水防潮措施。</a:t>
            </a:r>
          </a:p>
        </p:txBody>
      </p:sp>
      <p:pic>
        <p:nvPicPr>
          <p:cNvPr id="3" name="图片 2"/>
          <p:cNvPicPr>
            <a:picLocks noChangeAspect="1"/>
          </p:cNvPicPr>
          <p:nvPr/>
        </p:nvPicPr>
        <p:blipFill>
          <a:blip r:embed="rId3"/>
          <a:stretch>
            <a:fillRect/>
          </a:stretch>
        </p:blipFill>
        <p:spPr>
          <a:xfrm>
            <a:off x="1042366" y="2480974"/>
            <a:ext cx="2099743" cy="1800000"/>
          </a:xfrm>
          <a:prstGeom prst="rect">
            <a:avLst/>
          </a:prstGeom>
        </p:spPr>
      </p:pic>
      <p:pic>
        <p:nvPicPr>
          <p:cNvPr id="8" name="图片 7"/>
          <p:cNvPicPr>
            <a:picLocks noChangeAspect="1"/>
          </p:cNvPicPr>
          <p:nvPr/>
        </p:nvPicPr>
        <p:blipFill>
          <a:blip r:embed="rId4"/>
          <a:stretch>
            <a:fillRect/>
          </a:stretch>
        </p:blipFill>
        <p:spPr>
          <a:xfrm>
            <a:off x="3414116" y="2486234"/>
            <a:ext cx="2099743" cy="1800000"/>
          </a:xfrm>
          <a:prstGeom prst="rect">
            <a:avLst/>
          </a:prstGeom>
        </p:spPr>
      </p:pic>
      <p:pic>
        <p:nvPicPr>
          <p:cNvPr id="9" name="图片 8"/>
          <p:cNvPicPr>
            <a:picLocks noChangeAspect="1"/>
          </p:cNvPicPr>
          <p:nvPr/>
        </p:nvPicPr>
        <p:blipFill>
          <a:blip r:embed="rId5"/>
          <a:stretch>
            <a:fillRect/>
          </a:stretch>
        </p:blipFill>
        <p:spPr>
          <a:xfrm>
            <a:off x="5785866" y="2490049"/>
            <a:ext cx="2792442" cy="1800000"/>
          </a:xfrm>
          <a:prstGeom prst="rect">
            <a:avLst/>
          </a:prstGeom>
        </p:spPr>
      </p:pic>
      <p:sp>
        <p:nvSpPr>
          <p:cNvPr id="16" name="文本框 15"/>
          <p:cNvSpPr txBox="1"/>
          <p:nvPr/>
        </p:nvSpPr>
        <p:spPr>
          <a:xfrm>
            <a:off x="3635895" y="4371950"/>
            <a:ext cx="1656184" cy="338554"/>
          </a:xfrm>
          <a:prstGeom prst="rect">
            <a:avLst/>
          </a:prstGeom>
          <a:noFill/>
        </p:spPr>
        <p:txBody>
          <a:bodyPr wrap="square">
            <a:spAutoFit/>
          </a:bodyPr>
          <a:lstStyle/>
          <a:p>
            <a:r>
              <a:rPr lang="zh-CN" altLang="en-US" sz="1600" dirty="0" smtClean="0">
                <a:solidFill>
                  <a:srgbClr val="0070C0"/>
                </a:solidFill>
              </a:rPr>
              <a:t>保险</a:t>
            </a:r>
            <a:r>
              <a:rPr lang="zh-CN" altLang="en-US" sz="1600" dirty="0">
                <a:solidFill>
                  <a:srgbClr val="0070C0"/>
                </a:solidFill>
              </a:rPr>
              <a:t>粉室内</a:t>
            </a:r>
            <a:r>
              <a:rPr lang="zh-CN" altLang="en-US" sz="1600" dirty="0" smtClean="0">
                <a:solidFill>
                  <a:srgbClr val="0070C0"/>
                </a:solidFill>
              </a:rPr>
              <a:t>存储</a:t>
            </a:r>
            <a:endParaRPr lang="zh-CN" altLang="en-US" sz="1600" dirty="0">
              <a:solidFill>
                <a:srgbClr val="0070C0"/>
              </a:solidFill>
            </a:endParaRPr>
          </a:p>
        </p:txBody>
      </p:sp>
      <p:sp>
        <p:nvSpPr>
          <p:cNvPr id="17" name="文本框 16"/>
          <p:cNvSpPr txBox="1"/>
          <p:nvPr/>
        </p:nvSpPr>
        <p:spPr>
          <a:xfrm>
            <a:off x="6301494" y="4371950"/>
            <a:ext cx="1890554" cy="338554"/>
          </a:xfrm>
          <a:prstGeom prst="rect">
            <a:avLst/>
          </a:prstGeom>
          <a:noFill/>
        </p:spPr>
        <p:txBody>
          <a:bodyPr wrap="square">
            <a:spAutoFit/>
          </a:bodyPr>
          <a:lstStyle/>
          <a:p>
            <a:r>
              <a:rPr lang="zh-CN" altLang="en-US" sz="1600" dirty="0" smtClean="0">
                <a:solidFill>
                  <a:srgbClr val="FF0000"/>
                </a:solidFill>
              </a:rPr>
              <a:t>保险</a:t>
            </a:r>
            <a:r>
              <a:rPr lang="zh-CN" altLang="en-US" sz="1600" dirty="0">
                <a:solidFill>
                  <a:srgbClr val="FF0000"/>
                </a:solidFill>
              </a:rPr>
              <a:t>粉无防水措施</a:t>
            </a:r>
          </a:p>
        </p:txBody>
      </p:sp>
      <p:pic>
        <p:nvPicPr>
          <p:cNvPr id="2" name="图片 1"/>
          <p:cNvPicPr>
            <a:picLocks noChangeAspect="1"/>
          </p:cNvPicPr>
          <p:nvPr/>
        </p:nvPicPr>
        <p:blipFill>
          <a:blip r:embed="rId6"/>
          <a:stretch>
            <a:fillRect/>
          </a:stretch>
        </p:blipFill>
        <p:spPr>
          <a:xfrm>
            <a:off x="1115616" y="2492691"/>
            <a:ext cx="357750" cy="357333"/>
          </a:xfrm>
          <a:prstGeom prst="rect">
            <a:avLst/>
          </a:prstGeom>
        </p:spPr>
      </p:pic>
      <p:pic>
        <p:nvPicPr>
          <p:cNvPr id="4" name="图片 3"/>
          <p:cNvPicPr>
            <a:picLocks noChangeAspect="1"/>
          </p:cNvPicPr>
          <p:nvPr/>
        </p:nvPicPr>
        <p:blipFill>
          <a:blip r:embed="rId6"/>
          <a:stretch>
            <a:fillRect/>
          </a:stretch>
        </p:blipFill>
        <p:spPr>
          <a:xfrm>
            <a:off x="5847214" y="2533309"/>
            <a:ext cx="357750" cy="357333"/>
          </a:xfrm>
          <a:prstGeom prst="rect">
            <a:avLst/>
          </a:prstGeom>
        </p:spPr>
      </p:pic>
      <p:pic>
        <p:nvPicPr>
          <p:cNvPr id="5" name="图片 4"/>
          <p:cNvPicPr>
            <a:picLocks noChangeAspect="1"/>
          </p:cNvPicPr>
          <p:nvPr/>
        </p:nvPicPr>
        <p:blipFill>
          <a:blip r:embed="rId7"/>
          <a:stretch>
            <a:fillRect/>
          </a:stretch>
        </p:blipFill>
        <p:spPr>
          <a:xfrm>
            <a:off x="3473870" y="2533309"/>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剪去单角的矩形 1"/>
          <p:cNvSpPr/>
          <p:nvPr/>
        </p:nvSpPr>
        <p:spPr>
          <a:xfrm>
            <a:off x="0" y="1707654"/>
            <a:ext cx="2448272" cy="2016224"/>
          </a:xfrm>
          <a:prstGeom prst="snip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文本框 3"/>
          <p:cNvSpPr txBox="1"/>
          <p:nvPr/>
        </p:nvSpPr>
        <p:spPr>
          <a:xfrm>
            <a:off x="410451" y="1930936"/>
            <a:ext cx="1553630" cy="1569660"/>
          </a:xfrm>
          <a:prstGeom prst="rect">
            <a:avLst/>
          </a:prstGeom>
          <a:noFill/>
        </p:spPr>
        <p:txBody>
          <a:bodyPr wrap="none" rtlCol="0">
            <a:spAutoFit/>
          </a:bodyPr>
          <a:lstStyle/>
          <a:p>
            <a:r>
              <a:rPr lang="en-US" altLang="zh-CN" sz="9600" dirty="0">
                <a:solidFill>
                  <a:schemeClr val="bg1"/>
                </a:solidFill>
                <a:cs typeface="+mn-ea"/>
                <a:sym typeface="+mn-lt"/>
              </a:rPr>
              <a:t>09</a:t>
            </a:r>
            <a:endParaRPr lang="zh-CN" altLang="en-US" sz="9600" dirty="0">
              <a:solidFill>
                <a:schemeClr val="bg1"/>
              </a:solidFill>
              <a:cs typeface="+mn-ea"/>
              <a:sym typeface="+mn-lt"/>
            </a:endParaRPr>
          </a:p>
        </p:txBody>
      </p:sp>
      <p:sp>
        <p:nvSpPr>
          <p:cNvPr id="5" name="文本框 4"/>
          <p:cNvSpPr txBox="1"/>
          <p:nvPr/>
        </p:nvSpPr>
        <p:spPr>
          <a:xfrm>
            <a:off x="2650972" y="1912855"/>
            <a:ext cx="3877985" cy="2308324"/>
          </a:xfrm>
          <a:prstGeom prst="rect">
            <a:avLst/>
          </a:prstGeom>
          <a:noFill/>
        </p:spPr>
        <p:txBody>
          <a:bodyPr wrap="none" rtlCol="0">
            <a:spAutoFit/>
          </a:bodyPr>
          <a:lstStyle/>
          <a:p>
            <a:r>
              <a:rPr lang="zh-CN" altLang="en-US" sz="4800" b="1" dirty="0">
                <a:solidFill>
                  <a:schemeClr val="tx1">
                    <a:lumMod val="75000"/>
                    <a:lumOff val="25000"/>
                  </a:schemeClr>
                </a:solidFill>
                <a:cs typeface="+mn-ea"/>
                <a:sym typeface="+mn-lt"/>
              </a:rPr>
              <a:t>烟草企业重大</a:t>
            </a:r>
            <a:endParaRPr lang="en-US" altLang="zh-CN" sz="4800" b="1" dirty="0">
              <a:solidFill>
                <a:schemeClr val="tx1">
                  <a:lumMod val="75000"/>
                  <a:lumOff val="25000"/>
                </a:schemeClr>
              </a:solidFill>
              <a:cs typeface="+mn-ea"/>
              <a:sym typeface="+mn-lt"/>
            </a:endParaRPr>
          </a:p>
          <a:p>
            <a:r>
              <a:rPr lang="zh-CN" altLang="en-US" sz="4800" b="1" dirty="0">
                <a:solidFill>
                  <a:schemeClr val="tx1">
                    <a:lumMod val="75000"/>
                    <a:lumOff val="25000"/>
                  </a:schemeClr>
                </a:solidFill>
                <a:cs typeface="+mn-ea"/>
                <a:sym typeface="+mn-lt"/>
              </a:rPr>
              <a:t>事故隐患解读</a:t>
            </a:r>
          </a:p>
          <a:p>
            <a:endParaRPr lang="zh-CN" altLang="en-US" sz="4800" b="1" dirty="0">
              <a:solidFill>
                <a:schemeClr val="tx1">
                  <a:lumMod val="75000"/>
                  <a:lumOff val="25000"/>
                </a:schemeClr>
              </a:solidFill>
              <a:cs typeface="+mn-ea"/>
              <a:sym typeface="+mn-lt"/>
            </a:endParaRPr>
          </a:p>
        </p:txBody>
      </p:sp>
      <p:sp>
        <p:nvSpPr>
          <p:cNvPr id="29" name="矩形 28"/>
          <p:cNvSpPr/>
          <p:nvPr/>
        </p:nvSpPr>
        <p:spPr>
          <a:xfrm>
            <a:off x="6731657" y="1707653"/>
            <a:ext cx="2448272" cy="20162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5"/>
                                        </p:tgtEl>
                                        <p:attrNameLst>
                                          <p:attrName>ppt_y</p:attrName>
                                        </p:attrNameLst>
                                      </p:cBhvr>
                                      <p:tavLst>
                                        <p:tav tm="0">
                                          <p:val>
                                            <p:strVal val="#ppt_y"/>
                                          </p:val>
                                        </p:tav>
                                        <p:tav tm="100000">
                                          <p:val>
                                            <p:strVal val="#ppt_y"/>
                                          </p:val>
                                        </p:tav>
                                      </p:tavLst>
                                    </p:anim>
                                    <p:anim calcmode="lin" valueType="num">
                                      <p:cBhvr>
                                        <p:cTn id="17"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5"/>
                                        </p:tgtEl>
                                      </p:cBhvr>
                                    </p:animEffect>
                                  </p:childTnLst>
                                </p:cTn>
                              </p:par>
                            </p:childTnLst>
                          </p:cTn>
                        </p:par>
                        <p:par>
                          <p:cTn id="20" fill="hold">
                            <p:stCondLst>
                              <p:cond delay="2049"/>
                            </p:stCondLst>
                            <p:childTnLst>
                              <p:par>
                                <p:cTn id="21" presetID="22" presetClass="entr" presetSubtype="4"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down)">
                                      <p:cBhvr>
                                        <p:cTn id="2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2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41797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通用重大事故隐患解读</a:t>
            </a:r>
          </a:p>
        </p:txBody>
      </p:sp>
      <p:sp>
        <p:nvSpPr>
          <p:cNvPr id="2" name="矩形 1"/>
          <p:cNvSpPr/>
          <p:nvPr/>
        </p:nvSpPr>
        <p:spPr>
          <a:xfrm>
            <a:off x="539552" y="1421779"/>
            <a:ext cx="7992888" cy="666849"/>
          </a:xfrm>
          <a:prstGeom prst="rect">
            <a:avLst/>
          </a:prstGeom>
        </p:spPr>
        <p:txBody>
          <a:bodyPr wrap="square">
            <a:spAutoFit/>
          </a:bodyPr>
          <a:lstStyle/>
          <a:p>
            <a:pPr indent="406400" algn="just">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endParaRPr lang="zh-CN" altLang="en-US" sz="1600" b="1" dirty="0">
              <a:solidFill>
                <a:srgbClr val="002060"/>
              </a:solidFill>
              <a:latin typeface="+mn-ea"/>
              <a:cs typeface="Times New Roman" panose="02020603050405020304" charset="0"/>
            </a:endParaRPr>
          </a:p>
          <a:p>
            <a:pPr lvl="0" indent="360680" eaLnBrk="0" fontAlgn="base" hangingPunct="0">
              <a:spcBef>
                <a:spcPct val="0"/>
              </a:spcBef>
              <a:spcAft>
                <a:spcPct val="0"/>
              </a:spcAft>
            </a:pPr>
            <a:r>
              <a:rPr lang="zh-CN" altLang="zh-CN" sz="1400" dirty="0"/>
              <a:t>（</a:t>
            </a:r>
            <a:r>
              <a:rPr lang="en-US" altLang="zh-CN" sz="1400" dirty="0"/>
              <a:t>1</a:t>
            </a:r>
            <a:r>
              <a:rPr lang="zh-CN" altLang="en-US" sz="1400" dirty="0"/>
              <a:t>）企业使用未取得相应特种作业操作证的特种作业人员</a:t>
            </a:r>
            <a:r>
              <a:rPr lang="zh-CN" altLang="en-US" sz="1400" dirty="0" smtClean="0"/>
              <a:t>上岗作业</a:t>
            </a:r>
            <a:r>
              <a:rPr lang="zh-CN" altLang="en-US" sz="1400" dirty="0"/>
              <a:t>。</a:t>
            </a:r>
          </a:p>
        </p:txBody>
      </p:sp>
      <p:sp>
        <p:nvSpPr>
          <p:cNvPr id="4" name="矩形 3"/>
          <p:cNvSpPr/>
          <p:nvPr/>
        </p:nvSpPr>
        <p:spPr>
          <a:xfrm>
            <a:off x="539552" y="981283"/>
            <a:ext cx="7992888" cy="438339"/>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zh-CN" sz="1600" dirty="0"/>
              <a:t>（二）特种作业人员未按照规定经专门的安全作业培训并取得相应资格，上岗</a:t>
            </a:r>
            <a:r>
              <a:rPr lang="zh-CN" altLang="zh-CN" sz="1600" dirty="0" smtClean="0"/>
              <a:t>作业</a:t>
            </a:r>
            <a:endParaRPr lang="zh-CN" altLang="zh-CN" sz="1600" dirty="0"/>
          </a:p>
        </p:txBody>
      </p:sp>
      <p:sp>
        <p:nvSpPr>
          <p:cNvPr id="24" name="矩形 23"/>
          <p:cNvSpPr/>
          <p:nvPr/>
        </p:nvSpPr>
        <p:spPr>
          <a:xfrm>
            <a:off x="3635896" y="4018191"/>
            <a:ext cx="1833466" cy="298623"/>
          </a:xfrm>
          <a:prstGeom prst="rect">
            <a:avLst/>
          </a:prstGeom>
        </p:spPr>
        <p:txBody>
          <a:bodyPr wrap="square">
            <a:noAutofit/>
          </a:bodyPr>
          <a:lstStyle/>
          <a:p>
            <a:r>
              <a:rPr lang="zh-CN" altLang="en-US" sz="1600" dirty="0">
                <a:solidFill>
                  <a:srgbClr val="FF0000"/>
                </a:solidFill>
                <a:cs typeface="+mn-ea"/>
                <a:sym typeface="+mn-lt"/>
              </a:rPr>
              <a:t>无证从事电焊作业</a:t>
            </a:r>
          </a:p>
        </p:txBody>
      </p:sp>
      <p:grpSp>
        <p:nvGrpSpPr>
          <p:cNvPr id="30" name="Group 2"/>
          <p:cNvGrpSpPr/>
          <p:nvPr/>
        </p:nvGrpSpPr>
        <p:grpSpPr bwMode="auto">
          <a:xfrm>
            <a:off x="3242589" y="2144973"/>
            <a:ext cx="2581719" cy="1800000"/>
            <a:chOff x="2496" y="1882"/>
            <a:chExt cx="3497" cy="2778"/>
          </a:xfrm>
        </p:grpSpPr>
        <p:pic>
          <p:nvPicPr>
            <p:cNvPr id="32" name="Picture 3"/>
            <p:cNvPicPr>
              <a:picLocks noChangeAspect="1" noChangeArrowheads="1"/>
            </p:cNvPicPr>
            <p:nvPr/>
          </p:nvPicPr>
          <p:blipFill>
            <a:blip r:embed="rId3"/>
            <a:srcRect/>
            <a:stretch>
              <a:fillRect/>
            </a:stretch>
          </p:blipFill>
          <p:spPr bwMode="auto">
            <a:xfrm>
              <a:off x="2496" y="1882"/>
              <a:ext cx="3497" cy="2778"/>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p:cNvPicPr>
              <a:picLocks noChangeAspect="1" noChangeArrowheads="1"/>
            </p:cNvPicPr>
            <p:nvPr/>
          </p:nvPicPr>
          <p:blipFill>
            <a:blip r:embed="rId4"/>
            <a:srcRect/>
            <a:stretch>
              <a:fillRect/>
            </a:stretch>
          </p:blipFill>
          <p:spPr bwMode="auto">
            <a:xfrm>
              <a:off x="2635" y="1995"/>
              <a:ext cx="432" cy="600"/>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烟草企业重大事故隐患解读</a:t>
            </a:r>
          </a:p>
        </p:txBody>
      </p:sp>
      <p:sp>
        <p:nvSpPr>
          <p:cNvPr id="13" name="文本框 12"/>
          <p:cNvSpPr txBox="1"/>
          <p:nvPr/>
        </p:nvSpPr>
        <p:spPr>
          <a:xfrm>
            <a:off x="3492947" y="4294261"/>
            <a:ext cx="1404156" cy="338554"/>
          </a:xfrm>
          <a:prstGeom prst="rect">
            <a:avLst/>
          </a:prstGeom>
          <a:noFill/>
        </p:spPr>
        <p:txBody>
          <a:bodyPr wrap="square">
            <a:spAutoFit/>
          </a:bodyPr>
          <a:lstStyle/>
          <a:p>
            <a:r>
              <a:rPr lang="zh-CN" altLang="en-US" sz="1600" dirty="0">
                <a:solidFill>
                  <a:srgbClr val="0070C0"/>
                </a:solidFill>
              </a:rPr>
              <a:t>磷化氢</a:t>
            </a:r>
            <a:r>
              <a:rPr lang="zh-CN" altLang="en-US" sz="1600" dirty="0" smtClean="0">
                <a:solidFill>
                  <a:srgbClr val="0070C0"/>
                </a:solidFill>
              </a:rPr>
              <a:t>报警器</a:t>
            </a:r>
            <a:endParaRPr lang="zh-CN" altLang="en-US" sz="1600" dirty="0">
              <a:solidFill>
                <a:srgbClr val="0070C0"/>
              </a:solidFill>
            </a:endParaRPr>
          </a:p>
        </p:txBody>
      </p:sp>
      <p:sp>
        <p:nvSpPr>
          <p:cNvPr id="10" name="矩形 9"/>
          <p:cNvSpPr/>
          <p:nvPr/>
        </p:nvSpPr>
        <p:spPr>
          <a:xfrm>
            <a:off x="467544" y="742120"/>
            <a:ext cx="8064896" cy="67750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（一）熏蒸作业场所未配备磷化氢气体浓度监测报警仪器，或者未配备防毒面具，或者熏蒸杀虫作业前未确认无关人员全部撤离熏蒸作业</a:t>
            </a:r>
            <a:r>
              <a:rPr lang="zh-CN" altLang="en-US" sz="1600" dirty="0" smtClean="0"/>
              <a:t>场所</a:t>
            </a:r>
            <a:endParaRPr lang="zh-CN" altLang="en-US" sz="1600" dirty="0"/>
          </a:p>
        </p:txBody>
      </p:sp>
      <p:sp>
        <p:nvSpPr>
          <p:cNvPr id="12" name="文本框 11"/>
          <p:cNvSpPr txBox="1"/>
          <p:nvPr/>
        </p:nvSpPr>
        <p:spPr>
          <a:xfrm>
            <a:off x="467544" y="1419622"/>
            <a:ext cx="7992888" cy="882293"/>
          </a:xfrm>
          <a:prstGeom prst="rect">
            <a:avLst/>
          </a:prstGeom>
          <a:noFill/>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r>
              <a:rPr lang="zh-CN" altLang="en-US" sz="1600" b="1" dirty="0" smtClean="0">
                <a:solidFill>
                  <a:srgbClr val="002060"/>
                </a:solidFill>
                <a:latin typeface="+mn-ea"/>
                <a:cs typeface="Times New Roman" panose="02020603050405020304" charset="0"/>
              </a:rPr>
              <a:t>：</a:t>
            </a:r>
            <a:endParaRPr lang="en-US" altLang="zh-CN" sz="1600" b="1" dirty="0" smtClean="0">
              <a:solidFill>
                <a:srgbClr val="002060"/>
              </a:solidFill>
              <a:latin typeface="+mn-ea"/>
              <a:cs typeface="Times New Roman" panose="02020603050405020304" charset="0"/>
            </a:endParaRPr>
          </a:p>
          <a:p>
            <a:pPr indent="406400" algn="just"/>
            <a:r>
              <a:rPr lang="zh-CN" altLang="en-US" sz="1400" dirty="0"/>
              <a:t>“</a:t>
            </a:r>
            <a:r>
              <a:rPr lang="zh-CN" altLang="en-US" sz="1400" b="1" dirty="0"/>
              <a:t>熏蒸作业场所</a:t>
            </a:r>
            <a:r>
              <a:rPr lang="zh-CN" altLang="en-US" sz="1400" dirty="0"/>
              <a:t>”是指使用磷化铝（镁）杀虫剂，运用熏蒸方式对烟草虫害进行治理的作业场所。</a:t>
            </a:r>
          </a:p>
        </p:txBody>
      </p:sp>
      <p:sp>
        <p:nvSpPr>
          <p:cNvPr id="14" name="文本框 13"/>
          <p:cNvSpPr txBox="1"/>
          <p:nvPr/>
        </p:nvSpPr>
        <p:spPr>
          <a:xfrm>
            <a:off x="470312" y="2301915"/>
            <a:ext cx="2976385" cy="1959511"/>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）熏蒸作业时，未配备和使用磷化氢气体浓度监测报警仪器。</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）熏蒸施药、检查、散气作业时，未配备和使用与磷化</a:t>
            </a:r>
            <a:r>
              <a:rPr lang="zh-CN" altLang="en-US" sz="1400" b="0" dirty="0" smtClean="0">
                <a:solidFill>
                  <a:schemeClr val="tx1"/>
                </a:solidFill>
                <a:latin typeface="+mn-lt"/>
                <a:cs typeface="+mn-cs"/>
              </a:rPr>
              <a:t>氢气体</a:t>
            </a:r>
            <a:r>
              <a:rPr lang="zh-CN" altLang="en-US" sz="1400" b="0" dirty="0">
                <a:solidFill>
                  <a:schemeClr val="tx1"/>
                </a:solidFill>
                <a:latin typeface="+mn-lt"/>
                <a:cs typeface="+mn-cs"/>
              </a:rPr>
              <a:t>性质相匹配的防毒面具。</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3</a:t>
            </a:r>
            <a:r>
              <a:rPr lang="zh-CN" altLang="en-US" sz="1400" b="0" dirty="0">
                <a:solidFill>
                  <a:schemeClr val="tx1"/>
                </a:solidFill>
                <a:latin typeface="+mn-lt"/>
                <a:cs typeface="+mn-cs"/>
              </a:rPr>
              <a:t>）熏蒸施药作业前，未确认无关人员全部撤离熏蒸作业场所。</a:t>
            </a:r>
          </a:p>
        </p:txBody>
      </p:sp>
      <p:pic>
        <p:nvPicPr>
          <p:cNvPr id="16" name="图片 15"/>
          <p:cNvPicPr>
            <a:picLocks noChangeAspect="1"/>
          </p:cNvPicPr>
          <p:nvPr/>
        </p:nvPicPr>
        <p:blipFill>
          <a:blip r:embed="rId3"/>
          <a:stretch>
            <a:fillRect/>
          </a:stretch>
        </p:blipFill>
        <p:spPr>
          <a:xfrm>
            <a:off x="3518705" y="2391921"/>
            <a:ext cx="1404045" cy="1800000"/>
          </a:xfrm>
          <a:prstGeom prst="rect">
            <a:avLst/>
          </a:prstGeom>
        </p:spPr>
      </p:pic>
      <p:pic>
        <p:nvPicPr>
          <p:cNvPr id="17" name="图片 16"/>
          <p:cNvPicPr>
            <a:picLocks noChangeAspect="1"/>
          </p:cNvPicPr>
          <p:nvPr/>
        </p:nvPicPr>
        <p:blipFill>
          <a:blip r:embed="rId4"/>
          <a:stretch>
            <a:fillRect/>
          </a:stretch>
        </p:blipFill>
        <p:spPr>
          <a:xfrm>
            <a:off x="5246396" y="2391921"/>
            <a:ext cx="1412554" cy="1800000"/>
          </a:xfrm>
          <a:prstGeom prst="rect">
            <a:avLst/>
          </a:prstGeom>
        </p:spPr>
      </p:pic>
      <p:pic>
        <p:nvPicPr>
          <p:cNvPr id="18" name="图片 17"/>
          <p:cNvPicPr>
            <a:picLocks noChangeAspect="1"/>
          </p:cNvPicPr>
          <p:nvPr/>
        </p:nvPicPr>
        <p:blipFill>
          <a:blip r:embed="rId5"/>
          <a:stretch>
            <a:fillRect/>
          </a:stretch>
        </p:blipFill>
        <p:spPr>
          <a:xfrm>
            <a:off x="6982596" y="2391921"/>
            <a:ext cx="1510182" cy="1800000"/>
          </a:xfrm>
          <a:prstGeom prst="rect">
            <a:avLst/>
          </a:prstGeom>
        </p:spPr>
      </p:pic>
      <p:sp>
        <p:nvSpPr>
          <p:cNvPr id="19" name="文本框 18"/>
          <p:cNvSpPr txBox="1"/>
          <p:nvPr/>
        </p:nvSpPr>
        <p:spPr>
          <a:xfrm>
            <a:off x="5249746" y="4297436"/>
            <a:ext cx="1467780" cy="338554"/>
          </a:xfrm>
          <a:prstGeom prst="rect">
            <a:avLst/>
          </a:prstGeom>
          <a:noFill/>
        </p:spPr>
        <p:txBody>
          <a:bodyPr wrap="square">
            <a:spAutoFit/>
          </a:bodyPr>
          <a:lstStyle/>
          <a:p>
            <a:r>
              <a:rPr lang="zh-CN" altLang="en-US" sz="1600" dirty="0" smtClean="0">
                <a:solidFill>
                  <a:srgbClr val="0070C0"/>
                </a:solidFill>
              </a:rPr>
              <a:t>佩戴防毒面具</a:t>
            </a:r>
            <a:endParaRPr lang="zh-CN" altLang="en-US" sz="1600" dirty="0">
              <a:solidFill>
                <a:srgbClr val="0070C0"/>
              </a:solidFill>
            </a:endParaRPr>
          </a:p>
        </p:txBody>
      </p:sp>
      <p:sp>
        <p:nvSpPr>
          <p:cNvPr id="20" name="文本框 19"/>
          <p:cNvSpPr txBox="1"/>
          <p:nvPr/>
        </p:nvSpPr>
        <p:spPr>
          <a:xfrm>
            <a:off x="6717526" y="4297295"/>
            <a:ext cx="2040322" cy="338554"/>
          </a:xfrm>
          <a:prstGeom prst="rect">
            <a:avLst/>
          </a:prstGeom>
          <a:noFill/>
        </p:spPr>
        <p:txBody>
          <a:bodyPr wrap="square">
            <a:spAutoFit/>
          </a:bodyPr>
          <a:lstStyle/>
          <a:p>
            <a:r>
              <a:rPr lang="zh-CN" altLang="en-US" sz="1600" dirty="0" smtClean="0">
                <a:solidFill>
                  <a:srgbClr val="0070C0"/>
                </a:solidFill>
              </a:rPr>
              <a:t>填写</a:t>
            </a:r>
            <a:r>
              <a:rPr lang="zh-CN" altLang="en-US" sz="1600" dirty="0">
                <a:solidFill>
                  <a:srgbClr val="0070C0"/>
                </a:solidFill>
              </a:rPr>
              <a:t>人员撤离确认表</a:t>
            </a:r>
          </a:p>
        </p:txBody>
      </p:sp>
      <p:pic>
        <p:nvPicPr>
          <p:cNvPr id="3" name="图片 2"/>
          <p:cNvPicPr>
            <a:picLocks noChangeAspect="1"/>
          </p:cNvPicPr>
          <p:nvPr/>
        </p:nvPicPr>
        <p:blipFill>
          <a:blip r:embed="rId6"/>
          <a:stretch>
            <a:fillRect/>
          </a:stretch>
        </p:blipFill>
        <p:spPr>
          <a:xfrm>
            <a:off x="3580334" y="2427733"/>
            <a:ext cx="357750" cy="357333"/>
          </a:xfrm>
          <a:prstGeom prst="rect">
            <a:avLst/>
          </a:prstGeom>
        </p:spPr>
      </p:pic>
      <p:pic>
        <p:nvPicPr>
          <p:cNvPr id="5" name="图片 4"/>
          <p:cNvPicPr>
            <a:picLocks noChangeAspect="1"/>
          </p:cNvPicPr>
          <p:nvPr/>
        </p:nvPicPr>
        <p:blipFill>
          <a:blip r:embed="rId6"/>
          <a:stretch>
            <a:fillRect/>
          </a:stretch>
        </p:blipFill>
        <p:spPr>
          <a:xfrm>
            <a:off x="5318425" y="2428511"/>
            <a:ext cx="357750" cy="357333"/>
          </a:xfrm>
          <a:prstGeom prst="rect">
            <a:avLst/>
          </a:prstGeom>
        </p:spPr>
      </p:pic>
      <p:pic>
        <p:nvPicPr>
          <p:cNvPr id="8" name="图片 7"/>
          <p:cNvPicPr>
            <a:picLocks noChangeAspect="1"/>
          </p:cNvPicPr>
          <p:nvPr/>
        </p:nvPicPr>
        <p:blipFill>
          <a:blip r:embed="rId6"/>
          <a:stretch>
            <a:fillRect/>
          </a:stretch>
        </p:blipFill>
        <p:spPr>
          <a:xfrm>
            <a:off x="7020272" y="2427734"/>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烟草企业重大事故隐患解读</a:t>
            </a:r>
          </a:p>
        </p:txBody>
      </p:sp>
      <p:sp>
        <p:nvSpPr>
          <p:cNvPr id="13" name="文本框 12"/>
          <p:cNvSpPr txBox="1"/>
          <p:nvPr/>
        </p:nvSpPr>
        <p:spPr>
          <a:xfrm>
            <a:off x="341440" y="4265672"/>
            <a:ext cx="3672408" cy="584775"/>
          </a:xfrm>
          <a:prstGeom prst="rect">
            <a:avLst/>
          </a:prstGeom>
          <a:noFill/>
        </p:spPr>
        <p:txBody>
          <a:bodyPr wrap="square">
            <a:spAutoFit/>
          </a:bodyPr>
          <a:lstStyle/>
          <a:p>
            <a:r>
              <a:rPr lang="zh-CN" altLang="en-US" sz="1600" dirty="0">
                <a:solidFill>
                  <a:srgbClr val="0070C0"/>
                </a:solidFill>
              </a:rPr>
              <a:t>液态二氧化碳企区域设置固定式</a:t>
            </a:r>
            <a:r>
              <a:rPr lang="zh-CN" altLang="en-US" sz="1600" dirty="0" smtClean="0">
                <a:solidFill>
                  <a:srgbClr val="0070C0"/>
                </a:solidFill>
              </a:rPr>
              <a:t>二氧化碳浓度</a:t>
            </a:r>
            <a:r>
              <a:rPr lang="zh-CN" altLang="en-US" sz="1600" dirty="0">
                <a:solidFill>
                  <a:srgbClr val="0070C0"/>
                </a:solidFill>
              </a:rPr>
              <a:t>检测装置，并与事故风机连锁</a:t>
            </a:r>
          </a:p>
        </p:txBody>
      </p:sp>
      <p:sp>
        <p:nvSpPr>
          <p:cNvPr id="14" name="矩形 13"/>
          <p:cNvSpPr/>
          <p:nvPr/>
        </p:nvSpPr>
        <p:spPr>
          <a:xfrm>
            <a:off x="467544" y="742120"/>
            <a:ext cx="8064896" cy="67750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（二）使用液态二氧化碳制造膨胀烟丝的生产线和场所未设置固定式二氧化碳浓度监测报警装置，或者监测报警装置未与事故通 风设施</a:t>
            </a:r>
            <a:r>
              <a:rPr lang="zh-CN" altLang="en-US" sz="1600" dirty="0" smtClean="0"/>
              <a:t>联锁</a:t>
            </a:r>
            <a:endParaRPr lang="zh-CN" altLang="en-US" sz="1600" dirty="0"/>
          </a:p>
        </p:txBody>
      </p:sp>
      <p:sp>
        <p:nvSpPr>
          <p:cNvPr id="16" name="文本框 15"/>
          <p:cNvSpPr txBox="1"/>
          <p:nvPr/>
        </p:nvSpPr>
        <p:spPr>
          <a:xfrm>
            <a:off x="467544" y="1419622"/>
            <a:ext cx="7992888" cy="882293"/>
          </a:xfrm>
          <a:prstGeom prst="rect">
            <a:avLst/>
          </a:prstGeom>
          <a:noFill/>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r>
              <a:rPr lang="zh-CN" altLang="en-US" sz="1600" b="1" dirty="0" smtClean="0">
                <a:solidFill>
                  <a:srgbClr val="002060"/>
                </a:solidFill>
                <a:latin typeface="+mn-ea"/>
                <a:cs typeface="Times New Roman" panose="02020603050405020304" charset="0"/>
              </a:rPr>
              <a:t>：</a:t>
            </a:r>
            <a:endParaRPr lang="en-US" altLang="zh-CN" sz="1600" b="1" dirty="0" smtClean="0">
              <a:solidFill>
                <a:srgbClr val="002060"/>
              </a:solidFill>
              <a:latin typeface="+mn-ea"/>
              <a:cs typeface="Times New Roman" panose="02020603050405020304" charset="0"/>
            </a:endParaRPr>
          </a:p>
          <a:p>
            <a:pPr indent="406400" algn="just"/>
            <a:r>
              <a:rPr lang="zh-CN" altLang="en-US" sz="1400" dirty="0"/>
              <a:t> “</a:t>
            </a:r>
            <a:r>
              <a:rPr lang="zh-CN" altLang="en-US" sz="1400" b="1" dirty="0"/>
              <a:t>生产线和场所</a:t>
            </a:r>
            <a:r>
              <a:rPr lang="zh-CN" altLang="en-US" sz="1400" dirty="0"/>
              <a:t>”是指使用液态二氧化碳制造膨胀烟丝的浸渍器、压缩机，以及储存液态二氧化碳的储罐、工艺罐、回收罐的所在区域。</a:t>
            </a:r>
          </a:p>
        </p:txBody>
      </p:sp>
      <p:sp>
        <p:nvSpPr>
          <p:cNvPr id="17" name="文本框 16"/>
          <p:cNvSpPr txBox="1"/>
          <p:nvPr/>
        </p:nvSpPr>
        <p:spPr>
          <a:xfrm>
            <a:off x="4013848" y="2301915"/>
            <a:ext cx="4446584" cy="1744067"/>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）使用液态二氧化碳制造膨胀烟丝的生产线和场所，未</a:t>
            </a:r>
            <a:r>
              <a:rPr lang="zh-CN" altLang="en-US" sz="1400" b="0" dirty="0" smtClean="0">
                <a:solidFill>
                  <a:schemeClr val="tx1"/>
                </a:solidFill>
                <a:latin typeface="+mn-lt"/>
                <a:cs typeface="+mn-cs"/>
              </a:rPr>
              <a:t>设置固定式</a:t>
            </a:r>
            <a:r>
              <a:rPr lang="zh-CN" altLang="en-US" sz="1400" b="0" dirty="0">
                <a:solidFill>
                  <a:schemeClr val="tx1"/>
                </a:solidFill>
                <a:latin typeface="+mn-lt"/>
                <a:cs typeface="+mn-cs"/>
              </a:rPr>
              <a:t>二氧化碳浓度监测报警装置。</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）使用液态二氧化碳制造膨胀烟丝的生产线和场所，未</a:t>
            </a:r>
            <a:r>
              <a:rPr lang="zh-CN" altLang="en-US" sz="1400" b="0" dirty="0" smtClean="0">
                <a:solidFill>
                  <a:schemeClr val="tx1"/>
                </a:solidFill>
                <a:latin typeface="+mn-lt"/>
                <a:cs typeface="+mn-cs"/>
              </a:rPr>
              <a:t>设置事故</a:t>
            </a:r>
            <a:r>
              <a:rPr lang="zh-CN" altLang="en-US" sz="1400" b="0" dirty="0">
                <a:solidFill>
                  <a:schemeClr val="tx1"/>
                </a:solidFill>
                <a:latin typeface="+mn-lt"/>
                <a:cs typeface="+mn-cs"/>
              </a:rPr>
              <a:t>通风设施。</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3</a:t>
            </a:r>
            <a:r>
              <a:rPr lang="zh-CN" altLang="en-US" sz="1400" b="0" dirty="0">
                <a:solidFill>
                  <a:schemeClr val="tx1"/>
                </a:solidFill>
                <a:latin typeface="+mn-lt"/>
                <a:cs typeface="+mn-cs"/>
              </a:rPr>
              <a:t>）固定式二氧化碳浓度监测报警装置未与事故通风设施联锁。</a:t>
            </a:r>
          </a:p>
        </p:txBody>
      </p:sp>
      <p:pic>
        <p:nvPicPr>
          <p:cNvPr id="10" name="图片 9"/>
          <p:cNvPicPr>
            <a:picLocks noChangeAspect="1"/>
          </p:cNvPicPr>
          <p:nvPr/>
        </p:nvPicPr>
        <p:blipFill>
          <a:blip r:embed="rId3"/>
          <a:stretch>
            <a:fillRect/>
          </a:stretch>
        </p:blipFill>
        <p:spPr>
          <a:xfrm>
            <a:off x="467544" y="2415953"/>
            <a:ext cx="3420200" cy="1800000"/>
          </a:xfrm>
          <a:prstGeom prst="rect">
            <a:avLst/>
          </a:prstGeom>
        </p:spPr>
      </p:pic>
      <p:pic>
        <p:nvPicPr>
          <p:cNvPr id="11" name="图片 10"/>
          <p:cNvPicPr>
            <a:picLocks noChangeAspect="1"/>
          </p:cNvPicPr>
          <p:nvPr/>
        </p:nvPicPr>
        <p:blipFill>
          <a:blip r:embed="rId4"/>
          <a:stretch>
            <a:fillRect/>
          </a:stretch>
        </p:blipFill>
        <p:spPr>
          <a:xfrm>
            <a:off x="520623" y="2465672"/>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剪去单角的矩形 1"/>
          <p:cNvSpPr/>
          <p:nvPr/>
        </p:nvSpPr>
        <p:spPr>
          <a:xfrm>
            <a:off x="0" y="1707654"/>
            <a:ext cx="2448272" cy="2016224"/>
          </a:xfrm>
          <a:prstGeom prst="snip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文本框 3"/>
          <p:cNvSpPr txBox="1"/>
          <p:nvPr/>
        </p:nvSpPr>
        <p:spPr>
          <a:xfrm>
            <a:off x="410451" y="1930936"/>
            <a:ext cx="1553630" cy="1569660"/>
          </a:xfrm>
          <a:prstGeom prst="rect">
            <a:avLst/>
          </a:prstGeom>
          <a:noFill/>
        </p:spPr>
        <p:txBody>
          <a:bodyPr wrap="none" rtlCol="0">
            <a:spAutoFit/>
          </a:bodyPr>
          <a:lstStyle/>
          <a:p>
            <a:r>
              <a:rPr lang="en-US" altLang="zh-CN" sz="9600" dirty="0">
                <a:solidFill>
                  <a:schemeClr val="bg1"/>
                </a:solidFill>
                <a:cs typeface="+mn-ea"/>
                <a:sym typeface="+mn-lt"/>
              </a:rPr>
              <a:t>10</a:t>
            </a:r>
            <a:endParaRPr lang="zh-CN" altLang="en-US" sz="9600" dirty="0">
              <a:solidFill>
                <a:schemeClr val="bg1"/>
              </a:solidFill>
              <a:cs typeface="+mn-ea"/>
              <a:sym typeface="+mn-lt"/>
            </a:endParaRPr>
          </a:p>
        </p:txBody>
      </p:sp>
      <p:sp>
        <p:nvSpPr>
          <p:cNvPr id="5" name="文本框 4"/>
          <p:cNvSpPr txBox="1"/>
          <p:nvPr/>
        </p:nvSpPr>
        <p:spPr>
          <a:xfrm>
            <a:off x="2627784" y="1918911"/>
            <a:ext cx="4329624" cy="2123658"/>
          </a:xfrm>
          <a:prstGeom prst="rect">
            <a:avLst/>
          </a:prstGeom>
          <a:noFill/>
        </p:spPr>
        <p:txBody>
          <a:bodyPr wrap="square" rtlCol="0">
            <a:spAutoFit/>
          </a:bodyPr>
          <a:lstStyle/>
          <a:p>
            <a:r>
              <a:rPr lang="zh-CN" altLang="en-US" sz="4400" b="1" dirty="0">
                <a:solidFill>
                  <a:schemeClr val="tx1">
                    <a:lumMod val="75000"/>
                    <a:lumOff val="25000"/>
                  </a:schemeClr>
                </a:solidFill>
                <a:cs typeface="+mn-ea"/>
                <a:sym typeface="+mn-lt"/>
              </a:rPr>
              <a:t>粉尘爆炸企业重大事故隐患解读</a:t>
            </a:r>
          </a:p>
          <a:p>
            <a:endParaRPr lang="zh-CN" altLang="en-US" sz="4400" b="1" dirty="0">
              <a:solidFill>
                <a:schemeClr val="tx1">
                  <a:lumMod val="75000"/>
                  <a:lumOff val="25000"/>
                </a:schemeClr>
              </a:solidFill>
              <a:cs typeface="+mn-ea"/>
              <a:sym typeface="+mn-lt"/>
            </a:endParaRPr>
          </a:p>
        </p:txBody>
      </p:sp>
      <p:sp>
        <p:nvSpPr>
          <p:cNvPr id="29" name="矩形 28"/>
          <p:cNvSpPr/>
          <p:nvPr/>
        </p:nvSpPr>
        <p:spPr>
          <a:xfrm>
            <a:off x="6731657" y="1707653"/>
            <a:ext cx="2448272" cy="20162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5"/>
                                        </p:tgtEl>
                                        <p:attrNameLst>
                                          <p:attrName>ppt_y</p:attrName>
                                        </p:attrNameLst>
                                      </p:cBhvr>
                                      <p:tavLst>
                                        <p:tav tm="0">
                                          <p:val>
                                            <p:strVal val="#ppt_y"/>
                                          </p:val>
                                        </p:tav>
                                        <p:tav tm="100000">
                                          <p:val>
                                            <p:strVal val="#ppt_y"/>
                                          </p:val>
                                        </p:tav>
                                      </p:tavLst>
                                    </p:anim>
                                    <p:anim calcmode="lin" valueType="num">
                                      <p:cBhvr>
                                        <p:cTn id="17"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5"/>
                                        </p:tgtEl>
                                      </p:cBhvr>
                                    </p:animEffect>
                                  </p:childTnLst>
                                </p:cTn>
                              </p:par>
                            </p:childTnLst>
                          </p:cTn>
                        </p:par>
                        <p:par>
                          <p:cTn id="20" fill="hold">
                            <p:stCondLst>
                              <p:cond delay="2150"/>
                            </p:stCondLst>
                            <p:childTnLst>
                              <p:par>
                                <p:cTn id="21" presetID="22" presetClass="entr" presetSubtype="4"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down)">
                                      <p:cBhvr>
                                        <p:cTn id="2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29"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282072"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粉尘爆炸企业重大事故隐患解读</a:t>
            </a:r>
          </a:p>
        </p:txBody>
      </p:sp>
      <p:sp>
        <p:nvSpPr>
          <p:cNvPr id="13" name="文本框 12"/>
          <p:cNvSpPr txBox="1"/>
          <p:nvPr/>
        </p:nvSpPr>
        <p:spPr>
          <a:xfrm>
            <a:off x="6372200" y="4137490"/>
            <a:ext cx="1944216" cy="584775"/>
          </a:xfrm>
          <a:prstGeom prst="rect">
            <a:avLst/>
          </a:prstGeom>
          <a:noFill/>
        </p:spPr>
        <p:txBody>
          <a:bodyPr wrap="square">
            <a:spAutoFit/>
          </a:bodyPr>
          <a:lstStyle/>
          <a:p>
            <a:r>
              <a:rPr lang="zh-CN" altLang="en-US" sz="1600" dirty="0">
                <a:solidFill>
                  <a:srgbClr val="FF0000"/>
                </a:solidFill>
              </a:rPr>
              <a:t>铝制品抛光加工区车间内设有会议室</a:t>
            </a:r>
          </a:p>
        </p:txBody>
      </p:sp>
      <p:sp>
        <p:nvSpPr>
          <p:cNvPr id="10" name="矩形 9"/>
          <p:cNvSpPr/>
          <p:nvPr/>
        </p:nvSpPr>
        <p:spPr>
          <a:xfrm>
            <a:off x="467544" y="742120"/>
            <a:ext cx="8064896" cy="67750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（一）粉尘爆炸危险场所设置在非框架结构的多层建（构）筑物内，或者粉尘爆炸危险场所内设有员工宿舍、会议室、办公室、休息室等人员聚集</a:t>
            </a:r>
            <a:r>
              <a:rPr lang="zh-CN" altLang="en-US" sz="1600" dirty="0" smtClean="0"/>
              <a:t>场所</a:t>
            </a:r>
            <a:endParaRPr lang="zh-CN" altLang="en-US" sz="1600" dirty="0"/>
          </a:p>
        </p:txBody>
      </p:sp>
      <p:sp>
        <p:nvSpPr>
          <p:cNvPr id="11" name="文本框 10"/>
          <p:cNvSpPr txBox="1"/>
          <p:nvPr/>
        </p:nvSpPr>
        <p:spPr>
          <a:xfrm>
            <a:off x="467544" y="1419622"/>
            <a:ext cx="7992888" cy="666849"/>
          </a:xfrm>
          <a:prstGeom prst="rect">
            <a:avLst/>
          </a:prstGeom>
          <a:noFill/>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r>
              <a:rPr lang="zh-CN" altLang="en-US" sz="1600" b="1" dirty="0" smtClean="0">
                <a:solidFill>
                  <a:srgbClr val="002060"/>
                </a:solidFill>
                <a:latin typeface="+mn-ea"/>
                <a:cs typeface="Times New Roman" panose="02020603050405020304" charset="0"/>
              </a:rPr>
              <a:t>：</a:t>
            </a:r>
            <a:endParaRPr lang="en-US" altLang="zh-CN" sz="1600" b="1" dirty="0" smtClean="0">
              <a:solidFill>
                <a:srgbClr val="002060"/>
              </a:solidFill>
              <a:latin typeface="+mn-ea"/>
              <a:cs typeface="Times New Roman" panose="02020603050405020304" charset="0"/>
            </a:endParaRPr>
          </a:p>
          <a:p>
            <a:pPr indent="406400" algn="just"/>
            <a:r>
              <a:rPr lang="zh-CN" altLang="en-US" sz="1400" dirty="0"/>
              <a:t>“</a:t>
            </a:r>
            <a:r>
              <a:rPr lang="zh-CN" altLang="en-US" sz="1400" b="1" dirty="0"/>
              <a:t>粉尘爆炸危险场所</a:t>
            </a:r>
            <a:r>
              <a:rPr lang="zh-CN" altLang="en-US" sz="1400" dirty="0"/>
              <a:t>”是指存在可燃性粉尘和气态氧化剂（主要是空气）的场所。</a:t>
            </a:r>
          </a:p>
        </p:txBody>
      </p:sp>
      <p:sp>
        <p:nvSpPr>
          <p:cNvPr id="12" name="文本框 11"/>
          <p:cNvSpPr txBox="1"/>
          <p:nvPr/>
        </p:nvSpPr>
        <p:spPr>
          <a:xfrm>
            <a:off x="467545" y="2083405"/>
            <a:ext cx="2601396" cy="2174954"/>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）粉尘爆炸危险场所设置在砖混、砖木、砖拱等非框架结构的多层建（构）筑物内。</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）粉尘爆炸危险场所内设置了可能存在人员聚集的员工宿舍、会议室、办公室、休息室等。</a:t>
            </a:r>
          </a:p>
        </p:txBody>
      </p:sp>
      <p:sp>
        <p:nvSpPr>
          <p:cNvPr id="14" name="文本框 13"/>
          <p:cNvSpPr txBox="1"/>
          <p:nvPr/>
        </p:nvSpPr>
        <p:spPr>
          <a:xfrm>
            <a:off x="3307175" y="4137490"/>
            <a:ext cx="1800200" cy="584775"/>
          </a:xfrm>
          <a:prstGeom prst="rect">
            <a:avLst/>
          </a:prstGeom>
          <a:noFill/>
        </p:spPr>
        <p:txBody>
          <a:bodyPr wrap="square">
            <a:spAutoFit/>
          </a:bodyPr>
          <a:lstStyle/>
          <a:p>
            <a:r>
              <a:rPr lang="zh-CN" altLang="en-US" sz="1600" dirty="0">
                <a:solidFill>
                  <a:srgbClr val="FF0000"/>
                </a:solidFill>
              </a:rPr>
              <a:t>多层建（构）筑物内设有除尘器</a:t>
            </a:r>
          </a:p>
        </p:txBody>
      </p:sp>
      <p:pic>
        <p:nvPicPr>
          <p:cNvPr id="5" name="图片 4"/>
          <p:cNvPicPr>
            <a:picLocks noChangeAspect="1"/>
          </p:cNvPicPr>
          <p:nvPr/>
        </p:nvPicPr>
        <p:blipFill>
          <a:blip r:embed="rId3"/>
          <a:stretch>
            <a:fillRect/>
          </a:stretch>
        </p:blipFill>
        <p:spPr>
          <a:xfrm>
            <a:off x="3232775" y="2311928"/>
            <a:ext cx="1945711" cy="1800000"/>
          </a:xfrm>
          <a:prstGeom prst="rect">
            <a:avLst/>
          </a:prstGeom>
        </p:spPr>
      </p:pic>
      <p:pic>
        <p:nvPicPr>
          <p:cNvPr id="9" name="图片 8"/>
          <p:cNvPicPr>
            <a:picLocks noChangeAspect="1"/>
          </p:cNvPicPr>
          <p:nvPr/>
        </p:nvPicPr>
        <p:blipFill>
          <a:blip r:embed="rId4"/>
          <a:stretch>
            <a:fillRect/>
          </a:stretch>
        </p:blipFill>
        <p:spPr>
          <a:xfrm>
            <a:off x="5342321" y="2311928"/>
            <a:ext cx="3352743" cy="1800000"/>
          </a:xfrm>
          <a:prstGeom prst="rect">
            <a:avLst/>
          </a:prstGeom>
        </p:spPr>
      </p:pic>
      <p:pic>
        <p:nvPicPr>
          <p:cNvPr id="16" name="图片 15"/>
          <p:cNvPicPr>
            <a:picLocks noChangeAspect="1"/>
          </p:cNvPicPr>
          <p:nvPr/>
        </p:nvPicPr>
        <p:blipFill>
          <a:blip r:embed="rId5"/>
          <a:stretch>
            <a:fillRect/>
          </a:stretch>
        </p:blipFill>
        <p:spPr>
          <a:xfrm>
            <a:off x="3300810" y="2374843"/>
            <a:ext cx="357750" cy="357333"/>
          </a:xfrm>
          <a:prstGeom prst="rect">
            <a:avLst/>
          </a:prstGeom>
        </p:spPr>
      </p:pic>
      <p:pic>
        <p:nvPicPr>
          <p:cNvPr id="17" name="图片 16"/>
          <p:cNvPicPr>
            <a:picLocks noChangeAspect="1"/>
          </p:cNvPicPr>
          <p:nvPr/>
        </p:nvPicPr>
        <p:blipFill>
          <a:blip r:embed="rId5"/>
          <a:stretch>
            <a:fillRect/>
          </a:stretch>
        </p:blipFill>
        <p:spPr>
          <a:xfrm>
            <a:off x="5385744" y="2402790"/>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35408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粉尘爆炸企业重大事故隐患解读</a:t>
            </a:r>
          </a:p>
        </p:txBody>
      </p:sp>
      <p:sp>
        <p:nvSpPr>
          <p:cNvPr id="8" name="文本框 7"/>
          <p:cNvSpPr txBox="1"/>
          <p:nvPr/>
        </p:nvSpPr>
        <p:spPr>
          <a:xfrm>
            <a:off x="1121808" y="4420990"/>
            <a:ext cx="2826224" cy="338554"/>
          </a:xfrm>
          <a:prstGeom prst="rect">
            <a:avLst/>
          </a:prstGeom>
          <a:noFill/>
        </p:spPr>
        <p:txBody>
          <a:bodyPr wrap="square">
            <a:spAutoFit/>
          </a:bodyPr>
          <a:lstStyle/>
          <a:p>
            <a:r>
              <a:rPr lang="zh-CN" altLang="en-US" sz="1600" dirty="0">
                <a:solidFill>
                  <a:srgbClr val="FF0000"/>
                </a:solidFill>
              </a:rPr>
              <a:t>多种可燃粉尘共用一套除尘器</a:t>
            </a:r>
          </a:p>
        </p:txBody>
      </p:sp>
      <p:sp>
        <p:nvSpPr>
          <p:cNvPr id="13" name="矩形 12"/>
          <p:cNvSpPr/>
          <p:nvPr/>
        </p:nvSpPr>
        <p:spPr>
          <a:xfrm>
            <a:off x="467544" y="742120"/>
            <a:ext cx="8064896" cy="852306"/>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（二）不同类别的可燃性粉尘、可燃性粉尘与可燃气体等易加剧爆炸危险的介质共用一套除尘系统，或者不同建（构）筑物、不同防火分区共用一套除尘系统、除尘系统互联</a:t>
            </a:r>
            <a:r>
              <a:rPr lang="zh-CN" altLang="en-US" sz="1600" dirty="0" smtClean="0"/>
              <a:t>互通</a:t>
            </a:r>
            <a:endParaRPr lang="zh-CN" altLang="en-US" sz="1600" dirty="0"/>
          </a:p>
        </p:txBody>
      </p:sp>
      <p:sp>
        <p:nvSpPr>
          <p:cNvPr id="14" name="文本框 13"/>
          <p:cNvSpPr txBox="1"/>
          <p:nvPr/>
        </p:nvSpPr>
        <p:spPr>
          <a:xfrm>
            <a:off x="467544" y="1591023"/>
            <a:ext cx="7992888" cy="882293"/>
          </a:xfrm>
          <a:prstGeom prst="rect">
            <a:avLst/>
          </a:prstGeom>
          <a:noFill/>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r>
              <a:rPr lang="zh-CN" altLang="en-US" sz="1600" b="1" dirty="0" smtClean="0">
                <a:solidFill>
                  <a:srgbClr val="002060"/>
                </a:solidFill>
                <a:latin typeface="+mn-ea"/>
                <a:cs typeface="Times New Roman" panose="02020603050405020304" charset="0"/>
              </a:rPr>
              <a:t>：</a:t>
            </a:r>
            <a:endParaRPr lang="en-US" altLang="zh-CN" sz="1600" b="1" dirty="0" smtClean="0">
              <a:solidFill>
                <a:srgbClr val="002060"/>
              </a:solidFill>
              <a:latin typeface="+mn-ea"/>
              <a:cs typeface="Times New Roman" panose="02020603050405020304" charset="0"/>
            </a:endParaRPr>
          </a:p>
          <a:p>
            <a:pPr indent="406400" algn="just"/>
            <a:r>
              <a:rPr lang="zh-CN" altLang="en-US" sz="1400" dirty="0"/>
              <a:t> “</a:t>
            </a:r>
            <a:r>
              <a:rPr lang="zh-CN" altLang="en-US" sz="1400" b="1" dirty="0"/>
              <a:t>防火分区</a:t>
            </a:r>
            <a:r>
              <a:rPr lang="zh-CN" altLang="en-US" sz="1400" dirty="0"/>
              <a:t>”是指在建筑内部采用防火墙、楼板及其他防火分隔设施分隔而成，能在一定时间内防止火灾向同一建筑的其余部分蔓延的局部空间。</a:t>
            </a:r>
          </a:p>
        </p:txBody>
      </p:sp>
      <p:sp>
        <p:nvSpPr>
          <p:cNvPr id="16" name="文本框 15"/>
          <p:cNvSpPr txBox="1"/>
          <p:nvPr/>
        </p:nvSpPr>
        <p:spPr>
          <a:xfrm>
            <a:off x="4211960" y="2473316"/>
            <a:ext cx="4248472"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）混合后可能发生加剧爆炸危险反应的不同类别粉尘共用一套除尘系统</a:t>
            </a:r>
            <a:r>
              <a:rPr lang="zh-CN" altLang="en-US" sz="1400" b="0" dirty="0" smtClean="0">
                <a:solidFill>
                  <a:schemeClr val="tx1"/>
                </a:solidFill>
                <a:latin typeface="+mn-lt"/>
                <a:cs typeface="+mn-cs"/>
              </a:rPr>
              <a:t>。</a:t>
            </a:r>
            <a:endParaRPr lang="en-US" altLang="zh-CN" sz="1400" b="0" dirty="0">
              <a:solidFill>
                <a:schemeClr val="tx1"/>
              </a:solidFill>
              <a:latin typeface="+mn-lt"/>
              <a:cs typeface="+mn-cs"/>
            </a:endParaRPr>
          </a:p>
        </p:txBody>
      </p:sp>
      <p:pic>
        <p:nvPicPr>
          <p:cNvPr id="5" name="图片 4"/>
          <p:cNvPicPr>
            <a:picLocks noChangeAspect="1"/>
          </p:cNvPicPr>
          <p:nvPr/>
        </p:nvPicPr>
        <p:blipFill>
          <a:blip r:embed="rId3"/>
          <a:stretch>
            <a:fillRect/>
          </a:stretch>
        </p:blipFill>
        <p:spPr>
          <a:xfrm>
            <a:off x="731639" y="2547153"/>
            <a:ext cx="3282209" cy="1800000"/>
          </a:xfrm>
          <a:prstGeom prst="rect">
            <a:avLst/>
          </a:prstGeom>
        </p:spPr>
      </p:pic>
      <p:pic>
        <p:nvPicPr>
          <p:cNvPr id="18" name="图片 17"/>
          <p:cNvPicPr>
            <a:picLocks noChangeAspect="1"/>
          </p:cNvPicPr>
          <p:nvPr/>
        </p:nvPicPr>
        <p:blipFill>
          <a:blip r:embed="rId4"/>
          <a:stretch>
            <a:fillRect/>
          </a:stretch>
        </p:blipFill>
        <p:spPr>
          <a:xfrm>
            <a:off x="857880" y="2643758"/>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35408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粉尘爆炸企业重大事故隐患解读</a:t>
            </a:r>
          </a:p>
        </p:txBody>
      </p:sp>
      <p:sp>
        <p:nvSpPr>
          <p:cNvPr id="12" name="文本框 11"/>
          <p:cNvSpPr txBox="1"/>
          <p:nvPr/>
        </p:nvSpPr>
        <p:spPr>
          <a:xfrm>
            <a:off x="2519772" y="4336368"/>
            <a:ext cx="3888432" cy="338554"/>
          </a:xfrm>
          <a:prstGeom prst="rect">
            <a:avLst/>
          </a:prstGeom>
          <a:noFill/>
        </p:spPr>
        <p:txBody>
          <a:bodyPr wrap="square">
            <a:spAutoFit/>
          </a:bodyPr>
          <a:lstStyle/>
          <a:p>
            <a:r>
              <a:rPr lang="zh-CN" altLang="en-US" sz="1600" dirty="0">
                <a:solidFill>
                  <a:srgbClr val="FF0000"/>
                </a:solidFill>
              </a:rPr>
              <a:t>可燃粉尘与可燃气体混用一套除尘器系统</a:t>
            </a:r>
          </a:p>
        </p:txBody>
      </p:sp>
      <p:sp>
        <p:nvSpPr>
          <p:cNvPr id="13" name="矩形 12"/>
          <p:cNvSpPr/>
          <p:nvPr/>
        </p:nvSpPr>
        <p:spPr>
          <a:xfrm>
            <a:off x="467544" y="742120"/>
            <a:ext cx="8064896" cy="852306"/>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（二）不同类别的可燃性粉尘、可燃性粉尘与可燃气体等易加剧爆炸危险的介质共用一套除尘系统，或者不同建（构）筑物、不同防火分区共用一套除尘系统、除尘系统互联</a:t>
            </a:r>
            <a:r>
              <a:rPr lang="zh-CN" altLang="en-US" sz="1600" dirty="0" smtClean="0"/>
              <a:t>互通</a:t>
            </a:r>
            <a:endParaRPr lang="zh-CN" altLang="en-US" sz="1600" dirty="0"/>
          </a:p>
        </p:txBody>
      </p:sp>
      <p:sp>
        <p:nvSpPr>
          <p:cNvPr id="16" name="文本框 15"/>
          <p:cNvSpPr txBox="1"/>
          <p:nvPr/>
        </p:nvSpPr>
        <p:spPr>
          <a:xfrm>
            <a:off x="467544" y="1594426"/>
            <a:ext cx="7992888" cy="666849"/>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smtClean="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）可燃性粉尘与可燃气体（含蒸气）共用一套除尘系统。</a:t>
            </a:r>
          </a:p>
        </p:txBody>
      </p:sp>
      <p:pic>
        <p:nvPicPr>
          <p:cNvPr id="10" name="图片 9"/>
          <p:cNvPicPr>
            <a:picLocks noChangeAspect="1"/>
          </p:cNvPicPr>
          <p:nvPr/>
        </p:nvPicPr>
        <p:blipFill>
          <a:blip r:embed="rId3"/>
          <a:stretch>
            <a:fillRect/>
          </a:stretch>
        </p:blipFill>
        <p:spPr>
          <a:xfrm>
            <a:off x="1187624" y="2355726"/>
            <a:ext cx="2470010" cy="1800000"/>
          </a:xfrm>
          <a:prstGeom prst="rect">
            <a:avLst/>
          </a:prstGeom>
        </p:spPr>
      </p:pic>
      <p:pic>
        <p:nvPicPr>
          <p:cNvPr id="11" name="图片 10"/>
          <p:cNvPicPr>
            <a:picLocks noChangeAspect="1"/>
          </p:cNvPicPr>
          <p:nvPr/>
        </p:nvPicPr>
        <p:blipFill>
          <a:blip r:embed="rId4"/>
          <a:stretch>
            <a:fillRect/>
          </a:stretch>
        </p:blipFill>
        <p:spPr>
          <a:xfrm>
            <a:off x="4644008" y="2355726"/>
            <a:ext cx="2688446" cy="1800000"/>
          </a:xfrm>
          <a:prstGeom prst="rect">
            <a:avLst/>
          </a:prstGeom>
        </p:spPr>
      </p:pic>
      <p:pic>
        <p:nvPicPr>
          <p:cNvPr id="15" name="图片 14"/>
          <p:cNvPicPr>
            <a:picLocks noChangeAspect="1"/>
          </p:cNvPicPr>
          <p:nvPr/>
        </p:nvPicPr>
        <p:blipFill>
          <a:blip r:embed="rId5"/>
          <a:stretch>
            <a:fillRect/>
          </a:stretch>
        </p:blipFill>
        <p:spPr>
          <a:xfrm>
            <a:off x="1259632" y="2405363"/>
            <a:ext cx="357750" cy="357333"/>
          </a:xfrm>
          <a:prstGeom prst="rect">
            <a:avLst/>
          </a:prstGeom>
        </p:spPr>
      </p:pic>
      <p:pic>
        <p:nvPicPr>
          <p:cNvPr id="17" name="图片 16"/>
          <p:cNvPicPr>
            <a:picLocks noChangeAspect="1"/>
          </p:cNvPicPr>
          <p:nvPr/>
        </p:nvPicPr>
        <p:blipFill>
          <a:blip r:embed="rId5"/>
          <a:stretch>
            <a:fillRect/>
          </a:stretch>
        </p:blipFill>
        <p:spPr>
          <a:xfrm>
            <a:off x="4716016" y="2405364"/>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35408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粉尘爆炸企业重大事故隐患解读</a:t>
            </a:r>
          </a:p>
        </p:txBody>
      </p:sp>
      <p:sp>
        <p:nvSpPr>
          <p:cNvPr id="8" name="文本框 7"/>
          <p:cNvSpPr txBox="1"/>
          <p:nvPr/>
        </p:nvSpPr>
        <p:spPr>
          <a:xfrm>
            <a:off x="1094760" y="4341172"/>
            <a:ext cx="2880320" cy="338554"/>
          </a:xfrm>
          <a:prstGeom prst="rect">
            <a:avLst/>
          </a:prstGeom>
          <a:noFill/>
        </p:spPr>
        <p:txBody>
          <a:bodyPr wrap="square">
            <a:spAutoFit/>
          </a:bodyPr>
          <a:lstStyle/>
          <a:p>
            <a:r>
              <a:rPr lang="zh-CN" altLang="en-US" sz="1600" dirty="0">
                <a:solidFill>
                  <a:srgbClr val="FF0000"/>
                </a:solidFill>
              </a:rPr>
              <a:t>两栋厂房共用一套除尘器</a:t>
            </a:r>
            <a:r>
              <a:rPr lang="zh-CN" altLang="en-US" sz="1600" dirty="0" smtClean="0">
                <a:solidFill>
                  <a:srgbClr val="FF0000"/>
                </a:solidFill>
              </a:rPr>
              <a:t>设施</a:t>
            </a:r>
            <a:endParaRPr lang="zh-CN" altLang="en-US" sz="1200" dirty="0">
              <a:solidFill>
                <a:srgbClr val="FF0000"/>
              </a:solidFill>
            </a:endParaRPr>
          </a:p>
        </p:txBody>
      </p:sp>
      <p:sp>
        <p:nvSpPr>
          <p:cNvPr id="12" name="文本框 11"/>
          <p:cNvSpPr txBox="1"/>
          <p:nvPr/>
        </p:nvSpPr>
        <p:spPr>
          <a:xfrm>
            <a:off x="4392009" y="4359749"/>
            <a:ext cx="3898932" cy="338554"/>
          </a:xfrm>
          <a:prstGeom prst="rect">
            <a:avLst/>
          </a:prstGeom>
          <a:noFill/>
        </p:spPr>
        <p:txBody>
          <a:bodyPr wrap="square">
            <a:spAutoFit/>
          </a:bodyPr>
          <a:lstStyle/>
          <a:p>
            <a:r>
              <a:rPr lang="zh-CN" altLang="en-US" sz="1600" dirty="0">
                <a:solidFill>
                  <a:srgbClr val="FF0000"/>
                </a:solidFill>
              </a:rPr>
              <a:t>不同防火分区的产尘点共用一套除尘系统</a:t>
            </a:r>
          </a:p>
        </p:txBody>
      </p:sp>
      <p:sp>
        <p:nvSpPr>
          <p:cNvPr id="11" name="矩形 10"/>
          <p:cNvSpPr/>
          <p:nvPr/>
        </p:nvSpPr>
        <p:spPr>
          <a:xfrm>
            <a:off x="467544" y="742120"/>
            <a:ext cx="8064896" cy="852306"/>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（二）不同类别的可燃性粉尘、可燃性粉尘与可燃气体等易加剧爆炸危险的介质共用一套除尘系统，或者不同建（构）筑物、不同防火分区共用一套除尘系统、除尘系统互联</a:t>
            </a:r>
            <a:r>
              <a:rPr lang="zh-CN" altLang="en-US" sz="1600" dirty="0" smtClean="0"/>
              <a:t>互通</a:t>
            </a:r>
            <a:endParaRPr lang="zh-CN" altLang="en-US" sz="1600" dirty="0"/>
          </a:p>
        </p:txBody>
      </p:sp>
      <p:sp>
        <p:nvSpPr>
          <p:cNvPr id="13" name="文本框 12"/>
          <p:cNvSpPr txBox="1"/>
          <p:nvPr/>
        </p:nvSpPr>
        <p:spPr>
          <a:xfrm>
            <a:off x="467544" y="1594426"/>
            <a:ext cx="7992888"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3</a:t>
            </a:r>
            <a:r>
              <a:rPr lang="zh-CN" altLang="en-US" sz="1400" b="0" dirty="0">
                <a:solidFill>
                  <a:schemeClr val="tx1"/>
                </a:solidFill>
                <a:latin typeface="+mn-lt"/>
                <a:cs typeface="+mn-cs"/>
              </a:rPr>
              <a:t>）两栋或者两栋以上独立的建（构）筑物内产尘点共用一套除尘系统。</a:t>
            </a:r>
            <a:endParaRPr lang="en-US" altLang="zh-CN" sz="1400" b="0" dirty="0">
              <a:solidFill>
                <a:schemeClr val="tx1"/>
              </a:solidFill>
              <a:latin typeface="+mn-lt"/>
              <a:cs typeface="+mn-cs"/>
            </a:endParaRP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4</a:t>
            </a:r>
            <a:r>
              <a:rPr lang="zh-CN" altLang="en-US" sz="1400" b="0" dirty="0">
                <a:solidFill>
                  <a:schemeClr val="tx1"/>
                </a:solidFill>
                <a:latin typeface="+mn-lt"/>
                <a:cs typeface="+mn-cs"/>
              </a:rPr>
              <a:t>）同一建（构）筑物不同防火分区的产尘点共用一套除尘系统。</a:t>
            </a:r>
            <a:endParaRPr lang="en-US" altLang="zh-CN" sz="1400" b="0" dirty="0">
              <a:solidFill>
                <a:schemeClr val="tx1"/>
              </a:solidFill>
              <a:latin typeface="+mn-lt"/>
              <a:cs typeface="+mn-cs"/>
            </a:endParaRPr>
          </a:p>
        </p:txBody>
      </p:sp>
      <p:pic>
        <p:nvPicPr>
          <p:cNvPr id="3" name="图片 2"/>
          <p:cNvPicPr>
            <a:picLocks noChangeAspect="1"/>
          </p:cNvPicPr>
          <p:nvPr/>
        </p:nvPicPr>
        <p:blipFill>
          <a:blip r:embed="rId3"/>
          <a:stretch>
            <a:fillRect/>
          </a:stretch>
        </p:blipFill>
        <p:spPr>
          <a:xfrm>
            <a:off x="513293" y="2470383"/>
            <a:ext cx="3548058" cy="1800000"/>
          </a:xfrm>
          <a:prstGeom prst="rect">
            <a:avLst/>
          </a:prstGeom>
        </p:spPr>
      </p:pic>
      <p:pic>
        <p:nvPicPr>
          <p:cNvPr id="4" name="图片 3"/>
          <p:cNvPicPr>
            <a:picLocks noChangeAspect="1"/>
          </p:cNvPicPr>
          <p:nvPr/>
        </p:nvPicPr>
        <p:blipFill>
          <a:blip r:embed="rId4"/>
          <a:stretch>
            <a:fillRect/>
          </a:stretch>
        </p:blipFill>
        <p:spPr>
          <a:xfrm>
            <a:off x="4146539" y="2470383"/>
            <a:ext cx="4399081" cy="1800000"/>
          </a:xfrm>
          <a:prstGeom prst="rect">
            <a:avLst/>
          </a:prstGeom>
        </p:spPr>
      </p:pic>
      <p:pic>
        <p:nvPicPr>
          <p:cNvPr id="14" name="图片 13"/>
          <p:cNvPicPr>
            <a:picLocks noChangeAspect="1"/>
          </p:cNvPicPr>
          <p:nvPr/>
        </p:nvPicPr>
        <p:blipFill>
          <a:blip r:embed="rId5"/>
          <a:stretch>
            <a:fillRect/>
          </a:stretch>
        </p:blipFill>
        <p:spPr>
          <a:xfrm>
            <a:off x="4213134" y="2566085"/>
            <a:ext cx="357750" cy="357333"/>
          </a:xfrm>
          <a:prstGeom prst="rect">
            <a:avLst/>
          </a:prstGeom>
        </p:spPr>
      </p:pic>
      <p:pic>
        <p:nvPicPr>
          <p:cNvPr id="16" name="图片 15"/>
          <p:cNvPicPr>
            <a:picLocks noChangeAspect="1"/>
          </p:cNvPicPr>
          <p:nvPr/>
        </p:nvPicPr>
        <p:blipFill>
          <a:blip r:embed="rId5"/>
          <a:stretch>
            <a:fillRect/>
          </a:stretch>
        </p:blipFill>
        <p:spPr>
          <a:xfrm>
            <a:off x="596951" y="2566086"/>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35408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粉尘爆炸企业重大事故隐患解读</a:t>
            </a:r>
          </a:p>
        </p:txBody>
      </p:sp>
      <p:sp>
        <p:nvSpPr>
          <p:cNvPr id="6" name="文本框 5"/>
          <p:cNvSpPr txBox="1"/>
          <p:nvPr/>
        </p:nvSpPr>
        <p:spPr>
          <a:xfrm>
            <a:off x="971600" y="2265225"/>
            <a:ext cx="7488832" cy="307777"/>
          </a:xfrm>
          <a:prstGeom prst="rect">
            <a:avLst/>
          </a:prstGeom>
          <a:noFill/>
        </p:spPr>
        <p:txBody>
          <a:bodyPr wrap="square">
            <a:spAutoFit/>
          </a:bodyPr>
          <a:lstStyle/>
          <a:p>
            <a:r>
              <a:rPr lang="zh-CN" altLang="en-US" sz="1400" b="1" dirty="0"/>
              <a:t>注</a:t>
            </a:r>
            <a:r>
              <a:rPr lang="zh-CN" altLang="en-US" sz="1400" dirty="0"/>
              <a:t>：木制品加工企业用于除尘，带有刮板功能的方形管道视为除尘风管。</a:t>
            </a:r>
          </a:p>
        </p:txBody>
      </p:sp>
      <p:sp>
        <p:nvSpPr>
          <p:cNvPr id="4" name="文本框 3"/>
          <p:cNvSpPr txBox="1"/>
          <p:nvPr/>
        </p:nvSpPr>
        <p:spPr>
          <a:xfrm>
            <a:off x="964541" y="4433384"/>
            <a:ext cx="3479374" cy="338554"/>
          </a:xfrm>
          <a:prstGeom prst="rect">
            <a:avLst/>
          </a:prstGeom>
          <a:noFill/>
        </p:spPr>
        <p:txBody>
          <a:bodyPr wrap="square">
            <a:spAutoFit/>
          </a:bodyPr>
          <a:lstStyle/>
          <a:p>
            <a:r>
              <a:rPr lang="zh-CN" altLang="en-US" sz="1600" dirty="0">
                <a:solidFill>
                  <a:srgbClr val="0070C0"/>
                </a:solidFill>
              </a:rPr>
              <a:t>按工艺、防火分区独立设置除尘系统</a:t>
            </a:r>
          </a:p>
        </p:txBody>
      </p:sp>
      <p:sp>
        <p:nvSpPr>
          <p:cNvPr id="8" name="矩形 7"/>
          <p:cNvSpPr/>
          <p:nvPr/>
        </p:nvSpPr>
        <p:spPr>
          <a:xfrm>
            <a:off x="467544" y="742120"/>
            <a:ext cx="8064896" cy="852306"/>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（二）不同类别的可燃性粉尘、可燃性粉尘与可燃气体等易加剧爆炸危险的介质共用一套除尘系统，或者不同建（构）筑物、不同防火分区共用一套除尘系统、除尘系统互联</a:t>
            </a:r>
            <a:r>
              <a:rPr lang="zh-CN" altLang="en-US" sz="1600" dirty="0" smtClean="0"/>
              <a:t>互通</a:t>
            </a:r>
            <a:endParaRPr lang="zh-CN" altLang="en-US" sz="1600" dirty="0"/>
          </a:p>
        </p:txBody>
      </p:sp>
      <p:sp>
        <p:nvSpPr>
          <p:cNvPr id="9" name="文本框 8"/>
          <p:cNvSpPr txBox="1"/>
          <p:nvPr/>
        </p:nvSpPr>
        <p:spPr>
          <a:xfrm>
            <a:off x="467544" y="1594426"/>
            <a:ext cx="7992888" cy="666849"/>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5</a:t>
            </a:r>
            <a:r>
              <a:rPr lang="zh-CN" altLang="en-US" sz="1400" b="0" dirty="0">
                <a:solidFill>
                  <a:schemeClr val="tx1"/>
                </a:solidFill>
                <a:latin typeface="+mn-lt"/>
                <a:cs typeface="+mn-cs"/>
              </a:rPr>
              <a:t>）不同建构筑物、不同防火分区的除尘系统通过除尘管道、出风管、风机相联通。</a:t>
            </a:r>
            <a:endParaRPr lang="en-US" altLang="zh-CN" sz="1400" b="0" dirty="0">
              <a:solidFill>
                <a:schemeClr val="tx1"/>
              </a:solidFill>
              <a:latin typeface="+mn-lt"/>
              <a:cs typeface="+mn-cs"/>
            </a:endParaRPr>
          </a:p>
        </p:txBody>
      </p:sp>
      <p:pic>
        <p:nvPicPr>
          <p:cNvPr id="3" name="图片 2"/>
          <p:cNvPicPr>
            <a:picLocks noChangeAspect="1"/>
          </p:cNvPicPr>
          <p:nvPr/>
        </p:nvPicPr>
        <p:blipFill>
          <a:blip r:embed="rId3"/>
          <a:stretch>
            <a:fillRect/>
          </a:stretch>
        </p:blipFill>
        <p:spPr>
          <a:xfrm>
            <a:off x="1423627" y="2598241"/>
            <a:ext cx="2456195" cy="1800000"/>
          </a:xfrm>
          <a:prstGeom prst="rect">
            <a:avLst/>
          </a:prstGeom>
        </p:spPr>
      </p:pic>
      <p:pic>
        <p:nvPicPr>
          <p:cNvPr id="5" name="图片 4"/>
          <p:cNvPicPr>
            <a:picLocks noChangeAspect="1"/>
          </p:cNvPicPr>
          <p:nvPr/>
        </p:nvPicPr>
        <p:blipFill>
          <a:blip r:embed="rId4"/>
          <a:stretch>
            <a:fillRect/>
          </a:stretch>
        </p:blipFill>
        <p:spPr>
          <a:xfrm>
            <a:off x="5210232" y="2598241"/>
            <a:ext cx="2456195" cy="1800000"/>
          </a:xfrm>
          <a:prstGeom prst="rect">
            <a:avLst/>
          </a:prstGeom>
        </p:spPr>
      </p:pic>
      <p:pic>
        <p:nvPicPr>
          <p:cNvPr id="7" name="图片 6"/>
          <p:cNvPicPr>
            <a:picLocks noChangeAspect="1"/>
          </p:cNvPicPr>
          <p:nvPr/>
        </p:nvPicPr>
        <p:blipFill>
          <a:blip r:embed="rId5"/>
          <a:stretch>
            <a:fillRect/>
          </a:stretch>
        </p:blipFill>
        <p:spPr>
          <a:xfrm>
            <a:off x="1475656" y="2613146"/>
            <a:ext cx="357750" cy="357333"/>
          </a:xfrm>
          <a:prstGeom prst="rect">
            <a:avLst/>
          </a:prstGeom>
        </p:spPr>
      </p:pic>
      <p:pic>
        <p:nvPicPr>
          <p:cNvPr id="10" name="图片 9"/>
          <p:cNvPicPr>
            <a:picLocks noChangeAspect="1"/>
          </p:cNvPicPr>
          <p:nvPr/>
        </p:nvPicPr>
        <p:blipFill>
          <a:blip r:embed="rId6"/>
          <a:stretch>
            <a:fillRect/>
          </a:stretch>
        </p:blipFill>
        <p:spPr>
          <a:xfrm>
            <a:off x="5292080" y="2638385"/>
            <a:ext cx="357750" cy="357333"/>
          </a:xfrm>
          <a:prstGeom prst="rect">
            <a:avLst/>
          </a:prstGeom>
        </p:spPr>
      </p:pic>
      <p:sp>
        <p:nvSpPr>
          <p:cNvPr id="14" name="文本框 13"/>
          <p:cNvSpPr txBox="1"/>
          <p:nvPr/>
        </p:nvSpPr>
        <p:spPr>
          <a:xfrm>
            <a:off x="4861006" y="4438385"/>
            <a:ext cx="3312368" cy="338554"/>
          </a:xfrm>
          <a:prstGeom prst="rect">
            <a:avLst/>
          </a:prstGeom>
          <a:noFill/>
        </p:spPr>
        <p:txBody>
          <a:bodyPr wrap="square">
            <a:spAutoFit/>
          </a:bodyPr>
          <a:lstStyle/>
          <a:p>
            <a:r>
              <a:rPr lang="zh-CN" altLang="en-US" sz="1600" dirty="0">
                <a:solidFill>
                  <a:srgbClr val="FF0000"/>
                </a:solidFill>
              </a:rPr>
              <a:t>不同防火分区的除尘系统互通互联</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35408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粉尘爆炸企业重大事故隐患解读</a:t>
            </a:r>
          </a:p>
        </p:txBody>
      </p:sp>
      <p:sp>
        <p:nvSpPr>
          <p:cNvPr id="6" name="矩形 5"/>
          <p:cNvSpPr/>
          <p:nvPr/>
        </p:nvSpPr>
        <p:spPr>
          <a:xfrm>
            <a:off x="467544" y="742120"/>
            <a:ext cx="8064896" cy="852306"/>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（二）不同类别的可燃性粉尘、可燃性粉尘与可燃气体等易加剧爆炸危险的介质共用一套除尘系统，或者不同建（构）筑物、不同防火分区共用一套除尘系统、除尘系统互联</a:t>
            </a:r>
            <a:r>
              <a:rPr lang="zh-CN" altLang="en-US" sz="1600" dirty="0" smtClean="0"/>
              <a:t>互通</a:t>
            </a:r>
            <a:endParaRPr lang="zh-CN" altLang="en-US" sz="1600" dirty="0"/>
          </a:p>
        </p:txBody>
      </p:sp>
      <p:sp>
        <p:nvSpPr>
          <p:cNvPr id="7" name="文本框 6"/>
          <p:cNvSpPr txBox="1"/>
          <p:nvPr/>
        </p:nvSpPr>
        <p:spPr>
          <a:xfrm>
            <a:off x="467544" y="1598311"/>
            <a:ext cx="7832053" cy="1528624"/>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zh-CN" altLang="en-US" dirty="0"/>
              <a:t>不判定为重大危险源的情形：</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）因生产工艺原因，同一部位可燃性粉尘与可燃性气体共生</a:t>
            </a:r>
            <a:r>
              <a:rPr lang="zh-CN" altLang="en-US" sz="1400" b="0" dirty="0" smtClean="0">
                <a:solidFill>
                  <a:schemeClr val="tx1"/>
                </a:solidFill>
                <a:latin typeface="+mn-lt"/>
                <a:cs typeface="+mn-cs"/>
              </a:rPr>
              <a:t>、伴生</a:t>
            </a:r>
            <a:r>
              <a:rPr lang="zh-CN" altLang="en-US" sz="1400" b="0" dirty="0">
                <a:solidFill>
                  <a:schemeClr val="tx1"/>
                </a:solidFill>
                <a:latin typeface="+mn-lt"/>
                <a:cs typeface="+mn-cs"/>
              </a:rPr>
              <a:t>。</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）工贸企业中因谷物磨制、淀粉和饲料加工等生产工艺需要</a:t>
            </a:r>
            <a:r>
              <a:rPr lang="zh-CN" altLang="en-US" sz="1400" b="0" dirty="0" smtClean="0">
                <a:solidFill>
                  <a:schemeClr val="tx1"/>
                </a:solidFill>
                <a:latin typeface="+mn-lt"/>
                <a:cs typeface="+mn-cs"/>
              </a:rPr>
              <a:t>，除尘</a:t>
            </a:r>
            <a:r>
              <a:rPr lang="zh-CN" altLang="en-US" sz="1400" b="0" dirty="0">
                <a:solidFill>
                  <a:schemeClr val="tx1"/>
                </a:solidFill>
                <a:latin typeface="+mn-lt"/>
                <a:cs typeface="+mn-cs"/>
              </a:rPr>
              <a:t>系统纵向跨越不同防火分区但按工艺流程独立设置的。</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3</a:t>
            </a:r>
            <a:r>
              <a:rPr lang="zh-CN" altLang="en-US" sz="1400" b="0" dirty="0">
                <a:solidFill>
                  <a:schemeClr val="tx1"/>
                </a:solidFill>
                <a:latin typeface="+mn-lt"/>
                <a:cs typeface="+mn-cs"/>
              </a:rPr>
              <a:t>）两个或者两个以上防火分区的除尘系统设置了锁气卸灰</a:t>
            </a:r>
            <a:r>
              <a:rPr lang="zh-CN" altLang="en-US" sz="1400" b="0" dirty="0" smtClean="0">
                <a:solidFill>
                  <a:schemeClr val="tx1"/>
                </a:solidFill>
                <a:latin typeface="+mn-lt"/>
                <a:cs typeface="+mn-cs"/>
              </a:rPr>
              <a:t>装置</a:t>
            </a:r>
            <a:r>
              <a:rPr lang="zh-CN" altLang="en-US" sz="1400" b="0" dirty="0">
                <a:solidFill>
                  <a:schemeClr val="tx1"/>
                </a:solidFill>
                <a:latin typeface="+mn-lt"/>
                <a:cs typeface="+mn-cs"/>
              </a:rPr>
              <a:t>通过输灰管道互相联通的。</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4</a:t>
            </a:r>
            <a:r>
              <a:rPr lang="zh-CN" altLang="en-US" sz="1400" b="0" dirty="0">
                <a:solidFill>
                  <a:schemeClr val="tx1"/>
                </a:solidFill>
                <a:latin typeface="+mn-lt"/>
                <a:cs typeface="+mn-cs"/>
              </a:rPr>
              <a:t>）两个或者两个以上防火分区的除尘系统风机后共用一个</a:t>
            </a:r>
            <a:r>
              <a:rPr lang="zh-CN" altLang="en-US" sz="1400" b="0" dirty="0" smtClean="0">
                <a:solidFill>
                  <a:schemeClr val="tx1"/>
                </a:solidFill>
                <a:latin typeface="+mn-lt"/>
                <a:cs typeface="+mn-cs"/>
              </a:rPr>
              <a:t>排气</a:t>
            </a:r>
            <a:r>
              <a:rPr lang="zh-CN" altLang="en-US" sz="1400" b="0" dirty="0">
                <a:solidFill>
                  <a:schemeClr val="tx1"/>
                </a:solidFill>
                <a:latin typeface="+mn-lt"/>
                <a:cs typeface="+mn-cs"/>
              </a:rPr>
              <a:t>烟囱的。</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282072"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粉尘爆炸企业重大事故隐患解读</a:t>
            </a:r>
          </a:p>
        </p:txBody>
      </p:sp>
      <p:sp>
        <p:nvSpPr>
          <p:cNvPr id="9" name="文本框 8"/>
          <p:cNvSpPr txBox="1"/>
          <p:nvPr/>
        </p:nvSpPr>
        <p:spPr>
          <a:xfrm>
            <a:off x="1385791" y="4341611"/>
            <a:ext cx="1224136" cy="338554"/>
          </a:xfrm>
          <a:prstGeom prst="rect">
            <a:avLst/>
          </a:prstGeom>
          <a:noFill/>
        </p:spPr>
        <p:txBody>
          <a:bodyPr wrap="square">
            <a:spAutoFit/>
          </a:bodyPr>
          <a:lstStyle/>
          <a:p>
            <a:r>
              <a:rPr lang="zh-CN" altLang="en-US" sz="1600" dirty="0">
                <a:solidFill>
                  <a:srgbClr val="0070C0"/>
                </a:solidFill>
              </a:rPr>
              <a:t>使用泄爆</a:t>
            </a:r>
            <a:r>
              <a:rPr lang="zh-CN" altLang="en-US" sz="1600" dirty="0" smtClean="0">
                <a:solidFill>
                  <a:srgbClr val="0070C0"/>
                </a:solidFill>
              </a:rPr>
              <a:t>片</a:t>
            </a:r>
            <a:endParaRPr lang="zh-CN" altLang="en-US" sz="1600" dirty="0">
              <a:solidFill>
                <a:srgbClr val="0070C0"/>
              </a:solidFill>
            </a:endParaRPr>
          </a:p>
        </p:txBody>
      </p:sp>
      <p:sp>
        <p:nvSpPr>
          <p:cNvPr id="10" name="矩形 9"/>
          <p:cNvSpPr/>
          <p:nvPr/>
        </p:nvSpPr>
        <p:spPr>
          <a:xfrm>
            <a:off x="467544" y="742120"/>
            <a:ext cx="8064896" cy="377385"/>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smtClean="0"/>
              <a:t>（</a:t>
            </a:r>
            <a:r>
              <a:rPr lang="zh-CN" altLang="en-US" sz="1600" dirty="0"/>
              <a:t>三）干式除尘系统未采取泄爆、惰化、抑爆等任一种爆炸防控</a:t>
            </a:r>
            <a:r>
              <a:rPr lang="zh-CN" altLang="en-US" sz="1600" dirty="0" smtClean="0"/>
              <a:t>措施</a:t>
            </a:r>
            <a:endParaRPr lang="zh-CN" altLang="en-US" sz="1600" dirty="0"/>
          </a:p>
        </p:txBody>
      </p:sp>
      <p:sp>
        <p:nvSpPr>
          <p:cNvPr id="11" name="文本框 10"/>
          <p:cNvSpPr txBox="1"/>
          <p:nvPr/>
        </p:nvSpPr>
        <p:spPr>
          <a:xfrm>
            <a:off x="467544" y="1119505"/>
            <a:ext cx="7992888" cy="666849"/>
          </a:xfrm>
          <a:prstGeom prst="rect">
            <a:avLst/>
          </a:prstGeom>
          <a:noFill/>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r>
              <a:rPr lang="zh-CN" altLang="en-US" sz="1600" b="1" dirty="0" smtClean="0">
                <a:solidFill>
                  <a:srgbClr val="002060"/>
                </a:solidFill>
                <a:latin typeface="+mn-ea"/>
                <a:cs typeface="Times New Roman" panose="02020603050405020304" charset="0"/>
              </a:rPr>
              <a:t>：</a:t>
            </a:r>
            <a:endParaRPr lang="en-US" altLang="zh-CN" sz="1600" b="1" dirty="0" smtClean="0">
              <a:solidFill>
                <a:srgbClr val="002060"/>
              </a:solidFill>
              <a:latin typeface="+mn-ea"/>
              <a:cs typeface="Times New Roman" panose="02020603050405020304" charset="0"/>
            </a:endParaRPr>
          </a:p>
          <a:p>
            <a:pPr indent="360680"/>
            <a:r>
              <a:rPr lang="zh-CN" altLang="en-US" sz="1400" dirty="0"/>
              <a:t> “</a:t>
            </a:r>
            <a:r>
              <a:rPr lang="zh-CN" altLang="en-US" sz="1400" b="1" dirty="0"/>
              <a:t>干式除尘系统</a:t>
            </a:r>
            <a:r>
              <a:rPr lang="zh-CN" altLang="en-US" sz="1400" dirty="0"/>
              <a:t>”是指采用袋式除尘器或者旋风除尘器的干式除尘系统。</a:t>
            </a:r>
          </a:p>
        </p:txBody>
      </p:sp>
      <p:sp>
        <p:nvSpPr>
          <p:cNvPr id="12" name="文本框 11"/>
          <p:cNvSpPr txBox="1"/>
          <p:nvPr/>
        </p:nvSpPr>
        <p:spPr>
          <a:xfrm>
            <a:off x="467544" y="1786354"/>
            <a:ext cx="7992888" cy="666849"/>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）干式除尘系统除尘器箱体未采取泄爆、惰化、抑爆等任</a:t>
            </a:r>
            <a:r>
              <a:rPr lang="zh-CN" altLang="en-US" sz="1400" b="0" dirty="0" smtClean="0">
                <a:solidFill>
                  <a:schemeClr val="tx1"/>
                </a:solidFill>
                <a:latin typeface="+mn-lt"/>
                <a:cs typeface="+mn-cs"/>
              </a:rPr>
              <a:t>一种</a:t>
            </a:r>
            <a:r>
              <a:rPr lang="zh-CN" altLang="en-US" sz="1400" b="0" dirty="0">
                <a:solidFill>
                  <a:schemeClr val="tx1"/>
                </a:solidFill>
                <a:latin typeface="+mn-lt"/>
                <a:cs typeface="+mn-cs"/>
              </a:rPr>
              <a:t>控爆措施。</a:t>
            </a:r>
          </a:p>
        </p:txBody>
      </p:sp>
      <p:pic>
        <p:nvPicPr>
          <p:cNvPr id="3" name="图片 2"/>
          <p:cNvPicPr>
            <a:picLocks noChangeAspect="1"/>
          </p:cNvPicPr>
          <p:nvPr/>
        </p:nvPicPr>
        <p:blipFill>
          <a:blip r:embed="rId3"/>
          <a:stretch>
            <a:fillRect/>
          </a:stretch>
        </p:blipFill>
        <p:spPr>
          <a:xfrm>
            <a:off x="932700" y="2507684"/>
            <a:ext cx="2099743" cy="1800000"/>
          </a:xfrm>
          <a:prstGeom prst="rect">
            <a:avLst/>
          </a:prstGeom>
        </p:spPr>
      </p:pic>
      <p:pic>
        <p:nvPicPr>
          <p:cNvPr id="8" name="图片 7"/>
          <p:cNvPicPr>
            <a:picLocks noChangeAspect="1"/>
          </p:cNvPicPr>
          <p:nvPr/>
        </p:nvPicPr>
        <p:blipFill>
          <a:blip r:embed="rId4"/>
          <a:stretch>
            <a:fillRect/>
          </a:stretch>
        </p:blipFill>
        <p:spPr>
          <a:xfrm>
            <a:off x="3107860" y="2507684"/>
            <a:ext cx="2763841" cy="1800000"/>
          </a:xfrm>
          <a:prstGeom prst="rect">
            <a:avLst/>
          </a:prstGeom>
        </p:spPr>
      </p:pic>
      <p:pic>
        <p:nvPicPr>
          <p:cNvPr id="13" name="图片 12"/>
          <p:cNvPicPr>
            <a:picLocks noChangeAspect="1"/>
          </p:cNvPicPr>
          <p:nvPr/>
        </p:nvPicPr>
        <p:blipFill>
          <a:blip r:embed="rId5"/>
          <a:stretch>
            <a:fillRect/>
          </a:stretch>
        </p:blipFill>
        <p:spPr>
          <a:xfrm>
            <a:off x="5947118" y="2507684"/>
            <a:ext cx="2583654" cy="1800000"/>
          </a:xfrm>
          <a:prstGeom prst="rect">
            <a:avLst/>
          </a:prstGeom>
        </p:spPr>
      </p:pic>
      <p:sp>
        <p:nvSpPr>
          <p:cNvPr id="16" name="文本框 15"/>
          <p:cNvSpPr txBox="1"/>
          <p:nvPr/>
        </p:nvSpPr>
        <p:spPr>
          <a:xfrm>
            <a:off x="3784103" y="4341611"/>
            <a:ext cx="1431776" cy="338554"/>
          </a:xfrm>
          <a:prstGeom prst="rect">
            <a:avLst/>
          </a:prstGeom>
          <a:noFill/>
        </p:spPr>
        <p:txBody>
          <a:bodyPr wrap="square">
            <a:spAutoFit/>
          </a:bodyPr>
          <a:lstStyle/>
          <a:p>
            <a:r>
              <a:rPr lang="zh-CN" altLang="en-US" sz="1600" dirty="0" smtClean="0">
                <a:solidFill>
                  <a:srgbClr val="0070C0"/>
                </a:solidFill>
              </a:rPr>
              <a:t>使用</a:t>
            </a:r>
            <a:r>
              <a:rPr lang="zh-CN" altLang="en-US" sz="1600" dirty="0">
                <a:solidFill>
                  <a:srgbClr val="0070C0"/>
                </a:solidFill>
              </a:rPr>
              <a:t>气体惰</a:t>
            </a:r>
            <a:r>
              <a:rPr lang="zh-CN" altLang="en-US" sz="1600" dirty="0" smtClean="0">
                <a:solidFill>
                  <a:srgbClr val="0070C0"/>
                </a:solidFill>
              </a:rPr>
              <a:t>化</a:t>
            </a:r>
            <a:endParaRPr lang="zh-CN" altLang="en-US" sz="1600" dirty="0">
              <a:solidFill>
                <a:srgbClr val="0070C0"/>
              </a:solidFill>
            </a:endParaRPr>
          </a:p>
        </p:txBody>
      </p:sp>
      <p:sp>
        <p:nvSpPr>
          <p:cNvPr id="17" name="文本框 16"/>
          <p:cNvSpPr txBox="1"/>
          <p:nvPr/>
        </p:nvSpPr>
        <p:spPr>
          <a:xfrm>
            <a:off x="6518865" y="4341611"/>
            <a:ext cx="1440160" cy="338554"/>
          </a:xfrm>
          <a:prstGeom prst="rect">
            <a:avLst/>
          </a:prstGeom>
          <a:noFill/>
        </p:spPr>
        <p:txBody>
          <a:bodyPr wrap="square">
            <a:spAutoFit/>
          </a:bodyPr>
          <a:lstStyle/>
          <a:p>
            <a:r>
              <a:rPr lang="zh-CN" altLang="en-US" sz="1600" dirty="0" smtClean="0">
                <a:solidFill>
                  <a:srgbClr val="0070C0"/>
                </a:solidFill>
              </a:rPr>
              <a:t>使用</a:t>
            </a:r>
            <a:r>
              <a:rPr lang="zh-CN" altLang="en-US" sz="1600" dirty="0">
                <a:solidFill>
                  <a:srgbClr val="0070C0"/>
                </a:solidFill>
              </a:rPr>
              <a:t>抑爆措施 </a:t>
            </a:r>
          </a:p>
        </p:txBody>
      </p:sp>
      <p:pic>
        <p:nvPicPr>
          <p:cNvPr id="18" name="图片 17"/>
          <p:cNvPicPr>
            <a:picLocks noChangeAspect="1"/>
          </p:cNvPicPr>
          <p:nvPr/>
        </p:nvPicPr>
        <p:blipFill>
          <a:blip r:embed="rId6"/>
          <a:stretch>
            <a:fillRect/>
          </a:stretch>
        </p:blipFill>
        <p:spPr>
          <a:xfrm>
            <a:off x="3200550" y="2571750"/>
            <a:ext cx="357750" cy="357333"/>
          </a:xfrm>
          <a:prstGeom prst="rect">
            <a:avLst/>
          </a:prstGeom>
        </p:spPr>
      </p:pic>
      <p:pic>
        <p:nvPicPr>
          <p:cNvPr id="19" name="图片 18"/>
          <p:cNvPicPr>
            <a:picLocks noChangeAspect="1"/>
          </p:cNvPicPr>
          <p:nvPr/>
        </p:nvPicPr>
        <p:blipFill>
          <a:blip r:embed="rId6"/>
          <a:stretch>
            <a:fillRect/>
          </a:stretch>
        </p:blipFill>
        <p:spPr>
          <a:xfrm>
            <a:off x="1028041" y="2574457"/>
            <a:ext cx="357750" cy="357333"/>
          </a:xfrm>
          <a:prstGeom prst="rect">
            <a:avLst/>
          </a:prstGeom>
        </p:spPr>
      </p:pic>
      <p:pic>
        <p:nvPicPr>
          <p:cNvPr id="20" name="图片 19"/>
          <p:cNvPicPr>
            <a:picLocks noChangeAspect="1"/>
          </p:cNvPicPr>
          <p:nvPr/>
        </p:nvPicPr>
        <p:blipFill>
          <a:blip r:embed="rId6"/>
          <a:stretch>
            <a:fillRect/>
          </a:stretch>
        </p:blipFill>
        <p:spPr>
          <a:xfrm>
            <a:off x="6012160" y="2574457"/>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41797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通用重大事故隐患解读</a:t>
            </a:r>
          </a:p>
        </p:txBody>
      </p:sp>
      <p:sp>
        <p:nvSpPr>
          <p:cNvPr id="2" name="矩形 1"/>
          <p:cNvSpPr/>
          <p:nvPr/>
        </p:nvSpPr>
        <p:spPr>
          <a:xfrm>
            <a:off x="539552" y="1419083"/>
            <a:ext cx="7992888" cy="666849"/>
          </a:xfrm>
          <a:prstGeom prst="rect">
            <a:avLst/>
          </a:prstGeom>
        </p:spPr>
        <p:txBody>
          <a:bodyPr wrap="square">
            <a:spAutoFit/>
          </a:bodyPr>
          <a:lstStyle/>
          <a:p>
            <a:pPr indent="406400" algn="just">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endParaRPr lang="zh-CN" altLang="en-US" sz="1600" b="1" dirty="0">
              <a:solidFill>
                <a:srgbClr val="002060"/>
              </a:solidFill>
              <a:latin typeface="+mn-ea"/>
              <a:cs typeface="Times New Roman" panose="02020603050405020304" charset="0"/>
            </a:endParaRPr>
          </a:p>
          <a:p>
            <a:pPr lvl="0" indent="360680" eaLnBrk="0" fontAlgn="base" hangingPunct="0">
              <a:spcBef>
                <a:spcPct val="0"/>
              </a:spcBef>
              <a:spcAft>
                <a:spcPct val="0"/>
              </a:spcAft>
            </a:pPr>
            <a:r>
              <a:rPr lang="zh-CN" altLang="en-US" sz="1400" dirty="0"/>
              <a:t>（</a:t>
            </a:r>
            <a:r>
              <a:rPr lang="en-US" altLang="zh-CN" sz="1400" dirty="0"/>
              <a:t>2</a:t>
            </a:r>
            <a:r>
              <a:rPr lang="zh-CN" altLang="en-US" sz="1400" dirty="0"/>
              <a:t>）企业使用伪造特种作业操作证的特种作业人员上岗作业。</a:t>
            </a:r>
            <a:endParaRPr lang="en-US" altLang="zh-CN" sz="1400" dirty="0"/>
          </a:p>
        </p:txBody>
      </p:sp>
      <p:sp>
        <p:nvSpPr>
          <p:cNvPr id="24" name="矩形 23"/>
          <p:cNvSpPr/>
          <p:nvPr/>
        </p:nvSpPr>
        <p:spPr>
          <a:xfrm>
            <a:off x="3680453" y="4137488"/>
            <a:ext cx="1656184" cy="368803"/>
          </a:xfrm>
          <a:prstGeom prst="rect">
            <a:avLst/>
          </a:prstGeom>
        </p:spPr>
        <p:txBody>
          <a:bodyPr wrap="square">
            <a:noAutofit/>
          </a:bodyPr>
          <a:lstStyle/>
          <a:p>
            <a:r>
              <a:rPr lang="zh-CN" altLang="en-US" sz="1600" dirty="0">
                <a:solidFill>
                  <a:srgbClr val="FF0000"/>
                </a:solidFill>
                <a:cs typeface="+mn-ea"/>
                <a:sym typeface="+mn-lt"/>
              </a:rPr>
              <a:t>特种作业证过期</a:t>
            </a:r>
          </a:p>
        </p:txBody>
      </p:sp>
      <p:pic>
        <p:nvPicPr>
          <p:cNvPr id="9" name="Picture 21"/>
          <p:cNvPicPr>
            <a:picLocks noChangeAspect="1" noChangeArrowheads="1"/>
          </p:cNvPicPr>
          <p:nvPr/>
        </p:nvPicPr>
        <p:blipFill>
          <a:blip r:embed="rId3"/>
          <a:srcRect/>
          <a:stretch>
            <a:fillRect/>
          </a:stretch>
        </p:blipFill>
        <p:spPr bwMode="auto">
          <a:xfrm>
            <a:off x="3059832" y="2189579"/>
            <a:ext cx="2796335" cy="180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2"/>
          <p:cNvPicPr>
            <a:picLocks noChangeAspect="1" noChangeArrowheads="1"/>
          </p:cNvPicPr>
          <p:nvPr/>
        </p:nvPicPr>
        <p:blipFill>
          <a:blip r:embed="rId4"/>
          <a:srcRect/>
          <a:stretch>
            <a:fillRect/>
          </a:stretch>
        </p:blipFill>
        <p:spPr bwMode="auto">
          <a:xfrm>
            <a:off x="3153302" y="2285950"/>
            <a:ext cx="381051" cy="380800"/>
          </a:xfrm>
          <a:prstGeom prst="rect">
            <a:avLst/>
          </a:prstGeom>
          <a:noFill/>
          <a:extLst>
            <a:ext uri="{909E8E84-426E-40DD-AFC4-6F175D3DCCD1}">
              <a14:hiddenFill xmlns:a14="http://schemas.microsoft.com/office/drawing/2010/main">
                <a:solidFill>
                  <a:srgbClr val="FFFFFF"/>
                </a:solidFill>
              </a14:hiddenFill>
            </a:ext>
          </a:extLst>
        </p:spPr>
      </p:pic>
      <p:sp>
        <p:nvSpPr>
          <p:cNvPr id="8" name="矩形 7"/>
          <p:cNvSpPr/>
          <p:nvPr/>
        </p:nvSpPr>
        <p:spPr>
          <a:xfrm>
            <a:off x="539552" y="981283"/>
            <a:ext cx="7992888" cy="438339"/>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zh-CN" sz="1600" dirty="0"/>
              <a:t>（二）特种作业人员未按照规定经专门的安全作业培训并取得相应资格，上岗</a:t>
            </a:r>
            <a:r>
              <a:rPr lang="zh-CN" altLang="zh-CN" sz="1600" dirty="0" smtClean="0"/>
              <a:t>作业</a:t>
            </a:r>
            <a:endParaRPr lang="zh-CN" altLang="zh-CN" sz="1600" dirty="0"/>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282072"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粉尘爆炸企业重大事故隐患解读</a:t>
            </a:r>
          </a:p>
        </p:txBody>
      </p:sp>
      <p:sp>
        <p:nvSpPr>
          <p:cNvPr id="11" name="文本框 10"/>
          <p:cNvSpPr txBox="1"/>
          <p:nvPr/>
        </p:nvSpPr>
        <p:spPr>
          <a:xfrm>
            <a:off x="1410710" y="4125729"/>
            <a:ext cx="1265848" cy="584775"/>
          </a:xfrm>
          <a:prstGeom prst="rect">
            <a:avLst/>
          </a:prstGeom>
          <a:noFill/>
        </p:spPr>
        <p:txBody>
          <a:bodyPr wrap="square">
            <a:spAutoFit/>
          </a:bodyPr>
          <a:lstStyle/>
          <a:p>
            <a:r>
              <a:rPr lang="zh-CN" altLang="en-US" sz="1600" dirty="0">
                <a:solidFill>
                  <a:srgbClr val="FF0000"/>
                </a:solidFill>
              </a:rPr>
              <a:t>采用人孔作为泄爆措施</a:t>
            </a:r>
          </a:p>
        </p:txBody>
      </p:sp>
      <p:sp>
        <p:nvSpPr>
          <p:cNvPr id="9" name="矩形 8"/>
          <p:cNvSpPr/>
          <p:nvPr/>
        </p:nvSpPr>
        <p:spPr>
          <a:xfrm>
            <a:off x="467544" y="742120"/>
            <a:ext cx="8064896" cy="377385"/>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smtClean="0"/>
              <a:t>（</a:t>
            </a:r>
            <a:r>
              <a:rPr lang="zh-CN" altLang="en-US" sz="1600" dirty="0"/>
              <a:t>三）干式除尘系统未采取泄爆、惰化、抑爆等任一种爆炸防控</a:t>
            </a:r>
            <a:r>
              <a:rPr lang="zh-CN" altLang="en-US" sz="1600" dirty="0" smtClean="0"/>
              <a:t>措施</a:t>
            </a:r>
            <a:endParaRPr lang="zh-CN" altLang="en-US" sz="1600" dirty="0"/>
          </a:p>
        </p:txBody>
      </p:sp>
      <p:sp>
        <p:nvSpPr>
          <p:cNvPr id="10" name="文本框 9"/>
          <p:cNvSpPr txBox="1"/>
          <p:nvPr/>
        </p:nvSpPr>
        <p:spPr>
          <a:xfrm>
            <a:off x="467544" y="1119505"/>
            <a:ext cx="7992888" cy="1097736"/>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smtClean="0">
                <a:solidFill>
                  <a:schemeClr val="tx1"/>
                </a:solidFill>
              </a:rPr>
              <a:t>（</a:t>
            </a:r>
            <a:r>
              <a:rPr lang="en-US" altLang="zh-CN" sz="1400" b="0" dirty="0" smtClean="0">
                <a:solidFill>
                  <a:schemeClr val="tx1"/>
                </a:solidFill>
                <a:latin typeface="+mn-lt"/>
                <a:cs typeface="+mn-cs"/>
              </a:rPr>
              <a:t>2</a:t>
            </a:r>
            <a:r>
              <a:rPr lang="zh-CN" altLang="en-US" sz="1400" b="0" dirty="0">
                <a:solidFill>
                  <a:schemeClr val="tx1"/>
                </a:solidFill>
                <a:latin typeface="+mn-lt"/>
                <a:cs typeface="+mn-cs"/>
              </a:rPr>
              <a:t>）干式除尘系统仅采用观察窗、清扫孔、检修孔作为泄爆措施。</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3</a:t>
            </a:r>
            <a:r>
              <a:rPr lang="zh-CN" altLang="en-US" sz="1400" b="0" dirty="0">
                <a:solidFill>
                  <a:schemeClr val="tx1"/>
                </a:solidFill>
                <a:latin typeface="+mn-lt"/>
                <a:cs typeface="+mn-cs"/>
              </a:rPr>
              <a:t>）干式除尘系统采取气体惰化措施时，未采取氧含量在线</a:t>
            </a:r>
            <a:r>
              <a:rPr lang="zh-CN" altLang="en-US" sz="1400" b="0" dirty="0" smtClean="0">
                <a:solidFill>
                  <a:schemeClr val="tx1"/>
                </a:solidFill>
                <a:latin typeface="+mn-lt"/>
                <a:cs typeface="+mn-cs"/>
              </a:rPr>
              <a:t>监测</a:t>
            </a:r>
            <a:r>
              <a:rPr lang="zh-CN" altLang="en-US" sz="1400" b="0" dirty="0">
                <a:solidFill>
                  <a:schemeClr val="tx1"/>
                </a:solidFill>
                <a:latin typeface="+mn-lt"/>
                <a:cs typeface="+mn-cs"/>
              </a:rPr>
              <a:t>报警措施。</a:t>
            </a:r>
            <a:endParaRPr lang="en-US" altLang="zh-CN" sz="1400" b="0" dirty="0">
              <a:solidFill>
                <a:schemeClr val="tx1"/>
              </a:solidFill>
              <a:latin typeface="+mn-lt"/>
              <a:cs typeface="+mn-cs"/>
            </a:endParaRP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4</a:t>
            </a:r>
            <a:r>
              <a:rPr lang="zh-CN" altLang="en-US" sz="1400" b="0" dirty="0">
                <a:solidFill>
                  <a:schemeClr val="tx1"/>
                </a:solidFill>
                <a:latin typeface="+mn-lt"/>
                <a:cs typeface="+mn-cs"/>
              </a:rPr>
              <a:t>）干式除尘系统采取抑爆措施时，抑爆装置所使用的抑爆剂不适用于所处理的粉尘。</a:t>
            </a:r>
          </a:p>
        </p:txBody>
      </p:sp>
      <p:pic>
        <p:nvPicPr>
          <p:cNvPr id="5" name="图片 4"/>
          <p:cNvPicPr>
            <a:picLocks noChangeAspect="1"/>
          </p:cNvPicPr>
          <p:nvPr/>
        </p:nvPicPr>
        <p:blipFill>
          <a:blip r:embed="rId3"/>
          <a:stretch>
            <a:fillRect/>
          </a:stretch>
        </p:blipFill>
        <p:spPr>
          <a:xfrm>
            <a:off x="1395128" y="2243341"/>
            <a:ext cx="1297012" cy="1800000"/>
          </a:xfrm>
          <a:prstGeom prst="rect">
            <a:avLst/>
          </a:prstGeom>
        </p:spPr>
      </p:pic>
      <p:pic>
        <p:nvPicPr>
          <p:cNvPr id="7" name="图片 6"/>
          <p:cNvPicPr>
            <a:picLocks noChangeAspect="1"/>
          </p:cNvPicPr>
          <p:nvPr/>
        </p:nvPicPr>
        <p:blipFill>
          <a:blip r:embed="rId4"/>
          <a:stretch>
            <a:fillRect/>
          </a:stretch>
        </p:blipFill>
        <p:spPr>
          <a:xfrm>
            <a:off x="3282780" y="2242459"/>
            <a:ext cx="2362416" cy="1800000"/>
          </a:xfrm>
          <a:prstGeom prst="rect">
            <a:avLst/>
          </a:prstGeom>
        </p:spPr>
      </p:pic>
      <p:pic>
        <p:nvPicPr>
          <p:cNvPr id="12" name="图片 11"/>
          <p:cNvPicPr>
            <a:picLocks noChangeAspect="1"/>
          </p:cNvPicPr>
          <p:nvPr/>
        </p:nvPicPr>
        <p:blipFill>
          <a:blip r:embed="rId5"/>
          <a:stretch>
            <a:fillRect/>
          </a:stretch>
        </p:blipFill>
        <p:spPr>
          <a:xfrm>
            <a:off x="6006891" y="2242459"/>
            <a:ext cx="1802100" cy="1800000"/>
          </a:xfrm>
          <a:prstGeom prst="rect">
            <a:avLst/>
          </a:prstGeom>
        </p:spPr>
      </p:pic>
      <p:pic>
        <p:nvPicPr>
          <p:cNvPr id="13" name="图片 12"/>
          <p:cNvPicPr>
            <a:picLocks noChangeAspect="1"/>
          </p:cNvPicPr>
          <p:nvPr/>
        </p:nvPicPr>
        <p:blipFill>
          <a:blip r:embed="rId6"/>
          <a:stretch>
            <a:fillRect/>
          </a:stretch>
        </p:blipFill>
        <p:spPr>
          <a:xfrm>
            <a:off x="3347864" y="2277071"/>
            <a:ext cx="357750" cy="357333"/>
          </a:xfrm>
          <a:prstGeom prst="rect">
            <a:avLst/>
          </a:prstGeom>
        </p:spPr>
      </p:pic>
      <p:pic>
        <p:nvPicPr>
          <p:cNvPr id="14" name="图片 13"/>
          <p:cNvPicPr>
            <a:picLocks noChangeAspect="1"/>
          </p:cNvPicPr>
          <p:nvPr/>
        </p:nvPicPr>
        <p:blipFill>
          <a:blip r:embed="rId6"/>
          <a:stretch>
            <a:fillRect/>
          </a:stretch>
        </p:blipFill>
        <p:spPr>
          <a:xfrm>
            <a:off x="6084168" y="2283718"/>
            <a:ext cx="357750" cy="357333"/>
          </a:xfrm>
          <a:prstGeom prst="rect">
            <a:avLst/>
          </a:prstGeom>
        </p:spPr>
      </p:pic>
      <p:sp>
        <p:nvSpPr>
          <p:cNvPr id="17" name="文本框 16"/>
          <p:cNvSpPr txBox="1"/>
          <p:nvPr/>
        </p:nvSpPr>
        <p:spPr>
          <a:xfrm>
            <a:off x="3578786" y="4122953"/>
            <a:ext cx="1843646" cy="584775"/>
          </a:xfrm>
          <a:prstGeom prst="rect">
            <a:avLst/>
          </a:prstGeom>
          <a:noFill/>
        </p:spPr>
        <p:txBody>
          <a:bodyPr wrap="square">
            <a:spAutoFit/>
          </a:bodyPr>
          <a:lstStyle/>
          <a:p>
            <a:r>
              <a:rPr lang="zh-CN" altLang="en-US" sz="1600" dirty="0">
                <a:solidFill>
                  <a:srgbClr val="0070C0"/>
                </a:solidFill>
              </a:rPr>
              <a:t>惰化系统设置氧含量检测报警装置</a:t>
            </a:r>
          </a:p>
        </p:txBody>
      </p:sp>
      <p:sp>
        <p:nvSpPr>
          <p:cNvPr id="18" name="文本框 17"/>
          <p:cNvSpPr txBox="1"/>
          <p:nvPr/>
        </p:nvSpPr>
        <p:spPr>
          <a:xfrm>
            <a:off x="5724128" y="4235332"/>
            <a:ext cx="2664296" cy="338554"/>
          </a:xfrm>
          <a:prstGeom prst="rect">
            <a:avLst/>
          </a:prstGeom>
          <a:noFill/>
        </p:spPr>
        <p:txBody>
          <a:bodyPr wrap="square">
            <a:spAutoFit/>
          </a:bodyPr>
          <a:lstStyle/>
          <a:p>
            <a:r>
              <a:rPr lang="zh-CN" altLang="en-US" sz="1600" dirty="0">
                <a:solidFill>
                  <a:srgbClr val="0070C0"/>
                </a:solidFill>
              </a:rPr>
              <a:t>抑爆剂适用于所处理的粉尘</a:t>
            </a:r>
          </a:p>
        </p:txBody>
      </p:sp>
      <p:pic>
        <p:nvPicPr>
          <p:cNvPr id="16" name="图片 15"/>
          <p:cNvPicPr>
            <a:picLocks noChangeAspect="1"/>
          </p:cNvPicPr>
          <p:nvPr/>
        </p:nvPicPr>
        <p:blipFill>
          <a:blip r:embed="rId7"/>
          <a:stretch>
            <a:fillRect/>
          </a:stretch>
        </p:blipFill>
        <p:spPr>
          <a:xfrm>
            <a:off x="1475656" y="2283717"/>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282072"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粉尘爆炸企业重大事故隐患解读</a:t>
            </a:r>
          </a:p>
        </p:txBody>
      </p:sp>
      <p:sp>
        <p:nvSpPr>
          <p:cNvPr id="6" name="矩形 5"/>
          <p:cNvSpPr/>
          <p:nvPr/>
        </p:nvSpPr>
        <p:spPr>
          <a:xfrm>
            <a:off x="467544" y="742120"/>
            <a:ext cx="8064896" cy="377385"/>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smtClean="0"/>
              <a:t>（</a:t>
            </a:r>
            <a:r>
              <a:rPr lang="zh-CN" altLang="en-US" sz="1600" dirty="0"/>
              <a:t>三）干式除尘系统未采取泄爆、惰化、抑爆等任一种爆炸防控</a:t>
            </a:r>
            <a:r>
              <a:rPr lang="zh-CN" altLang="en-US" sz="1600" dirty="0" smtClean="0"/>
              <a:t>措施</a:t>
            </a:r>
            <a:endParaRPr lang="zh-CN" altLang="en-US" sz="1600" dirty="0"/>
          </a:p>
        </p:txBody>
      </p:sp>
      <p:sp>
        <p:nvSpPr>
          <p:cNvPr id="7" name="文本框 6"/>
          <p:cNvSpPr txBox="1"/>
          <p:nvPr/>
        </p:nvSpPr>
        <p:spPr>
          <a:xfrm>
            <a:off x="467544" y="1119505"/>
            <a:ext cx="7832053" cy="1313180"/>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zh-CN" altLang="en-US" dirty="0"/>
              <a:t>不判定为重大危险源的情形：</a:t>
            </a:r>
          </a:p>
          <a:p>
            <a:pPr>
              <a:lnSpc>
                <a:spcPct val="100000"/>
              </a:lnSpc>
            </a:pPr>
            <a:r>
              <a:rPr lang="zh-CN" altLang="en-US" sz="1400" b="0" dirty="0">
                <a:solidFill>
                  <a:schemeClr val="tx1"/>
                </a:solidFill>
              </a:rPr>
              <a:t>（</a:t>
            </a:r>
            <a:r>
              <a:rPr lang="en-US" altLang="zh-CN" sz="1400" b="0" dirty="0">
                <a:solidFill>
                  <a:schemeClr val="tx1"/>
                </a:solidFill>
              </a:rPr>
              <a:t>1</a:t>
            </a:r>
            <a:r>
              <a:rPr lang="zh-CN" altLang="en-US" sz="1400" b="0" dirty="0">
                <a:solidFill>
                  <a:schemeClr val="tx1"/>
                </a:solidFill>
              </a:rPr>
              <a:t>）设置在生产设备设施本体上的除尘装置。</a:t>
            </a:r>
          </a:p>
          <a:p>
            <a:pPr>
              <a:lnSpc>
                <a:spcPct val="100000"/>
              </a:lnSpc>
            </a:pPr>
            <a:r>
              <a:rPr lang="zh-CN" altLang="en-US" sz="1400" b="0" dirty="0">
                <a:solidFill>
                  <a:schemeClr val="tx1"/>
                </a:solidFill>
              </a:rPr>
              <a:t>（</a:t>
            </a:r>
            <a:r>
              <a:rPr lang="en-US" altLang="zh-CN" sz="1400" b="0" dirty="0">
                <a:solidFill>
                  <a:schemeClr val="tx1"/>
                </a:solidFill>
              </a:rPr>
              <a:t>2</a:t>
            </a:r>
            <a:r>
              <a:rPr lang="zh-CN" altLang="en-US" sz="1400" b="0" dirty="0">
                <a:solidFill>
                  <a:schemeClr val="tx1"/>
                </a:solidFill>
              </a:rPr>
              <a:t>）喷砂机、抛丸机、静电喷涂工艺专门用于固、气分离，</a:t>
            </a:r>
            <a:r>
              <a:rPr lang="zh-CN" altLang="en-US" sz="1400" b="0" dirty="0" smtClean="0">
                <a:solidFill>
                  <a:schemeClr val="tx1"/>
                </a:solidFill>
              </a:rPr>
              <a:t>收集</a:t>
            </a:r>
            <a:r>
              <a:rPr lang="zh-CN" altLang="en-US" sz="1400" b="0" dirty="0">
                <a:solidFill>
                  <a:schemeClr val="tx1"/>
                </a:solidFill>
              </a:rPr>
              <a:t>喷砂、钢丸、静电喷涂粉的旋风除尘器。</a:t>
            </a:r>
          </a:p>
          <a:p>
            <a:pPr>
              <a:lnSpc>
                <a:spcPct val="100000"/>
              </a:lnSpc>
            </a:pPr>
            <a:r>
              <a:rPr lang="zh-CN" altLang="en-US" sz="1400" b="0" dirty="0">
                <a:solidFill>
                  <a:schemeClr val="tx1"/>
                </a:solidFill>
              </a:rPr>
              <a:t>（</a:t>
            </a:r>
            <a:r>
              <a:rPr lang="en-US" altLang="zh-CN" sz="1400" b="0" dirty="0">
                <a:solidFill>
                  <a:schemeClr val="tx1"/>
                </a:solidFill>
              </a:rPr>
              <a:t>3</a:t>
            </a:r>
            <a:r>
              <a:rPr lang="zh-CN" altLang="en-US" sz="1400" b="0" dirty="0">
                <a:solidFill>
                  <a:schemeClr val="tx1"/>
                </a:solidFill>
              </a:rPr>
              <a:t>）已采取控爆措施的两级及以上干式除尘系统，用于收集</a:t>
            </a:r>
            <a:r>
              <a:rPr lang="zh-CN" altLang="en-US" sz="1400" b="0" dirty="0" smtClean="0">
                <a:solidFill>
                  <a:schemeClr val="tx1"/>
                </a:solidFill>
              </a:rPr>
              <a:t>较大</a:t>
            </a:r>
            <a:r>
              <a:rPr lang="zh-CN" altLang="en-US" sz="1400" b="0" dirty="0">
                <a:solidFill>
                  <a:schemeClr val="tx1"/>
                </a:solidFill>
              </a:rPr>
              <a:t>颗粒粉尘的一级旋风除尘器。</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282072"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粉尘爆炸企业重大事故隐患解读</a:t>
            </a:r>
          </a:p>
        </p:txBody>
      </p:sp>
      <p:sp>
        <p:nvSpPr>
          <p:cNvPr id="7" name="文本框 6"/>
          <p:cNvSpPr txBox="1"/>
          <p:nvPr/>
        </p:nvSpPr>
        <p:spPr>
          <a:xfrm>
            <a:off x="85185" y="4372526"/>
            <a:ext cx="2629177" cy="338554"/>
          </a:xfrm>
          <a:prstGeom prst="rect">
            <a:avLst/>
          </a:prstGeom>
          <a:noFill/>
        </p:spPr>
        <p:txBody>
          <a:bodyPr wrap="square">
            <a:spAutoFit/>
          </a:bodyPr>
          <a:lstStyle/>
          <a:p>
            <a:r>
              <a:rPr lang="zh-CN" altLang="en-US" sz="1600" dirty="0">
                <a:solidFill>
                  <a:srgbClr val="FF0000"/>
                </a:solidFill>
              </a:rPr>
              <a:t>铝镁抛光不应采用正压</a:t>
            </a:r>
            <a:r>
              <a:rPr lang="zh-CN" altLang="en-US" sz="1600" dirty="0" smtClean="0">
                <a:solidFill>
                  <a:srgbClr val="FF0000"/>
                </a:solidFill>
              </a:rPr>
              <a:t>输送</a:t>
            </a:r>
            <a:endParaRPr lang="zh-CN" altLang="en-US" sz="1400" dirty="0">
              <a:solidFill>
                <a:srgbClr val="FF0000"/>
              </a:solidFill>
            </a:endParaRPr>
          </a:p>
        </p:txBody>
      </p:sp>
      <p:sp>
        <p:nvSpPr>
          <p:cNvPr id="9" name="矩形 8"/>
          <p:cNvSpPr/>
          <p:nvPr/>
        </p:nvSpPr>
        <p:spPr>
          <a:xfrm>
            <a:off x="467544" y="742120"/>
            <a:ext cx="8064896" cy="67750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（四）铝镁等金属粉尘除尘系统采用正压除尘方式，或者其他可燃性粉尘除尘系统采用正压吹送粉尘时，未采取火花探测消除</a:t>
            </a:r>
            <a:r>
              <a:rPr lang="zh-CN" altLang="en-US" sz="1600" dirty="0" smtClean="0"/>
              <a:t>等防范</a:t>
            </a:r>
            <a:r>
              <a:rPr lang="zh-CN" altLang="en-US" sz="1600" dirty="0"/>
              <a:t>点燃源</a:t>
            </a:r>
            <a:r>
              <a:rPr lang="zh-CN" altLang="en-US" sz="1600" dirty="0" smtClean="0"/>
              <a:t>措施</a:t>
            </a:r>
            <a:endParaRPr lang="zh-CN" altLang="en-US" sz="1600" dirty="0"/>
          </a:p>
        </p:txBody>
      </p:sp>
      <p:sp>
        <p:nvSpPr>
          <p:cNvPr id="6" name="文本框 5"/>
          <p:cNvSpPr txBox="1"/>
          <p:nvPr/>
        </p:nvSpPr>
        <p:spPr>
          <a:xfrm>
            <a:off x="467544" y="1419622"/>
            <a:ext cx="7992888" cy="1097736"/>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）铝、镁、锌、钛等金属或者金属合金产生的可燃性粉尘除 尘系统采用正压除尘方式。</a:t>
            </a:r>
            <a:endParaRPr lang="en-US" altLang="zh-CN" sz="1400" b="0" dirty="0">
              <a:solidFill>
                <a:schemeClr val="tx1"/>
              </a:solidFill>
              <a:latin typeface="+mn-lt"/>
              <a:cs typeface="+mn-cs"/>
            </a:endParaRP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）其他可燃性粉尘除尘系统采用正压吹送粉尘时，未在风机与除尘器箱体之间采取火花探测及消除等防范点燃源措施。</a:t>
            </a:r>
          </a:p>
        </p:txBody>
      </p:sp>
      <p:pic>
        <p:nvPicPr>
          <p:cNvPr id="2" name="图片 1"/>
          <p:cNvPicPr>
            <a:picLocks noChangeAspect="1"/>
          </p:cNvPicPr>
          <p:nvPr/>
        </p:nvPicPr>
        <p:blipFill>
          <a:blip r:embed="rId3"/>
          <a:stretch>
            <a:fillRect/>
          </a:stretch>
        </p:blipFill>
        <p:spPr>
          <a:xfrm>
            <a:off x="173264" y="2517358"/>
            <a:ext cx="2537650" cy="1800000"/>
          </a:xfrm>
          <a:prstGeom prst="rect">
            <a:avLst/>
          </a:prstGeom>
        </p:spPr>
      </p:pic>
      <p:pic>
        <p:nvPicPr>
          <p:cNvPr id="3" name="图片 2"/>
          <p:cNvPicPr>
            <a:picLocks noChangeAspect="1"/>
          </p:cNvPicPr>
          <p:nvPr/>
        </p:nvPicPr>
        <p:blipFill>
          <a:blip r:embed="rId4"/>
          <a:stretch>
            <a:fillRect/>
          </a:stretch>
        </p:blipFill>
        <p:spPr>
          <a:xfrm>
            <a:off x="2746998" y="2517358"/>
            <a:ext cx="2550664" cy="1800000"/>
          </a:xfrm>
          <a:prstGeom prst="rect">
            <a:avLst/>
          </a:prstGeom>
        </p:spPr>
      </p:pic>
      <p:pic>
        <p:nvPicPr>
          <p:cNvPr id="4" name="图片 3"/>
          <p:cNvPicPr>
            <a:picLocks noChangeAspect="1"/>
          </p:cNvPicPr>
          <p:nvPr/>
        </p:nvPicPr>
        <p:blipFill>
          <a:blip r:embed="rId5"/>
          <a:stretch>
            <a:fillRect/>
          </a:stretch>
        </p:blipFill>
        <p:spPr>
          <a:xfrm>
            <a:off x="5333746" y="2517358"/>
            <a:ext cx="3685847" cy="1800000"/>
          </a:xfrm>
          <a:prstGeom prst="rect">
            <a:avLst/>
          </a:prstGeom>
        </p:spPr>
      </p:pic>
      <p:pic>
        <p:nvPicPr>
          <p:cNvPr id="5" name="图片 4"/>
          <p:cNvPicPr>
            <a:picLocks noChangeAspect="1"/>
          </p:cNvPicPr>
          <p:nvPr/>
        </p:nvPicPr>
        <p:blipFill>
          <a:blip r:embed="rId6"/>
          <a:stretch>
            <a:fillRect/>
          </a:stretch>
        </p:blipFill>
        <p:spPr>
          <a:xfrm>
            <a:off x="2843808" y="2572525"/>
            <a:ext cx="357750" cy="357333"/>
          </a:xfrm>
          <a:prstGeom prst="rect">
            <a:avLst/>
          </a:prstGeom>
        </p:spPr>
      </p:pic>
      <p:pic>
        <p:nvPicPr>
          <p:cNvPr id="8" name="图片 7"/>
          <p:cNvPicPr>
            <a:picLocks noChangeAspect="1"/>
          </p:cNvPicPr>
          <p:nvPr/>
        </p:nvPicPr>
        <p:blipFill>
          <a:blip r:embed="rId6"/>
          <a:stretch>
            <a:fillRect/>
          </a:stretch>
        </p:blipFill>
        <p:spPr>
          <a:xfrm>
            <a:off x="226887" y="2572526"/>
            <a:ext cx="357750" cy="357333"/>
          </a:xfrm>
          <a:prstGeom prst="rect">
            <a:avLst/>
          </a:prstGeom>
        </p:spPr>
      </p:pic>
      <p:pic>
        <p:nvPicPr>
          <p:cNvPr id="11" name="图片 10"/>
          <p:cNvPicPr>
            <a:picLocks noChangeAspect="1"/>
          </p:cNvPicPr>
          <p:nvPr/>
        </p:nvPicPr>
        <p:blipFill>
          <a:blip r:embed="rId7"/>
          <a:stretch>
            <a:fillRect/>
          </a:stretch>
        </p:blipFill>
        <p:spPr>
          <a:xfrm>
            <a:off x="5436096" y="2601417"/>
            <a:ext cx="357750" cy="357333"/>
          </a:xfrm>
          <a:prstGeom prst="rect">
            <a:avLst/>
          </a:prstGeom>
        </p:spPr>
      </p:pic>
      <p:sp>
        <p:nvSpPr>
          <p:cNvPr id="13" name="文本框 12"/>
          <p:cNvSpPr txBox="1"/>
          <p:nvPr/>
        </p:nvSpPr>
        <p:spPr>
          <a:xfrm>
            <a:off x="2690182" y="4372525"/>
            <a:ext cx="2664296" cy="338554"/>
          </a:xfrm>
          <a:prstGeom prst="rect">
            <a:avLst/>
          </a:prstGeom>
          <a:noFill/>
        </p:spPr>
        <p:txBody>
          <a:bodyPr wrap="square">
            <a:spAutoFit/>
          </a:bodyPr>
          <a:lstStyle/>
          <a:p>
            <a:r>
              <a:rPr lang="zh-CN" altLang="en-US" sz="1600" dirty="0">
                <a:solidFill>
                  <a:srgbClr val="FF0000"/>
                </a:solidFill>
              </a:rPr>
              <a:t>铝镁抛光不应采用正压输送</a:t>
            </a:r>
          </a:p>
        </p:txBody>
      </p:sp>
      <p:sp>
        <p:nvSpPr>
          <p:cNvPr id="14" name="文本框 13"/>
          <p:cNvSpPr txBox="1"/>
          <p:nvPr/>
        </p:nvSpPr>
        <p:spPr>
          <a:xfrm>
            <a:off x="6064998" y="4372525"/>
            <a:ext cx="2223342" cy="338554"/>
          </a:xfrm>
          <a:prstGeom prst="rect">
            <a:avLst/>
          </a:prstGeom>
          <a:noFill/>
        </p:spPr>
        <p:txBody>
          <a:bodyPr wrap="square">
            <a:spAutoFit/>
          </a:bodyPr>
          <a:lstStyle/>
          <a:p>
            <a:r>
              <a:rPr lang="zh-CN" altLang="en-US" sz="1600" dirty="0">
                <a:solidFill>
                  <a:srgbClr val="0070C0"/>
                </a:solidFill>
              </a:rPr>
              <a:t>设置火花探测消除装置</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282072"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粉尘爆炸企业重大事故隐患解读</a:t>
            </a:r>
          </a:p>
        </p:txBody>
      </p:sp>
      <p:sp>
        <p:nvSpPr>
          <p:cNvPr id="10" name="文本框 9"/>
          <p:cNvSpPr txBox="1"/>
          <p:nvPr/>
        </p:nvSpPr>
        <p:spPr>
          <a:xfrm>
            <a:off x="837807" y="4556732"/>
            <a:ext cx="1843261" cy="338554"/>
          </a:xfrm>
          <a:prstGeom prst="rect">
            <a:avLst/>
          </a:prstGeom>
          <a:noFill/>
        </p:spPr>
        <p:txBody>
          <a:bodyPr wrap="square">
            <a:spAutoFit/>
          </a:bodyPr>
          <a:lstStyle/>
          <a:p>
            <a:r>
              <a:rPr lang="zh-CN" altLang="en-US" sz="1600" dirty="0">
                <a:solidFill>
                  <a:srgbClr val="FF0000"/>
                </a:solidFill>
              </a:rPr>
              <a:t>巷道作为除尘风道</a:t>
            </a:r>
          </a:p>
        </p:txBody>
      </p:sp>
      <p:sp>
        <p:nvSpPr>
          <p:cNvPr id="12" name="文本框 11"/>
          <p:cNvSpPr txBox="1"/>
          <p:nvPr/>
        </p:nvSpPr>
        <p:spPr>
          <a:xfrm>
            <a:off x="3475165" y="4556732"/>
            <a:ext cx="2041153" cy="338554"/>
          </a:xfrm>
          <a:prstGeom prst="rect">
            <a:avLst/>
          </a:prstGeom>
          <a:noFill/>
        </p:spPr>
        <p:txBody>
          <a:bodyPr wrap="square">
            <a:spAutoFit/>
          </a:bodyPr>
          <a:lstStyle/>
          <a:p>
            <a:r>
              <a:rPr lang="zh-CN" altLang="en-US" sz="1600" dirty="0">
                <a:solidFill>
                  <a:srgbClr val="FF0000"/>
                </a:solidFill>
              </a:rPr>
              <a:t>采用重力沉降室除尘</a:t>
            </a:r>
          </a:p>
        </p:txBody>
      </p:sp>
      <p:sp>
        <p:nvSpPr>
          <p:cNvPr id="13" name="矩形 12"/>
          <p:cNvSpPr/>
          <p:nvPr/>
        </p:nvSpPr>
        <p:spPr>
          <a:xfrm>
            <a:off x="467544" y="742120"/>
            <a:ext cx="8064896" cy="39626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（五）除尘系统采用重力沉降室除尘，或者采用干式巷道式构筑物作为除尘</a:t>
            </a:r>
            <a:r>
              <a:rPr lang="zh-CN" altLang="en-US" sz="1600" dirty="0" smtClean="0"/>
              <a:t>风道</a:t>
            </a:r>
            <a:endParaRPr lang="zh-CN" altLang="en-US" sz="1600" dirty="0"/>
          </a:p>
        </p:txBody>
      </p:sp>
      <p:sp>
        <p:nvSpPr>
          <p:cNvPr id="14" name="文本框 13"/>
          <p:cNvSpPr txBox="1"/>
          <p:nvPr/>
        </p:nvSpPr>
        <p:spPr>
          <a:xfrm>
            <a:off x="467544" y="1137419"/>
            <a:ext cx="7848872" cy="666849"/>
          </a:xfrm>
          <a:prstGeom prst="rect">
            <a:avLst/>
          </a:prstGeom>
          <a:noFill/>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r>
              <a:rPr lang="zh-CN" altLang="en-US" sz="1600" b="1" dirty="0" smtClean="0">
                <a:solidFill>
                  <a:srgbClr val="002060"/>
                </a:solidFill>
                <a:latin typeface="+mn-ea"/>
                <a:cs typeface="Times New Roman" panose="02020603050405020304" charset="0"/>
              </a:rPr>
              <a:t>：</a:t>
            </a:r>
            <a:endParaRPr lang="en-US" altLang="zh-CN" sz="1600" b="1" dirty="0" smtClean="0">
              <a:solidFill>
                <a:srgbClr val="002060"/>
              </a:solidFill>
              <a:latin typeface="+mn-ea"/>
              <a:cs typeface="Times New Roman" panose="02020603050405020304" charset="0"/>
            </a:endParaRPr>
          </a:p>
          <a:p>
            <a:pPr indent="406400" algn="just"/>
            <a:r>
              <a:rPr lang="zh-CN" altLang="en-US" sz="1400" dirty="0"/>
              <a:t>“</a:t>
            </a:r>
            <a:r>
              <a:rPr lang="zh-CN" altLang="en-US" sz="1400" b="1" dirty="0"/>
              <a:t>重力沉降室</a:t>
            </a:r>
            <a:r>
              <a:rPr lang="zh-CN" altLang="en-US" sz="1400" dirty="0"/>
              <a:t>”是指粉尘在重力作用下沉降而被分离的一种惯性除尘器。</a:t>
            </a:r>
          </a:p>
        </p:txBody>
      </p:sp>
      <p:sp>
        <p:nvSpPr>
          <p:cNvPr id="17" name="文本框 16"/>
          <p:cNvSpPr txBox="1"/>
          <p:nvPr/>
        </p:nvSpPr>
        <p:spPr>
          <a:xfrm>
            <a:off x="467544" y="1807521"/>
            <a:ext cx="7888683"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）除尘系统采用重力沉降室除尘。</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）除尘系统采用砖混或者混凝土砌筑的干式巷道作为除尘</a:t>
            </a:r>
            <a:r>
              <a:rPr lang="zh-CN" altLang="en-US" sz="1400" b="0" dirty="0" smtClean="0">
                <a:solidFill>
                  <a:schemeClr val="tx1"/>
                </a:solidFill>
                <a:latin typeface="+mn-lt"/>
                <a:cs typeface="+mn-cs"/>
              </a:rPr>
              <a:t>风道</a:t>
            </a:r>
            <a:r>
              <a:rPr lang="zh-CN" altLang="en-US" sz="1400" b="0" dirty="0">
                <a:solidFill>
                  <a:schemeClr val="tx1"/>
                </a:solidFill>
                <a:latin typeface="+mn-lt"/>
                <a:cs typeface="+mn-cs"/>
              </a:rPr>
              <a:t>。</a:t>
            </a:r>
          </a:p>
        </p:txBody>
      </p:sp>
      <p:pic>
        <p:nvPicPr>
          <p:cNvPr id="5" name="图片 4"/>
          <p:cNvPicPr>
            <a:picLocks noChangeAspect="1"/>
          </p:cNvPicPr>
          <p:nvPr/>
        </p:nvPicPr>
        <p:blipFill>
          <a:blip r:embed="rId3"/>
          <a:stretch>
            <a:fillRect/>
          </a:stretch>
        </p:blipFill>
        <p:spPr>
          <a:xfrm>
            <a:off x="3166402" y="2756732"/>
            <a:ext cx="2658681" cy="1800000"/>
          </a:xfrm>
          <a:prstGeom prst="rect">
            <a:avLst/>
          </a:prstGeom>
        </p:spPr>
      </p:pic>
      <p:pic>
        <p:nvPicPr>
          <p:cNvPr id="8" name="图片 7"/>
          <p:cNvPicPr>
            <a:picLocks noChangeAspect="1"/>
          </p:cNvPicPr>
          <p:nvPr/>
        </p:nvPicPr>
        <p:blipFill>
          <a:blip r:embed="rId4"/>
          <a:stretch>
            <a:fillRect/>
          </a:stretch>
        </p:blipFill>
        <p:spPr>
          <a:xfrm>
            <a:off x="467544" y="2756732"/>
            <a:ext cx="2583788" cy="1800000"/>
          </a:xfrm>
          <a:prstGeom prst="rect">
            <a:avLst/>
          </a:prstGeom>
        </p:spPr>
      </p:pic>
      <p:pic>
        <p:nvPicPr>
          <p:cNvPr id="9" name="图片 8"/>
          <p:cNvPicPr>
            <a:picLocks noChangeAspect="1"/>
          </p:cNvPicPr>
          <p:nvPr/>
        </p:nvPicPr>
        <p:blipFill>
          <a:blip r:embed="rId5"/>
          <a:stretch>
            <a:fillRect/>
          </a:stretch>
        </p:blipFill>
        <p:spPr>
          <a:xfrm>
            <a:off x="3275856" y="2795029"/>
            <a:ext cx="357750" cy="357333"/>
          </a:xfrm>
          <a:prstGeom prst="rect">
            <a:avLst/>
          </a:prstGeom>
        </p:spPr>
      </p:pic>
      <p:pic>
        <p:nvPicPr>
          <p:cNvPr id="11" name="图片 10"/>
          <p:cNvPicPr>
            <a:picLocks noChangeAspect="1"/>
          </p:cNvPicPr>
          <p:nvPr/>
        </p:nvPicPr>
        <p:blipFill>
          <a:blip r:embed="rId5"/>
          <a:stretch>
            <a:fillRect/>
          </a:stretch>
        </p:blipFill>
        <p:spPr>
          <a:xfrm>
            <a:off x="562520" y="2795030"/>
            <a:ext cx="357750" cy="357333"/>
          </a:xfrm>
          <a:prstGeom prst="rect">
            <a:avLst/>
          </a:prstGeom>
        </p:spPr>
      </p:pic>
      <p:sp>
        <p:nvSpPr>
          <p:cNvPr id="20" name="文本框 19"/>
          <p:cNvSpPr txBox="1"/>
          <p:nvPr/>
        </p:nvSpPr>
        <p:spPr>
          <a:xfrm>
            <a:off x="5934537" y="2684839"/>
            <a:ext cx="2597903" cy="1025922"/>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zh-CN" altLang="en-US" dirty="0"/>
              <a:t>不判定为重大危险源的情形</a:t>
            </a:r>
            <a:r>
              <a:rPr lang="zh-CN" altLang="en-US" dirty="0" smtClean="0"/>
              <a:t>：</a:t>
            </a:r>
            <a:endParaRPr lang="en-US" altLang="zh-CN" sz="1800" dirty="0" smtClean="0"/>
          </a:p>
          <a:p>
            <a:pPr>
              <a:lnSpc>
                <a:spcPct val="100000"/>
              </a:lnSpc>
            </a:pPr>
            <a:r>
              <a:rPr lang="zh-CN" altLang="en-US" sz="1400" b="0" dirty="0">
                <a:solidFill>
                  <a:schemeClr val="tx1"/>
                </a:solidFill>
                <a:latin typeface="+mn-lt"/>
                <a:cs typeface="+mn-cs"/>
              </a:rPr>
              <a:t>纺织企业采用的除尘地沟。</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282072"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粉尘爆炸企业重大事故隐患解读</a:t>
            </a:r>
          </a:p>
        </p:txBody>
      </p:sp>
      <p:sp>
        <p:nvSpPr>
          <p:cNvPr id="8" name="矩形 7"/>
          <p:cNvSpPr/>
          <p:nvPr/>
        </p:nvSpPr>
        <p:spPr>
          <a:xfrm>
            <a:off x="467544" y="742120"/>
            <a:ext cx="8064896" cy="39626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（六）铝镁等金属粉尘、木质粉尘的干式除尘系统未设置锁</a:t>
            </a:r>
            <a:r>
              <a:rPr lang="zh-CN" altLang="en-US" sz="1600" dirty="0" smtClean="0"/>
              <a:t>气卸</a:t>
            </a:r>
            <a:r>
              <a:rPr lang="zh-CN" altLang="en-US" sz="1600" dirty="0"/>
              <a:t>灰</a:t>
            </a:r>
            <a:r>
              <a:rPr lang="zh-CN" altLang="en-US" sz="1600" dirty="0" smtClean="0"/>
              <a:t>装置</a:t>
            </a:r>
            <a:endParaRPr lang="zh-CN" altLang="en-US" sz="1600" dirty="0"/>
          </a:p>
        </p:txBody>
      </p:sp>
      <p:sp>
        <p:nvSpPr>
          <p:cNvPr id="9" name="文本框 8"/>
          <p:cNvSpPr txBox="1"/>
          <p:nvPr/>
        </p:nvSpPr>
        <p:spPr>
          <a:xfrm>
            <a:off x="467544" y="1137419"/>
            <a:ext cx="7848872" cy="882293"/>
          </a:xfrm>
          <a:prstGeom prst="rect">
            <a:avLst/>
          </a:prstGeom>
          <a:noFill/>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r>
              <a:rPr lang="zh-CN" altLang="en-US" sz="1600" b="1" dirty="0" smtClean="0">
                <a:solidFill>
                  <a:srgbClr val="002060"/>
                </a:solidFill>
                <a:latin typeface="+mn-ea"/>
                <a:cs typeface="Times New Roman" panose="02020603050405020304" charset="0"/>
              </a:rPr>
              <a:t>：</a:t>
            </a:r>
            <a:endParaRPr lang="en-US" altLang="zh-CN" sz="1600" b="1" dirty="0" smtClean="0">
              <a:solidFill>
                <a:srgbClr val="002060"/>
              </a:solidFill>
              <a:latin typeface="+mn-ea"/>
              <a:cs typeface="Times New Roman" panose="02020603050405020304" charset="0"/>
            </a:endParaRPr>
          </a:p>
          <a:p>
            <a:pPr indent="406400" algn="just"/>
            <a:r>
              <a:rPr lang="zh-CN" altLang="en-US" sz="1400" dirty="0"/>
              <a:t>“</a:t>
            </a:r>
            <a:r>
              <a:rPr lang="zh-CN" altLang="en-US" sz="1400" b="1" dirty="0"/>
              <a:t>锁气卸灰装置</a:t>
            </a:r>
            <a:r>
              <a:rPr lang="zh-CN" altLang="en-US" sz="1400" dirty="0"/>
              <a:t>”是指安装在除尘器的灰仓底部</a:t>
            </a:r>
            <a:r>
              <a:rPr lang="en-US" altLang="zh-CN" sz="1400" dirty="0"/>
              <a:t>,</a:t>
            </a:r>
            <a:r>
              <a:rPr lang="zh-CN" altLang="en-US" sz="1400" dirty="0"/>
              <a:t>给除尘器排灰 的设备。应用较多的锁气卸灰装置有星型卸灰阀、双层闸板阀等。</a:t>
            </a:r>
          </a:p>
        </p:txBody>
      </p:sp>
      <p:sp>
        <p:nvSpPr>
          <p:cNvPr id="10" name="文本框 9"/>
          <p:cNvSpPr txBox="1"/>
          <p:nvPr/>
        </p:nvSpPr>
        <p:spPr>
          <a:xfrm>
            <a:off x="472058" y="2019712"/>
            <a:ext cx="7888683"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）铝、镁、锌、钛等金属或者金属合金产生的可燃性粉尘干式除尘系统未设置锁气卸灰装置</a:t>
            </a:r>
            <a:r>
              <a:rPr lang="zh-CN" altLang="en-US" sz="1400" b="0" dirty="0" smtClean="0">
                <a:solidFill>
                  <a:schemeClr val="tx1"/>
                </a:solidFill>
                <a:latin typeface="+mn-lt"/>
                <a:cs typeface="+mn-cs"/>
              </a:rPr>
              <a:t>。</a:t>
            </a:r>
            <a:endParaRPr lang="zh-CN" altLang="en-US" sz="1400" b="0" dirty="0">
              <a:solidFill>
                <a:schemeClr val="tx1"/>
              </a:solidFill>
              <a:latin typeface="+mn-lt"/>
              <a:cs typeface="+mn-cs"/>
            </a:endParaRPr>
          </a:p>
        </p:txBody>
      </p:sp>
      <p:pic>
        <p:nvPicPr>
          <p:cNvPr id="5" name="图片 4"/>
          <p:cNvPicPr>
            <a:picLocks noChangeAspect="1"/>
          </p:cNvPicPr>
          <p:nvPr/>
        </p:nvPicPr>
        <p:blipFill>
          <a:blip r:embed="rId3"/>
          <a:stretch>
            <a:fillRect/>
          </a:stretch>
        </p:blipFill>
        <p:spPr>
          <a:xfrm>
            <a:off x="1187624" y="2793157"/>
            <a:ext cx="2810053" cy="1800000"/>
          </a:xfrm>
          <a:prstGeom prst="rect">
            <a:avLst/>
          </a:prstGeom>
        </p:spPr>
      </p:pic>
      <p:pic>
        <p:nvPicPr>
          <p:cNvPr id="11" name="图片 10"/>
          <p:cNvPicPr>
            <a:picLocks noChangeAspect="1"/>
          </p:cNvPicPr>
          <p:nvPr/>
        </p:nvPicPr>
        <p:blipFill>
          <a:blip r:embed="rId4"/>
          <a:stretch>
            <a:fillRect/>
          </a:stretch>
        </p:blipFill>
        <p:spPr>
          <a:xfrm>
            <a:off x="4283968" y="2793157"/>
            <a:ext cx="2810053" cy="1800000"/>
          </a:xfrm>
          <a:prstGeom prst="rect">
            <a:avLst/>
          </a:prstGeom>
        </p:spPr>
      </p:pic>
      <p:pic>
        <p:nvPicPr>
          <p:cNvPr id="12" name="图片 11"/>
          <p:cNvPicPr>
            <a:picLocks noChangeAspect="1"/>
          </p:cNvPicPr>
          <p:nvPr/>
        </p:nvPicPr>
        <p:blipFill>
          <a:blip r:embed="rId5"/>
          <a:stretch>
            <a:fillRect/>
          </a:stretch>
        </p:blipFill>
        <p:spPr>
          <a:xfrm>
            <a:off x="4382425" y="2876525"/>
            <a:ext cx="357750" cy="357333"/>
          </a:xfrm>
          <a:prstGeom prst="rect">
            <a:avLst/>
          </a:prstGeom>
        </p:spPr>
      </p:pic>
      <p:pic>
        <p:nvPicPr>
          <p:cNvPr id="13" name="图片 12"/>
          <p:cNvPicPr>
            <a:picLocks noChangeAspect="1"/>
          </p:cNvPicPr>
          <p:nvPr/>
        </p:nvPicPr>
        <p:blipFill>
          <a:blip r:embed="rId5"/>
          <a:stretch>
            <a:fillRect/>
          </a:stretch>
        </p:blipFill>
        <p:spPr>
          <a:xfrm>
            <a:off x="1259632" y="2859782"/>
            <a:ext cx="357750" cy="357333"/>
          </a:xfrm>
          <a:prstGeom prst="rect">
            <a:avLst/>
          </a:prstGeom>
        </p:spPr>
      </p:pic>
      <p:sp>
        <p:nvSpPr>
          <p:cNvPr id="16" name="文本框 15"/>
          <p:cNvSpPr txBox="1"/>
          <p:nvPr/>
        </p:nvSpPr>
        <p:spPr>
          <a:xfrm>
            <a:off x="1073904" y="4593157"/>
            <a:ext cx="2850024" cy="338554"/>
          </a:xfrm>
          <a:prstGeom prst="rect">
            <a:avLst/>
          </a:prstGeom>
          <a:noFill/>
        </p:spPr>
        <p:txBody>
          <a:bodyPr wrap="square">
            <a:spAutoFit/>
          </a:bodyPr>
          <a:lstStyle/>
          <a:p>
            <a:r>
              <a:rPr lang="zh-CN" altLang="en-US" sz="1600" dirty="0">
                <a:solidFill>
                  <a:srgbClr val="FF0000"/>
                </a:solidFill>
              </a:rPr>
              <a:t>铝镁粉尘未设置锁气卸灰装置</a:t>
            </a:r>
          </a:p>
        </p:txBody>
      </p:sp>
      <p:sp>
        <p:nvSpPr>
          <p:cNvPr id="17" name="文本框 16"/>
          <p:cNvSpPr txBox="1"/>
          <p:nvPr/>
        </p:nvSpPr>
        <p:spPr>
          <a:xfrm>
            <a:off x="4352651" y="4593157"/>
            <a:ext cx="2864657" cy="338554"/>
          </a:xfrm>
          <a:prstGeom prst="rect">
            <a:avLst/>
          </a:prstGeom>
          <a:noFill/>
        </p:spPr>
        <p:txBody>
          <a:bodyPr wrap="square">
            <a:spAutoFit/>
          </a:bodyPr>
          <a:lstStyle/>
          <a:p>
            <a:r>
              <a:rPr lang="zh-CN" altLang="en-US" sz="1600" dirty="0">
                <a:solidFill>
                  <a:srgbClr val="FF0000"/>
                </a:solidFill>
              </a:rPr>
              <a:t>木质粉尘未设置锁气卸灰装置</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282072"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粉尘爆炸企业重大事故隐患解读</a:t>
            </a:r>
          </a:p>
        </p:txBody>
      </p:sp>
      <p:sp>
        <p:nvSpPr>
          <p:cNvPr id="14" name="文本框 13"/>
          <p:cNvSpPr txBox="1"/>
          <p:nvPr/>
        </p:nvSpPr>
        <p:spPr>
          <a:xfrm>
            <a:off x="2053482" y="3794597"/>
            <a:ext cx="1470248" cy="338554"/>
          </a:xfrm>
          <a:prstGeom prst="rect">
            <a:avLst/>
          </a:prstGeom>
          <a:noFill/>
        </p:spPr>
        <p:txBody>
          <a:bodyPr wrap="square">
            <a:spAutoFit/>
          </a:bodyPr>
          <a:lstStyle/>
          <a:p>
            <a:r>
              <a:rPr lang="zh-CN" altLang="en-US" sz="1600" dirty="0">
                <a:solidFill>
                  <a:srgbClr val="0070C0"/>
                </a:solidFill>
              </a:rPr>
              <a:t>锁气卸灰装置</a:t>
            </a:r>
          </a:p>
        </p:txBody>
      </p:sp>
      <p:sp>
        <p:nvSpPr>
          <p:cNvPr id="19" name="文本框 18"/>
          <p:cNvSpPr txBox="1"/>
          <p:nvPr/>
        </p:nvSpPr>
        <p:spPr>
          <a:xfrm>
            <a:off x="4716016" y="3794597"/>
            <a:ext cx="2664296" cy="338554"/>
          </a:xfrm>
          <a:prstGeom prst="rect">
            <a:avLst/>
          </a:prstGeom>
          <a:noFill/>
        </p:spPr>
        <p:txBody>
          <a:bodyPr wrap="square">
            <a:spAutoFit/>
          </a:bodyPr>
          <a:lstStyle/>
          <a:p>
            <a:r>
              <a:rPr lang="zh-CN" altLang="en-US" sz="1600" dirty="0">
                <a:solidFill>
                  <a:srgbClr val="0070C0"/>
                </a:solidFill>
              </a:rPr>
              <a:t>木质粉尘设置锁气卸灰装置</a:t>
            </a:r>
          </a:p>
        </p:txBody>
      </p:sp>
      <p:sp>
        <p:nvSpPr>
          <p:cNvPr id="9" name="矩形 8"/>
          <p:cNvSpPr/>
          <p:nvPr/>
        </p:nvSpPr>
        <p:spPr>
          <a:xfrm>
            <a:off x="467544" y="742120"/>
            <a:ext cx="8064896" cy="39626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（六）铝镁等金属粉尘、木质粉尘的干式除尘系统未设置锁</a:t>
            </a:r>
            <a:r>
              <a:rPr lang="zh-CN" altLang="en-US" sz="1600" dirty="0" smtClean="0"/>
              <a:t>气卸</a:t>
            </a:r>
            <a:r>
              <a:rPr lang="zh-CN" altLang="en-US" sz="1600" dirty="0"/>
              <a:t>灰</a:t>
            </a:r>
            <a:r>
              <a:rPr lang="zh-CN" altLang="en-US" sz="1600" dirty="0" smtClean="0"/>
              <a:t>装置</a:t>
            </a:r>
            <a:endParaRPr lang="zh-CN" altLang="en-US" sz="1600" dirty="0"/>
          </a:p>
        </p:txBody>
      </p:sp>
      <p:sp>
        <p:nvSpPr>
          <p:cNvPr id="10" name="文本框 9"/>
          <p:cNvSpPr txBox="1"/>
          <p:nvPr/>
        </p:nvSpPr>
        <p:spPr>
          <a:xfrm>
            <a:off x="467544" y="1138382"/>
            <a:ext cx="7888683" cy="666849"/>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smtClean="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）木质粉尘干式除尘系统未设置锁气卸灰装置。</a:t>
            </a:r>
          </a:p>
        </p:txBody>
      </p:sp>
      <p:pic>
        <p:nvPicPr>
          <p:cNvPr id="3" name="图片 2"/>
          <p:cNvPicPr>
            <a:picLocks noChangeAspect="1"/>
          </p:cNvPicPr>
          <p:nvPr/>
        </p:nvPicPr>
        <p:blipFill>
          <a:blip r:embed="rId3"/>
          <a:stretch>
            <a:fillRect/>
          </a:stretch>
        </p:blipFill>
        <p:spPr>
          <a:xfrm>
            <a:off x="1387538" y="1931543"/>
            <a:ext cx="2802137" cy="1800000"/>
          </a:xfrm>
          <a:prstGeom prst="rect">
            <a:avLst/>
          </a:prstGeom>
        </p:spPr>
      </p:pic>
      <p:pic>
        <p:nvPicPr>
          <p:cNvPr id="4" name="图片 3"/>
          <p:cNvPicPr>
            <a:picLocks noChangeAspect="1"/>
          </p:cNvPicPr>
          <p:nvPr/>
        </p:nvPicPr>
        <p:blipFill>
          <a:blip r:embed="rId4"/>
          <a:stretch>
            <a:fillRect/>
          </a:stretch>
        </p:blipFill>
        <p:spPr>
          <a:xfrm>
            <a:off x="4716016" y="1931543"/>
            <a:ext cx="2713272" cy="1800000"/>
          </a:xfrm>
          <a:prstGeom prst="rect">
            <a:avLst/>
          </a:prstGeom>
        </p:spPr>
      </p:pic>
      <p:pic>
        <p:nvPicPr>
          <p:cNvPr id="6" name="图片 5"/>
          <p:cNvPicPr>
            <a:picLocks noChangeAspect="1"/>
          </p:cNvPicPr>
          <p:nvPr/>
        </p:nvPicPr>
        <p:blipFill>
          <a:blip r:embed="rId5"/>
          <a:stretch>
            <a:fillRect/>
          </a:stretch>
        </p:blipFill>
        <p:spPr>
          <a:xfrm>
            <a:off x="4810387" y="1972021"/>
            <a:ext cx="357750" cy="357333"/>
          </a:xfrm>
          <a:prstGeom prst="rect">
            <a:avLst/>
          </a:prstGeom>
        </p:spPr>
      </p:pic>
      <p:pic>
        <p:nvPicPr>
          <p:cNvPr id="7" name="图片 6"/>
          <p:cNvPicPr>
            <a:picLocks noChangeAspect="1"/>
          </p:cNvPicPr>
          <p:nvPr/>
        </p:nvPicPr>
        <p:blipFill>
          <a:blip r:embed="rId5"/>
          <a:stretch>
            <a:fillRect/>
          </a:stretch>
        </p:blipFill>
        <p:spPr>
          <a:xfrm>
            <a:off x="1475656" y="1972022"/>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282072"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粉尘爆炸企业重大事故隐患解读</a:t>
            </a:r>
          </a:p>
        </p:txBody>
      </p:sp>
      <p:sp>
        <p:nvSpPr>
          <p:cNvPr id="11" name="文本框 10"/>
          <p:cNvSpPr txBox="1"/>
          <p:nvPr/>
        </p:nvSpPr>
        <p:spPr>
          <a:xfrm>
            <a:off x="2085574" y="4587974"/>
            <a:ext cx="1451036" cy="338554"/>
          </a:xfrm>
          <a:prstGeom prst="rect">
            <a:avLst/>
          </a:prstGeom>
          <a:solidFill>
            <a:schemeClr val="accent2"/>
          </a:solidFill>
        </p:spPr>
        <p:txBody>
          <a:bodyPr wrap="square">
            <a:spAutoFit/>
          </a:bodyPr>
          <a:lstStyle/>
          <a:p>
            <a:r>
              <a:rPr lang="zh-CN" altLang="en-US" sz="1600" dirty="0">
                <a:solidFill>
                  <a:srgbClr val="0070C0"/>
                </a:solidFill>
              </a:rPr>
              <a:t>选用防爆</a:t>
            </a:r>
            <a:r>
              <a:rPr lang="zh-CN" altLang="en-US" sz="1600" dirty="0" smtClean="0">
                <a:solidFill>
                  <a:srgbClr val="0070C0"/>
                </a:solidFill>
              </a:rPr>
              <a:t>电机</a:t>
            </a:r>
            <a:endParaRPr lang="zh-CN" altLang="en-US" sz="1600" dirty="0">
              <a:solidFill>
                <a:srgbClr val="0070C0"/>
              </a:solidFill>
            </a:endParaRPr>
          </a:p>
        </p:txBody>
      </p:sp>
      <p:sp>
        <p:nvSpPr>
          <p:cNvPr id="10" name="矩形 9"/>
          <p:cNvSpPr/>
          <p:nvPr/>
        </p:nvSpPr>
        <p:spPr>
          <a:xfrm>
            <a:off x="467544" y="742120"/>
            <a:ext cx="8064896" cy="39626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（七）除尘器、收尘仓等划分为 </a:t>
            </a:r>
            <a:r>
              <a:rPr lang="en-US" altLang="zh-CN" sz="1600" dirty="0"/>
              <a:t>20 </a:t>
            </a:r>
            <a:r>
              <a:rPr lang="zh-CN" altLang="en-US" sz="1600" dirty="0"/>
              <a:t>区的粉尘爆炸危险场所电气设备不符合防爆要求</a:t>
            </a:r>
          </a:p>
        </p:txBody>
      </p:sp>
      <p:sp>
        <p:nvSpPr>
          <p:cNvPr id="12" name="文本框 11"/>
          <p:cNvSpPr txBox="1"/>
          <p:nvPr/>
        </p:nvSpPr>
        <p:spPr>
          <a:xfrm>
            <a:off x="467544" y="1137419"/>
            <a:ext cx="7848872" cy="666849"/>
          </a:xfrm>
          <a:prstGeom prst="rect">
            <a:avLst/>
          </a:prstGeom>
          <a:noFill/>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r>
              <a:rPr lang="zh-CN" altLang="en-US" sz="1600" b="1" dirty="0" smtClean="0">
                <a:solidFill>
                  <a:srgbClr val="002060"/>
                </a:solidFill>
                <a:latin typeface="+mn-ea"/>
                <a:cs typeface="Times New Roman" panose="02020603050405020304" charset="0"/>
              </a:rPr>
              <a:t>：</a:t>
            </a:r>
            <a:endParaRPr lang="en-US" altLang="zh-CN" sz="1600" b="1" dirty="0" smtClean="0">
              <a:solidFill>
                <a:srgbClr val="002060"/>
              </a:solidFill>
              <a:latin typeface="+mn-ea"/>
              <a:cs typeface="Times New Roman" panose="02020603050405020304" charset="0"/>
            </a:endParaRPr>
          </a:p>
          <a:p>
            <a:pPr indent="406400" algn="just"/>
            <a:r>
              <a:rPr lang="zh-CN" altLang="en-US" sz="1400" dirty="0"/>
              <a:t>“</a:t>
            </a:r>
            <a:r>
              <a:rPr lang="en-US" altLang="zh-CN" sz="1400" b="1" dirty="0"/>
              <a:t>20 </a:t>
            </a:r>
            <a:r>
              <a:rPr lang="zh-CN" altLang="en-US" sz="1400" b="1" dirty="0"/>
              <a:t>区</a:t>
            </a:r>
            <a:r>
              <a:rPr lang="zh-CN" altLang="en-US" sz="1400" dirty="0"/>
              <a:t>”是指爆炸性粉尘环境持续、长期或者频繁出现的区域。</a:t>
            </a:r>
          </a:p>
        </p:txBody>
      </p:sp>
      <p:sp>
        <p:nvSpPr>
          <p:cNvPr id="13" name="文本框 12"/>
          <p:cNvSpPr txBox="1"/>
          <p:nvPr/>
        </p:nvSpPr>
        <p:spPr>
          <a:xfrm>
            <a:off x="467544" y="1804268"/>
            <a:ext cx="7888683" cy="1169551"/>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）被划分</a:t>
            </a:r>
            <a:r>
              <a:rPr lang="zh-CN" altLang="en-US" sz="1400" b="0" dirty="0" smtClean="0">
                <a:solidFill>
                  <a:schemeClr val="tx1"/>
                </a:solidFill>
                <a:latin typeface="+mn-lt"/>
                <a:cs typeface="+mn-cs"/>
              </a:rPr>
              <a:t>为</a:t>
            </a:r>
            <a:r>
              <a:rPr lang="en-US" altLang="zh-CN" sz="1400" b="0" dirty="0" smtClean="0">
                <a:solidFill>
                  <a:schemeClr val="tx1"/>
                </a:solidFill>
                <a:latin typeface="+mn-lt"/>
                <a:cs typeface="+mn-cs"/>
              </a:rPr>
              <a:t>20</a:t>
            </a:r>
            <a:r>
              <a:rPr lang="zh-CN" altLang="en-US" sz="1400" b="0" dirty="0" smtClean="0">
                <a:solidFill>
                  <a:schemeClr val="tx1"/>
                </a:solidFill>
                <a:latin typeface="+mn-lt"/>
                <a:cs typeface="+mn-cs"/>
              </a:rPr>
              <a:t>区</a:t>
            </a:r>
            <a:r>
              <a:rPr lang="zh-CN" altLang="en-US" sz="1400" b="0" dirty="0">
                <a:solidFill>
                  <a:schemeClr val="tx1"/>
                </a:solidFill>
                <a:latin typeface="+mn-lt"/>
                <a:cs typeface="+mn-cs"/>
              </a:rPr>
              <a:t>的除尘器、收尘仓等粉尘爆炸危险场所</a:t>
            </a:r>
            <a:r>
              <a:rPr lang="zh-CN" altLang="en-US" sz="1400" b="0" dirty="0" smtClean="0">
                <a:solidFill>
                  <a:schemeClr val="tx1"/>
                </a:solidFill>
                <a:latin typeface="+mn-lt"/>
                <a:cs typeface="+mn-cs"/>
              </a:rPr>
              <a:t>内未</a:t>
            </a:r>
            <a:r>
              <a:rPr lang="zh-CN" altLang="en-US" sz="1400" b="0" dirty="0">
                <a:solidFill>
                  <a:schemeClr val="tx1"/>
                </a:solidFill>
                <a:latin typeface="+mn-lt"/>
                <a:cs typeface="+mn-cs"/>
              </a:rPr>
              <a:t>采用适用的粉尘防爆型电气设备。</a:t>
            </a:r>
            <a:endParaRPr lang="en-US" altLang="zh-CN" sz="1400" b="0" dirty="0">
              <a:solidFill>
                <a:schemeClr val="tx1"/>
              </a:solidFill>
              <a:latin typeface="+mn-lt"/>
              <a:cs typeface="+mn-cs"/>
            </a:endParaRPr>
          </a:p>
        </p:txBody>
      </p:sp>
      <p:pic>
        <p:nvPicPr>
          <p:cNvPr id="3" name="图片 2"/>
          <p:cNvPicPr>
            <a:picLocks noChangeAspect="1"/>
          </p:cNvPicPr>
          <p:nvPr/>
        </p:nvPicPr>
        <p:blipFill>
          <a:blip r:embed="rId3"/>
          <a:stretch>
            <a:fillRect/>
          </a:stretch>
        </p:blipFill>
        <p:spPr>
          <a:xfrm>
            <a:off x="1547664" y="2787974"/>
            <a:ext cx="2526856" cy="1800000"/>
          </a:xfrm>
          <a:prstGeom prst="rect">
            <a:avLst/>
          </a:prstGeom>
        </p:spPr>
      </p:pic>
      <p:pic>
        <p:nvPicPr>
          <p:cNvPr id="5" name="图片 4"/>
          <p:cNvPicPr>
            <a:picLocks noChangeAspect="1"/>
          </p:cNvPicPr>
          <p:nvPr/>
        </p:nvPicPr>
        <p:blipFill>
          <a:blip r:embed="rId4"/>
          <a:stretch>
            <a:fillRect/>
          </a:stretch>
        </p:blipFill>
        <p:spPr>
          <a:xfrm>
            <a:off x="4499992" y="2787974"/>
            <a:ext cx="2791406" cy="1800000"/>
          </a:xfrm>
          <a:prstGeom prst="rect">
            <a:avLst/>
          </a:prstGeom>
        </p:spPr>
      </p:pic>
      <p:pic>
        <p:nvPicPr>
          <p:cNvPr id="9" name="图片 8"/>
          <p:cNvPicPr>
            <a:picLocks noChangeAspect="1"/>
          </p:cNvPicPr>
          <p:nvPr/>
        </p:nvPicPr>
        <p:blipFill>
          <a:blip r:embed="rId5"/>
          <a:stretch>
            <a:fillRect/>
          </a:stretch>
        </p:blipFill>
        <p:spPr>
          <a:xfrm>
            <a:off x="4583280" y="2859782"/>
            <a:ext cx="357750" cy="357333"/>
          </a:xfrm>
          <a:prstGeom prst="rect">
            <a:avLst/>
          </a:prstGeom>
        </p:spPr>
      </p:pic>
      <p:pic>
        <p:nvPicPr>
          <p:cNvPr id="14" name="图片 13"/>
          <p:cNvPicPr>
            <a:picLocks noChangeAspect="1"/>
          </p:cNvPicPr>
          <p:nvPr/>
        </p:nvPicPr>
        <p:blipFill>
          <a:blip r:embed="rId5"/>
          <a:stretch>
            <a:fillRect/>
          </a:stretch>
        </p:blipFill>
        <p:spPr>
          <a:xfrm>
            <a:off x="1619672" y="2859782"/>
            <a:ext cx="357750" cy="357333"/>
          </a:xfrm>
          <a:prstGeom prst="rect">
            <a:avLst/>
          </a:prstGeom>
        </p:spPr>
      </p:pic>
      <p:sp>
        <p:nvSpPr>
          <p:cNvPr id="17" name="文本框 16"/>
          <p:cNvSpPr txBox="1"/>
          <p:nvPr/>
        </p:nvSpPr>
        <p:spPr>
          <a:xfrm>
            <a:off x="5220072" y="4587974"/>
            <a:ext cx="1442658" cy="338554"/>
          </a:xfrm>
          <a:prstGeom prst="rect">
            <a:avLst/>
          </a:prstGeom>
          <a:solidFill>
            <a:schemeClr val="accent2"/>
          </a:solidFill>
        </p:spPr>
        <p:txBody>
          <a:bodyPr wrap="square">
            <a:spAutoFit/>
          </a:bodyPr>
          <a:lstStyle/>
          <a:p>
            <a:r>
              <a:rPr lang="zh-CN" altLang="en-US" sz="1600" dirty="0" smtClean="0">
                <a:solidFill>
                  <a:srgbClr val="0070C0"/>
                </a:solidFill>
              </a:rPr>
              <a:t>选用</a:t>
            </a:r>
            <a:r>
              <a:rPr lang="zh-CN" altLang="en-US" sz="1600" dirty="0">
                <a:solidFill>
                  <a:srgbClr val="0070C0"/>
                </a:solidFill>
              </a:rPr>
              <a:t>防爆风扇</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282072"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粉尘爆炸企业重大事故隐患解读</a:t>
            </a:r>
          </a:p>
        </p:txBody>
      </p:sp>
      <p:sp>
        <p:nvSpPr>
          <p:cNvPr id="9" name="文本框 8"/>
          <p:cNvSpPr txBox="1"/>
          <p:nvPr/>
        </p:nvSpPr>
        <p:spPr>
          <a:xfrm>
            <a:off x="1744990" y="3885722"/>
            <a:ext cx="1656184" cy="338554"/>
          </a:xfrm>
          <a:prstGeom prst="rect">
            <a:avLst/>
          </a:prstGeom>
          <a:noFill/>
        </p:spPr>
        <p:txBody>
          <a:bodyPr wrap="square">
            <a:spAutoFit/>
          </a:bodyPr>
          <a:lstStyle/>
          <a:p>
            <a:r>
              <a:rPr lang="zh-CN" altLang="en-US" sz="1600" dirty="0">
                <a:solidFill>
                  <a:srgbClr val="FF0000"/>
                </a:solidFill>
              </a:rPr>
              <a:t>电机接线不</a:t>
            </a:r>
            <a:r>
              <a:rPr lang="zh-CN" altLang="en-US" sz="1600" dirty="0" smtClean="0">
                <a:solidFill>
                  <a:srgbClr val="FF0000"/>
                </a:solidFill>
              </a:rPr>
              <a:t>防爆</a:t>
            </a:r>
            <a:endParaRPr lang="zh-CN" altLang="en-US" sz="1600" dirty="0">
              <a:solidFill>
                <a:srgbClr val="FF0000"/>
              </a:solidFill>
            </a:endParaRPr>
          </a:p>
        </p:txBody>
      </p:sp>
      <p:sp>
        <p:nvSpPr>
          <p:cNvPr id="8" name="矩形 7"/>
          <p:cNvSpPr/>
          <p:nvPr/>
        </p:nvSpPr>
        <p:spPr>
          <a:xfrm>
            <a:off x="467544" y="742120"/>
            <a:ext cx="8064896" cy="39626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（七）除尘器、收尘仓等划分为 </a:t>
            </a:r>
            <a:r>
              <a:rPr lang="en-US" altLang="zh-CN" sz="1600" dirty="0"/>
              <a:t>20 </a:t>
            </a:r>
            <a:r>
              <a:rPr lang="zh-CN" altLang="en-US" sz="1600" dirty="0"/>
              <a:t>区的粉尘爆炸危险场所电气设备不符合防爆要求</a:t>
            </a:r>
          </a:p>
        </p:txBody>
      </p:sp>
      <p:sp>
        <p:nvSpPr>
          <p:cNvPr id="10" name="文本框 9"/>
          <p:cNvSpPr txBox="1"/>
          <p:nvPr/>
        </p:nvSpPr>
        <p:spPr>
          <a:xfrm>
            <a:off x="467544" y="1138382"/>
            <a:ext cx="7888683" cy="810478"/>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a:t>
            </a:r>
            <a:r>
              <a:rPr lang="en-US" altLang="zh-CN" sz="1400" b="0" dirty="0" smtClean="0">
                <a:solidFill>
                  <a:schemeClr val="tx1"/>
                </a:solidFill>
                <a:latin typeface="+mn-lt"/>
                <a:cs typeface="+mn-cs"/>
              </a:rPr>
              <a:t>20</a:t>
            </a:r>
            <a:r>
              <a:rPr lang="zh-CN" altLang="en-US" sz="1400" b="0" dirty="0" smtClean="0">
                <a:solidFill>
                  <a:schemeClr val="tx1"/>
                </a:solidFill>
                <a:latin typeface="+mn-lt"/>
                <a:cs typeface="+mn-cs"/>
              </a:rPr>
              <a:t>区</a:t>
            </a:r>
            <a:r>
              <a:rPr lang="zh-CN" altLang="en-US" sz="1400" b="0" dirty="0">
                <a:solidFill>
                  <a:schemeClr val="tx1"/>
                </a:solidFill>
                <a:latin typeface="+mn-lt"/>
                <a:cs typeface="+mn-cs"/>
              </a:rPr>
              <a:t>防爆电气线路安装不符合防爆要求。</a:t>
            </a:r>
            <a:endParaRPr lang="en-US" altLang="zh-CN" sz="1400" b="0" dirty="0">
              <a:solidFill>
                <a:schemeClr val="tx1"/>
              </a:solidFill>
              <a:latin typeface="+mn-lt"/>
              <a:cs typeface="+mn-cs"/>
            </a:endParaRPr>
          </a:p>
        </p:txBody>
      </p:sp>
      <p:pic>
        <p:nvPicPr>
          <p:cNvPr id="4" name="图片 3"/>
          <p:cNvPicPr>
            <a:picLocks noChangeAspect="1"/>
          </p:cNvPicPr>
          <p:nvPr/>
        </p:nvPicPr>
        <p:blipFill>
          <a:blip r:embed="rId3"/>
          <a:stretch>
            <a:fillRect/>
          </a:stretch>
        </p:blipFill>
        <p:spPr>
          <a:xfrm>
            <a:off x="1187624" y="2017291"/>
            <a:ext cx="2770916" cy="1800000"/>
          </a:xfrm>
          <a:prstGeom prst="rect">
            <a:avLst/>
          </a:prstGeom>
        </p:spPr>
      </p:pic>
      <p:pic>
        <p:nvPicPr>
          <p:cNvPr id="5" name="图片 4"/>
          <p:cNvPicPr>
            <a:picLocks noChangeAspect="1"/>
          </p:cNvPicPr>
          <p:nvPr/>
        </p:nvPicPr>
        <p:blipFill>
          <a:blip r:embed="rId4"/>
          <a:stretch>
            <a:fillRect/>
          </a:stretch>
        </p:blipFill>
        <p:spPr>
          <a:xfrm>
            <a:off x="4376808" y="2017291"/>
            <a:ext cx="2680304" cy="1800000"/>
          </a:xfrm>
          <a:prstGeom prst="rect">
            <a:avLst/>
          </a:prstGeom>
        </p:spPr>
      </p:pic>
      <p:pic>
        <p:nvPicPr>
          <p:cNvPr id="7" name="图片 6"/>
          <p:cNvPicPr>
            <a:picLocks noChangeAspect="1"/>
          </p:cNvPicPr>
          <p:nvPr/>
        </p:nvPicPr>
        <p:blipFill>
          <a:blip r:embed="rId5"/>
          <a:stretch>
            <a:fillRect/>
          </a:stretch>
        </p:blipFill>
        <p:spPr>
          <a:xfrm>
            <a:off x="4494727" y="2067694"/>
            <a:ext cx="357750" cy="357333"/>
          </a:xfrm>
          <a:prstGeom prst="rect">
            <a:avLst/>
          </a:prstGeom>
        </p:spPr>
      </p:pic>
      <p:pic>
        <p:nvPicPr>
          <p:cNvPr id="11" name="图片 10"/>
          <p:cNvPicPr>
            <a:picLocks noChangeAspect="1"/>
          </p:cNvPicPr>
          <p:nvPr/>
        </p:nvPicPr>
        <p:blipFill>
          <a:blip r:embed="rId5"/>
          <a:stretch>
            <a:fillRect/>
          </a:stretch>
        </p:blipFill>
        <p:spPr>
          <a:xfrm>
            <a:off x="1259632" y="2067694"/>
            <a:ext cx="357750" cy="357333"/>
          </a:xfrm>
          <a:prstGeom prst="rect">
            <a:avLst/>
          </a:prstGeom>
        </p:spPr>
      </p:pic>
      <p:sp>
        <p:nvSpPr>
          <p:cNvPr id="14" name="文本框 13"/>
          <p:cNvSpPr txBox="1"/>
          <p:nvPr/>
        </p:nvSpPr>
        <p:spPr>
          <a:xfrm>
            <a:off x="4879231" y="3885722"/>
            <a:ext cx="1675457" cy="338554"/>
          </a:xfrm>
          <a:prstGeom prst="rect">
            <a:avLst/>
          </a:prstGeom>
          <a:noFill/>
        </p:spPr>
        <p:txBody>
          <a:bodyPr wrap="square">
            <a:spAutoFit/>
          </a:bodyPr>
          <a:lstStyle/>
          <a:p>
            <a:r>
              <a:rPr lang="zh-CN" altLang="en-US" sz="1600" dirty="0" smtClean="0">
                <a:solidFill>
                  <a:srgbClr val="FF0000"/>
                </a:solidFill>
              </a:rPr>
              <a:t>灯具</a:t>
            </a:r>
            <a:r>
              <a:rPr lang="zh-CN" altLang="en-US" sz="1600" dirty="0">
                <a:solidFill>
                  <a:srgbClr val="FF0000"/>
                </a:solidFill>
              </a:rPr>
              <a:t>接线不防爆</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282072"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粉尘爆炸企业重大事故隐患解读</a:t>
            </a:r>
          </a:p>
        </p:txBody>
      </p:sp>
      <p:sp>
        <p:nvSpPr>
          <p:cNvPr id="9" name="文本框 8"/>
          <p:cNvSpPr txBox="1"/>
          <p:nvPr/>
        </p:nvSpPr>
        <p:spPr>
          <a:xfrm>
            <a:off x="1151356" y="4753857"/>
            <a:ext cx="1008112" cy="338554"/>
          </a:xfrm>
          <a:prstGeom prst="rect">
            <a:avLst/>
          </a:prstGeom>
          <a:solidFill>
            <a:schemeClr val="accent2"/>
          </a:solidFill>
        </p:spPr>
        <p:txBody>
          <a:bodyPr wrap="square">
            <a:spAutoFit/>
          </a:bodyPr>
          <a:lstStyle/>
          <a:p>
            <a:r>
              <a:rPr lang="zh-CN" altLang="en-US" sz="1600" dirty="0">
                <a:solidFill>
                  <a:srgbClr val="0070C0"/>
                </a:solidFill>
              </a:rPr>
              <a:t>筛选设备</a:t>
            </a:r>
          </a:p>
        </p:txBody>
      </p:sp>
      <p:sp>
        <p:nvSpPr>
          <p:cNvPr id="10" name="矩形 9"/>
          <p:cNvSpPr/>
          <p:nvPr/>
        </p:nvSpPr>
        <p:spPr>
          <a:xfrm>
            <a:off x="467544" y="742120"/>
            <a:ext cx="8064896" cy="67750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（八）粉碎、研磨、造粒等易产生机械点燃源的工艺设备前，未设置铁、石等杂物去除装置，或者木制品加工企业与砂光机</a:t>
            </a:r>
            <a:r>
              <a:rPr lang="zh-CN" altLang="en-US" sz="1600" dirty="0" smtClean="0"/>
              <a:t>连接的</a:t>
            </a:r>
            <a:r>
              <a:rPr lang="zh-CN" altLang="en-US" sz="1600" dirty="0"/>
              <a:t>风管未设置火花探测消除</a:t>
            </a:r>
            <a:r>
              <a:rPr lang="zh-CN" altLang="en-US" sz="1600" dirty="0" smtClean="0"/>
              <a:t>装置</a:t>
            </a:r>
            <a:endParaRPr lang="zh-CN" altLang="en-US" sz="1600" dirty="0"/>
          </a:p>
        </p:txBody>
      </p:sp>
      <p:sp>
        <p:nvSpPr>
          <p:cNvPr id="11" name="文本框 10"/>
          <p:cNvSpPr txBox="1"/>
          <p:nvPr/>
        </p:nvSpPr>
        <p:spPr>
          <a:xfrm>
            <a:off x="467544" y="1419622"/>
            <a:ext cx="7992888" cy="882293"/>
          </a:xfrm>
          <a:prstGeom prst="rect">
            <a:avLst/>
          </a:prstGeom>
          <a:noFill/>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r>
              <a:rPr lang="zh-CN" altLang="en-US" sz="1600" b="1" dirty="0" smtClean="0">
                <a:solidFill>
                  <a:srgbClr val="002060"/>
                </a:solidFill>
                <a:latin typeface="+mn-ea"/>
                <a:cs typeface="Times New Roman" panose="02020603050405020304" charset="0"/>
              </a:rPr>
              <a:t>：</a:t>
            </a:r>
            <a:endParaRPr lang="en-US" altLang="zh-CN" sz="1600" b="1" dirty="0" smtClean="0">
              <a:solidFill>
                <a:srgbClr val="002060"/>
              </a:solidFill>
              <a:latin typeface="+mn-ea"/>
              <a:cs typeface="Times New Roman" panose="02020603050405020304" charset="0"/>
            </a:endParaRPr>
          </a:p>
          <a:p>
            <a:pPr indent="406400" algn="just"/>
            <a:r>
              <a:rPr lang="zh-CN" altLang="en-US" sz="1400" b="1" dirty="0"/>
              <a:t>杂物去除装置</a:t>
            </a:r>
            <a:r>
              <a:rPr lang="zh-CN" altLang="en-US" sz="1400" dirty="0"/>
              <a:t>主要有永磁铁、永磁筒、电磁铁、筛网、气动分离器、去石机、去石筛、风选机等。</a:t>
            </a:r>
          </a:p>
        </p:txBody>
      </p:sp>
      <p:sp>
        <p:nvSpPr>
          <p:cNvPr id="12" name="文本框 11"/>
          <p:cNvSpPr txBox="1"/>
          <p:nvPr/>
        </p:nvSpPr>
        <p:spPr>
          <a:xfrm>
            <a:off x="467544" y="2301915"/>
            <a:ext cx="7992888" cy="666849"/>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）粉碎、研磨、造粒等易产生机械点燃源的工艺设备前，</a:t>
            </a:r>
            <a:r>
              <a:rPr lang="zh-CN" altLang="en-US" sz="1400" b="0" dirty="0" smtClean="0">
                <a:solidFill>
                  <a:schemeClr val="tx1"/>
                </a:solidFill>
                <a:latin typeface="+mn-lt"/>
                <a:cs typeface="+mn-cs"/>
              </a:rPr>
              <a:t>未设置</a:t>
            </a:r>
            <a:r>
              <a:rPr lang="zh-CN" altLang="en-US" sz="1400" b="0" dirty="0">
                <a:solidFill>
                  <a:schemeClr val="tx1"/>
                </a:solidFill>
                <a:latin typeface="+mn-lt"/>
                <a:cs typeface="+mn-cs"/>
              </a:rPr>
              <a:t>铁、石等杂物去除装置。</a:t>
            </a:r>
            <a:endParaRPr lang="en-US" altLang="zh-CN" sz="1400" b="0" dirty="0">
              <a:solidFill>
                <a:schemeClr val="tx1"/>
              </a:solidFill>
              <a:latin typeface="+mn-lt"/>
              <a:cs typeface="+mn-cs"/>
            </a:endParaRPr>
          </a:p>
        </p:txBody>
      </p:sp>
      <p:pic>
        <p:nvPicPr>
          <p:cNvPr id="2" name="图片 1"/>
          <p:cNvPicPr/>
          <p:nvPr/>
        </p:nvPicPr>
        <p:blipFill>
          <a:blip r:embed="rId3"/>
          <a:stretch>
            <a:fillRect/>
          </a:stretch>
        </p:blipFill>
        <p:spPr>
          <a:xfrm>
            <a:off x="362777" y="2968764"/>
            <a:ext cx="2700000" cy="1800000"/>
          </a:xfrm>
          <a:prstGeom prst="rect">
            <a:avLst/>
          </a:prstGeom>
        </p:spPr>
      </p:pic>
      <p:pic>
        <p:nvPicPr>
          <p:cNvPr id="3" name="图片 2"/>
          <p:cNvPicPr/>
          <p:nvPr/>
        </p:nvPicPr>
        <p:blipFill>
          <a:blip r:embed="rId4"/>
          <a:stretch>
            <a:fillRect/>
          </a:stretch>
        </p:blipFill>
        <p:spPr>
          <a:xfrm>
            <a:off x="3149992" y="2968764"/>
            <a:ext cx="2700000" cy="1800000"/>
          </a:xfrm>
          <a:prstGeom prst="rect">
            <a:avLst/>
          </a:prstGeom>
        </p:spPr>
      </p:pic>
      <p:pic>
        <p:nvPicPr>
          <p:cNvPr id="4" name="图片 3"/>
          <p:cNvPicPr/>
          <p:nvPr/>
        </p:nvPicPr>
        <p:blipFill>
          <a:blip r:embed="rId5"/>
          <a:stretch>
            <a:fillRect/>
          </a:stretch>
        </p:blipFill>
        <p:spPr>
          <a:xfrm>
            <a:off x="5937207" y="2951057"/>
            <a:ext cx="2700000" cy="1800000"/>
          </a:xfrm>
          <a:prstGeom prst="rect">
            <a:avLst/>
          </a:prstGeom>
        </p:spPr>
      </p:pic>
      <p:pic>
        <p:nvPicPr>
          <p:cNvPr id="5" name="图片 4"/>
          <p:cNvPicPr>
            <a:picLocks noChangeAspect="1"/>
          </p:cNvPicPr>
          <p:nvPr/>
        </p:nvPicPr>
        <p:blipFill>
          <a:blip r:embed="rId6"/>
          <a:stretch>
            <a:fillRect/>
          </a:stretch>
        </p:blipFill>
        <p:spPr>
          <a:xfrm>
            <a:off x="6012160" y="3000545"/>
            <a:ext cx="357750" cy="357333"/>
          </a:xfrm>
          <a:prstGeom prst="rect">
            <a:avLst/>
          </a:prstGeom>
        </p:spPr>
      </p:pic>
      <p:pic>
        <p:nvPicPr>
          <p:cNvPr id="6" name="图片 5"/>
          <p:cNvPicPr>
            <a:picLocks noChangeAspect="1"/>
          </p:cNvPicPr>
          <p:nvPr/>
        </p:nvPicPr>
        <p:blipFill>
          <a:blip r:embed="rId6"/>
          <a:stretch>
            <a:fillRect/>
          </a:stretch>
        </p:blipFill>
        <p:spPr>
          <a:xfrm>
            <a:off x="3203848" y="3024025"/>
            <a:ext cx="357750" cy="357333"/>
          </a:xfrm>
          <a:prstGeom prst="rect">
            <a:avLst/>
          </a:prstGeom>
        </p:spPr>
      </p:pic>
      <p:pic>
        <p:nvPicPr>
          <p:cNvPr id="7" name="图片 6"/>
          <p:cNvPicPr>
            <a:picLocks noChangeAspect="1"/>
          </p:cNvPicPr>
          <p:nvPr/>
        </p:nvPicPr>
        <p:blipFill>
          <a:blip r:embed="rId6"/>
          <a:stretch>
            <a:fillRect/>
          </a:stretch>
        </p:blipFill>
        <p:spPr>
          <a:xfrm>
            <a:off x="431771" y="3003042"/>
            <a:ext cx="357750" cy="357333"/>
          </a:xfrm>
          <a:prstGeom prst="rect">
            <a:avLst/>
          </a:prstGeom>
        </p:spPr>
      </p:pic>
      <p:sp>
        <p:nvSpPr>
          <p:cNvPr id="13" name="文本框 12"/>
          <p:cNvSpPr txBox="1"/>
          <p:nvPr/>
        </p:nvSpPr>
        <p:spPr>
          <a:xfrm>
            <a:off x="3969855" y="4751057"/>
            <a:ext cx="1060274" cy="338554"/>
          </a:xfrm>
          <a:prstGeom prst="rect">
            <a:avLst/>
          </a:prstGeom>
          <a:solidFill>
            <a:schemeClr val="accent2"/>
          </a:solidFill>
        </p:spPr>
        <p:txBody>
          <a:bodyPr wrap="square">
            <a:spAutoFit/>
          </a:bodyPr>
          <a:lstStyle/>
          <a:p>
            <a:r>
              <a:rPr lang="zh-CN" altLang="en-US" sz="1600" dirty="0">
                <a:solidFill>
                  <a:srgbClr val="0070C0"/>
                </a:solidFill>
              </a:rPr>
              <a:t>磁选设备</a:t>
            </a:r>
          </a:p>
        </p:txBody>
      </p:sp>
      <p:sp>
        <p:nvSpPr>
          <p:cNvPr id="14" name="文本框 13"/>
          <p:cNvSpPr txBox="1"/>
          <p:nvPr/>
        </p:nvSpPr>
        <p:spPr>
          <a:xfrm>
            <a:off x="6669855" y="4751057"/>
            <a:ext cx="864096" cy="338554"/>
          </a:xfrm>
          <a:prstGeom prst="rect">
            <a:avLst/>
          </a:prstGeom>
          <a:solidFill>
            <a:schemeClr val="accent2"/>
          </a:solidFill>
        </p:spPr>
        <p:txBody>
          <a:bodyPr wrap="square">
            <a:spAutoFit/>
          </a:bodyPr>
          <a:lstStyle/>
          <a:p>
            <a:r>
              <a:rPr lang="zh-CN" altLang="en-US" sz="1600" dirty="0">
                <a:solidFill>
                  <a:srgbClr val="0070C0"/>
                </a:solidFill>
              </a:rPr>
              <a:t>过滤网</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282072"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粉尘爆炸企业重大事故隐患解读</a:t>
            </a:r>
          </a:p>
        </p:txBody>
      </p:sp>
      <p:sp>
        <p:nvSpPr>
          <p:cNvPr id="10" name="文本框 9"/>
          <p:cNvSpPr txBox="1"/>
          <p:nvPr/>
        </p:nvSpPr>
        <p:spPr>
          <a:xfrm>
            <a:off x="3059832" y="3276466"/>
            <a:ext cx="1874085" cy="338554"/>
          </a:xfrm>
          <a:prstGeom prst="rect">
            <a:avLst/>
          </a:prstGeom>
          <a:noFill/>
        </p:spPr>
        <p:txBody>
          <a:bodyPr wrap="square">
            <a:spAutoFit/>
          </a:bodyPr>
          <a:lstStyle/>
          <a:p>
            <a:r>
              <a:rPr lang="zh-CN" altLang="en-US" sz="1600" dirty="0">
                <a:solidFill>
                  <a:srgbClr val="0070C0"/>
                </a:solidFill>
              </a:rPr>
              <a:t>火花探测熄灭装置</a:t>
            </a:r>
          </a:p>
        </p:txBody>
      </p:sp>
      <p:sp>
        <p:nvSpPr>
          <p:cNvPr id="8" name="矩形 7"/>
          <p:cNvSpPr/>
          <p:nvPr/>
        </p:nvSpPr>
        <p:spPr>
          <a:xfrm>
            <a:off x="467544" y="742120"/>
            <a:ext cx="8064896" cy="67750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（八）粉碎、研磨、造粒等易产生机械点燃源的工艺设备前，未设置铁、石等杂物去除装置，或者木制品加工企业与砂光机</a:t>
            </a:r>
            <a:r>
              <a:rPr lang="zh-CN" altLang="en-US" sz="1600" dirty="0" smtClean="0"/>
              <a:t>连接的</a:t>
            </a:r>
            <a:r>
              <a:rPr lang="zh-CN" altLang="en-US" sz="1600" dirty="0"/>
              <a:t>风管未设置火花探测消除</a:t>
            </a:r>
            <a:r>
              <a:rPr lang="zh-CN" altLang="en-US" sz="1600" dirty="0" smtClean="0"/>
              <a:t>装置</a:t>
            </a:r>
            <a:endParaRPr lang="zh-CN" altLang="en-US" sz="1600" dirty="0"/>
          </a:p>
        </p:txBody>
      </p:sp>
      <p:sp>
        <p:nvSpPr>
          <p:cNvPr id="9" name="文本框 8"/>
          <p:cNvSpPr txBox="1"/>
          <p:nvPr/>
        </p:nvSpPr>
        <p:spPr>
          <a:xfrm>
            <a:off x="467544" y="1419622"/>
            <a:ext cx="7992888" cy="1097736"/>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smtClean="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）木制品加工企业与砂光机连接的风管未设置火花探测消除装置</a:t>
            </a:r>
            <a:r>
              <a:rPr lang="zh-CN" altLang="en-US" sz="1400" b="0" dirty="0" smtClean="0">
                <a:solidFill>
                  <a:schemeClr val="tx1"/>
                </a:solidFill>
                <a:latin typeface="+mn-lt"/>
                <a:cs typeface="+mn-cs"/>
              </a:rPr>
              <a:t>。</a:t>
            </a:r>
            <a:endParaRPr lang="en-US" altLang="zh-CN" sz="1400" b="0" dirty="0" smtClean="0">
              <a:solidFill>
                <a:schemeClr val="tx1"/>
              </a:solidFill>
              <a:latin typeface="+mn-lt"/>
              <a:cs typeface="+mn-cs"/>
            </a:endParaRPr>
          </a:p>
          <a:p>
            <a:pPr>
              <a:lnSpc>
                <a:spcPct val="100000"/>
              </a:lnSpc>
            </a:pPr>
            <a:r>
              <a:rPr lang="zh-CN" altLang="en-US" sz="1400" dirty="0">
                <a:solidFill>
                  <a:schemeClr val="tx1"/>
                </a:solidFill>
              </a:rPr>
              <a:t>注：</a:t>
            </a:r>
            <a:r>
              <a:rPr lang="zh-CN" altLang="en-US" sz="1400" b="0" dirty="0">
                <a:solidFill>
                  <a:schemeClr val="tx1"/>
                </a:solidFill>
                <a:latin typeface="+mn-lt"/>
                <a:cs typeface="+mn-cs"/>
              </a:rPr>
              <a:t>火花探测消除装置应安装在与砂光机连接的除尘器主进风管，或者安装在与每台砂光机连接的支风管</a:t>
            </a:r>
            <a:r>
              <a:rPr lang="zh-CN" altLang="en-US" sz="1400" b="0" dirty="0" smtClean="0">
                <a:solidFill>
                  <a:schemeClr val="tx1"/>
                </a:solidFill>
                <a:latin typeface="+mn-lt"/>
                <a:cs typeface="+mn-cs"/>
              </a:rPr>
              <a:t>。</a:t>
            </a:r>
            <a:endParaRPr lang="en-US" altLang="zh-CN" sz="1400" b="0" dirty="0">
              <a:solidFill>
                <a:schemeClr val="tx1"/>
              </a:solidFill>
              <a:latin typeface="+mn-lt"/>
              <a:cs typeface="+mn-cs"/>
            </a:endParaRPr>
          </a:p>
        </p:txBody>
      </p:sp>
      <p:pic>
        <p:nvPicPr>
          <p:cNvPr id="3" name="图片 2"/>
          <p:cNvPicPr>
            <a:picLocks noChangeAspect="1"/>
          </p:cNvPicPr>
          <p:nvPr/>
        </p:nvPicPr>
        <p:blipFill>
          <a:blip r:embed="rId3"/>
          <a:stretch>
            <a:fillRect/>
          </a:stretch>
        </p:blipFill>
        <p:spPr>
          <a:xfrm>
            <a:off x="5220072" y="2545743"/>
            <a:ext cx="2865989" cy="1800000"/>
          </a:xfrm>
          <a:prstGeom prst="rect">
            <a:avLst/>
          </a:prstGeom>
        </p:spPr>
      </p:pic>
      <p:pic>
        <p:nvPicPr>
          <p:cNvPr id="4" name="图片 3"/>
          <p:cNvPicPr>
            <a:picLocks noChangeAspect="1"/>
          </p:cNvPicPr>
          <p:nvPr/>
        </p:nvPicPr>
        <p:blipFill>
          <a:blip r:embed="rId4"/>
          <a:stretch>
            <a:fillRect/>
          </a:stretch>
        </p:blipFill>
        <p:spPr>
          <a:xfrm>
            <a:off x="5292080" y="2607800"/>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41797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通用重大事故隐患解读</a:t>
            </a:r>
          </a:p>
        </p:txBody>
      </p:sp>
      <p:sp>
        <p:nvSpPr>
          <p:cNvPr id="2" name="矩形 1"/>
          <p:cNvSpPr/>
          <p:nvPr/>
        </p:nvSpPr>
        <p:spPr>
          <a:xfrm>
            <a:off x="539552" y="1421695"/>
            <a:ext cx="7992888" cy="666849"/>
          </a:xfrm>
          <a:prstGeom prst="rect">
            <a:avLst/>
          </a:prstGeom>
        </p:spPr>
        <p:txBody>
          <a:bodyPr wrap="square">
            <a:spAutoFit/>
          </a:bodyPr>
          <a:lstStyle/>
          <a:p>
            <a:pPr indent="406400" algn="just">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endParaRPr lang="zh-CN" altLang="en-US" sz="1600" b="1" dirty="0">
              <a:solidFill>
                <a:srgbClr val="002060"/>
              </a:solidFill>
              <a:latin typeface="+mn-ea"/>
              <a:cs typeface="Times New Roman" panose="02020603050405020304" charset="0"/>
            </a:endParaRPr>
          </a:p>
          <a:p>
            <a:pPr indent="360680" eaLnBrk="0" fontAlgn="base" hangingPunct="0">
              <a:spcBef>
                <a:spcPct val="0"/>
              </a:spcBef>
              <a:spcAft>
                <a:spcPct val="0"/>
              </a:spcAft>
            </a:pPr>
            <a:r>
              <a:rPr lang="zh-CN" altLang="zh-CN" sz="1400" dirty="0"/>
              <a:t>（</a:t>
            </a:r>
            <a:r>
              <a:rPr lang="en-US" altLang="zh-CN" sz="1400" dirty="0"/>
              <a:t>3</a:t>
            </a:r>
            <a:r>
              <a:rPr lang="zh-CN" altLang="en-US" sz="1400" dirty="0"/>
              <a:t>）企业使用特种作业操作证已过有效期或者到期未复审的特种作业人员上岗作业。</a:t>
            </a:r>
          </a:p>
        </p:txBody>
      </p:sp>
      <p:sp>
        <p:nvSpPr>
          <p:cNvPr id="24" name="矩形 23"/>
          <p:cNvSpPr/>
          <p:nvPr/>
        </p:nvSpPr>
        <p:spPr>
          <a:xfrm>
            <a:off x="3491880" y="4162729"/>
            <a:ext cx="2088232" cy="381109"/>
          </a:xfrm>
          <a:prstGeom prst="rect">
            <a:avLst/>
          </a:prstGeom>
        </p:spPr>
        <p:txBody>
          <a:bodyPr wrap="square">
            <a:noAutofit/>
          </a:bodyPr>
          <a:lstStyle/>
          <a:p>
            <a:r>
              <a:rPr lang="zh-CN" altLang="en-US" sz="1600" dirty="0">
                <a:solidFill>
                  <a:srgbClr val="FF0000"/>
                </a:solidFill>
                <a:cs typeface="+mn-ea"/>
                <a:sym typeface="+mn-lt"/>
              </a:rPr>
              <a:t>发证单位错误，假证</a:t>
            </a:r>
          </a:p>
        </p:txBody>
      </p:sp>
      <p:grpSp>
        <p:nvGrpSpPr>
          <p:cNvPr id="5" name="Group 5"/>
          <p:cNvGrpSpPr/>
          <p:nvPr/>
        </p:nvGrpSpPr>
        <p:grpSpPr bwMode="auto">
          <a:xfrm>
            <a:off x="1403648" y="2253068"/>
            <a:ext cx="3240360" cy="1800000"/>
            <a:chOff x="5040" y="12328"/>
            <a:chExt cx="5981" cy="2777"/>
          </a:xfrm>
        </p:grpSpPr>
        <p:pic>
          <p:nvPicPr>
            <p:cNvPr id="4102" name="Picture 6"/>
            <p:cNvPicPr>
              <a:picLocks noChangeAspect="1" noChangeArrowheads="1"/>
            </p:cNvPicPr>
            <p:nvPr/>
          </p:nvPicPr>
          <p:blipFill>
            <a:blip r:embed="rId3"/>
            <a:srcRect/>
            <a:stretch>
              <a:fillRect/>
            </a:stretch>
          </p:blipFill>
          <p:spPr bwMode="auto">
            <a:xfrm>
              <a:off x="5040" y="12328"/>
              <a:ext cx="5981" cy="2777"/>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p:cNvPicPr>
              <a:picLocks noChangeAspect="1" noChangeArrowheads="1"/>
            </p:cNvPicPr>
            <p:nvPr/>
          </p:nvPicPr>
          <p:blipFill>
            <a:blip r:embed="rId4"/>
            <a:srcRect/>
            <a:stretch>
              <a:fillRect/>
            </a:stretch>
          </p:blipFill>
          <p:spPr bwMode="auto">
            <a:xfrm>
              <a:off x="5140" y="12441"/>
              <a:ext cx="600" cy="600"/>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矩形 8"/>
          <p:cNvSpPr/>
          <p:nvPr/>
        </p:nvSpPr>
        <p:spPr>
          <a:xfrm>
            <a:off x="539552" y="981283"/>
            <a:ext cx="7992888" cy="438339"/>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zh-CN" sz="1600" dirty="0"/>
              <a:t>（二）特种作业人员未按照规定经专门的安全作业培训并取得相应资格，上岗</a:t>
            </a:r>
            <a:r>
              <a:rPr lang="zh-CN" altLang="zh-CN" sz="1600" dirty="0" smtClean="0"/>
              <a:t>作业</a:t>
            </a:r>
            <a:endParaRPr lang="zh-CN" altLang="zh-CN" sz="1600" dirty="0"/>
          </a:p>
        </p:txBody>
      </p:sp>
      <p:pic>
        <p:nvPicPr>
          <p:cNvPr id="3" name="图片 2"/>
          <p:cNvPicPr>
            <a:picLocks noChangeAspect="1"/>
          </p:cNvPicPr>
          <p:nvPr/>
        </p:nvPicPr>
        <p:blipFill>
          <a:blip r:embed="rId5"/>
          <a:stretch>
            <a:fillRect/>
          </a:stretch>
        </p:blipFill>
        <p:spPr>
          <a:xfrm>
            <a:off x="4860032" y="2253068"/>
            <a:ext cx="2668037" cy="1800000"/>
          </a:xfrm>
          <a:prstGeom prst="rect">
            <a:avLst/>
          </a:prstGeom>
        </p:spPr>
      </p:pic>
      <p:pic>
        <p:nvPicPr>
          <p:cNvPr id="10" name="Picture 7"/>
          <p:cNvPicPr>
            <a:picLocks noChangeAspect="1" noChangeArrowheads="1"/>
          </p:cNvPicPr>
          <p:nvPr/>
        </p:nvPicPr>
        <p:blipFill>
          <a:blip r:embed="rId4"/>
          <a:srcRect/>
          <a:stretch>
            <a:fillRect/>
          </a:stretch>
        </p:blipFill>
        <p:spPr bwMode="auto">
          <a:xfrm>
            <a:off x="5004048" y="2362729"/>
            <a:ext cx="325065" cy="38890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282072"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粉尘爆炸企业重大事故隐患解读</a:t>
            </a:r>
          </a:p>
        </p:txBody>
      </p:sp>
      <p:sp>
        <p:nvSpPr>
          <p:cNvPr id="7" name="文本框 6"/>
          <p:cNvSpPr txBox="1"/>
          <p:nvPr/>
        </p:nvSpPr>
        <p:spPr>
          <a:xfrm>
            <a:off x="4460992" y="3371192"/>
            <a:ext cx="2487272" cy="830997"/>
          </a:xfrm>
          <a:prstGeom prst="rect">
            <a:avLst/>
          </a:prstGeom>
          <a:noFill/>
        </p:spPr>
        <p:txBody>
          <a:bodyPr wrap="square">
            <a:spAutoFit/>
          </a:bodyPr>
          <a:lstStyle/>
          <a:p>
            <a:r>
              <a:rPr lang="zh-CN" altLang="en-US" sz="1600" dirty="0">
                <a:solidFill>
                  <a:srgbClr val="0070C0"/>
                </a:solidFill>
              </a:rPr>
              <a:t>铝粉压块存储，设置通风、防潮、氢气报警装置	</a:t>
            </a:r>
          </a:p>
        </p:txBody>
      </p:sp>
      <p:sp>
        <p:nvSpPr>
          <p:cNvPr id="8" name="矩形 7"/>
          <p:cNvSpPr/>
          <p:nvPr/>
        </p:nvSpPr>
        <p:spPr>
          <a:xfrm>
            <a:off x="467544" y="742120"/>
            <a:ext cx="8064896" cy="67750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（九）遇湿自燃金属粉尘收集、堆放、储存场所未采取通风等防止氢气积聚措施，或者干式收集、堆放、储存场所未采取防水、 防潮</a:t>
            </a:r>
            <a:r>
              <a:rPr lang="zh-CN" altLang="en-US" sz="1600" dirty="0" smtClean="0"/>
              <a:t>措施</a:t>
            </a:r>
            <a:endParaRPr lang="zh-CN" altLang="en-US" sz="1600" dirty="0"/>
          </a:p>
        </p:txBody>
      </p:sp>
      <p:sp>
        <p:nvSpPr>
          <p:cNvPr id="9" name="文本框 8"/>
          <p:cNvSpPr txBox="1"/>
          <p:nvPr/>
        </p:nvSpPr>
        <p:spPr>
          <a:xfrm>
            <a:off x="467544" y="1419622"/>
            <a:ext cx="7992888" cy="1313180"/>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）铝粉、镁粉、铝镁合金粉等遇湿自燃金属粉尘收集、堆放、储存场所未采取通风等防止氢气积聚措施。</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）铝粉、镁粉、铝镁合金粉等遇湿自燃金属粉尘收集、堆放、 储存场所未采取防水、防潮措施。</a:t>
            </a:r>
          </a:p>
        </p:txBody>
      </p:sp>
      <p:pic>
        <p:nvPicPr>
          <p:cNvPr id="4" name="图片 3"/>
          <p:cNvPicPr>
            <a:picLocks noChangeAspect="1"/>
          </p:cNvPicPr>
          <p:nvPr/>
        </p:nvPicPr>
        <p:blipFill>
          <a:blip r:embed="rId3"/>
          <a:stretch>
            <a:fillRect/>
          </a:stretch>
        </p:blipFill>
        <p:spPr>
          <a:xfrm>
            <a:off x="1043608" y="2732802"/>
            <a:ext cx="3205890" cy="1800000"/>
          </a:xfrm>
          <a:prstGeom prst="rect">
            <a:avLst/>
          </a:prstGeom>
        </p:spPr>
      </p:pic>
      <p:pic>
        <p:nvPicPr>
          <p:cNvPr id="5" name="图片 4"/>
          <p:cNvPicPr>
            <a:picLocks noChangeAspect="1"/>
          </p:cNvPicPr>
          <p:nvPr/>
        </p:nvPicPr>
        <p:blipFill>
          <a:blip r:embed="rId4"/>
          <a:stretch>
            <a:fillRect/>
          </a:stretch>
        </p:blipFill>
        <p:spPr>
          <a:xfrm>
            <a:off x="1115616" y="2787774"/>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282072"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粉尘爆炸企业重大事故隐患解读</a:t>
            </a:r>
          </a:p>
        </p:txBody>
      </p:sp>
      <p:sp>
        <p:nvSpPr>
          <p:cNvPr id="8" name="文本框 7"/>
          <p:cNvSpPr txBox="1"/>
          <p:nvPr/>
        </p:nvSpPr>
        <p:spPr>
          <a:xfrm>
            <a:off x="1584547" y="3803680"/>
            <a:ext cx="1440160" cy="338554"/>
          </a:xfrm>
          <a:prstGeom prst="rect">
            <a:avLst/>
          </a:prstGeom>
          <a:noFill/>
        </p:spPr>
        <p:txBody>
          <a:bodyPr wrap="square">
            <a:spAutoFit/>
          </a:bodyPr>
          <a:lstStyle/>
          <a:p>
            <a:r>
              <a:rPr lang="zh-CN" altLang="en-US" sz="1600" dirty="0">
                <a:solidFill>
                  <a:srgbClr val="0070C0"/>
                </a:solidFill>
              </a:rPr>
              <a:t>粉尘清扫</a:t>
            </a:r>
            <a:r>
              <a:rPr lang="zh-CN" altLang="en-US" sz="1600" dirty="0" smtClean="0">
                <a:solidFill>
                  <a:srgbClr val="0070C0"/>
                </a:solidFill>
              </a:rPr>
              <a:t>制度</a:t>
            </a:r>
            <a:endParaRPr lang="zh-CN" altLang="en-US" sz="1600" dirty="0">
              <a:solidFill>
                <a:srgbClr val="0070C0"/>
              </a:solidFill>
            </a:endParaRPr>
          </a:p>
        </p:txBody>
      </p:sp>
      <p:sp>
        <p:nvSpPr>
          <p:cNvPr id="9" name="矩形 8"/>
          <p:cNvSpPr/>
          <p:nvPr/>
        </p:nvSpPr>
        <p:spPr>
          <a:xfrm>
            <a:off x="467544" y="742120"/>
            <a:ext cx="8064896" cy="39626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（十）未落实粉尘清理制度，造成作业现场积尘</a:t>
            </a:r>
            <a:r>
              <a:rPr lang="zh-CN" altLang="en-US" sz="1600" dirty="0" smtClean="0"/>
              <a:t>严重</a:t>
            </a:r>
            <a:endParaRPr lang="zh-CN" altLang="en-US" sz="1600" dirty="0"/>
          </a:p>
        </p:txBody>
      </p:sp>
      <p:sp>
        <p:nvSpPr>
          <p:cNvPr id="11" name="文本框 10"/>
          <p:cNvSpPr txBox="1"/>
          <p:nvPr/>
        </p:nvSpPr>
        <p:spPr>
          <a:xfrm>
            <a:off x="467544" y="1138382"/>
            <a:ext cx="7992888" cy="666849"/>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未制定粉尘清理制度，或者未按照清理制度要求及时清理粉尘，造成作业现场积尘严重。</a:t>
            </a:r>
          </a:p>
        </p:txBody>
      </p:sp>
      <p:pic>
        <p:nvPicPr>
          <p:cNvPr id="3" name="图片 2"/>
          <p:cNvPicPr>
            <a:picLocks noChangeAspect="1"/>
          </p:cNvPicPr>
          <p:nvPr/>
        </p:nvPicPr>
        <p:blipFill>
          <a:blip r:embed="rId3"/>
          <a:stretch>
            <a:fillRect/>
          </a:stretch>
        </p:blipFill>
        <p:spPr>
          <a:xfrm>
            <a:off x="1369849" y="1958410"/>
            <a:ext cx="1869557" cy="1800000"/>
          </a:xfrm>
          <a:prstGeom prst="rect">
            <a:avLst/>
          </a:prstGeom>
        </p:spPr>
      </p:pic>
      <p:pic>
        <p:nvPicPr>
          <p:cNvPr id="5" name="图片 4"/>
          <p:cNvPicPr>
            <a:picLocks noChangeAspect="1"/>
          </p:cNvPicPr>
          <p:nvPr/>
        </p:nvPicPr>
        <p:blipFill>
          <a:blip r:embed="rId4"/>
          <a:stretch>
            <a:fillRect/>
          </a:stretch>
        </p:blipFill>
        <p:spPr>
          <a:xfrm>
            <a:off x="3797691" y="1958410"/>
            <a:ext cx="1399891" cy="1800000"/>
          </a:xfrm>
          <a:prstGeom prst="rect">
            <a:avLst/>
          </a:prstGeom>
        </p:spPr>
      </p:pic>
      <p:pic>
        <p:nvPicPr>
          <p:cNvPr id="12" name="图片 11"/>
          <p:cNvPicPr>
            <a:picLocks noChangeAspect="1"/>
          </p:cNvPicPr>
          <p:nvPr/>
        </p:nvPicPr>
        <p:blipFill>
          <a:blip r:embed="rId5"/>
          <a:stretch>
            <a:fillRect/>
          </a:stretch>
        </p:blipFill>
        <p:spPr>
          <a:xfrm>
            <a:off x="6084168" y="1958410"/>
            <a:ext cx="2249019" cy="1800000"/>
          </a:xfrm>
          <a:prstGeom prst="rect">
            <a:avLst/>
          </a:prstGeom>
        </p:spPr>
      </p:pic>
      <p:pic>
        <p:nvPicPr>
          <p:cNvPr id="13" name="图片 12"/>
          <p:cNvPicPr>
            <a:picLocks noChangeAspect="1"/>
          </p:cNvPicPr>
          <p:nvPr/>
        </p:nvPicPr>
        <p:blipFill>
          <a:blip r:embed="rId6"/>
          <a:stretch>
            <a:fillRect/>
          </a:stretch>
        </p:blipFill>
        <p:spPr>
          <a:xfrm>
            <a:off x="1399317" y="2007913"/>
            <a:ext cx="357750" cy="357333"/>
          </a:xfrm>
          <a:prstGeom prst="rect">
            <a:avLst/>
          </a:prstGeom>
        </p:spPr>
      </p:pic>
      <p:pic>
        <p:nvPicPr>
          <p:cNvPr id="14" name="图片 13"/>
          <p:cNvPicPr>
            <a:picLocks noChangeAspect="1"/>
          </p:cNvPicPr>
          <p:nvPr/>
        </p:nvPicPr>
        <p:blipFill>
          <a:blip r:embed="rId7"/>
          <a:stretch>
            <a:fillRect/>
          </a:stretch>
        </p:blipFill>
        <p:spPr>
          <a:xfrm>
            <a:off x="3851920" y="2011775"/>
            <a:ext cx="357750" cy="357333"/>
          </a:xfrm>
          <a:prstGeom prst="rect">
            <a:avLst/>
          </a:prstGeom>
        </p:spPr>
      </p:pic>
      <p:pic>
        <p:nvPicPr>
          <p:cNvPr id="16" name="图片 15"/>
          <p:cNvPicPr>
            <a:picLocks noChangeAspect="1"/>
          </p:cNvPicPr>
          <p:nvPr/>
        </p:nvPicPr>
        <p:blipFill>
          <a:blip r:embed="rId7"/>
          <a:stretch>
            <a:fillRect/>
          </a:stretch>
        </p:blipFill>
        <p:spPr>
          <a:xfrm>
            <a:off x="6156176" y="2007913"/>
            <a:ext cx="357750" cy="357333"/>
          </a:xfrm>
          <a:prstGeom prst="rect">
            <a:avLst/>
          </a:prstGeom>
        </p:spPr>
      </p:pic>
      <p:sp>
        <p:nvSpPr>
          <p:cNvPr id="18" name="文本框 17"/>
          <p:cNvSpPr txBox="1"/>
          <p:nvPr/>
        </p:nvSpPr>
        <p:spPr>
          <a:xfrm>
            <a:off x="3959932" y="3807913"/>
            <a:ext cx="1008112" cy="338554"/>
          </a:xfrm>
          <a:prstGeom prst="rect">
            <a:avLst/>
          </a:prstGeom>
          <a:noFill/>
        </p:spPr>
        <p:txBody>
          <a:bodyPr wrap="square">
            <a:spAutoFit/>
          </a:bodyPr>
          <a:lstStyle/>
          <a:p>
            <a:r>
              <a:rPr lang="zh-CN" altLang="en-US" sz="1600" dirty="0" smtClean="0">
                <a:solidFill>
                  <a:srgbClr val="FF0000"/>
                </a:solidFill>
              </a:rPr>
              <a:t>电机</a:t>
            </a:r>
            <a:r>
              <a:rPr lang="zh-CN" altLang="en-US" sz="1600" dirty="0">
                <a:solidFill>
                  <a:srgbClr val="FF0000"/>
                </a:solidFill>
              </a:rPr>
              <a:t>积</a:t>
            </a:r>
            <a:r>
              <a:rPr lang="zh-CN" altLang="en-US" sz="1600" dirty="0" smtClean="0">
                <a:solidFill>
                  <a:srgbClr val="FF0000"/>
                </a:solidFill>
              </a:rPr>
              <a:t>尘</a:t>
            </a:r>
            <a:endParaRPr lang="zh-CN" altLang="en-US" sz="1600" dirty="0">
              <a:solidFill>
                <a:srgbClr val="FF0000"/>
              </a:solidFill>
            </a:endParaRPr>
          </a:p>
        </p:txBody>
      </p:sp>
      <p:sp>
        <p:nvSpPr>
          <p:cNvPr id="19" name="文本框 18"/>
          <p:cNvSpPr txBox="1"/>
          <p:nvPr/>
        </p:nvSpPr>
        <p:spPr>
          <a:xfrm>
            <a:off x="6676191" y="3812751"/>
            <a:ext cx="1064972" cy="338554"/>
          </a:xfrm>
          <a:prstGeom prst="rect">
            <a:avLst/>
          </a:prstGeom>
          <a:noFill/>
        </p:spPr>
        <p:txBody>
          <a:bodyPr wrap="square">
            <a:spAutoFit/>
          </a:bodyPr>
          <a:lstStyle/>
          <a:p>
            <a:r>
              <a:rPr lang="zh-CN" altLang="en-US" sz="1600" dirty="0" smtClean="0">
                <a:solidFill>
                  <a:srgbClr val="FF0000"/>
                </a:solidFill>
              </a:rPr>
              <a:t>管道</a:t>
            </a:r>
            <a:r>
              <a:rPr lang="zh-CN" altLang="en-US" sz="1600" dirty="0">
                <a:solidFill>
                  <a:srgbClr val="FF0000"/>
                </a:solidFill>
              </a:rPr>
              <a:t>积尘</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剪去单角的矩形 1"/>
          <p:cNvSpPr/>
          <p:nvPr/>
        </p:nvSpPr>
        <p:spPr>
          <a:xfrm>
            <a:off x="0" y="1707654"/>
            <a:ext cx="2448272" cy="2016224"/>
          </a:xfrm>
          <a:prstGeom prst="snip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文本框 3"/>
          <p:cNvSpPr txBox="1"/>
          <p:nvPr/>
        </p:nvSpPr>
        <p:spPr>
          <a:xfrm>
            <a:off x="410451" y="1930936"/>
            <a:ext cx="1462260" cy="1569660"/>
          </a:xfrm>
          <a:prstGeom prst="rect">
            <a:avLst/>
          </a:prstGeom>
          <a:noFill/>
        </p:spPr>
        <p:txBody>
          <a:bodyPr wrap="none" rtlCol="0">
            <a:spAutoFit/>
          </a:bodyPr>
          <a:lstStyle/>
          <a:p>
            <a:r>
              <a:rPr lang="en-US" altLang="zh-CN" sz="9600" dirty="0">
                <a:solidFill>
                  <a:schemeClr val="bg1"/>
                </a:solidFill>
                <a:cs typeface="+mn-ea"/>
                <a:sym typeface="+mn-lt"/>
              </a:rPr>
              <a:t>11</a:t>
            </a:r>
            <a:endParaRPr lang="zh-CN" altLang="en-US" sz="9600" dirty="0">
              <a:solidFill>
                <a:schemeClr val="bg1"/>
              </a:solidFill>
              <a:cs typeface="+mn-ea"/>
              <a:sym typeface="+mn-lt"/>
            </a:endParaRPr>
          </a:p>
        </p:txBody>
      </p:sp>
      <p:sp>
        <p:nvSpPr>
          <p:cNvPr id="5" name="文本框 4"/>
          <p:cNvSpPr txBox="1"/>
          <p:nvPr/>
        </p:nvSpPr>
        <p:spPr>
          <a:xfrm>
            <a:off x="2627784" y="1743413"/>
            <a:ext cx="4329624" cy="2123658"/>
          </a:xfrm>
          <a:prstGeom prst="rect">
            <a:avLst/>
          </a:prstGeom>
          <a:noFill/>
        </p:spPr>
        <p:txBody>
          <a:bodyPr wrap="square" rtlCol="0">
            <a:spAutoFit/>
          </a:bodyPr>
          <a:lstStyle/>
          <a:p>
            <a:r>
              <a:rPr lang="zh-CN" altLang="en-US" sz="4400" b="1" dirty="0">
                <a:solidFill>
                  <a:schemeClr val="tx1">
                    <a:lumMod val="75000"/>
                    <a:lumOff val="25000"/>
                  </a:schemeClr>
                </a:solidFill>
                <a:cs typeface="+mn-ea"/>
                <a:sym typeface="+mn-lt"/>
              </a:rPr>
              <a:t>液氨制冷企业重大事故隐患解读</a:t>
            </a:r>
          </a:p>
          <a:p>
            <a:endParaRPr lang="zh-CN" altLang="en-US" sz="4400" b="1" dirty="0">
              <a:solidFill>
                <a:schemeClr val="tx1">
                  <a:lumMod val="75000"/>
                  <a:lumOff val="25000"/>
                </a:schemeClr>
              </a:solidFill>
              <a:cs typeface="+mn-ea"/>
              <a:sym typeface="+mn-lt"/>
            </a:endParaRPr>
          </a:p>
        </p:txBody>
      </p:sp>
      <p:sp>
        <p:nvSpPr>
          <p:cNvPr id="29" name="矩形 28"/>
          <p:cNvSpPr/>
          <p:nvPr/>
        </p:nvSpPr>
        <p:spPr>
          <a:xfrm>
            <a:off x="6731657" y="1707653"/>
            <a:ext cx="2448272" cy="20162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5"/>
                                        </p:tgtEl>
                                        <p:attrNameLst>
                                          <p:attrName>ppt_y</p:attrName>
                                        </p:attrNameLst>
                                      </p:cBhvr>
                                      <p:tavLst>
                                        <p:tav tm="0">
                                          <p:val>
                                            <p:strVal val="#ppt_y"/>
                                          </p:val>
                                        </p:tav>
                                        <p:tav tm="100000">
                                          <p:val>
                                            <p:strVal val="#ppt_y"/>
                                          </p:val>
                                        </p:tav>
                                      </p:tavLst>
                                    </p:anim>
                                    <p:anim calcmode="lin" valueType="num">
                                      <p:cBhvr>
                                        <p:cTn id="17"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5"/>
                                        </p:tgtEl>
                                      </p:cBhvr>
                                    </p:animEffect>
                                  </p:childTnLst>
                                </p:cTn>
                              </p:par>
                            </p:childTnLst>
                          </p:cTn>
                        </p:par>
                        <p:par>
                          <p:cTn id="20" fill="hold">
                            <p:stCondLst>
                              <p:cond delay="2150"/>
                            </p:stCondLst>
                            <p:childTnLst>
                              <p:par>
                                <p:cTn id="21" presetID="22" presetClass="entr" presetSubtype="4"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down)">
                                      <p:cBhvr>
                                        <p:cTn id="2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29" grpId="0" animBg="1"/>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282072"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液氨制冷企业重大事故隐患解读</a:t>
            </a:r>
          </a:p>
        </p:txBody>
      </p:sp>
      <p:sp>
        <p:nvSpPr>
          <p:cNvPr id="8" name="文本框 7"/>
          <p:cNvSpPr txBox="1"/>
          <p:nvPr/>
        </p:nvSpPr>
        <p:spPr>
          <a:xfrm>
            <a:off x="1274780" y="3763237"/>
            <a:ext cx="2448272" cy="338554"/>
          </a:xfrm>
          <a:prstGeom prst="rect">
            <a:avLst/>
          </a:prstGeom>
          <a:noFill/>
        </p:spPr>
        <p:txBody>
          <a:bodyPr wrap="square">
            <a:spAutoFit/>
          </a:bodyPr>
          <a:lstStyle/>
          <a:p>
            <a:r>
              <a:rPr lang="zh-CN" altLang="en-US" sz="1600" dirty="0">
                <a:solidFill>
                  <a:srgbClr val="0070C0"/>
                </a:solidFill>
              </a:rPr>
              <a:t>乙二醇空调</a:t>
            </a:r>
            <a:r>
              <a:rPr lang="zh-CN" altLang="en-US" sz="1600" dirty="0" smtClean="0">
                <a:solidFill>
                  <a:srgbClr val="0070C0"/>
                </a:solidFill>
              </a:rPr>
              <a:t>间接制冷系统</a:t>
            </a:r>
            <a:endParaRPr lang="zh-CN" altLang="en-US" sz="1600" dirty="0">
              <a:solidFill>
                <a:srgbClr val="0070C0"/>
              </a:solidFill>
            </a:endParaRPr>
          </a:p>
        </p:txBody>
      </p:sp>
      <p:sp>
        <p:nvSpPr>
          <p:cNvPr id="9" name="矩形 8"/>
          <p:cNvSpPr/>
          <p:nvPr/>
        </p:nvSpPr>
        <p:spPr>
          <a:xfrm>
            <a:off x="467544" y="742120"/>
            <a:ext cx="8064896" cy="39626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（一）包装、分割、产品整理场所的空调系统采用氨直接</a:t>
            </a:r>
            <a:r>
              <a:rPr lang="zh-CN" altLang="en-US" sz="1600" dirty="0" smtClean="0"/>
              <a:t>蒸发制冷</a:t>
            </a:r>
            <a:endParaRPr lang="zh-CN" altLang="en-US" sz="1600" dirty="0"/>
          </a:p>
        </p:txBody>
      </p:sp>
      <p:sp>
        <p:nvSpPr>
          <p:cNvPr id="10" name="文本框 9"/>
          <p:cNvSpPr txBox="1"/>
          <p:nvPr/>
        </p:nvSpPr>
        <p:spPr>
          <a:xfrm>
            <a:off x="467544" y="1138382"/>
            <a:ext cx="7888683" cy="666849"/>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）包装间、分割间、产品整理间的空调系统采用氨直接蒸发制冷。</a:t>
            </a:r>
          </a:p>
        </p:txBody>
      </p:sp>
      <p:pic>
        <p:nvPicPr>
          <p:cNvPr id="3" name="图片 2"/>
          <p:cNvPicPr>
            <a:picLocks noChangeAspect="1"/>
          </p:cNvPicPr>
          <p:nvPr/>
        </p:nvPicPr>
        <p:blipFill>
          <a:blip r:embed="rId3"/>
          <a:stretch>
            <a:fillRect/>
          </a:stretch>
        </p:blipFill>
        <p:spPr>
          <a:xfrm>
            <a:off x="1353216" y="1923678"/>
            <a:ext cx="2485654" cy="1800000"/>
          </a:xfrm>
          <a:prstGeom prst="rect">
            <a:avLst/>
          </a:prstGeom>
        </p:spPr>
      </p:pic>
      <p:pic>
        <p:nvPicPr>
          <p:cNvPr id="5" name="图片 4"/>
          <p:cNvPicPr>
            <a:picLocks noChangeAspect="1"/>
          </p:cNvPicPr>
          <p:nvPr/>
        </p:nvPicPr>
        <p:blipFill>
          <a:blip r:embed="rId4"/>
          <a:stretch>
            <a:fillRect/>
          </a:stretch>
        </p:blipFill>
        <p:spPr>
          <a:xfrm>
            <a:off x="4788024" y="1923678"/>
            <a:ext cx="1814527" cy="1800000"/>
          </a:xfrm>
          <a:prstGeom prst="rect">
            <a:avLst/>
          </a:prstGeom>
        </p:spPr>
      </p:pic>
      <p:pic>
        <p:nvPicPr>
          <p:cNvPr id="7" name="图片 6"/>
          <p:cNvPicPr>
            <a:picLocks noChangeAspect="1"/>
          </p:cNvPicPr>
          <p:nvPr/>
        </p:nvPicPr>
        <p:blipFill>
          <a:blip r:embed="rId5"/>
          <a:stretch>
            <a:fillRect/>
          </a:stretch>
        </p:blipFill>
        <p:spPr>
          <a:xfrm>
            <a:off x="1403648" y="1967737"/>
            <a:ext cx="357750" cy="357333"/>
          </a:xfrm>
          <a:prstGeom prst="rect">
            <a:avLst/>
          </a:prstGeom>
        </p:spPr>
      </p:pic>
      <p:pic>
        <p:nvPicPr>
          <p:cNvPr id="12" name="图片 11"/>
          <p:cNvPicPr>
            <a:picLocks noChangeAspect="1"/>
          </p:cNvPicPr>
          <p:nvPr/>
        </p:nvPicPr>
        <p:blipFill>
          <a:blip r:embed="rId6"/>
          <a:stretch>
            <a:fillRect/>
          </a:stretch>
        </p:blipFill>
        <p:spPr>
          <a:xfrm>
            <a:off x="4821395" y="1961800"/>
            <a:ext cx="357750" cy="357333"/>
          </a:xfrm>
          <a:prstGeom prst="rect">
            <a:avLst/>
          </a:prstGeom>
        </p:spPr>
      </p:pic>
      <p:sp>
        <p:nvSpPr>
          <p:cNvPr id="16" name="文本框 15"/>
          <p:cNvSpPr txBox="1"/>
          <p:nvPr/>
        </p:nvSpPr>
        <p:spPr>
          <a:xfrm>
            <a:off x="3874762" y="3759119"/>
            <a:ext cx="3641050" cy="338554"/>
          </a:xfrm>
          <a:prstGeom prst="rect">
            <a:avLst/>
          </a:prstGeom>
          <a:noFill/>
        </p:spPr>
        <p:txBody>
          <a:bodyPr wrap="square">
            <a:spAutoFit/>
          </a:bodyPr>
          <a:lstStyle/>
          <a:p>
            <a:r>
              <a:rPr lang="zh-CN" altLang="en-US" sz="1600" dirty="0" smtClean="0">
                <a:solidFill>
                  <a:srgbClr val="0070C0"/>
                </a:solidFill>
              </a:rPr>
              <a:t>人员</a:t>
            </a:r>
            <a:r>
              <a:rPr lang="zh-CN" altLang="en-US" sz="1600" dirty="0">
                <a:solidFill>
                  <a:srgbClr val="0070C0"/>
                </a:solidFill>
              </a:rPr>
              <a:t>密集场所空调采用氨直接蒸发制冷</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282072"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液氨制冷企业重大事故隐患解读</a:t>
            </a:r>
          </a:p>
        </p:txBody>
      </p:sp>
      <p:sp>
        <p:nvSpPr>
          <p:cNvPr id="7" name="文本框 6"/>
          <p:cNvSpPr txBox="1"/>
          <p:nvPr/>
        </p:nvSpPr>
        <p:spPr>
          <a:xfrm>
            <a:off x="2097546" y="3867290"/>
            <a:ext cx="1656184" cy="338554"/>
          </a:xfrm>
          <a:prstGeom prst="rect">
            <a:avLst/>
          </a:prstGeom>
          <a:noFill/>
        </p:spPr>
        <p:txBody>
          <a:bodyPr wrap="square">
            <a:spAutoFit/>
          </a:bodyPr>
          <a:lstStyle/>
          <a:p>
            <a:r>
              <a:rPr lang="zh-CN" altLang="en-US" sz="1600" dirty="0">
                <a:solidFill>
                  <a:srgbClr val="0070C0"/>
                </a:solidFill>
              </a:rPr>
              <a:t>液氨使用</a:t>
            </a:r>
            <a:r>
              <a:rPr lang="zh-CN" altLang="en-US" sz="1600" dirty="0" smtClean="0">
                <a:solidFill>
                  <a:srgbClr val="0070C0"/>
                </a:solidFill>
              </a:rPr>
              <a:t>汽化器</a:t>
            </a:r>
            <a:endParaRPr lang="zh-CN" altLang="en-US" sz="1600" dirty="0">
              <a:solidFill>
                <a:srgbClr val="0070C0"/>
              </a:solidFill>
            </a:endParaRPr>
          </a:p>
        </p:txBody>
      </p:sp>
      <p:sp>
        <p:nvSpPr>
          <p:cNvPr id="8" name="矩形 7"/>
          <p:cNvSpPr/>
          <p:nvPr/>
        </p:nvSpPr>
        <p:spPr>
          <a:xfrm>
            <a:off x="467544" y="742120"/>
            <a:ext cx="8064896" cy="39626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（一）包装、分割、产品整理场所的空调系统采用氨直接</a:t>
            </a:r>
            <a:r>
              <a:rPr lang="zh-CN" altLang="en-US" sz="1600" dirty="0" smtClean="0"/>
              <a:t>蒸发制冷</a:t>
            </a:r>
            <a:endParaRPr lang="zh-CN" altLang="en-US" sz="1600" dirty="0"/>
          </a:p>
        </p:txBody>
      </p:sp>
      <p:sp>
        <p:nvSpPr>
          <p:cNvPr id="9" name="文本框 8"/>
          <p:cNvSpPr txBox="1"/>
          <p:nvPr/>
        </p:nvSpPr>
        <p:spPr>
          <a:xfrm>
            <a:off x="467544" y="1138382"/>
            <a:ext cx="7888683" cy="666849"/>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）氨直接蒸发制冷的冷藏库、穿堂、封闭站台，作为加工、分拣、包装作业场所进行使用。</a:t>
            </a:r>
          </a:p>
        </p:txBody>
      </p:sp>
      <p:pic>
        <p:nvPicPr>
          <p:cNvPr id="4" name="图片 3"/>
          <p:cNvPicPr>
            <a:picLocks noChangeAspect="1"/>
          </p:cNvPicPr>
          <p:nvPr/>
        </p:nvPicPr>
        <p:blipFill>
          <a:blip r:embed="rId3"/>
          <a:stretch>
            <a:fillRect/>
          </a:stretch>
        </p:blipFill>
        <p:spPr>
          <a:xfrm>
            <a:off x="1718407" y="2020899"/>
            <a:ext cx="2414463" cy="1800000"/>
          </a:xfrm>
          <a:prstGeom prst="rect">
            <a:avLst/>
          </a:prstGeom>
        </p:spPr>
      </p:pic>
      <p:pic>
        <p:nvPicPr>
          <p:cNvPr id="5" name="图片 4"/>
          <p:cNvPicPr>
            <a:picLocks noChangeAspect="1"/>
          </p:cNvPicPr>
          <p:nvPr/>
        </p:nvPicPr>
        <p:blipFill>
          <a:blip r:embed="rId4"/>
          <a:stretch>
            <a:fillRect/>
          </a:stretch>
        </p:blipFill>
        <p:spPr>
          <a:xfrm>
            <a:off x="4843738" y="2020899"/>
            <a:ext cx="2432173" cy="1800000"/>
          </a:xfrm>
          <a:prstGeom prst="rect">
            <a:avLst/>
          </a:prstGeom>
        </p:spPr>
      </p:pic>
      <p:sp>
        <p:nvSpPr>
          <p:cNvPr id="12" name="文本框 11"/>
          <p:cNvSpPr txBox="1"/>
          <p:nvPr/>
        </p:nvSpPr>
        <p:spPr>
          <a:xfrm>
            <a:off x="4731868" y="3868035"/>
            <a:ext cx="2655912" cy="338554"/>
          </a:xfrm>
          <a:prstGeom prst="rect">
            <a:avLst/>
          </a:prstGeom>
          <a:noFill/>
        </p:spPr>
        <p:txBody>
          <a:bodyPr wrap="square">
            <a:spAutoFit/>
          </a:bodyPr>
          <a:lstStyle/>
          <a:p>
            <a:r>
              <a:rPr lang="zh-CN" altLang="en-US" sz="1600" dirty="0" smtClean="0">
                <a:solidFill>
                  <a:srgbClr val="FF0000"/>
                </a:solidFill>
              </a:rPr>
              <a:t>液氨</a:t>
            </a:r>
            <a:r>
              <a:rPr lang="zh-CN" altLang="en-US" sz="1600" dirty="0">
                <a:solidFill>
                  <a:srgbClr val="FF0000"/>
                </a:solidFill>
              </a:rPr>
              <a:t>储存区域设有作业场所</a:t>
            </a:r>
          </a:p>
        </p:txBody>
      </p:sp>
      <p:pic>
        <p:nvPicPr>
          <p:cNvPr id="10" name="图片 9"/>
          <p:cNvPicPr>
            <a:picLocks noChangeAspect="1"/>
          </p:cNvPicPr>
          <p:nvPr/>
        </p:nvPicPr>
        <p:blipFill>
          <a:blip r:embed="rId5"/>
          <a:stretch>
            <a:fillRect/>
          </a:stretch>
        </p:blipFill>
        <p:spPr>
          <a:xfrm>
            <a:off x="1763688" y="2067694"/>
            <a:ext cx="357750" cy="357333"/>
          </a:xfrm>
          <a:prstGeom prst="rect">
            <a:avLst/>
          </a:prstGeom>
        </p:spPr>
      </p:pic>
      <p:pic>
        <p:nvPicPr>
          <p:cNvPr id="11" name="图片 10"/>
          <p:cNvPicPr>
            <a:picLocks noChangeAspect="1"/>
          </p:cNvPicPr>
          <p:nvPr/>
        </p:nvPicPr>
        <p:blipFill>
          <a:blip r:embed="rId6"/>
          <a:stretch>
            <a:fillRect/>
          </a:stretch>
        </p:blipFill>
        <p:spPr>
          <a:xfrm>
            <a:off x="4932040" y="2067694"/>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282072"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液氨制冷企业重大事故隐患解读</a:t>
            </a:r>
          </a:p>
        </p:txBody>
      </p:sp>
      <p:sp>
        <p:nvSpPr>
          <p:cNvPr id="10" name="文本框 9"/>
          <p:cNvSpPr txBox="1"/>
          <p:nvPr/>
        </p:nvSpPr>
        <p:spPr>
          <a:xfrm>
            <a:off x="217763" y="3771477"/>
            <a:ext cx="1224136" cy="584775"/>
          </a:xfrm>
          <a:prstGeom prst="rect">
            <a:avLst/>
          </a:prstGeom>
          <a:noFill/>
        </p:spPr>
        <p:txBody>
          <a:bodyPr wrap="square">
            <a:spAutoFit/>
          </a:bodyPr>
          <a:lstStyle/>
          <a:p>
            <a:r>
              <a:rPr lang="zh-CN" altLang="en-US" sz="1600" dirty="0">
                <a:solidFill>
                  <a:srgbClr val="0070C0"/>
                </a:solidFill>
              </a:rPr>
              <a:t>快速冷冻装置单独设置</a:t>
            </a:r>
          </a:p>
        </p:txBody>
      </p:sp>
      <p:sp>
        <p:nvSpPr>
          <p:cNvPr id="11" name="矩形 10"/>
          <p:cNvSpPr/>
          <p:nvPr/>
        </p:nvSpPr>
        <p:spPr>
          <a:xfrm>
            <a:off x="467544" y="742120"/>
            <a:ext cx="8064896" cy="67750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（二）快速冻结装置未设置在单独的作业间内，或者快速冻结装置作业间内作业人员数量</a:t>
            </a:r>
            <a:r>
              <a:rPr lang="zh-CN" altLang="en-US" sz="1600" dirty="0" smtClean="0"/>
              <a:t>超过</a:t>
            </a:r>
            <a:r>
              <a:rPr lang="en-US" altLang="zh-CN" sz="1600" dirty="0" smtClean="0"/>
              <a:t>9</a:t>
            </a:r>
            <a:r>
              <a:rPr lang="zh-CN" altLang="en-US" sz="1600" dirty="0" smtClean="0"/>
              <a:t>人</a:t>
            </a:r>
            <a:endParaRPr lang="zh-CN" altLang="en-US" sz="1600" dirty="0"/>
          </a:p>
        </p:txBody>
      </p:sp>
      <p:sp>
        <p:nvSpPr>
          <p:cNvPr id="12" name="文本框 11"/>
          <p:cNvSpPr txBox="1"/>
          <p:nvPr/>
        </p:nvSpPr>
        <p:spPr>
          <a:xfrm>
            <a:off x="467544" y="1419622"/>
            <a:ext cx="7992888" cy="882293"/>
          </a:xfrm>
          <a:prstGeom prst="rect">
            <a:avLst/>
          </a:prstGeom>
          <a:noFill/>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r>
              <a:rPr lang="zh-CN" altLang="en-US" sz="1600" b="1" dirty="0" smtClean="0">
                <a:solidFill>
                  <a:srgbClr val="002060"/>
                </a:solidFill>
                <a:latin typeface="+mn-ea"/>
                <a:cs typeface="Times New Roman" panose="02020603050405020304" charset="0"/>
              </a:rPr>
              <a:t>：</a:t>
            </a:r>
            <a:endParaRPr lang="en-US" altLang="zh-CN" sz="1600" b="1" dirty="0" smtClean="0">
              <a:solidFill>
                <a:srgbClr val="002060"/>
              </a:solidFill>
              <a:latin typeface="+mn-ea"/>
              <a:cs typeface="Times New Roman" panose="02020603050405020304" charset="0"/>
            </a:endParaRPr>
          </a:p>
          <a:p>
            <a:pPr indent="406400" algn="just"/>
            <a:r>
              <a:rPr lang="zh-CN" altLang="en-US" sz="1400" dirty="0"/>
              <a:t>“</a:t>
            </a:r>
            <a:r>
              <a:rPr lang="zh-CN" altLang="en-US" sz="1400" b="1" dirty="0"/>
              <a:t>单独的作业间</a:t>
            </a:r>
            <a:r>
              <a:rPr lang="zh-CN" altLang="en-US" sz="1400" dirty="0"/>
              <a:t>”是指仅设置快速冻结装置和物料输送装置，采用有效隔离措施防止氨气扩散的独立作业区域。</a:t>
            </a:r>
          </a:p>
        </p:txBody>
      </p:sp>
      <p:sp>
        <p:nvSpPr>
          <p:cNvPr id="13" name="文本框 12"/>
          <p:cNvSpPr txBox="1"/>
          <p:nvPr/>
        </p:nvSpPr>
        <p:spPr>
          <a:xfrm>
            <a:off x="467544" y="2301915"/>
            <a:ext cx="7992888"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）快速冻结装置未设置在单独的作业间内。</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）快速冻结装置设置在单独的作业间内，但是单独作业间</a:t>
            </a:r>
            <a:r>
              <a:rPr lang="zh-CN" altLang="en-US" sz="1400" b="0" dirty="0" smtClean="0">
                <a:solidFill>
                  <a:schemeClr val="tx1"/>
                </a:solidFill>
                <a:latin typeface="+mn-lt"/>
                <a:cs typeface="+mn-cs"/>
              </a:rPr>
              <a:t>内作业</a:t>
            </a:r>
            <a:r>
              <a:rPr lang="zh-CN" altLang="en-US" sz="1400" b="0" dirty="0">
                <a:solidFill>
                  <a:schemeClr val="tx1"/>
                </a:solidFill>
                <a:latin typeface="+mn-lt"/>
                <a:cs typeface="+mn-cs"/>
              </a:rPr>
              <a:t>人员数量</a:t>
            </a:r>
            <a:r>
              <a:rPr lang="zh-CN" altLang="en-US" sz="1400" b="0" dirty="0" smtClean="0">
                <a:solidFill>
                  <a:schemeClr val="tx1"/>
                </a:solidFill>
                <a:latin typeface="+mn-lt"/>
                <a:cs typeface="+mn-cs"/>
              </a:rPr>
              <a:t>超过</a:t>
            </a:r>
            <a:r>
              <a:rPr lang="en-US" altLang="zh-CN" sz="1400" b="0" dirty="0" smtClean="0">
                <a:solidFill>
                  <a:schemeClr val="tx1"/>
                </a:solidFill>
                <a:latin typeface="+mn-lt"/>
                <a:cs typeface="+mn-cs"/>
              </a:rPr>
              <a:t>9</a:t>
            </a:r>
            <a:r>
              <a:rPr lang="zh-CN" altLang="en-US" sz="1400" b="0" dirty="0" smtClean="0">
                <a:solidFill>
                  <a:schemeClr val="tx1"/>
                </a:solidFill>
                <a:latin typeface="+mn-lt"/>
                <a:cs typeface="+mn-cs"/>
              </a:rPr>
              <a:t>人</a:t>
            </a:r>
            <a:r>
              <a:rPr lang="zh-CN" altLang="en-US" sz="1400" b="0" dirty="0">
                <a:solidFill>
                  <a:schemeClr val="tx1"/>
                </a:solidFill>
                <a:latin typeface="+mn-lt"/>
                <a:cs typeface="+mn-cs"/>
              </a:rPr>
              <a:t>。</a:t>
            </a:r>
          </a:p>
        </p:txBody>
      </p:sp>
      <p:pic>
        <p:nvPicPr>
          <p:cNvPr id="3" name="图片 2"/>
          <p:cNvPicPr>
            <a:picLocks noChangeAspect="1"/>
          </p:cNvPicPr>
          <p:nvPr/>
        </p:nvPicPr>
        <p:blipFill>
          <a:blip r:embed="rId3"/>
          <a:stretch>
            <a:fillRect/>
          </a:stretch>
        </p:blipFill>
        <p:spPr>
          <a:xfrm>
            <a:off x="1475656" y="3163865"/>
            <a:ext cx="3114027" cy="1800000"/>
          </a:xfrm>
          <a:prstGeom prst="rect">
            <a:avLst/>
          </a:prstGeom>
        </p:spPr>
      </p:pic>
      <p:pic>
        <p:nvPicPr>
          <p:cNvPr id="9" name="图片 8"/>
          <p:cNvPicPr>
            <a:picLocks noChangeAspect="1"/>
          </p:cNvPicPr>
          <p:nvPr/>
        </p:nvPicPr>
        <p:blipFill>
          <a:blip r:embed="rId4"/>
          <a:stretch>
            <a:fillRect/>
          </a:stretch>
        </p:blipFill>
        <p:spPr>
          <a:xfrm>
            <a:off x="4657198" y="3164898"/>
            <a:ext cx="2493900" cy="1800000"/>
          </a:xfrm>
          <a:prstGeom prst="rect">
            <a:avLst/>
          </a:prstGeom>
        </p:spPr>
      </p:pic>
      <p:sp>
        <p:nvSpPr>
          <p:cNvPr id="16" name="文本框 15"/>
          <p:cNvSpPr txBox="1"/>
          <p:nvPr/>
        </p:nvSpPr>
        <p:spPr>
          <a:xfrm>
            <a:off x="7151098" y="3772511"/>
            <a:ext cx="1944216" cy="584775"/>
          </a:xfrm>
          <a:prstGeom prst="rect">
            <a:avLst/>
          </a:prstGeom>
          <a:noFill/>
        </p:spPr>
        <p:txBody>
          <a:bodyPr wrap="square">
            <a:spAutoFit/>
          </a:bodyPr>
          <a:lstStyle/>
          <a:p>
            <a:r>
              <a:rPr lang="zh-CN" altLang="en-US" sz="1600" dirty="0">
                <a:solidFill>
                  <a:srgbClr val="FF0000"/>
                </a:solidFill>
              </a:rPr>
              <a:t>快速冷冻装置附近作业人数超过 </a:t>
            </a:r>
            <a:r>
              <a:rPr lang="en-US" altLang="zh-CN" sz="1600" dirty="0">
                <a:solidFill>
                  <a:srgbClr val="FF0000"/>
                </a:solidFill>
              </a:rPr>
              <a:t>9 </a:t>
            </a:r>
            <a:r>
              <a:rPr lang="zh-CN" altLang="en-US" sz="1600" dirty="0">
                <a:solidFill>
                  <a:srgbClr val="FF0000"/>
                </a:solidFill>
              </a:rPr>
              <a:t>人</a:t>
            </a:r>
          </a:p>
        </p:txBody>
      </p:sp>
      <p:pic>
        <p:nvPicPr>
          <p:cNvPr id="14" name="图片 13"/>
          <p:cNvPicPr>
            <a:picLocks noChangeAspect="1"/>
          </p:cNvPicPr>
          <p:nvPr/>
        </p:nvPicPr>
        <p:blipFill>
          <a:blip r:embed="rId5"/>
          <a:stretch>
            <a:fillRect/>
          </a:stretch>
        </p:blipFill>
        <p:spPr>
          <a:xfrm>
            <a:off x="1547664" y="3187898"/>
            <a:ext cx="357750" cy="357333"/>
          </a:xfrm>
          <a:prstGeom prst="rect">
            <a:avLst/>
          </a:prstGeom>
        </p:spPr>
      </p:pic>
      <p:pic>
        <p:nvPicPr>
          <p:cNvPr id="17" name="图片 16"/>
          <p:cNvPicPr>
            <a:picLocks noChangeAspect="1"/>
          </p:cNvPicPr>
          <p:nvPr/>
        </p:nvPicPr>
        <p:blipFill>
          <a:blip r:embed="rId6"/>
          <a:stretch>
            <a:fillRect/>
          </a:stretch>
        </p:blipFill>
        <p:spPr>
          <a:xfrm>
            <a:off x="4707725" y="3187898"/>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剪去单角的矩形 1"/>
          <p:cNvSpPr/>
          <p:nvPr/>
        </p:nvSpPr>
        <p:spPr>
          <a:xfrm>
            <a:off x="0" y="1707654"/>
            <a:ext cx="2448272" cy="2016224"/>
          </a:xfrm>
          <a:prstGeom prst="snip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文本框 3"/>
          <p:cNvSpPr txBox="1"/>
          <p:nvPr/>
        </p:nvSpPr>
        <p:spPr>
          <a:xfrm>
            <a:off x="410451" y="1930936"/>
            <a:ext cx="1553630" cy="1569660"/>
          </a:xfrm>
          <a:prstGeom prst="rect">
            <a:avLst/>
          </a:prstGeom>
          <a:noFill/>
        </p:spPr>
        <p:txBody>
          <a:bodyPr wrap="none" rtlCol="0">
            <a:spAutoFit/>
          </a:bodyPr>
          <a:lstStyle/>
          <a:p>
            <a:r>
              <a:rPr lang="en-US" altLang="zh-CN" sz="9600" dirty="0">
                <a:solidFill>
                  <a:schemeClr val="bg1"/>
                </a:solidFill>
                <a:cs typeface="+mn-ea"/>
                <a:sym typeface="+mn-lt"/>
              </a:rPr>
              <a:t>12</a:t>
            </a:r>
            <a:endParaRPr lang="zh-CN" altLang="en-US" sz="9600" dirty="0">
              <a:solidFill>
                <a:schemeClr val="bg1"/>
              </a:solidFill>
              <a:cs typeface="+mn-ea"/>
              <a:sym typeface="+mn-lt"/>
            </a:endParaRPr>
          </a:p>
        </p:txBody>
      </p:sp>
      <p:sp>
        <p:nvSpPr>
          <p:cNvPr id="5" name="文本框 4"/>
          <p:cNvSpPr txBox="1"/>
          <p:nvPr/>
        </p:nvSpPr>
        <p:spPr>
          <a:xfrm>
            <a:off x="2448272" y="1966696"/>
            <a:ext cx="4329624" cy="1938992"/>
          </a:xfrm>
          <a:prstGeom prst="rect">
            <a:avLst/>
          </a:prstGeom>
          <a:noFill/>
        </p:spPr>
        <p:txBody>
          <a:bodyPr wrap="square" rtlCol="0">
            <a:spAutoFit/>
          </a:bodyPr>
          <a:lstStyle/>
          <a:p>
            <a:r>
              <a:rPr lang="zh-CN" altLang="en-US" sz="4000" b="1" dirty="0">
                <a:solidFill>
                  <a:schemeClr val="tx1">
                    <a:lumMod val="75000"/>
                    <a:lumOff val="25000"/>
                  </a:schemeClr>
                </a:solidFill>
                <a:cs typeface="+mn-ea"/>
                <a:sym typeface="+mn-lt"/>
              </a:rPr>
              <a:t>中毒风险有限空间重大事故隐患解读</a:t>
            </a:r>
          </a:p>
          <a:p>
            <a:endParaRPr lang="zh-CN" altLang="en-US" sz="4000" b="1" dirty="0">
              <a:solidFill>
                <a:schemeClr val="tx1">
                  <a:lumMod val="75000"/>
                  <a:lumOff val="25000"/>
                </a:schemeClr>
              </a:solidFill>
              <a:cs typeface="+mn-ea"/>
              <a:sym typeface="+mn-lt"/>
            </a:endParaRPr>
          </a:p>
        </p:txBody>
      </p:sp>
      <p:sp>
        <p:nvSpPr>
          <p:cNvPr id="29" name="矩形 28"/>
          <p:cNvSpPr/>
          <p:nvPr/>
        </p:nvSpPr>
        <p:spPr>
          <a:xfrm>
            <a:off x="6731657" y="1707653"/>
            <a:ext cx="2448272" cy="20162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5"/>
                                        </p:tgtEl>
                                        <p:attrNameLst>
                                          <p:attrName>ppt_y</p:attrName>
                                        </p:attrNameLst>
                                      </p:cBhvr>
                                      <p:tavLst>
                                        <p:tav tm="0">
                                          <p:val>
                                            <p:strVal val="#ppt_y"/>
                                          </p:val>
                                        </p:tav>
                                        <p:tav tm="100000">
                                          <p:val>
                                            <p:strVal val="#ppt_y"/>
                                          </p:val>
                                        </p:tav>
                                      </p:tavLst>
                                    </p:anim>
                                    <p:anim calcmode="lin" valueType="num">
                                      <p:cBhvr>
                                        <p:cTn id="17"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5"/>
                                        </p:tgtEl>
                                      </p:cBhvr>
                                    </p:animEffect>
                                  </p:childTnLst>
                                </p:cTn>
                              </p:par>
                            </p:childTnLst>
                          </p:cTn>
                        </p:par>
                        <p:par>
                          <p:cTn id="20" fill="hold">
                            <p:stCondLst>
                              <p:cond delay="2250"/>
                            </p:stCondLst>
                            <p:childTnLst>
                              <p:par>
                                <p:cTn id="21" presetID="22" presetClass="entr" presetSubtype="4"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down)">
                                      <p:cBhvr>
                                        <p:cTn id="2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29" grpId="0" animBg="1"/>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786128"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中毒风险有限空间重大事故隐患解读</a:t>
            </a:r>
          </a:p>
        </p:txBody>
      </p:sp>
      <p:sp>
        <p:nvSpPr>
          <p:cNvPr id="9" name="文本框 8"/>
          <p:cNvSpPr txBox="1"/>
          <p:nvPr/>
        </p:nvSpPr>
        <p:spPr>
          <a:xfrm>
            <a:off x="954452" y="3509136"/>
            <a:ext cx="1152128" cy="584775"/>
          </a:xfrm>
          <a:prstGeom prst="rect">
            <a:avLst/>
          </a:prstGeom>
          <a:noFill/>
        </p:spPr>
        <p:txBody>
          <a:bodyPr wrap="square">
            <a:spAutoFit/>
          </a:bodyPr>
          <a:lstStyle/>
          <a:p>
            <a:r>
              <a:rPr lang="zh-CN" altLang="en-US" sz="1600" dirty="0">
                <a:solidFill>
                  <a:srgbClr val="0070C0"/>
                </a:solidFill>
              </a:rPr>
              <a:t>有限空间管理台账</a:t>
            </a:r>
          </a:p>
        </p:txBody>
      </p:sp>
      <p:sp>
        <p:nvSpPr>
          <p:cNvPr id="10" name="矩形 9"/>
          <p:cNvSpPr/>
          <p:nvPr/>
        </p:nvSpPr>
        <p:spPr>
          <a:xfrm>
            <a:off x="467544" y="742120"/>
            <a:ext cx="8064896" cy="39626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（一）未对有限空间进行辨识、建立安全管理台账，并且未设置明显的安全警示标志</a:t>
            </a:r>
          </a:p>
        </p:txBody>
      </p:sp>
      <p:sp>
        <p:nvSpPr>
          <p:cNvPr id="11" name="文本框 10"/>
          <p:cNvSpPr txBox="1"/>
          <p:nvPr/>
        </p:nvSpPr>
        <p:spPr>
          <a:xfrm>
            <a:off x="467544" y="1137419"/>
            <a:ext cx="7848872" cy="882293"/>
          </a:xfrm>
          <a:prstGeom prst="rect">
            <a:avLst/>
          </a:prstGeom>
          <a:noFill/>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r>
              <a:rPr lang="zh-CN" altLang="en-US" sz="1600" b="1" dirty="0" smtClean="0">
                <a:solidFill>
                  <a:srgbClr val="002060"/>
                </a:solidFill>
                <a:latin typeface="+mn-ea"/>
                <a:cs typeface="Times New Roman" panose="02020603050405020304" charset="0"/>
              </a:rPr>
              <a:t>：</a:t>
            </a:r>
            <a:endParaRPr lang="en-US" altLang="zh-CN" sz="1600" b="1" dirty="0" smtClean="0">
              <a:solidFill>
                <a:srgbClr val="002060"/>
              </a:solidFill>
              <a:latin typeface="+mn-ea"/>
              <a:cs typeface="Times New Roman" panose="02020603050405020304" charset="0"/>
            </a:endParaRPr>
          </a:p>
          <a:p>
            <a:pPr indent="406400" algn="just"/>
            <a:r>
              <a:rPr lang="zh-CN" altLang="en-US" sz="1400" dirty="0"/>
              <a:t>“</a:t>
            </a:r>
            <a:r>
              <a:rPr lang="zh-CN" altLang="en-US" sz="1400" b="1" dirty="0"/>
              <a:t>存在硫化氢、一氧化碳等中毒风险的有限空间</a:t>
            </a:r>
            <a:r>
              <a:rPr lang="zh-CN" altLang="en-US" sz="1400" dirty="0"/>
              <a:t>”是指可能存在硫化氢、一氧化碳、磷化氢、氰化氢等有毒气体，容易发生中毒事故的污水处理设施、纸浆池、腌制池、发酵池等有限空间。</a:t>
            </a:r>
          </a:p>
        </p:txBody>
      </p:sp>
      <p:sp>
        <p:nvSpPr>
          <p:cNvPr id="12" name="文本框 11"/>
          <p:cNvSpPr txBox="1"/>
          <p:nvPr/>
        </p:nvSpPr>
        <p:spPr>
          <a:xfrm>
            <a:off x="467544" y="2019712"/>
            <a:ext cx="7888683"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未对存在硫化氢、一氧化碳等中毒风险的有限空间进行辨识、建立安全管理台账，也未在有限空间设置明显的安全警示标志。</a:t>
            </a:r>
          </a:p>
        </p:txBody>
      </p:sp>
      <p:sp>
        <p:nvSpPr>
          <p:cNvPr id="14" name="文本框 13"/>
          <p:cNvSpPr txBox="1"/>
          <p:nvPr/>
        </p:nvSpPr>
        <p:spPr>
          <a:xfrm>
            <a:off x="7236296" y="3504471"/>
            <a:ext cx="1462826" cy="338554"/>
          </a:xfrm>
          <a:prstGeom prst="rect">
            <a:avLst/>
          </a:prstGeom>
          <a:noFill/>
        </p:spPr>
        <p:txBody>
          <a:bodyPr wrap="square">
            <a:spAutoFit/>
          </a:bodyPr>
          <a:lstStyle/>
          <a:p>
            <a:r>
              <a:rPr lang="zh-CN" altLang="en-US" sz="1600" dirty="0">
                <a:solidFill>
                  <a:srgbClr val="0070C0"/>
                </a:solidFill>
              </a:rPr>
              <a:t>安全警示标识</a:t>
            </a:r>
          </a:p>
        </p:txBody>
      </p:sp>
      <p:pic>
        <p:nvPicPr>
          <p:cNvPr id="3" name="图片 2"/>
          <p:cNvPicPr>
            <a:picLocks noChangeAspect="1"/>
          </p:cNvPicPr>
          <p:nvPr/>
        </p:nvPicPr>
        <p:blipFill>
          <a:blip r:embed="rId3"/>
          <a:stretch>
            <a:fillRect/>
          </a:stretch>
        </p:blipFill>
        <p:spPr>
          <a:xfrm>
            <a:off x="1979712" y="2901042"/>
            <a:ext cx="2917181" cy="1800000"/>
          </a:xfrm>
          <a:prstGeom prst="rect">
            <a:avLst/>
          </a:prstGeom>
        </p:spPr>
      </p:pic>
      <p:pic>
        <p:nvPicPr>
          <p:cNvPr id="4" name="图片 3"/>
          <p:cNvPicPr>
            <a:picLocks noChangeAspect="1"/>
          </p:cNvPicPr>
          <p:nvPr/>
        </p:nvPicPr>
        <p:blipFill>
          <a:blip r:embed="rId4"/>
          <a:stretch>
            <a:fillRect/>
          </a:stretch>
        </p:blipFill>
        <p:spPr>
          <a:xfrm>
            <a:off x="5049483" y="2901042"/>
            <a:ext cx="2106231" cy="1800000"/>
          </a:xfrm>
          <a:prstGeom prst="rect">
            <a:avLst/>
          </a:prstGeom>
        </p:spPr>
      </p:pic>
      <p:pic>
        <p:nvPicPr>
          <p:cNvPr id="5" name="图片 4"/>
          <p:cNvPicPr>
            <a:picLocks noChangeAspect="1"/>
          </p:cNvPicPr>
          <p:nvPr/>
        </p:nvPicPr>
        <p:blipFill>
          <a:blip r:embed="rId5"/>
          <a:stretch>
            <a:fillRect/>
          </a:stretch>
        </p:blipFill>
        <p:spPr>
          <a:xfrm>
            <a:off x="2106580" y="2947084"/>
            <a:ext cx="357750" cy="357333"/>
          </a:xfrm>
          <a:prstGeom prst="rect">
            <a:avLst/>
          </a:prstGeom>
        </p:spPr>
      </p:pic>
      <p:pic>
        <p:nvPicPr>
          <p:cNvPr id="7" name="图片 6"/>
          <p:cNvPicPr>
            <a:picLocks noChangeAspect="1"/>
          </p:cNvPicPr>
          <p:nvPr/>
        </p:nvPicPr>
        <p:blipFill>
          <a:blip r:embed="rId5"/>
          <a:stretch>
            <a:fillRect/>
          </a:stretch>
        </p:blipFill>
        <p:spPr>
          <a:xfrm>
            <a:off x="5139399" y="2931790"/>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786128"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中毒风险有限空间重大事故隐患解读</a:t>
            </a:r>
          </a:p>
        </p:txBody>
      </p:sp>
      <p:sp>
        <p:nvSpPr>
          <p:cNvPr id="9" name="文本框 8"/>
          <p:cNvSpPr txBox="1"/>
          <p:nvPr/>
        </p:nvSpPr>
        <p:spPr>
          <a:xfrm>
            <a:off x="1841695" y="4371950"/>
            <a:ext cx="1837349" cy="338554"/>
          </a:xfrm>
          <a:prstGeom prst="rect">
            <a:avLst/>
          </a:prstGeom>
          <a:noFill/>
        </p:spPr>
        <p:txBody>
          <a:bodyPr wrap="square">
            <a:spAutoFit/>
          </a:bodyPr>
          <a:lstStyle/>
          <a:p>
            <a:r>
              <a:rPr lang="zh-CN" altLang="en-US" sz="1600" dirty="0">
                <a:solidFill>
                  <a:srgbClr val="0070C0"/>
                </a:solidFill>
              </a:rPr>
              <a:t>有限空间作业审批</a:t>
            </a:r>
          </a:p>
        </p:txBody>
      </p:sp>
      <p:sp>
        <p:nvSpPr>
          <p:cNvPr id="8" name="矩形 7"/>
          <p:cNvSpPr/>
          <p:nvPr/>
        </p:nvSpPr>
        <p:spPr>
          <a:xfrm>
            <a:off x="467544" y="742120"/>
            <a:ext cx="8064896" cy="67750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（二）未落实有限空间作业审批，或者未执行“先通风、再检测、后作业”要求，或者作业现场未设置监护</a:t>
            </a:r>
            <a:r>
              <a:rPr lang="zh-CN" altLang="en-US" sz="1600" dirty="0" smtClean="0"/>
              <a:t>人员</a:t>
            </a:r>
            <a:endParaRPr lang="zh-CN" altLang="en-US" sz="1600" dirty="0"/>
          </a:p>
        </p:txBody>
      </p:sp>
      <p:sp>
        <p:nvSpPr>
          <p:cNvPr id="10" name="文本框 9"/>
          <p:cNvSpPr txBox="1"/>
          <p:nvPr/>
        </p:nvSpPr>
        <p:spPr>
          <a:xfrm>
            <a:off x="467544" y="1419622"/>
            <a:ext cx="7992888" cy="1097736"/>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smtClean="0">
                <a:solidFill>
                  <a:schemeClr val="tx1"/>
                </a:solidFill>
                <a:latin typeface="+mn-lt"/>
                <a:cs typeface="+mn-cs"/>
              </a:rPr>
              <a:t>（</a:t>
            </a:r>
            <a:r>
              <a:rPr lang="en-US" altLang="zh-CN" sz="1400" b="0" dirty="0">
                <a:solidFill>
                  <a:schemeClr val="tx1"/>
                </a:solidFill>
                <a:latin typeface="+mn-lt"/>
                <a:cs typeface="+mn-cs"/>
              </a:rPr>
              <a:t>1</a:t>
            </a:r>
            <a:r>
              <a:rPr lang="zh-CN" altLang="en-US" sz="1400" b="0" dirty="0">
                <a:solidFill>
                  <a:schemeClr val="tx1"/>
                </a:solidFill>
                <a:latin typeface="+mn-lt"/>
                <a:cs typeface="+mn-cs"/>
              </a:rPr>
              <a:t>）有限空间作业前，未进行有限空间作业审批。</a:t>
            </a:r>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2</a:t>
            </a:r>
            <a:r>
              <a:rPr lang="zh-CN" altLang="en-US" sz="1400" b="0" dirty="0">
                <a:solidFill>
                  <a:schemeClr val="tx1"/>
                </a:solidFill>
                <a:latin typeface="+mn-lt"/>
                <a:cs typeface="+mn-cs"/>
              </a:rPr>
              <a:t>）有限空间作业前，未进行通风和气体浓度检测，或者在</a:t>
            </a:r>
            <a:r>
              <a:rPr lang="zh-CN" altLang="en-US" sz="1400" b="0" dirty="0" smtClean="0">
                <a:solidFill>
                  <a:schemeClr val="tx1"/>
                </a:solidFill>
                <a:latin typeface="+mn-lt"/>
                <a:cs typeface="+mn-cs"/>
              </a:rPr>
              <a:t>有毒气体</a:t>
            </a:r>
            <a:r>
              <a:rPr lang="zh-CN" altLang="en-US" sz="1400" b="0" dirty="0">
                <a:solidFill>
                  <a:schemeClr val="tx1"/>
                </a:solidFill>
                <a:latin typeface="+mn-lt"/>
                <a:cs typeface="+mn-cs"/>
              </a:rPr>
              <a:t>浓度检测不合格的情况下开展有限空间作业。</a:t>
            </a:r>
          </a:p>
        </p:txBody>
      </p:sp>
      <p:pic>
        <p:nvPicPr>
          <p:cNvPr id="3" name="图片 2"/>
          <p:cNvPicPr>
            <a:picLocks noChangeAspect="1"/>
          </p:cNvPicPr>
          <p:nvPr/>
        </p:nvPicPr>
        <p:blipFill>
          <a:blip r:embed="rId3"/>
          <a:stretch>
            <a:fillRect/>
          </a:stretch>
        </p:blipFill>
        <p:spPr>
          <a:xfrm>
            <a:off x="1092756" y="2517358"/>
            <a:ext cx="3335228" cy="1800000"/>
          </a:xfrm>
          <a:prstGeom prst="rect">
            <a:avLst/>
          </a:prstGeom>
        </p:spPr>
      </p:pic>
      <p:pic>
        <p:nvPicPr>
          <p:cNvPr id="4" name="图片 3"/>
          <p:cNvPicPr>
            <a:picLocks noChangeAspect="1"/>
          </p:cNvPicPr>
          <p:nvPr/>
        </p:nvPicPr>
        <p:blipFill>
          <a:blip r:embed="rId4"/>
          <a:stretch>
            <a:fillRect/>
          </a:stretch>
        </p:blipFill>
        <p:spPr>
          <a:xfrm>
            <a:off x="4526961" y="2517358"/>
            <a:ext cx="2462274" cy="1800000"/>
          </a:xfrm>
          <a:prstGeom prst="rect">
            <a:avLst/>
          </a:prstGeom>
        </p:spPr>
      </p:pic>
      <p:sp>
        <p:nvSpPr>
          <p:cNvPr id="12" name="文本框 11"/>
          <p:cNvSpPr txBox="1"/>
          <p:nvPr/>
        </p:nvSpPr>
        <p:spPr>
          <a:xfrm>
            <a:off x="4526961" y="4371749"/>
            <a:ext cx="2467193" cy="338554"/>
          </a:xfrm>
          <a:prstGeom prst="rect">
            <a:avLst/>
          </a:prstGeom>
          <a:noFill/>
        </p:spPr>
        <p:txBody>
          <a:bodyPr wrap="square">
            <a:spAutoFit/>
          </a:bodyPr>
          <a:lstStyle/>
          <a:p>
            <a:r>
              <a:rPr lang="zh-CN" altLang="en-US" sz="1600" dirty="0">
                <a:solidFill>
                  <a:srgbClr val="0070C0"/>
                </a:solidFill>
              </a:rPr>
              <a:t>有限空间作业前气体检测</a:t>
            </a:r>
          </a:p>
        </p:txBody>
      </p:sp>
      <p:pic>
        <p:nvPicPr>
          <p:cNvPr id="5" name="图片 4"/>
          <p:cNvPicPr>
            <a:picLocks noChangeAspect="1"/>
          </p:cNvPicPr>
          <p:nvPr/>
        </p:nvPicPr>
        <p:blipFill>
          <a:blip r:embed="rId5"/>
          <a:stretch>
            <a:fillRect/>
          </a:stretch>
        </p:blipFill>
        <p:spPr>
          <a:xfrm>
            <a:off x="4597127" y="2571749"/>
            <a:ext cx="357750" cy="357333"/>
          </a:xfrm>
          <a:prstGeom prst="rect">
            <a:avLst/>
          </a:prstGeom>
        </p:spPr>
      </p:pic>
      <p:pic>
        <p:nvPicPr>
          <p:cNvPr id="7" name="图片 6"/>
          <p:cNvPicPr>
            <a:picLocks noChangeAspect="1"/>
          </p:cNvPicPr>
          <p:nvPr/>
        </p:nvPicPr>
        <p:blipFill>
          <a:blip r:embed="rId5"/>
          <a:stretch>
            <a:fillRect/>
          </a:stretch>
        </p:blipFill>
        <p:spPr>
          <a:xfrm>
            <a:off x="1187624" y="2571749"/>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3786128"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中毒风险有限空间重大事故隐患解读</a:t>
            </a:r>
          </a:p>
        </p:txBody>
      </p:sp>
      <p:sp>
        <p:nvSpPr>
          <p:cNvPr id="9" name="文本框 8"/>
          <p:cNvSpPr txBox="1"/>
          <p:nvPr/>
        </p:nvSpPr>
        <p:spPr>
          <a:xfrm>
            <a:off x="2627784" y="4227934"/>
            <a:ext cx="3370826" cy="338554"/>
          </a:xfrm>
          <a:prstGeom prst="rect">
            <a:avLst/>
          </a:prstGeom>
          <a:noFill/>
        </p:spPr>
        <p:txBody>
          <a:bodyPr wrap="square">
            <a:spAutoFit/>
          </a:bodyPr>
          <a:lstStyle/>
          <a:p>
            <a:r>
              <a:rPr lang="zh-CN" altLang="en-US" sz="1600" dirty="0">
                <a:solidFill>
                  <a:srgbClr val="0070C0"/>
                </a:solidFill>
              </a:rPr>
              <a:t>有限空间作业设有空间外监护</a:t>
            </a:r>
            <a:r>
              <a:rPr lang="zh-CN" altLang="en-US" sz="1600" dirty="0" smtClean="0">
                <a:solidFill>
                  <a:srgbClr val="0070C0"/>
                </a:solidFill>
              </a:rPr>
              <a:t>人员</a:t>
            </a:r>
            <a:endParaRPr lang="zh-CN" altLang="en-US" sz="1600" dirty="0">
              <a:solidFill>
                <a:srgbClr val="0070C0"/>
              </a:solidFill>
            </a:endParaRPr>
          </a:p>
        </p:txBody>
      </p:sp>
      <p:sp>
        <p:nvSpPr>
          <p:cNvPr id="8" name="矩形 7"/>
          <p:cNvSpPr/>
          <p:nvPr/>
        </p:nvSpPr>
        <p:spPr>
          <a:xfrm>
            <a:off x="467544" y="742120"/>
            <a:ext cx="8064896" cy="67750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（二）未落实有限空间作业审批，或者未执行“先通风、再检测、后作业”要求，或者作业现场未设置监护</a:t>
            </a:r>
            <a:r>
              <a:rPr lang="zh-CN" altLang="en-US" sz="1600" dirty="0" smtClean="0"/>
              <a:t>人员</a:t>
            </a:r>
            <a:endParaRPr lang="zh-CN" altLang="en-US" sz="1600" dirty="0"/>
          </a:p>
        </p:txBody>
      </p:sp>
      <p:sp>
        <p:nvSpPr>
          <p:cNvPr id="10" name="文本框 9"/>
          <p:cNvSpPr txBox="1"/>
          <p:nvPr/>
        </p:nvSpPr>
        <p:spPr>
          <a:xfrm>
            <a:off x="467544" y="1419622"/>
            <a:ext cx="7992888"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smtClean="0"/>
              <a:t>【</a:t>
            </a:r>
            <a:r>
              <a:rPr lang="zh-CN" altLang="en-US" dirty="0" smtClean="0"/>
              <a:t>判定情形</a:t>
            </a:r>
            <a:r>
              <a:rPr lang="en-US" altLang="zh-CN" dirty="0" smtClean="0"/>
              <a:t>】</a:t>
            </a:r>
            <a:endParaRPr lang="zh-CN" altLang="en-US" dirty="0"/>
          </a:p>
          <a:p>
            <a:pPr>
              <a:lnSpc>
                <a:spcPct val="100000"/>
              </a:lnSpc>
            </a:pPr>
            <a:r>
              <a:rPr lang="zh-CN" altLang="en-US" sz="1400" b="0" dirty="0">
                <a:solidFill>
                  <a:schemeClr val="tx1"/>
                </a:solidFill>
                <a:latin typeface="+mn-lt"/>
                <a:cs typeface="+mn-cs"/>
              </a:rPr>
              <a:t>（</a:t>
            </a:r>
            <a:r>
              <a:rPr lang="en-US" altLang="zh-CN" sz="1400" b="0" dirty="0">
                <a:solidFill>
                  <a:schemeClr val="tx1"/>
                </a:solidFill>
                <a:latin typeface="+mn-lt"/>
                <a:cs typeface="+mn-cs"/>
              </a:rPr>
              <a:t>3</a:t>
            </a:r>
            <a:r>
              <a:rPr lang="zh-CN" altLang="en-US" sz="1400" b="0" dirty="0">
                <a:solidFill>
                  <a:schemeClr val="tx1"/>
                </a:solidFill>
                <a:latin typeface="+mn-lt"/>
                <a:cs typeface="+mn-cs"/>
              </a:rPr>
              <a:t>）有限空间作业现场未设置专门的监护人员，或者监护人员进入有限空间参与有限空间作业，或者监护人员未全程监护。</a:t>
            </a:r>
          </a:p>
        </p:txBody>
      </p:sp>
      <p:pic>
        <p:nvPicPr>
          <p:cNvPr id="4" name="图片 3"/>
          <p:cNvPicPr>
            <a:picLocks noChangeAspect="1"/>
          </p:cNvPicPr>
          <p:nvPr/>
        </p:nvPicPr>
        <p:blipFill>
          <a:blip r:embed="rId3"/>
          <a:stretch>
            <a:fillRect/>
          </a:stretch>
        </p:blipFill>
        <p:spPr>
          <a:xfrm>
            <a:off x="2051720" y="2301915"/>
            <a:ext cx="2043325" cy="1800000"/>
          </a:xfrm>
          <a:prstGeom prst="rect">
            <a:avLst/>
          </a:prstGeom>
        </p:spPr>
      </p:pic>
      <p:pic>
        <p:nvPicPr>
          <p:cNvPr id="5" name="图片 4"/>
          <p:cNvPicPr>
            <a:picLocks noChangeAspect="1"/>
          </p:cNvPicPr>
          <p:nvPr/>
        </p:nvPicPr>
        <p:blipFill>
          <a:blip r:embed="rId4"/>
          <a:stretch>
            <a:fillRect/>
          </a:stretch>
        </p:blipFill>
        <p:spPr>
          <a:xfrm>
            <a:off x="4451603" y="2301915"/>
            <a:ext cx="2201135" cy="1800000"/>
          </a:xfrm>
          <a:prstGeom prst="rect">
            <a:avLst/>
          </a:prstGeom>
        </p:spPr>
      </p:pic>
      <p:pic>
        <p:nvPicPr>
          <p:cNvPr id="7" name="图片 6"/>
          <p:cNvPicPr>
            <a:picLocks noChangeAspect="1"/>
          </p:cNvPicPr>
          <p:nvPr/>
        </p:nvPicPr>
        <p:blipFill>
          <a:blip r:embed="rId5"/>
          <a:stretch>
            <a:fillRect/>
          </a:stretch>
        </p:blipFill>
        <p:spPr>
          <a:xfrm>
            <a:off x="4499992" y="2334850"/>
            <a:ext cx="357750" cy="357333"/>
          </a:xfrm>
          <a:prstGeom prst="rect">
            <a:avLst/>
          </a:prstGeom>
        </p:spPr>
      </p:pic>
      <p:pic>
        <p:nvPicPr>
          <p:cNvPr id="11" name="图片 10"/>
          <p:cNvPicPr>
            <a:picLocks noChangeAspect="1"/>
          </p:cNvPicPr>
          <p:nvPr/>
        </p:nvPicPr>
        <p:blipFill>
          <a:blip r:embed="rId5"/>
          <a:stretch>
            <a:fillRect/>
          </a:stretch>
        </p:blipFill>
        <p:spPr>
          <a:xfrm>
            <a:off x="2095367" y="2332436"/>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41797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通用重大事故隐患解读</a:t>
            </a:r>
          </a:p>
        </p:txBody>
      </p:sp>
      <p:sp>
        <p:nvSpPr>
          <p:cNvPr id="2" name="矩形 1"/>
          <p:cNvSpPr/>
          <p:nvPr/>
        </p:nvSpPr>
        <p:spPr>
          <a:xfrm>
            <a:off x="539552" y="981283"/>
            <a:ext cx="7992888" cy="438339"/>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zh-CN" sz="1600" dirty="0"/>
              <a:t>（</a:t>
            </a:r>
            <a:r>
              <a:rPr lang="zh-CN" altLang="en-US" sz="1600" dirty="0"/>
              <a:t>三</a:t>
            </a:r>
            <a:r>
              <a:rPr lang="zh-CN" altLang="zh-CN" sz="1600" dirty="0"/>
              <a:t>）</a:t>
            </a:r>
            <a:r>
              <a:rPr lang="zh-CN" altLang="en-US" sz="1600" dirty="0"/>
              <a:t>金属冶炼企业主要负责人、安全生产管理人员未按照规定静考核</a:t>
            </a:r>
            <a:r>
              <a:rPr lang="zh-CN" altLang="en-US" sz="1600" dirty="0" smtClean="0"/>
              <a:t>合格</a:t>
            </a:r>
            <a:endParaRPr lang="zh-CN" altLang="zh-CN" sz="1600" dirty="0"/>
          </a:p>
        </p:txBody>
      </p:sp>
      <p:sp>
        <p:nvSpPr>
          <p:cNvPr id="3" name="矩形 2"/>
          <p:cNvSpPr/>
          <p:nvPr/>
        </p:nvSpPr>
        <p:spPr>
          <a:xfrm>
            <a:off x="539552" y="1418791"/>
            <a:ext cx="7992888" cy="985398"/>
          </a:xfrm>
          <a:prstGeom prst="rect">
            <a:avLst/>
          </a:prstGeom>
        </p:spPr>
        <p:txBody>
          <a:bodyPr wrap="square">
            <a:spAutoFit/>
          </a:bodyPr>
          <a:lstStyle/>
          <a:p>
            <a:pPr indent="406400" algn="just">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endParaRPr lang="zh-CN" altLang="en-US" sz="1600" b="1" dirty="0">
              <a:solidFill>
                <a:srgbClr val="002060"/>
              </a:solidFill>
              <a:latin typeface="+mn-ea"/>
              <a:cs typeface="Times New Roman" panose="02020603050405020304" charset="0"/>
            </a:endParaRPr>
          </a:p>
          <a:p>
            <a:pPr marR="100965" indent="360680">
              <a:lnSpc>
                <a:spcPct val="115000"/>
              </a:lnSpc>
              <a:spcBef>
                <a:spcPts val="340"/>
              </a:spcBef>
              <a:spcAft>
                <a:spcPts val="1000"/>
              </a:spcAft>
            </a:pPr>
            <a:r>
              <a:rPr lang="zh-CN" altLang="zh-CN" sz="1400" dirty="0">
                <a:latin typeface="+mn-ea"/>
              </a:rPr>
              <a:t>（</a:t>
            </a:r>
            <a:r>
              <a:rPr lang="en-US" altLang="zh-CN" sz="1400" dirty="0">
                <a:latin typeface="+mn-ea"/>
              </a:rPr>
              <a:t>1</a:t>
            </a:r>
            <a:r>
              <a:rPr lang="zh-CN" altLang="en-US" sz="1400" dirty="0">
                <a:latin typeface="+mn-ea"/>
              </a:rPr>
              <a:t>）金属冶炼企业主要负责人、安全生产管理人员任职之日</a:t>
            </a:r>
            <a:r>
              <a:rPr lang="zh-CN" altLang="en-US" sz="1400" dirty="0" smtClean="0">
                <a:latin typeface="+mn-ea"/>
              </a:rPr>
              <a:t>起</a:t>
            </a:r>
            <a:r>
              <a:rPr lang="en-US" altLang="zh-CN" sz="1400" dirty="0" smtClean="0">
                <a:latin typeface="+mn-ea"/>
              </a:rPr>
              <a:t>6</a:t>
            </a:r>
            <a:r>
              <a:rPr lang="zh-CN" altLang="en-US" sz="1400" dirty="0" smtClean="0">
                <a:latin typeface="+mn-ea"/>
              </a:rPr>
              <a:t>个</a:t>
            </a:r>
            <a:r>
              <a:rPr lang="zh-CN" altLang="en-US" sz="1400" dirty="0">
                <a:latin typeface="+mn-ea"/>
              </a:rPr>
              <a:t>月后，未经相应的应急管理部门考核合格。</a:t>
            </a:r>
          </a:p>
        </p:txBody>
      </p:sp>
      <p:pic>
        <p:nvPicPr>
          <p:cNvPr id="5" name="图片 4"/>
          <p:cNvPicPr>
            <a:picLocks noChangeAspect="1"/>
          </p:cNvPicPr>
          <p:nvPr/>
        </p:nvPicPr>
        <p:blipFill>
          <a:blip r:embed="rId3"/>
          <a:stretch>
            <a:fillRect/>
          </a:stretch>
        </p:blipFill>
        <p:spPr>
          <a:xfrm>
            <a:off x="1595962" y="2378569"/>
            <a:ext cx="2814030" cy="1800000"/>
          </a:xfrm>
          <a:prstGeom prst="rect">
            <a:avLst/>
          </a:prstGeom>
        </p:spPr>
      </p:pic>
      <p:pic>
        <p:nvPicPr>
          <p:cNvPr id="8" name="图片 7"/>
          <p:cNvPicPr>
            <a:picLocks noChangeAspect="1"/>
          </p:cNvPicPr>
          <p:nvPr/>
        </p:nvPicPr>
        <p:blipFill>
          <a:blip r:embed="rId4"/>
          <a:stretch>
            <a:fillRect/>
          </a:stretch>
        </p:blipFill>
        <p:spPr>
          <a:xfrm>
            <a:off x="4456582" y="2390396"/>
            <a:ext cx="2882647" cy="1800000"/>
          </a:xfrm>
          <a:prstGeom prst="rect">
            <a:avLst/>
          </a:prstGeom>
        </p:spPr>
      </p:pic>
      <p:sp>
        <p:nvSpPr>
          <p:cNvPr id="10" name="文本框 9"/>
          <p:cNvSpPr txBox="1"/>
          <p:nvPr/>
        </p:nvSpPr>
        <p:spPr>
          <a:xfrm>
            <a:off x="1595962" y="4260731"/>
            <a:ext cx="2621986" cy="338554"/>
          </a:xfrm>
          <a:prstGeom prst="rect">
            <a:avLst/>
          </a:prstGeom>
          <a:noFill/>
        </p:spPr>
        <p:txBody>
          <a:bodyPr wrap="square">
            <a:spAutoFit/>
          </a:bodyPr>
          <a:lstStyle/>
          <a:p>
            <a:r>
              <a:rPr lang="zh-CN" altLang="en-US" sz="1600" dirty="0">
                <a:solidFill>
                  <a:srgbClr val="0070C0"/>
                </a:solidFill>
                <a:cs typeface="+mn-ea"/>
              </a:rPr>
              <a:t>金属冶炼类主要负责人</a:t>
            </a:r>
            <a:r>
              <a:rPr lang="zh-CN" altLang="en-US" sz="1600" dirty="0" smtClean="0">
                <a:solidFill>
                  <a:srgbClr val="0070C0"/>
                </a:solidFill>
                <a:cs typeface="+mn-ea"/>
              </a:rPr>
              <a:t>证书</a:t>
            </a:r>
            <a:endParaRPr lang="zh-CN" altLang="en-US" sz="1600" dirty="0">
              <a:solidFill>
                <a:srgbClr val="002060"/>
              </a:solidFill>
              <a:cs typeface="+mn-ea"/>
            </a:endParaRPr>
          </a:p>
        </p:txBody>
      </p:sp>
      <p:sp>
        <p:nvSpPr>
          <p:cNvPr id="12" name="文本框 11"/>
          <p:cNvSpPr txBox="1"/>
          <p:nvPr/>
        </p:nvSpPr>
        <p:spPr>
          <a:xfrm>
            <a:off x="4482489" y="4260731"/>
            <a:ext cx="2910145" cy="338554"/>
          </a:xfrm>
          <a:prstGeom prst="rect">
            <a:avLst/>
          </a:prstGeom>
          <a:noFill/>
        </p:spPr>
        <p:txBody>
          <a:bodyPr wrap="square">
            <a:spAutoFit/>
          </a:bodyPr>
          <a:lstStyle/>
          <a:p>
            <a:r>
              <a:rPr lang="zh-CN" altLang="en-US" sz="1600" dirty="0">
                <a:solidFill>
                  <a:srgbClr val="0070C0"/>
                </a:solidFill>
                <a:cs typeface="+mn-ea"/>
              </a:rPr>
              <a:t>金属冶炼类安全管理人员证书</a:t>
            </a:r>
          </a:p>
        </p:txBody>
      </p:sp>
      <p:pic>
        <p:nvPicPr>
          <p:cNvPr id="13" name="Picture 47"/>
          <p:cNvPicPr>
            <a:picLocks noChangeAspect="1" noChangeArrowheads="1"/>
          </p:cNvPicPr>
          <p:nvPr/>
        </p:nvPicPr>
        <p:blipFill>
          <a:blip r:embed="rId5"/>
          <a:srcRect/>
          <a:stretch>
            <a:fillRect/>
          </a:stretch>
        </p:blipFill>
        <p:spPr bwMode="auto">
          <a:xfrm>
            <a:off x="1739370" y="2466730"/>
            <a:ext cx="380932" cy="381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7"/>
          <p:cNvPicPr>
            <a:picLocks noChangeAspect="1" noChangeArrowheads="1"/>
          </p:cNvPicPr>
          <p:nvPr/>
        </p:nvPicPr>
        <p:blipFill>
          <a:blip r:embed="rId5"/>
          <a:srcRect/>
          <a:stretch>
            <a:fillRect/>
          </a:stretch>
        </p:blipFill>
        <p:spPr bwMode="auto">
          <a:xfrm>
            <a:off x="4572124" y="2466730"/>
            <a:ext cx="380932" cy="381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剪去单角的矩形 1"/>
          <p:cNvSpPr/>
          <p:nvPr/>
        </p:nvSpPr>
        <p:spPr>
          <a:xfrm>
            <a:off x="0" y="1707654"/>
            <a:ext cx="2448272" cy="2016224"/>
          </a:xfrm>
          <a:prstGeom prst="snip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文本框 3"/>
          <p:cNvSpPr txBox="1"/>
          <p:nvPr/>
        </p:nvSpPr>
        <p:spPr>
          <a:xfrm>
            <a:off x="410451" y="1930936"/>
            <a:ext cx="1553630" cy="1569660"/>
          </a:xfrm>
          <a:prstGeom prst="rect">
            <a:avLst/>
          </a:prstGeom>
          <a:noFill/>
        </p:spPr>
        <p:txBody>
          <a:bodyPr wrap="none" rtlCol="0">
            <a:spAutoFit/>
          </a:bodyPr>
          <a:lstStyle/>
          <a:p>
            <a:r>
              <a:rPr lang="en-US" altLang="zh-CN" sz="9600" dirty="0">
                <a:solidFill>
                  <a:schemeClr val="bg1"/>
                </a:solidFill>
                <a:cs typeface="+mn-ea"/>
                <a:sym typeface="+mn-lt"/>
              </a:rPr>
              <a:t>13</a:t>
            </a:r>
            <a:endParaRPr lang="zh-CN" altLang="en-US" sz="9600" dirty="0">
              <a:solidFill>
                <a:schemeClr val="bg1"/>
              </a:solidFill>
              <a:cs typeface="+mn-ea"/>
              <a:sym typeface="+mn-lt"/>
            </a:endParaRPr>
          </a:p>
        </p:txBody>
      </p:sp>
      <p:sp>
        <p:nvSpPr>
          <p:cNvPr id="5" name="文本框 4"/>
          <p:cNvSpPr txBox="1"/>
          <p:nvPr/>
        </p:nvSpPr>
        <p:spPr>
          <a:xfrm>
            <a:off x="2472403" y="2391548"/>
            <a:ext cx="4329624" cy="1938992"/>
          </a:xfrm>
          <a:prstGeom prst="rect">
            <a:avLst/>
          </a:prstGeom>
          <a:noFill/>
        </p:spPr>
        <p:txBody>
          <a:bodyPr wrap="square" rtlCol="0">
            <a:spAutoFit/>
          </a:bodyPr>
          <a:lstStyle/>
          <a:p>
            <a:r>
              <a:rPr lang="zh-CN" altLang="en-US" sz="4000" b="1" dirty="0">
                <a:solidFill>
                  <a:schemeClr val="tx1">
                    <a:lumMod val="75000"/>
                    <a:lumOff val="25000"/>
                  </a:schemeClr>
                </a:solidFill>
                <a:cs typeface="+mn-ea"/>
                <a:sym typeface="+mn-lt"/>
              </a:rPr>
              <a:t>监控报警防护失效重大事故隐患解读</a:t>
            </a:r>
          </a:p>
          <a:p>
            <a:endParaRPr lang="zh-CN" altLang="en-US" sz="4000" b="1" dirty="0">
              <a:solidFill>
                <a:schemeClr val="tx1">
                  <a:lumMod val="75000"/>
                  <a:lumOff val="25000"/>
                </a:schemeClr>
              </a:solidFill>
              <a:cs typeface="+mn-ea"/>
              <a:sym typeface="+mn-lt"/>
            </a:endParaRPr>
          </a:p>
        </p:txBody>
      </p:sp>
      <p:sp>
        <p:nvSpPr>
          <p:cNvPr id="29" name="矩形 28"/>
          <p:cNvSpPr/>
          <p:nvPr/>
        </p:nvSpPr>
        <p:spPr>
          <a:xfrm>
            <a:off x="6731657" y="1707653"/>
            <a:ext cx="2448272" cy="20162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21" name="组合 20"/>
          <p:cNvGrpSpPr/>
          <p:nvPr/>
        </p:nvGrpSpPr>
        <p:grpSpPr>
          <a:xfrm>
            <a:off x="3002461" y="1849974"/>
            <a:ext cx="3024336" cy="432834"/>
            <a:chOff x="3002461" y="1849974"/>
            <a:chExt cx="3024336" cy="432834"/>
          </a:xfrm>
        </p:grpSpPr>
        <p:grpSp>
          <p:nvGrpSpPr>
            <p:cNvPr id="22" name="组合 21"/>
            <p:cNvGrpSpPr/>
            <p:nvPr/>
          </p:nvGrpSpPr>
          <p:grpSpPr>
            <a:xfrm>
              <a:off x="3002461" y="1849974"/>
              <a:ext cx="432833" cy="432834"/>
              <a:chOff x="3002461" y="1849974"/>
              <a:chExt cx="432833" cy="432834"/>
            </a:xfrm>
          </p:grpSpPr>
          <p:sp>
            <p:nvSpPr>
              <p:cNvPr id="49" name="棱台 48"/>
              <p:cNvSpPr>
                <a:spLocks noChangeArrowheads="1"/>
              </p:cNvSpPr>
              <p:nvPr/>
            </p:nvSpPr>
            <p:spPr bwMode="auto">
              <a:xfrm>
                <a:off x="3002461" y="1849974"/>
                <a:ext cx="432833"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52" name="KSO_Shape"/>
              <p:cNvSpPr/>
              <p:nvPr/>
            </p:nvSpPr>
            <p:spPr>
              <a:xfrm>
                <a:off x="3122920" y="1945182"/>
                <a:ext cx="191914" cy="242418"/>
              </a:xfrm>
              <a:custGeom>
                <a:avLst/>
                <a:gdLst>
                  <a:gd name="connsiteX0" fmla="*/ 1837010 w 4772887"/>
                  <a:gd name="connsiteY0" fmla="*/ 5450128 h 6032500"/>
                  <a:gd name="connsiteX1" fmla="*/ 2935877 w 4772887"/>
                  <a:gd name="connsiteY1" fmla="*/ 5450128 h 6032500"/>
                  <a:gd name="connsiteX2" fmla="*/ 2938893 w 4772887"/>
                  <a:gd name="connsiteY2" fmla="*/ 5480050 h 6032500"/>
                  <a:gd name="connsiteX3" fmla="*/ 2386443 w 4772887"/>
                  <a:gd name="connsiteY3" fmla="*/ 6032500 h 6032500"/>
                  <a:gd name="connsiteX4" fmla="*/ 1833993 w 4772887"/>
                  <a:gd name="connsiteY4" fmla="*/ 5480050 h 6032500"/>
                  <a:gd name="connsiteX5" fmla="*/ 2386443 w 4772887"/>
                  <a:gd name="connsiteY5" fmla="*/ 0 h 6032500"/>
                  <a:gd name="connsiteX6" fmla="*/ 2938893 w 4772887"/>
                  <a:gd name="connsiteY6" fmla="*/ 552450 h 6032500"/>
                  <a:gd name="connsiteX7" fmla="*/ 2938893 w 4772887"/>
                  <a:gd name="connsiteY7" fmla="*/ 667402 h 6032500"/>
                  <a:gd name="connsiteX8" fmla="*/ 3023664 w 4772887"/>
                  <a:gd name="connsiteY8" fmla="*/ 689199 h 6032500"/>
                  <a:gd name="connsiteX9" fmla="*/ 4069193 w 4772887"/>
                  <a:gd name="connsiteY9" fmla="*/ 2110322 h 6032500"/>
                  <a:gd name="connsiteX10" fmla="*/ 4069193 w 4772887"/>
                  <a:gd name="connsiteY10" fmla="*/ 3439578 h 6032500"/>
                  <a:gd name="connsiteX11" fmla="*/ 4002295 w 4772887"/>
                  <a:gd name="connsiteY11" fmla="*/ 3882070 h 6032500"/>
                  <a:gd name="connsiteX12" fmla="*/ 3986838 w 4772887"/>
                  <a:gd name="connsiteY12" fmla="*/ 3924300 h 6032500"/>
                  <a:gd name="connsiteX13" fmla="*/ 4207737 w 4772887"/>
                  <a:gd name="connsiteY13" fmla="*/ 3924300 h 6032500"/>
                  <a:gd name="connsiteX14" fmla="*/ 4772887 w 4772887"/>
                  <a:gd name="connsiteY14" fmla="*/ 4489450 h 6032500"/>
                  <a:gd name="connsiteX15" fmla="*/ 4772887 w 4772887"/>
                  <a:gd name="connsiteY15" fmla="*/ 4914895 h 6032500"/>
                  <a:gd name="connsiteX16" fmla="*/ 4633182 w 4772887"/>
                  <a:gd name="connsiteY16" fmla="*/ 5054600 h 6032500"/>
                  <a:gd name="connsiteX17" fmla="*/ 139705 w 4772887"/>
                  <a:gd name="connsiteY17" fmla="*/ 5054600 h 6032500"/>
                  <a:gd name="connsiteX18" fmla="*/ 0 w 4772887"/>
                  <a:gd name="connsiteY18" fmla="*/ 4914895 h 6032500"/>
                  <a:gd name="connsiteX19" fmla="*/ 0 w 4772887"/>
                  <a:gd name="connsiteY19" fmla="*/ 4489450 h 6032500"/>
                  <a:gd name="connsiteX20" fmla="*/ 565150 w 4772887"/>
                  <a:gd name="connsiteY20" fmla="*/ 3924300 h 6032500"/>
                  <a:gd name="connsiteX21" fmla="*/ 786048 w 4772887"/>
                  <a:gd name="connsiteY21" fmla="*/ 3924300 h 6032500"/>
                  <a:gd name="connsiteX22" fmla="*/ 770591 w 4772887"/>
                  <a:gd name="connsiteY22" fmla="*/ 3882070 h 6032500"/>
                  <a:gd name="connsiteX23" fmla="*/ 703693 w 4772887"/>
                  <a:gd name="connsiteY23" fmla="*/ 3439578 h 6032500"/>
                  <a:gd name="connsiteX24" fmla="*/ 703693 w 4772887"/>
                  <a:gd name="connsiteY24" fmla="*/ 2110322 h 6032500"/>
                  <a:gd name="connsiteX25" fmla="*/ 1749223 w 4772887"/>
                  <a:gd name="connsiteY25" fmla="*/ 689199 h 6032500"/>
                  <a:gd name="connsiteX26" fmla="*/ 1833993 w 4772887"/>
                  <a:gd name="connsiteY26" fmla="*/ 667402 h 6032500"/>
                  <a:gd name="connsiteX27" fmla="*/ 1833993 w 4772887"/>
                  <a:gd name="connsiteY27" fmla="*/ 552450 h 6032500"/>
                  <a:gd name="connsiteX28" fmla="*/ 2386443 w 4772887"/>
                  <a:gd name="connsiteY28" fmla="*/ 0 h 603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772887" h="6032500">
                    <a:moveTo>
                      <a:pt x="1837010" y="5450128"/>
                    </a:moveTo>
                    <a:lnTo>
                      <a:pt x="2935877" y="5450128"/>
                    </a:lnTo>
                    <a:lnTo>
                      <a:pt x="2938893" y="5480050"/>
                    </a:lnTo>
                    <a:cubicBezTo>
                      <a:pt x="2938893" y="5785160"/>
                      <a:pt x="2691553" y="6032500"/>
                      <a:pt x="2386443" y="6032500"/>
                    </a:cubicBezTo>
                    <a:cubicBezTo>
                      <a:pt x="2081333" y="6032500"/>
                      <a:pt x="1833993" y="5785160"/>
                      <a:pt x="1833993" y="5480050"/>
                    </a:cubicBezTo>
                    <a:close/>
                    <a:moveTo>
                      <a:pt x="2386443" y="0"/>
                    </a:moveTo>
                    <a:cubicBezTo>
                      <a:pt x="2691553" y="0"/>
                      <a:pt x="2938893" y="247340"/>
                      <a:pt x="2938893" y="552450"/>
                    </a:cubicBezTo>
                    <a:lnTo>
                      <a:pt x="2938893" y="667402"/>
                    </a:lnTo>
                    <a:lnTo>
                      <a:pt x="3023664" y="689199"/>
                    </a:lnTo>
                    <a:cubicBezTo>
                      <a:pt x="3629391" y="877599"/>
                      <a:pt x="4069193" y="1442600"/>
                      <a:pt x="4069193" y="2110322"/>
                    </a:cubicBezTo>
                    <a:lnTo>
                      <a:pt x="4069193" y="3439578"/>
                    </a:lnTo>
                    <a:cubicBezTo>
                      <a:pt x="4069193" y="3593668"/>
                      <a:pt x="4045772" y="3742287"/>
                      <a:pt x="4002295" y="3882070"/>
                    </a:cubicBezTo>
                    <a:lnTo>
                      <a:pt x="3986838" y="3924300"/>
                    </a:lnTo>
                    <a:lnTo>
                      <a:pt x="4207737" y="3924300"/>
                    </a:lnTo>
                    <a:cubicBezTo>
                      <a:pt x="4519861" y="3924300"/>
                      <a:pt x="4772887" y="4177326"/>
                      <a:pt x="4772887" y="4489450"/>
                    </a:cubicBezTo>
                    <a:lnTo>
                      <a:pt x="4772887" y="4914895"/>
                    </a:lnTo>
                    <a:cubicBezTo>
                      <a:pt x="4772887" y="4992052"/>
                      <a:pt x="4710339" y="5054600"/>
                      <a:pt x="4633182" y="5054600"/>
                    </a:cubicBezTo>
                    <a:lnTo>
                      <a:pt x="139705" y="5054600"/>
                    </a:lnTo>
                    <a:cubicBezTo>
                      <a:pt x="62548" y="5054600"/>
                      <a:pt x="0" y="4992052"/>
                      <a:pt x="0" y="4914895"/>
                    </a:cubicBezTo>
                    <a:lnTo>
                      <a:pt x="0" y="4489450"/>
                    </a:lnTo>
                    <a:cubicBezTo>
                      <a:pt x="0" y="4177326"/>
                      <a:pt x="253026" y="3924300"/>
                      <a:pt x="565150" y="3924300"/>
                    </a:cubicBezTo>
                    <a:lnTo>
                      <a:pt x="786048" y="3924300"/>
                    </a:lnTo>
                    <a:lnTo>
                      <a:pt x="770591" y="3882070"/>
                    </a:lnTo>
                    <a:cubicBezTo>
                      <a:pt x="727114" y="3742287"/>
                      <a:pt x="703693" y="3593668"/>
                      <a:pt x="703693" y="3439578"/>
                    </a:cubicBezTo>
                    <a:lnTo>
                      <a:pt x="703693" y="2110322"/>
                    </a:lnTo>
                    <a:cubicBezTo>
                      <a:pt x="703693" y="1442600"/>
                      <a:pt x="1143496" y="877599"/>
                      <a:pt x="1749223" y="689199"/>
                    </a:cubicBezTo>
                    <a:lnTo>
                      <a:pt x="1833993" y="667402"/>
                    </a:lnTo>
                    <a:lnTo>
                      <a:pt x="1833993" y="552450"/>
                    </a:lnTo>
                    <a:cubicBezTo>
                      <a:pt x="1833993" y="247340"/>
                      <a:pt x="2081333" y="0"/>
                      <a:pt x="238644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600">
                  <a:solidFill>
                    <a:schemeClr val="bg1"/>
                  </a:solidFill>
                </a:endParaRPr>
              </a:p>
            </p:txBody>
          </p:sp>
        </p:grpSp>
        <p:grpSp>
          <p:nvGrpSpPr>
            <p:cNvPr id="23" name="组合 22"/>
            <p:cNvGrpSpPr/>
            <p:nvPr/>
          </p:nvGrpSpPr>
          <p:grpSpPr>
            <a:xfrm>
              <a:off x="3650533" y="1849974"/>
              <a:ext cx="432833" cy="432834"/>
              <a:chOff x="3650533" y="1849974"/>
              <a:chExt cx="432833" cy="432834"/>
            </a:xfrm>
          </p:grpSpPr>
          <p:sp>
            <p:nvSpPr>
              <p:cNvPr id="47" name="棱台 46"/>
              <p:cNvSpPr>
                <a:spLocks noChangeArrowheads="1"/>
              </p:cNvSpPr>
              <p:nvPr/>
            </p:nvSpPr>
            <p:spPr bwMode="auto">
              <a:xfrm>
                <a:off x="3650533" y="1849974"/>
                <a:ext cx="432833"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48" name="Freeform 12"/>
              <p:cNvSpPr>
                <a:spLocks noEditPoints="1"/>
              </p:cNvSpPr>
              <p:nvPr/>
            </p:nvSpPr>
            <p:spPr bwMode="auto">
              <a:xfrm>
                <a:off x="3742022" y="1959107"/>
                <a:ext cx="249853" cy="214568"/>
              </a:xfrm>
              <a:custGeom>
                <a:avLst/>
                <a:gdLst>
                  <a:gd name="T0" fmla="*/ 88 w 111"/>
                  <a:gd name="T1" fmla="*/ 79 h 95"/>
                  <a:gd name="T2" fmla="*/ 88 w 111"/>
                  <a:gd name="T3" fmla="*/ 92 h 95"/>
                  <a:gd name="T4" fmla="*/ 75 w 111"/>
                  <a:gd name="T5" fmla="*/ 92 h 95"/>
                  <a:gd name="T6" fmla="*/ 52 w 111"/>
                  <a:gd name="T7" fmla="*/ 67 h 95"/>
                  <a:gd name="T8" fmla="*/ 30 w 111"/>
                  <a:gd name="T9" fmla="*/ 93 h 95"/>
                  <a:gd name="T10" fmla="*/ 23 w 111"/>
                  <a:gd name="T11" fmla="*/ 93 h 95"/>
                  <a:gd name="T12" fmla="*/ 17 w 111"/>
                  <a:gd name="T13" fmla="*/ 88 h 95"/>
                  <a:gd name="T14" fmla="*/ 17 w 111"/>
                  <a:gd name="T15" fmla="*/ 80 h 95"/>
                  <a:gd name="T16" fmla="*/ 42 w 111"/>
                  <a:gd name="T17" fmla="*/ 57 h 95"/>
                  <a:gd name="T18" fmla="*/ 30 w 111"/>
                  <a:gd name="T19" fmla="*/ 45 h 95"/>
                  <a:gd name="T20" fmla="*/ 20 w 111"/>
                  <a:gd name="T21" fmla="*/ 41 h 95"/>
                  <a:gd name="T22" fmla="*/ 9 w 111"/>
                  <a:gd name="T23" fmla="*/ 40 h 95"/>
                  <a:gd name="T24" fmla="*/ 0 w 111"/>
                  <a:gd name="T25" fmla="*/ 23 h 95"/>
                  <a:gd name="T26" fmla="*/ 1 w 111"/>
                  <a:gd name="T27" fmla="*/ 22 h 95"/>
                  <a:gd name="T28" fmla="*/ 10 w 111"/>
                  <a:gd name="T29" fmla="*/ 28 h 95"/>
                  <a:gd name="T30" fmla="*/ 20 w 111"/>
                  <a:gd name="T31" fmla="*/ 25 h 95"/>
                  <a:gd name="T32" fmla="*/ 19 w 111"/>
                  <a:gd name="T33" fmla="*/ 14 h 95"/>
                  <a:gd name="T34" fmla="*/ 10 w 111"/>
                  <a:gd name="T35" fmla="*/ 8 h 95"/>
                  <a:gd name="T36" fmla="*/ 11 w 111"/>
                  <a:gd name="T37" fmla="*/ 7 h 95"/>
                  <a:gd name="T38" fmla="*/ 29 w 111"/>
                  <a:gd name="T39" fmla="*/ 7 h 95"/>
                  <a:gd name="T40" fmla="*/ 32 w 111"/>
                  <a:gd name="T41" fmla="*/ 10 h 95"/>
                  <a:gd name="T42" fmla="*/ 37 w 111"/>
                  <a:gd name="T43" fmla="*/ 25 h 95"/>
                  <a:gd name="T44" fmla="*/ 40 w 111"/>
                  <a:gd name="T45" fmla="*/ 34 h 95"/>
                  <a:gd name="T46" fmla="*/ 52 w 111"/>
                  <a:gd name="T47" fmla="*/ 46 h 95"/>
                  <a:gd name="T48" fmla="*/ 66 w 111"/>
                  <a:gd name="T49" fmla="*/ 31 h 95"/>
                  <a:gd name="T50" fmla="*/ 77 w 111"/>
                  <a:gd name="T51" fmla="*/ 42 h 95"/>
                  <a:gd name="T52" fmla="*/ 63 w 111"/>
                  <a:gd name="T53" fmla="*/ 56 h 95"/>
                  <a:gd name="T54" fmla="*/ 88 w 111"/>
                  <a:gd name="T55" fmla="*/ 79 h 95"/>
                  <a:gd name="T56" fmla="*/ 110 w 111"/>
                  <a:gd name="T57" fmla="*/ 42 h 95"/>
                  <a:gd name="T58" fmla="*/ 102 w 111"/>
                  <a:gd name="T59" fmla="*/ 50 h 95"/>
                  <a:gd name="T60" fmla="*/ 96 w 111"/>
                  <a:gd name="T61" fmla="*/ 50 h 95"/>
                  <a:gd name="T62" fmla="*/ 95 w 111"/>
                  <a:gd name="T63" fmla="*/ 48 h 95"/>
                  <a:gd name="T64" fmla="*/ 93 w 111"/>
                  <a:gd name="T65" fmla="*/ 44 h 95"/>
                  <a:gd name="T66" fmla="*/ 92 w 111"/>
                  <a:gd name="T67" fmla="*/ 38 h 95"/>
                  <a:gd name="T68" fmla="*/ 82 w 111"/>
                  <a:gd name="T69" fmla="*/ 36 h 95"/>
                  <a:gd name="T70" fmla="*/ 79 w 111"/>
                  <a:gd name="T71" fmla="*/ 39 h 95"/>
                  <a:gd name="T72" fmla="*/ 68 w 111"/>
                  <a:gd name="T73" fmla="*/ 29 h 95"/>
                  <a:gd name="T74" fmla="*/ 70 w 111"/>
                  <a:gd name="T75" fmla="*/ 27 h 95"/>
                  <a:gd name="T76" fmla="*/ 71 w 111"/>
                  <a:gd name="T77" fmla="*/ 26 h 95"/>
                  <a:gd name="T78" fmla="*/ 71 w 111"/>
                  <a:gd name="T79" fmla="*/ 19 h 95"/>
                  <a:gd name="T80" fmla="*/ 49 w 111"/>
                  <a:gd name="T81" fmla="*/ 10 h 95"/>
                  <a:gd name="T82" fmla="*/ 49 w 111"/>
                  <a:gd name="T83" fmla="*/ 6 h 95"/>
                  <a:gd name="T84" fmla="*/ 89 w 111"/>
                  <a:gd name="T85" fmla="*/ 15 h 95"/>
                  <a:gd name="T86" fmla="*/ 96 w 111"/>
                  <a:gd name="T87" fmla="*/ 22 h 95"/>
                  <a:gd name="T88" fmla="*/ 99 w 111"/>
                  <a:gd name="T89" fmla="*/ 33 h 95"/>
                  <a:gd name="T90" fmla="*/ 103 w 111"/>
                  <a:gd name="T91" fmla="*/ 34 h 95"/>
                  <a:gd name="T92" fmla="*/ 108 w 111"/>
                  <a:gd name="T93" fmla="*/ 35 h 95"/>
                  <a:gd name="T94" fmla="*/ 110 w 111"/>
                  <a:gd name="T95" fmla="*/ 37 h 95"/>
                  <a:gd name="T96" fmla="*/ 110 w 111"/>
                  <a:gd name="T97" fmla="*/ 42 h 95"/>
                  <a:gd name="T98" fmla="*/ 85 w 111"/>
                  <a:gd name="T99" fmla="*/ 82 h 95"/>
                  <a:gd name="T100" fmla="*/ 78 w 111"/>
                  <a:gd name="T101" fmla="*/ 82 h 95"/>
                  <a:gd name="T102" fmla="*/ 78 w 111"/>
                  <a:gd name="T103" fmla="*/ 89 h 95"/>
                  <a:gd name="T104" fmla="*/ 85 w 111"/>
                  <a:gd name="T105" fmla="*/ 89 h 95"/>
                  <a:gd name="T106" fmla="*/ 85 w 111"/>
                  <a:gd name="T107" fmla="*/ 8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1" h="95">
                    <a:moveTo>
                      <a:pt x="88" y="79"/>
                    </a:moveTo>
                    <a:cubicBezTo>
                      <a:pt x="92" y="82"/>
                      <a:pt x="92" y="88"/>
                      <a:pt x="88" y="92"/>
                    </a:cubicBezTo>
                    <a:cubicBezTo>
                      <a:pt x="84" y="95"/>
                      <a:pt x="79" y="95"/>
                      <a:pt x="75" y="92"/>
                    </a:cubicBezTo>
                    <a:cubicBezTo>
                      <a:pt x="52" y="67"/>
                      <a:pt x="52" y="67"/>
                      <a:pt x="52" y="67"/>
                    </a:cubicBezTo>
                    <a:cubicBezTo>
                      <a:pt x="30" y="93"/>
                      <a:pt x="30" y="93"/>
                      <a:pt x="30" y="93"/>
                    </a:cubicBezTo>
                    <a:cubicBezTo>
                      <a:pt x="28" y="95"/>
                      <a:pt x="25" y="95"/>
                      <a:pt x="23" y="93"/>
                    </a:cubicBezTo>
                    <a:cubicBezTo>
                      <a:pt x="17" y="88"/>
                      <a:pt x="17" y="88"/>
                      <a:pt x="17" y="88"/>
                    </a:cubicBezTo>
                    <a:cubicBezTo>
                      <a:pt x="15" y="86"/>
                      <a:pt x="15" y="82"/>
                      <a:pt x="17" y="80"/>
                    </a:cubicBezTo>
                    <a:cubicBezTo>
                      <a:pt x="42" y="57"/>
                      <a:pt x="42" y="57"/>
                      <a:pt x="42" y="57"/>
                    </a:cubicBezTo>
                    <a:cubicBezTo>
                      <a:pt x="30" y="45"/>
                      <a:pt x="30" y="45"/>
                      <a:pt x="30" y="45"/>
                    </a:cubicBezTo>
                    <a:cubicBezTo>
                      <a:pt x="26" y="41"/>
                      <a:pt x="24" y="40"/>
                      <a:pt x="20" y="41"/>
                    </a:cubicBezTo>
                    <a:cubicBezTo>
                      <a:pt x="17" y="42"/>
                      <a:pt x="13" y="42"/>
                      <a:pt x="9" y="40"/>
                    </a:cubicBezTo>
                    <a:cubicBezTo>
                      <a:pt x="0" y="34"/>
                      <a:pt x="0" y="23"/>
                      <a:pt x="0" y="23"/>
                    </a:cubicBezTo>
                    <a:cubicBezTo>
                      <a:pt x="1" y="22"/>
                      <a:pt x="1" y="22"/>
                      <a:pt x="1" y="22"/>
                    </a:cubicBezTo>
                    <a:cubicBezTo>
                      <a:pt x="1" y="22"/>
                      <a:pt x="9" y="27"/>
                      <a:pt x="10" y="28"/>
                    </a:cubicBezTo>
                    <a:cubicBezTo>
                      <a:pt x="11" y="29"/>
                      <a:pt x="16" y="31"/>
                      <a:pt x="20" y="25"/>
                    </a:cubicBezTo>
                    <a:cubicBezTo>
                      <a:pt x="24" y="18"/>
                      <a:pt x="21" y="15"/>
                      <a:pt x="19" y="14"/>
                    </a:cubicBezTo>
                    <a:cubicBezTo>
                      <a:pt x="18" y="13"/>
                      <a:pt x="10" y="8"/>
                      <a:pt x="10" y="8"/>
                    </a:cubicBezTo>
                    <a:cubicBezTo>
                      <a:pt x="11" y="7"/>
                      <a:pt x="11" y="7"/>
                      <a:pt x="11" y="7"/>
                    </a:cubicBezTo>
                    <a:cubicBezTo>
                      <a:pt x="11" y="7"/>
                      <a:pt x="20" y="2"/>
                      <a:pt x="29" y="7"/>
                    </a:cubicBezTo>
                    <a:cubicBezTo>
                      <a:pt x="29" y="7"/>
                      <a:pt x="31" y="9"/>
                      <a:pt x="32" y="10"/>
                    </a:cubicBezTo>
                    <a:cubicBezTo>
                      <a:pt x="38" y="15"/>
                      <a:pt x="38" y="20"/>
                      <a:pt x="37" y="25"/>
                    </a:cubicBezTo>
                    <a:cubicBezTo>
                      <a:pt x="36" y="29"/>
                      <a:pt x="37" y="30"/>
                      <a:pt x="40" y="34"/>
                    </a:cubicBezTo>
                    <a:cubicBezTo>
                      <a:pt x="52" y="46"/>
                      <a:pt x="52" y="46"/>
                      <a:pt x="52" y="46"/>
                    </a:cubicBezTo>
                    <a:cubicBezTo>
                      <a:pt x="66" y="31"/>
                      <a:pt x="66" y="31"/>
                      <a:pt x="66" y="31"/>
                    </a:cubicBezTo>
                    <a:cubicBezTo>
                      <a:pt x="77" y="42"/>
                      <a:pt x="77" y="42"/>
                      <a:pt x="77" y="42"/>
                    </a:cubicBezTo>
                    <a:cubicBezTo>
                      <a:pt x="63" y="56"/>
                      <a:pt x="63" y="56"/>
                      <a:pt x="63" y="56"/>
                    </a:cubicBezTo>
                    <a:lnTo>
                      <a:pt x="88" y="79"/>
                    </a:lnTo>
                    <a:close/>
                    <a:moveTo>
                      <a:pt x="110" y="42"/>
                    </a:moveTo>
                    <a:cubicBezTo>
                      <a:pt x="102" y="50"/>
                      <a:pt x="102" y="50"/>
                      <a:pt x="102" y="50"/>
                    </a:cubicBezTo>
                    <a:cubicBezTo>
                      <a:pt x="100" y="52"/>
                      <a:pt x="98" y="52"/>
                      <a:pt x="96" y="50"/>
                    </a:cubicBezTo>
                    <a:cubicBezTo>
                      <a:pt x="95" y="48"/>
                      <a:pt x="95" y="48"/>
                      <a:pt x="95" y="48"/>
                    </a:cubicBezTo>
                    <a:cubicBezTo>
                      <a:pt x="93" y="47"/>
                      <a:pt x="93" y="45"/>
                      <a:pt x="93" y="44"/>
                    </a:cubicBezTo>
                    <a:cubicBezTo>
                      <a:pt x="95" y="43"/>
                      <a:pt x="94" y="41"/>
                      <a:pt x="92" y="38"/>
                    </a:cubicBezTo>
                    <a:cubicBezTo>
                      <a:pt x="88" y="35"/>
                      <a:pt x="84" y="35"/>
                      <a:pt x="82" y="36"/>
                    </a:cubicBezTo>
                    <a:cubicBezTo>
                      <a:pt x="81" y="37"/>
                      <a:pt x="79" y="39"/>
                      <a:pt x="79" y="39"/>
                    </a:cubicBezTo>
                    <a:cubicBezTo>
                      <a:pt x="68" y="29"/>
                      <a:pt x="68" y="29"/>
                      <a:pt x="68" y="29"/>
                    </a:cubicBezTo>
                    <a:cubicBezTo>
                      <a:pt x="70" y="27"/>
                      <a:pt x="70" y="27"/>
                      <a:pt x="70" y="27"/>
                    </a:cubicBezTo>
                    <a:cubicBezTo>
                      <a:pt x="70" y="27"/>
                      <a:pt x="71" y="27"/>
                      <a:pt x="71" y="26"/>
                    </a:cubicBezTo>
                    <a:cubicBezTo>
                      <a:pt x="75" y="22"/>
                      <a:pt x="71" y="19"/>
                      <a:pt x="71" y="19"/>
                    </a:cubicBezTo>
                    <a:cubicBezTo>
                      <a:pt x="62" y="10"/>
                      <a:pt x="49" y="10"/>
                      <a:pt x="49" y="10"/>
                    </a:cubicBezTo>
                    <a:cubicBezTo>
                      <a:pt x="49" y="6"/>
                      <a:pt x="49" y="6"/>
                      <a:pt x="49" y="6"/>
                    </a:cubicBezTo>
                    <a:cubicBezTo>
                      <a:pt x="75" y="0"/>
                      <a:pt x="85" y="11"/>
                      <a:pt x="89" y="15"/>
                    </a:cubicBezTo>
                    <a:cubicBezTo>
                      <a:pt x="92" y="18"/>
                      <a:pt x="95" y="21"/>
                      <a:pt x="96" y="22"/>
                    </a:cubicBezTo>
                    <a:cubicBezTo>
                      <a:pt x="98" y="24"/>
                      <a:pt x="96" y="30"/>
                      <a:pt x="99" y="33"/>
                    </a:cubicBezTo>
                    <a:cubicBezTo>
                      <a:pt x="100" y="34"/>
                      <a:pt x="102" y="34"/>
                      <a:pt x="103" y="34"/>
                    </a:cubicBezTo>
                    <a:cubicBezTo>
                      <a:pt x="105" y="33"/>
                      <a:pt x="107" y="34"/>
                      <a:pt x="108" y="35"/>
                    </a:cubicBezTo>
                    <a:cubicBezTo>
                      <a:pt x="110" y="37"/>
                      <a:pt x="110" y="37"/>
                      <a:pt x="110" y="37"/>
                    </a:cubicBezTo>
                    <a:cubicBezTo>
                      <a:pt x="111" y="38"/>
                      <a:pt x="111" y="41"/>
                      <a:pt x="110" y="42"/>
                    </a:cubicBezTo>
                    <a:close/>
                    <a:moveTo>
                      <a:pt x="85" y="82"/>
                    </a:moveTo>
                    <a:cubicBezTo>
                      <a:pt x="83" y="80"/>
                      <a:pt x="80" y="80"/>
                      <a:pt x="78" y="82"/>
                    </a:cubicBezTo>
                    <a:cubicBezTo>
                      <a:pt x="76" y="84"/>
                      <a:pt x="76" y="87"/>
                      <a:pt x="78" y="89"/>
                    </a:cubicBezTo>
                    <a:cubicBezTo>
                      <a:pt x="80" y="90"/>
                      <a:pt x="83" y="91"/>
                      <a:pt x="85" y="89"/>
                    </a:cubicBezTo>
                    <a:cubicBezTo>
                      <a:pt x="87" y="87"/>
                      <a:pt x="87" y="84"/>
                      <a:pt x="85" y="82"/>
                    </a:cubicBezTo>
                    <a:close/>
                  </a:path>
                </a:pathLst>
              </a:custGeom>
              <a:solidFill>
                <a:schemeClr val="bg1"/>
              </a:solidFill>
              <a:ln>
                <a:noFill/>
              </a:ln>
            </p:spPr>
            <p:txBody>
              <a:bodyPr vert="horz" wrap="square" lIns="121920" tIns="60960" rIns="121920" bIns="60960" numCol="1" anchor="t" anchorCtr="0" compatLnSpc="1"/>
              <a:lstStyle/>
              <a:p>
                <a:endParaRPr lang="en-US" sz="2135" dirty="0">
                  <a:solidFill>
                    <a:schemeClr val="tx1">
                      <a:lumMod val="85000"/>
                      <a:lumOff val="15000"/>
                    </a:schemeClr>
                  </a:solidFill>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grpSp>
        <p:grpSp>
          <p:nvGrpSpPr>
            <p:cNvPr id="24" name="组合 23"/>
            <p:cNvGrpSpPr/>
            <p:nvPr/>
          </p:nvGrpSpPr>
          <p:grpSpPr>
            <a:xfrm>
              <a:off x="4298605" y="1850367"/>
              <a:ext cx="432048" cy="432048"/>
              <a:chOff x="4298605" y="1850367"/>
              <a:chExt cx="432048" cy="432048"/>
            </a:xfrm>
          </p:grpSpPr>
          <p:sp>
            <p:nvSpPr>
              <p:cNvPr id="45" name="棱台 44"/>
              <p:cNvSpPr>
                <a:spLocks noChangeArrowheads="1"/>
              </p:cNvSpPr>
              <p:nvPr/>
            </p:nvSpPr>
            <p:spPr bwMode="auto">
              <a:xfrm>
                <a:off x="4298605" y="1850367"/>
                <a:ext cx="432048" cy="432048"/>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46" name="Freeform 101"/>
              <p:cNvSpPr>
                <a:spLocks noEditPoints="1"/>
              </p:cNvSpPr>
              <p:nvPr/>
            </p:nvSpPr>
            <p:spPr bwMode="auto">
              <a:xfrm>
                <a:off x="4392042" y="1945182"/>
                <a:ext cx="245173" cy="226827"/>
              </a:xfrm>
              <a:custGeom>
                <a:avLst/>
                <a:gdLst/>
                <a:ahLst/>
                <a:cxnLst>
                  <a:cxn ang="0">
                    <a:pos x="39" y="36"/>
                  </a:cxn>
                  <a:cxn ang="0">
                    <a:pos x="41" y="44"/>
                  </a:cxn>
                  <a:cxn ang="0">
                    <a:pos x="35" y="50"/>
                  </a:cxn>
                  <a:cxn ang="0">
                    <a:pos x="27" y="53"/>
                  </a:cxn>
                  <a:cxn ang="0">
                    <a:pos x="18" y="53"/>
                  </a:cxn>
                  <a:cxn ang="0">
                    <a:pos x="11" y="50"/>
                  </a:cxn>
                  <a:cxn ang="0">
                    <a:pos x="4" y="44"/>
                  </a:cxn>
                  <a:cxn ang="0">
                    <a:pos x="6" y="36"/>
                  </a:cxn>
                  <a:cxn ang="0">
                    <a:pos x="0" y="28"/>
                  </a:cxn>
                  <a:cxn ang="0">
                    <a:pos x="7" y="23"/>
                  </a:cxn>
                  <a:cxn ang="0">
                    <a:pos x="4" y="18"/>
                  </a:cxn>
                  <a:cxn ang="0">
                    <a:pos x="15" y="16"/>
                  </a:cxn>
                  <a:cxn ang="0">
                    <a:pos x="19" y="8"/>
                  </a:cxn>
                  <a:cxn ang="0">
                    <a:pos x="28" y="15"/>
                  </a:cxn>
                  <a:cxn ang="0">
                    <a:pos x="35" y="12"/>
                  </a:cxn>
                  <a:cxn ang="0">
                    <a:pos x="41" y="19"/>
                  </a:cxn>
                  <a:cxn ang="0">
                    <a:pos x="45" y="27"/>
                  </a:cxn>
                  <a:cxn ang="0">
                    <a:pos x="23" y="22"/>
                  </a:cxn>
                  <a:cxn ang="0">
                    <a:pos x="32" y="31"/>
                  </a:cxn>
                  <a:cxn ang="0">
                    <a:pos x="63" y="16"/>
                  </a:cxn>
                  <a:cxn ang="0">
                    <a:pos x="64" y="24"/>
                  </a:cxn>
                  <a:cxn ang="0">
                    <a:pos x="55" y="22"/>
                  </a:cxn>
                  <a:cxn ang="0">
                    <a:pos x="46" y="24"/>
                  </a:cxn>
                  <a:cxn ang="0">
                    <a:pos x="46" y="16"/>
                  </a:cxn>
                  <a:cxn ang="0">
                    <a:pos x="46" y="9"/>
                  </a:cxn>
                  <a:cxn ang="0">
                    <a:pos x="46" y="2"/>
                  </a:cxn>
                  <a:cxn ang="0">
                    <a:pos x="55" y="4"/>
                  </a:cxn>
                  <a:cxn ang="0">
                    <a:pos x="59" y="0"/>
                  </a:cxn>
                  <a:cxn ang="0">
                    <a:pos x="62" y="7"/>
                  </a:cxn>
                  <a:cxn ang="0">
                    <a:pos x="68" y="15"/>
                  </a:cxn>
                  <a:cxn ang="0">
                    <a:pos x="62" y="55"/>
                  </a:cxn>
                  <a:cxn ang="0">
                    <a:pos x="59" y="63"/>
                  </a:cxn>
                  <a:cxn ang="0">
                    <a:pos x="54" y="59"/>
                  </a:cxn>
                  <a:cxn ang="0">
                    <a:pos x="45" y="60"/>
                  </a:cxn>
                  <a:cxn ang="0">
                    <a:pos x="41" y="52"/>
                  </a:cxn>
                  <a:cxn ang="0">
                    <a:pos x="47" y="44"/>
                  </a:cxn>
                  <a:cxn ang="0">
                    <a:pos x="50" y="36"/>
                  </a:cxn>
                  <a:cxn ang="0">
                    <a:pos x="56" y="40"/>
                  </a:cxn>
                  <a:cxn ang="0">
                    <a:pos x="64" y="39"/>
                  </a:cxn>
                  <a:cxn ang="0">
                    <a:pos x="63" y="46"/>
                  </a:cxn>
                  <a:cxn ang="0">
                    <a:pos x="55" y="8"/>
                  </a:cxn>
                  <a:cxn ang="0">
                    <a:pos x="59" y="13"/>
                  </a:cxn>
                  <a:cxn ang="0">
                    <a:pos x="50" y="49"/>
                  </a:cxn>
                  <a:cxn ang="0">
                    <a:pos x="55" y="45"/>
                  </a:cxn>
                </a:cxnLst>
                <a:rect l="0" t="0" r="r" b="b"/>
                <a:pathLst>
                  <a:path w="68" h="63">
                    <a:moveTo>
                      <a:pt x="45" y="35"/>
                    </a:moveTo>
                    <a:cubicBezTo>
                      <a:pt x="45" y="35"/>
                      <a:pt x="45" y="36"/>
                      <a:pt x="45" y="36"/>
                    </a:cubicBezTo>
                    <a:cubicBezTo>
                      <a:pt x="39" y="36"/>
                      <a:pt x="39" y="36"/>
                      <a:pt x="39" y="36"/>
                    </a:cubicBezTo>
                    <a:cubicBezTo>
                      <a:pt x="39" y="37"/>
                      <a:pt x="38" y="38"/>
                      <a:pt x="38" y="39"/>
                    </a:cubicBezTo>
                    <a:cubicBezTo>
                      <a:pt x="39" y="41"/>
                      <a:pt x="40" y="42"/>
                      <a:pt x="41" y="43"/>
                    </a:cubicBezTo>
                    <a:cubicBezTo>
                      <a:pt x="41" y="43"/>
                      <a:pt x="41" y="44"/>
                      <a:pt x="41" y="44"/>
                    </a:cubicBezTo>
                    <a:cubicBezTo>
                      <a:pt x="41" y="44"/>
                      <a:pt x="41" y="44"/>
                      <a:pt x="41" y="45"/>
                    </a:cubicBezTo>
                    <a:cubicBezTo>
                      <a:pt x="40" y="46"/>
                      <a:pt x="36" y="50"/>
                      <a:pt x="35" y="50"/>
                    </a:cubicBezTo>
                    <a:cubicBezTo>
                      <a:pt x="35" y="50"/>
                      <a:pt x="35" y="50"/>
                      <a:pt x="35" y="50"/>
                    </a:cubicBezTo>
                    <a:cubicBezTo>
                      <a:pt x="31" y="47"/>
                      <a:pt x="31" y="47"/>
                      <a:pt x="31" y="47"/>
                    </a:cubicBezTo>
                    <a:cubicBezTo>
                      <a:pt x="30" y="47"/>
                      <a:pt x="29" y="47"/>
                      <a:pt x="28" y="48"/>
                    </a:cubicBezTo>
                    <a:cubicBezTo>
                      <a:pt x="28" y="49"/>
                      <a:pt x="27" y="51"/>
                      <a:pt x="27" y="53"/>
                    </a:cubicBezTo>
                    <a:cubicBezTo>
                      <a:pt x="27" y="54"/>
                      <a:pt x="26" y="54"/>
                      <a:pt x="26" y="54"/>
                    </a:cubicBezTo>
                    <a:cubicBezTo>
                      <a:pt x="19" y="54"/>
                      <a:pt x="19" y="54"/>
                      <a:pt x="19" y="54"/>
                    </a:cubicBezTo>
                    <a:cubicBezTo>
                      <a:pt x="19" y="54"/>
                      <a:pt x="18" y="54"/>
                      <a:pt x="18" y="53"/>
                    </a:cubicBezTo>
                    <a:cubicBezTo>
                      <a:pt x="17" y="48"/>
                      <a:pt x="17" y="48"/>
                      <a:pt x="17" y="48"/>
                    </a:cubicBezTo>
                    <a:cubicBezTo>
                      <a:pt x="16" y="47"/>
                      <a:pt x="16" y="47"/>
                      <a:pt x="15" y="47"/>
                    </a:cubicBezTo>
                    <a:cubicBezTo>
                      <a:pt x="11" y="50"/>
                      <a:pt x="11" y="50"/>
                      <a:pt x="11" y="50"/>
                    </a:cubicBezTo>
                    <a:cubicBezTo>
                      <a:pt x="10" y="50"/>
                      <a:pt x="10" y="50"/>
                      <a:pt x="10" y="50"/>
                    </a:cubicBezTo>
                    <a:cubicBezTo>
                      <a:pt x="10" y="50"/>
                      <a:pt x="9" y="50"/>
                      <a:pt x="9" y="50"/>
                    </a:cubicBezTo>
                    <a:cubicBezTo>
                      <a:pt x="8" y="49"/>
                      <a:pt x="4" y="45"/>
                      <a:pt x="4" y="44"/>
                    </a:cubicBezTo>
                    <a:cubicBezTo>
                      <a:pt x="4" y="44"/>
                      <a:pt x="4" y="44"/>
                      <a:pt x="4" y="43"/>
                    </a:cubicBezTo>
                    <a:cubicBezTo>
                      <a:pt x="5" y="42"/>
                      <a:pt x="6" y="41"/>
                      <a:pt x="7" y="39"/>
                    </a:cubicBezTo>
                    <a:cubicBezTo>
                      <a:pt x="7" y="38"/>
                      <a:pt x="6" y="37"/>
                      <a:pt x="6" y="36"/>
                    </a:cubicBezTo>
                    <a:cubicBezTo>
                      <a:pt x="1" y="35"/>
                      <a:pt x="1" y="35"/>
                      <a:pt x="1" y="35"/>
                    </a:cubicBezTo>
                    <a:cubicBezTo>
                      <a:pt x="0" y="35"/>
                      <a:pt x="0" y="35"/>
                      <a:pt x="0" y="34"/>
                    </a:cubicBezTo>
                    <a:cubicBezTo>
                      <a:pt x="0" y="28"/>
                      <a:pt x="0" y="28"/>
                      <a:pt x="0" y="28"/>
                    </a:cubicBezTo>
                    <a:cubicBezTo>
                      <a:pt x="0" y="27"/>
                      <a:pt x="0" y="27"/>
                      <a:pt x="1" y="27"/>
                    </a:cubicBezTo>
                    <a:cubicBezTo>
                      <a:pt x="6" y="26"/>
                      <a:pt x="6" y="26"/>
                      <a:pt x="6" y="26"/>
                    </a:cubicBezTo>
                    <a:cubicBezTo>
                      <a:pt x="6" y="25"/>
                      <a:pt x="7" y="24"/>
                      <a:pt x="7" y="23"/>
                    </a:cubicBezTo>
                    <a:cubicBezTo>
                      <a:pt x="6" y="22"/>
                      <a:pt x="5" y="20"/>
                      <a:pt x="4" y="19"/>
                    </a:cubicBezTo>
                    <a:cubicBezTo>
                      <a:pt x="4" y="19"/>
                      <a:pt x="4" y="19"/>
                      <a:pt x="4" y="18"/>
                    </a:cubicBezTo>
                    <a:cubicBezTo>
                      <a:pt x="4" y="18"/>
                      <a:pt x="4" y="18"/>
                      <a:pt x="4" y="18"/>
                    </a:cubicBezTo>
                    <a:cubicBezTo>
                      <a:pt x="5" y="17"/>
                      <a:pt x="9" y="12"/>
                      <a:pt x="10" y="12"/>
                    </a:cubicBezTo>
                    <a:cubicBezTo>
                      <a:pt x="10" y="12"/>
                      <a:pt x="10" y="12"/>
                      <a:pt x="11" y="13"/>
                    </a:cubicBezTo>
                    <a:cubicBezTo>
                      <a:pt x="15" y="16"/>
                      <a:pt x="15" y="16"/>
                      <a:pt x="15" y="16"/>
                    </a:cubicBezTo>
                    <a:cubicBezTo>
                      <a:pt x="16" y="15"/>
                      <a:pt x="16" y="15"/>
                      <a:pt x="17" y="15"/>
                    </a:cubicBezTo>
                    <a:cubicBezTo>
                      <a:pt x="18" y="13"/>
                      <a:pt x="18" y="11"/>
                      <a:pt x="18" y="9"/>
                    </a:cubicBezTo>
                    <a:cubicBezTo>
                      <a:pt x="18" y="9"/>
                      <a:pt x="19" y="8"/>
                      <a:pt x="19" y="8"/>
                    </a:cubicBezTo>
                    <a:cubicBezTo>
                      <a:pt x="26" y="8"/>
                      <a:pt x="26" y="8"/>
                      <a:pt x="26" y="8"/>
                    </a:cubicBezTo>
                    <a:cubicBezTo>
                      <a:pt x="26" y="8"/>
                      <a:pt x="27" y="9"/>
                      <a:pt x="27" y="9"/>
                    </a:cubicBezTo>
                    <a:cubicBezTo>
                      <a:pt x="28" y="15"/>
                      <a:pt x="28" y="15"/>
                      <a:pt x="28" y="15"/>
                    </a:cubicBezTo>
                    <a:cubicBezTo>
                      <a:pt x="29" y="15"/>
                      <a:pt x="30" y="15"/>
                      <a:pt x="31" y="16"/>
                    </a:cubicBezTo>
                    <a:cubicBezTo>
                      <a:pt x="35" y="13"/>
                      <a:pt x="35" y="13"/>
                      <a:pt x="35" y="13"/>
                    </a:cubicBezTo>
                    <a:cubicBezTo>
                      <a:pt x="35" y="12"/>
                      <a:pt x="35" y="12"/>
                      <a:pt x="35" y="12"/>
                    </a:cubicBezTo>
                    <a:cubicBezTo>
                      <a:pt x="36" y="12"/>
                      <a:pt x="36" y="12"/>
                      <a:pt x="36" y="13"/>
                    </a:cubicBezTo>
                    <a:cubicBezTo>
                      <a:pt x="37" y="13"/>
                      <a:pt x="41" y="17"/>
                      <a:pt x="41" y="18"/>
                    </a:cubicBezTo>
                    <a:cubicBezTo>
                      <a:pt x="41" y="19"/>
                      <a:pt x="41" y="19"/>
                      <a:pt x="41" y="19"/>
                    </a:cubicBezTo>
                    <a:cubicBezTo>
                      <a:pt x="40" y="20"/>
                      <a:pt x="39" y="22"/>
                      <a:pt x="38" y="23"/>
                    </a:cubicBezTo>
                    <a:cubicBezTo>
                      <a:pt x="38" y="24"/>
                      <a:pt x="39" y="25"/>
                      <a:pt x="39" y="26"/>
                    </a:cubicBezTo>
                    <a:cubicBezTo>
                      <a:pt x="45" y="27"/>
                      <a:pt x="45" y="27"/>
                      <a:pt x="45" y="27"/>
                    </a:cubicBezTo>
                    <a:cubicBezTo>
                      <a:pt x="45" y="27"/>
                      <a:pt x="45" y="27"/>
                      <a:pt x="45" y="28"/>
                    </a:cubicBezTo>
                    <a:lnTo>
                      <a:pt x="45" y="35"/>
                    </a:lnTo>
                    <a:close/>
                    <a:moveTo>
                      <a:pt x="23" y="22"/>
                    </a:moveTo>
                    <a:cubicBezTo>
                      <a:pt x="18" y="22"/>
                      <a:pt x="13" y="26"/>
                      <a:pt x="13" y="31"/>
                    </a:cubicBezTo>
                    <a:cubicBezTo>
                      <a:pt x="13" y="36"/>
                      <a:pt x="18" y="40"/>
                      <a:pt x="23" y="40"/>
                    </a:cubicBezTo>
                    <a:cubicBezTo>
                      <a:pt x="28" y="40"/>
                      <a:pt x="32" y="36"/>
                      <a:pt x="32" y="31"/>
                    </a:cubicBezTo>
                    <a:cubicBezTo>
                      <a:pt x="32" y="26"/>
                      <a:pt x="28" y="22"/>
                      <a:pt x="23" y="22"/>
                    </a:cubicBezTo>
                    <a:close/>
                    <a:moveTo>
                      <a:pt x="68" y="15"/>
                    </a:moveTo>
                    <a:cubicBezTo>
                      <a:pt x="68" y="16"/>
                      <a:pt x="64" y="16"/>
                      <a:pt x="63" y="16"/>
                    </a:cubicBezTo>
                    <a:cubicBezTo>
                      <a:pt x="63" y="17"/>
                      <a:pt x="62" y="18"/>
                      <a:pt x="62" y="18"/>
                    </a:cubicBezTo>
                    <a:cubicBezTo>
                      <a:pt x="62" y="19"/>
                      <a:pt x="64" y="23"/>
                      <a:pt x="64" y="23"/>
                    </a:cubicBezTo>
                    <a:cubicBezTo>
                      <a:pt x="64" y="23"/>
                      <a:pt x="64" y="23"/>
                      <a:pt x="64" y="24"/>
                    </a:cubicBezTo>
                    <a:cubicBezTo>
                      <a:pt x="63" y="24"/>
                      <a:pt x="59" y="26"/>
                      <a:pt x="59" y="26"/>
                    </a:cubicBezTo>
                    <a:cubicBezTo>
                      <a:pt x="59" y="26"/>
                      <a:pt x="56" y="22"/>
                      <a:pt x="56" y="22"/>
                    </a:cubicBezTo>
                    <a:cubicBezTo>
                      <a:pt x="55" y="22"/>
                      <a:pt x="55" y="22"/>
                      <a:pt x="55" y="22"/>
                    </a:cubicBezTo>
                    <a:cubicBezTo>
                      <a:pt x="54" y="22"/>
                      <a:pt x="54" y="22"/>
                      <a:pt x="54" y="22"/>
                    </a:cubicBezTo>
                    <a:cubicBezTo>
                      <a:pt x="53" y="22"/>
                      <a:pt x="50" y="26"/>
                      <a:pt x="50" y="26"/>
                    </a:cubicBezTo>
                    <a:cubicBezTo>
                      <a:pt x="50" y="26"/>
                      <a:pt x="46" y="24"/>
                      <a:pt x="46" y="24"/>
                    </a:cubicBezTo>
                    <a:cubicBezTo>
                      <a:pt x="45" y="23"/>
                      <a:pt x="45" y="23"/>
                      <a:pt x="45" y="23"/>
                    </a:cubicBezTo>
                    <a:cubicBezTo>
                      <a:pt x="45" y="23"/>
                      <a:pt x="47" y="19"/>
                      <a:pt x="47" y="18"/>
                    </a:cubicBezTo>
                    <a:cubicBezTo>
                      <a:pt x="47" y="18"/>
                      <a:pt x="46" y="17"/>
                      <a:pt x="46" y="16"/>
                    </a:cubicBezTo>
                    <a:cubicBezTo>
                      <a:pt x="45" y="16"/>
                      <a:pt x="41" y="16"/>
                      <a:pt x="41" y="15"/>
                    </a:cubicBezTo>
                    <a:cubicBezTo>
                      <a:pt x="41" y="10"/>
                      <a:pt x="41" y="10"/>
                      <a:pt x="41" y="10"/>
                    </a:cubicBezTo>
                    <a:cubicBezTo>
                      <a:pt x="41" y="10"/>
                      <a:pt x="45" y="9"/>
                      <a:pt x="46" y="9"/>
                    </a:cubicBezTo>
                    <a:cubicBezTo>
                      <a:pt x="46" y="9"/>
                      <a:pt x="47" y="8"/>
                      <a:pt x="47" y="7"/>
                    </a:cubicBezTo>
                    <a:cubicBezTo>
                      <a:pt x="47" y="7"/>
                      <a:pt x="45" y="3"/>
                      <a:pt x="45" y="2"/>
                    </a:cubicBezTo>
                    <a:cubicBezTo>
                      <a:pt x="45" y="2"/>
                      <a:pt x="45" y="2"/>
                      <a:pt x="46" y="2"/>
                    </a:cubicBezTo>
                    <a:cubicBezTo>
                      <a:pt x="46" y="2"/>
                      <a:pt x="50" y="0"/>
                      <a:pt x="50" y="0"/>
                    </a:cubicBezTo>
                    <a:cubicBezTo>
                      <a:pt x="50" y="0"/>
                      <a:pt x="53" y="3"/>
                      <a:pt x="54" y="4"/>
                    </a:cubicBezTo>
                    <a:cubicBezTo>
                      <a:pt x="54" y="4"/>
                      <a:pt x="54" y="4"/>
                      <a:pt x="55" y="4"/>
                    </a:cubicBezTo>
                    <a:cubicBezTo>
                      <a:pt x="55" y="4"/>
                      <a:pt x="55" y="4"/>
                      <a:pt x="56" y="4"/>
                    </a:cubicBezTo>
                    <a:cubicBezTo>
                      <a:pt x="57" y="2"/>
                      <a:pt x="58" y="1"/>
                      <a:pt x="59" y="0"/>
                    </a:cubicBezTo>
                    <a:cubicBezTo>
                      <a:pt x="59" y="0"/>
                      <a:pt x="59" y="0"/>
                      <a:pt x="59" y="0"/>
                    </a:cubicBezTo>
                    <a:cubicBezTo>
                      <a:pt x="59" y="0"/>
                      <a:pt x="63" y="2"/>
                      <a:pt x="64" y="2"/>
                    </a:cubicBezTo>
                    <a:cubicBezTo>
                      <a:pt x="64" y="2"/>
                      <a:pt x="64" y="2"/>
                      <a:pt x="64" y="2"/>
                    </a:cubicBezTo>
                    <a:cubicBezTo>
                      <a:pt x="64" y="3"/>
                      <a:pt x="62" y="7"/>
                      <a:pt x="62" y="7"/>
                    </a:cubicBezTo>
                    <a:cubicBezTo>
                      <a:pt x="62" y="8"/>
                      <a:pt x="63" y="9"/>
                      <a:pt x="63" y="9"/>
                    </a:cubicBezTo>
                    <a:cubicBezTo>
                      <a:pt x="64" y="9"/>
                      <a:pt x="68" y="10"/>
                      <a:pt x="68" y="10"/>
                    </a:cubicBezTo>
                    <a:lnTo>
                      <a:pt x="68" y="15"/>
                    </a:lnTo>
                    <a:close/>
                    <a:moveTo>
                      <a:pt x="68" y="52"/>
                    </a:moveTo>
                    <a:cubicBezTo>
                      <a:pt x="68" y="52"/>
                      <a:pt x="64" y="53"/>
                      <a:pt x="63" y="53"/>
                    </a:cubicBezTo>
                    <a:cubicBezTo>
                      <a:pt x="63" y="54"/>
                      <a:pt x="62" y="54"/>
                      <a:pt x="62" y="55"/>
                    </a:cubicBezTo>
                    <a:cubicBezTo>
                      <a:pt x="62" y="56"/>
                      <a:pt x="64" y="59"/>
                      <a:pt x="64" y="60"/>
                    </a:cubicBezTo>
                    <a:cubicBezTo>
                      <a:pt x="64" y="60"/>
                      <a:pt x="64" y="60"/>
                      <a:pt x="64" y="60"/>
                    </a:cubicBezTo>
                    <a:cubicBezTo>
                      <a:pt x="63" y="60"/>
                      <a:pt x="59" y="63"/>
                      <a:pt x="59" y="63"/>
                    </a:cubicBezTo>
                    <a:cubicBezTo>
                      <a:pt x="59" y="63"/>
                      <a:pt x="56" y="59"/>
                      <a:pt x="56" y="59"/>
                    </a:cubicBezTo>
                    <a:cubicBezTo>
                      <a:pt x="55" y="59"/>
                      <a:pt x="55" y="59"/>
                      <a:pt x="55" y="59"/>
                    </a:cubicBezTo>
                    <a:cubicBezTo>
                      <a:pt x="54" y="59"/>
                      <a:pt x="54" y="59"/>
                      <a:pt x="54" y="59"/>
                    </a:cubicBezTo>
                    <a:cubicBezTo>
                      <a:pt x="53" y="59"/>
                      <a:pt x="50" y="63"/>
                      <a:pt x="50" y="63"/>
                    </a:cubicBezTo>
                    <a:cubicBezTo>
                      <a:pt x="50" y="63"/>
                      <a:pt x="46" y="60"/>
                      <a:pt x="46" y="60"/>
                    </a:cubicBezTo>
                    <a:cubicBezTo>
                      <a:pt x="45" y="60"/>
                      <a:pt x="45" y="60"/>
                      <a:pt x="45" y="60"/>
                    </a:cubicBezTo>
                    <a:cubicBezTo>
                      <a:pt x="45" y="59"/>
                      <a:pt x="47" y="56"/>
                      <a:pt x="47" y="55"/>
                    </a:cubicBezTo>
                    <a:cubicBezTo>
                      <a:pt x="47" y="54"/>
                      <a:pt x="46" y="54"/>
                      <a:pt x="46" y="53"/>
                    </a:cubicBezTo>
                    <a:cubicBezTo>
                      <a:pt x="45" y="53"/>
                      <a:pt x="41" y="52"/>
                      <a:pt x="41" y="52"/>
                    </a:cubicBezTo>
                    <a:cubicBezTo>
                      <a:pt x="41" y="47"/>
                      <a:pt x="41" y="47"/>
                      <a:pt x="41" y="47"/>
                    </a:cubicBezTo>
                    <a:cubicBezTo>
                      <a:pt x="41" y="46"/>
                      <a:pt x="45" y="46"/>
                      <a:pt x="46" y="46"/>
                    </a:cubicBezTo>
                    <a:cubicBezTo>
                      <a:pt x="46" y="45"/>
                      <a:pt x="47" y="45"/>
                      <a:pt x="47" y="44"/>
                    </a:cubicBezTo>
                    <a:cubicBezTo>
                      <a:pt x="47" y="43"/>
                      <a:pt x="45" y="40"/>
                      <a:pt x="45" y="39"/>
                    </a:cubicBezTo>
                    <a:cubicBezTo>
                      <a:pt x="45" y="39"/>
                      <a:pt x="45" y="39"/>
                      <a:pt x="46" y="39"/>
                    </a:cubicBezTo>
                    <a:cubicBezTo>
                      <a:pt x="46" y="39"/>
                      <a:pt x="50" y="36"/>
                      <a:pt x="50" y="36"/>
                    </a:cubicBezTo>
                    <a:cubicBezTo>
                      <a:pt x="50" y="36"/>
                      <a:pt x="53" y="40"/>
                      <a:pt x="54" y="40"/>
                    </a:cubicBezTo>
                    <a:cubicBezTo>
                      <a:pt x="54" y="40"/>
                      <a:pt x="54" y="40"/>
                      <a:pt x="55" y="40"/>
                    </a:cubicBezTo>
                    <a:cubicBezTo>
                      <a:pt x="55" y="40"/>
                      <a:pt x="55" y="40"/>
                      <a:pt x="56" y="40"/>
                    </a:cubicBezTo>
                    <a:cubicBezTo>
                      <a:pt x="57" y="39"/>
                      <a:pt x="58" y="38"/>
                      <a:pt x="59" y="36"/>
                    </a:cubicBezTo>
                    <a:cubicBezTo>
                      <a:pt x="59" y="36"/>
                      <a:pt x="59" y="36"/>
                      <a:pt x="59" y="36"/>
                    </a:cubicBezTo>
                    <a:cubicBezTo>
                      <a:pt x="59" y="36"/>
                      <a:pt x="63" y="39"/>
                      <a:pt x="64" y="39"/>
                    </a:cubicBezTo>
                    <a:cubicBezTo>
                      <a:pt x="64" y="39"/>
                      <a:pt x="64" y="39"/>
                      <a:pt x="64" y="39"/>
                    </a:cubicBezTo>
                    <a:cubicBezTo>
                      <a:pt x="64" y="40"/>
                      <a:pt x="62" y="43"/>
                      <a:pt x="62" y="44"/>
                    </a:cubicBezTo>
                    <a:cubicBezTo>
                      <a:pt x="62" y="45"/>
                      <a:pt x="63" y="45"/>
                      <a:pt x="63" y="46"/>
                    </a:cubicBezTo>
                    <a:cubicBezTo>
                      <a:pt x="64" y="46"/>
                      <a:pt x="68" y="46"/>
                      <a:pt x="68" y="47"/>
                    </a:cubicBezTo>
                    <a:lnTo>
                      <a:pt x="68" y="52"/>
                    </a:lnTo>
                    <a:close/>
                    <a:moveTo>
                      <a:pt x="55" y="8"/>
                    </a:moveTo>
                    <a:cubicBezTo>
                      <a:pt x="52" y="8"/>
                      <a:pt x="50" y="10"/>
                      <a:pt x="50" y="13"/>
                    </a:cubicBezTo>
                    <a:cubicBezTo>
                      <a:pt x="50" y="15"/>
                      <a:pt x="52" y="17"/>
                      <a:pt x="55" y="17"/>
                    </a:cubicBezTo>
                    <a:cubicBezTo>
                      <a:pt x="57" y="17"/>
                      <a:pt x="59" y="15"/>
                      <a:pt x="59" y="13"/>
                    </a:cubicBezTo>
                    <a:cubicBezTo>
                      <a:pt x="59" y="10"/>
                      <a:pt x="57" y="8"/>
                      <a:pt x="55" y="8"/>
                    </a:cubicBezTo>
                    <a:close/>
                    <a:moveTo>
                      <a:pt x="55" y="45"/>
                    </a:moveTo>
                    <a:cubicBezTo>
                      <a:pt x="52" y="45"/>
                      <a:pt x="50" y="47"/>
                      <a:pt x="50" y="49"/>
                    </a:cubicBezTo>
                    <a:cubicBezTo>
                      <a:pt x="50" y="52"/>
                      <a:pt x="52" y="54"/>
                      <a:pt x="55" y="54"/>
                    </a:cubicBezTo>
                    <a:cubicBezTo>
                      <a:pt x="57" y="54"/>
                      <a:pt x="59" y="52"/>
                      <a:pt x="59" y="49"/>
                    </a:cubicBezTo>
                    <a:cubicBezTo>
                      <a:pt x="59" y="47"/>
                      <a:pt x="57" y="45"/>
                      <a:pt x="55" y="45"/>
                    </a:cubicBezTo>
                    <a:close/>
                  </a:path>
                </a:pathLst>
              </a:custGeom>
              <a:solidFill>
                <a:schemeClr val="bg1"/>
              </a:solidFill>
              <a:ln w="9525">
                <a:noFill/>
                <a:round/>
              </a:ln>
            </p:spPr>
            <p:txBody>
              <a:bodyPr vert="horz" wrap="square" lIns="121920" tIns="60960" rIns="121920" bIns="60960" numCol="1" anchor="t" anchorCtr="0" compatLnSpc="1"/>
              <a:lstStyle/>
              <a:p>
                <a:endParaRPr lang="en-US" sz="2400" dirty="0">
                  <a:latin typeface="华文中宋" panose="02010600040101010101" pitchFamily="2" charset="-122"/>
                </a:endParaRPr>
              </a:p>
            </p:txBody>
          </p:sp>
        </p:grpSp>
        <p:grpSp>
          <p:nvGrpSpPr>
            <p:cNvPr id="25" name="组合 24"/>
            <p:cNvGrpSpPr/>
            <p:nvPr/>
          </p:nvGrpSpPr>
          <p:grpSpPr>
            <a:xfrm>
              <a:off x="4946677" y="1849974"/>
              <a:ext cx="432833" cy="432834"/>
              <a:chOff x="4946677" y="1849974"/>
              <a:chExt cx="432833" cy="432834"/>
            </a:xfrm>
          </p:grpSpPr>
          <p:sp>
            <p:nvSpPr>
              <p:cNvPr id="42" name="棱台 41"/>
              <p:cNvSpPr>
                <a:spLocks noChangeArrowheads="1"/>
              </p:cNvSpPr>
              <p:nvPr/>
            </p:nvSpPr>
            <p:spPr bwMode="auto">
              <a:xfrm>
                <a:off x="4946677" y="1849974"/>
                <a:ext cx="432833"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44" name="Freeform 328"/>
              <p:cNvSpPr>
                <a:spLocks noChangeAspect="1" noChangeArrowheads="1"/>
              </p:cNvSpPr>
              <p:nvPr/>
            </p:nvSpPr>
            <p:spPr bwMode="auto">
              <a:xfrm>
                <a:off x="5009841" y="1980893"/>
                <a:ext cx="306503" cy="170995"/>
              </a:xfrm>
              <a:custGeom>
                <a:avLst/>
                <a:gdLst>
                  <a:gd name="T0" fmla="*/ 585 w 1564"/>
                  <a:gd name="T1" fmla="*/ 610 h 871"/>
                  <a:gd name="T2" fmla="*/ 451 w 1564"/>
                  <a:gd name="T3" fmla="*/ 744 h 871"/>
                  <a:gd name="T4" fmla="*/ 585 w 1564"/>
                  <a:gd name="T5" fmla="*/ 870 h 871"/>
                  <a:gd name="T6" fmla="*/ 710 w 1564"/>
                  <a:gd name="T7" fmla="*/ 744 h 871"/>
                  <a:gd name="T8" fmla="*/ 585 w 1564"/>
                  <a:gd name="T9" fmla="*/ 610 h 871"/>
                  <a:gd name="T10" fmla="*/ 585 w 1564"/>
                  <a:gd name="T11" fmla="*/ 811 h 871"/>
                  <a:gd name="T12" fmla="*/ 518 w 1564"/>
                  <a:gd name="T13" fmla="*/ 744 h 871"/>
                  <a:gd name="T14" fmla="*/ 585 w 1564"/>
                  <a:gd name="T15" fmla="*/ 677 h 871"/>
                  <a:gd name="T16" fmla="*/ 643 w 1564"/>
                  <a:gd name="T17" fmla="*/ 744 h 871"/>
                  <a:gd name="T18" fmla="*/ 585 w 1564"/>
                  <a:gd name="T19" fmla="*/ 811 h 871"/>
                  <a:gd name="T20" fmla="*/ 1563 w 1564"/>
                  <a:gd name="T21" fmla="*/ 519 h 871"/>
                  <a:gd name="T22" fmla="*/ 1563 w 1564"/>
                  <a:gd name="T23" fmla="*/ 652 h 871"/>
                  <a:gd name="T24" fmla="*/ 1505 w 1564"/>
                  <a:gd name="T25" fmla="*/ 719 h 871"/>
                  <a:gd name="T26" fmla="*/ 1429 w 1564"/>
                  <a:gd name="T27" fmla="*/ 719 h 871"/>
                  <a:gd name="T28" fmla="*/ 1262 w 1564"/>
                  <a:gd name="T29" fmla="*/ 569 h 871"/>
                  <a:gd name="T30" fmla="*/ 1095 w 1564"/>
                  <a:gd name="T31" fmla="*/ 719 h 871"/>
                  <a:gd name="T32" fmla="*/ 752 w 1564"/>
                  <a:gd name="T33" fmla="*/ 719 h 871"/>
                  <a:gd name="T34" fmla="*/ 585 w 1564"/>
                  <a:gd name="T35" fmla="*/ 569 h 871"/>
                  <a:gd name="T36" fmla="*/ 409 w 1564"/>
                  <a:gd name="T37" fmla="*/ 719 h 871"/>
                  <a:gd name="T38" fmla="*/ 326 w 1564"/>
                  <a:gd name="T39" fmla="*/ 719 h 871"/>
                  <a:gd name="T40" fmla="*/ 267 w 1564"/>
                  <a:gd name="T41" fmla="*/ 652 h 871"/>
                  <a:gd name="T42" fmla="*/ 267 w 1564"/>
                  <a:gd name="T43" fmla="*/ 519 h 871"/>
                  <a:gd name="T44" fmla="*/ 1563 w 1564"/>
                  <a:gd name="T45" fmla="*/ 519 h 871"/>
                  <a:gd name="T46" fmla="*/ 1262 w 1564"/>
                  <a:gd name="T47" fmla="*/ 610 h 871"/>
                  <a:gd name="T48" fmla="*/ 1128 w 1564"/>
                  <a:gd name="T49" fmla="*/ 744 h 871"/>
                  <a:gd name="T50" fmla="*/ 1262 w 1564"/>
                  <a:gd name="T51" fmla="*/ 870 h 871"/>
                  <a:gd name="T52" fmla="*/ 1396 w 1564"/>
                  <a:gd name="T53" fmla="*/ 744 h 871"/>
                  <a:gd name="T54" fmla="*/ 1262 w 1564"/>
                  <a:gd name="T55" fmla="*/ 610 h 871"/>
                  <a:gd name="T56" fmla="*/ 1262 w 1564"/>
                  <a:gd name="T57" fmla="*/ 811 h 871"/>
                  <a:gd name="T58" fmla="*/ 1195 w 1564"/>
                  <a:gd name="T59" fmla="*/ 744 h 871"/>
                  <a:gd name="T60" fmla="*/ 1262 w 1564"/>
                  <a:gd name="T61" fmla="*/ 677 h 871"/>
                  <a:gd name="T62" fmla="*/ 1329 w 1564"/>
                  <a:gd name="T63" fmla="*/ 744 h 871"/>
                  <a:gd name="T64" fmla="*/ 1262 w 1564"/>
                  <a:gd name="T65" fmla="*/ 811 h 871"/>
                  <a:gd name="T66" fmla="*/ 1538 w 1564"/>
                  <a:gd name="T67" fmla="*/ 376 h 871"/>
                  <a:gd name="T68" fmla="*/ 1295 w 1564"/>
                  <a:gd name="T69" fmla="*/ 134 h 871"/>
                  <a:gd name="T70" fmla="*/ 1229 w 1564"/>
                  <a:gd name="T71" fmla="*/ 109 h 871"/>
                  <a:gd name="T72" fmla="*/ 1112 w 1564"/>
                  <a:gd name="T73" fmla="*/ 109 h 871"/>
                  <a:gd name="T74" fmla="*/ 1112 w 1564"/>
                  <a:gd name="T75" fmla="*/ 59 h 871"/>
                  <a:gd name="T76" fmla="*/ 1045 w 1564"/>
                  <a:gd name="T77" fmla="*/ 0 h 871"/>
                  <a:gd name="T78" fmla="*/ 326 w 1564"/>
                  <a:gd name="T79" fmla="*/ 0 h 871"/>
                  <a:gd name="T80" fmla="*/ 267 w 1564"/>
                  <a:gd name="T81" fmla="*/ 59 h 871"/>
                  <a:gd name="T82" fmla="*/ 267 w 1564"/>
                  <a:gd name="T83" fmla="*/ 75 h 871"/>
                  <a:gd name="T84" fmla="*/ 8 w 1564"/>
                  <a:gd name="T85" fmla="*/ 101 h 871"/>
                  <a:gd name="T86" fmla="*/ 459 w 1564"/>
                  <a:gd name="T87" fmla="*/ 159 h 871"/>
                  <a:gd name="T88" fmla="*/ 0 w 1564"/>
                  <a:gd name="T89" fmla="*/ 209 h 871"/>
                  <a:gd name="T90" fmla="*/ 459 w 1564"/>
                  <a:gd name="T91" fmla="*/ 268 h 871"/>
                  <a:gd name="T92" fmla="*/ 0 w 1564"/>
                  <a:gd name="T93" fmla="*/ 309 h 871"/>
                  <a:gd name="T94" fmla="*/ 267 w 1564"/>
                  <a:gd name="T95" fmla="*/ 360 h 871"/>
                  <a:gd name="T96" fmla="*/ 267 w 1564"/>
                  <a:gd name="T97" fmla="*/ 485 h 871"/>
                  <a:gd name="T98" fmla="*/ 1563 w 1564"/>
                  <a:gd name="T99" fmla="*/ 485 h 871"/>
                  <a:gd name="T100" fmla="*/ 1563 w 1564"/>
                  <a:gd name="T101" fmla="*/ 435 h 871"/>
                  <a:gd name="T102" fmla="*/ 1538 w 1564"/>
                  <a:gd name="T103" fmla="*/ 376 h 871"/>
                  <a:gd name="T104" fmla="*/ 1429 w 1564"/>
                  <a:gd name="T105" fmla="*/ 385 h 871"/>
                  <a:gd name="T106" fmla="*/ 1195 w 1564"/>
                  <a:gd name="T107" fmla="*/ 385 h 871"/>
                  <a:gd name="T108" fmla="*/ 1178 w 1564"/>
                  <a:gd name="T109" fmla="*/ 376 h 871"/>
                  <a:gd name="T110" fmla="*/ 1178 w 1564"/>
                  <a:gd name="T111" fmla="*/ 193 h 871"/>
                  <a:gd name="T112" fmla="*/ 1195 w 1564"/>
                  <a:gd name="T113" fmla="*/ 184 h 871"/>
                  <a:gd name="T114" fmla="*/ 1237 w 1564"/>
                  <a:gd name="T115" fmla="*/ 184 h 871"/>
                  <a:gd name="T116" fmla="*/ 1245 w 1564"/>
                  <a:gd name="T117" fmla="*/ 184 h 871"/>
                  <a:gd name="T118" fmla="*/ 1438 w 1564"/>
                  <a:gd name="T119" fmla="*/ 368 h 871"/>
                  <a:gd name="T120" fmla="*/ 1429 w 1564"/>
                  <a:gd name="T121" fmla="*/ 385 h 871"/>
                  <a:gd name="T122" fmla="*/ 1429 w 1564"/>
                  <a:gd name="T123" fmla="*/ 385 h 871"/>
                  <a:gd name="T124" fmla="*/ 1429 w 1564"/>
                  <a:gd name="T125" fmla="*/ 385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64" h="871">
                    <a:moveTo>
                      <a:pt x="585" y="610"/>
                    </a:moveTo>
                    <a:cubicBezTo>
                      <a:pt x="510" y="610"/>
                      <a:pt x="451" y="669"/>
                      <a:pt x="451" y="744"/>
                    </a:cubicBezTo>
                    <a:cubicBezTo>
                      <a:pt x="451" y="820"/>
                      <a:pt x="510" y="870"/>
                      <a:pt x="585" y="870"/>
                    </a:cubicBezTo>
                    <a:cubicBezTo>
                      <a:pt x="652" y="870"/>
                      <a:pt x="710" y="820"/>
                      <a:pt x="710" y="744"/>
                    </a:cubicBezTo>
                    <a:cubicBezTo>
                      <a:pt x="710" y="669"/>
                      <a:pt x="652" y="610"/>
                      <a:pt x="585" y="610"/>
                    </a:cubicBezTo>
                    <a:close/>
                    <a:moveTo>
                      <a:pt x="585" y="811"/>
                    </a:moveTo>
                    <a:cubicBezTo>
                      <a:pt x="543" y="811"/>
                      <a:pt x="518" y="778"/>
                      <a:pt x="518" y="744"/>
                    </a:cubicBezTo>
                    <a:cubicBezTo>
                      <a:pt x="518" y="711"/>
                      <a:pt x="543" y="677"/>
                      <a:pt x="585" y="677"/>
                    </a:cubicBezTo>
                    <a:cubicBezTo>
                      <a:pt x="618" y="677"/>
                      <a:pt x="643" y="711"/>
                      <a:pt x="643" y="744"/>
                    </a:cubicBezTo>
                    <a:cubicBezTo>
                      <a:pt x="643" y="778"/>
                      <a:pt x="618" y="811"/>
                      <a:pt x="585" y="811"/>
                    </a:cubicBezTo>
                    <a:close/>
                    <a:moveTo>
                      <a:pt x="1563" y="519"/>
                    </a:moveTo>
                    <a:cubicBezTo>
                      <a:pt x="1563" y="652"/>
                      <a:pt x="1563" y="652"/>
                      <a:pt x="1563" y="652"/>
                    </a:cubicBezTo>
                    <a:cubicBezTo>
                      <a:pt x="1563" y="694"/>
                      <a:pt x="1538" y="719"/>
                      <a:pt x="1505" y="719"/>
                    </a:cubicBezTo>
                    <a:cubicBezTo>
                      <a:pt x="1429" y="719"/>
                      <a:pt x="1429" y="719"/>
                      <a:pt x="1429" y="719"/>
                    </a:cubicBezTo>
                    <a:cubicBezTo>
                      <a:pt x="1421" y="636"/>
                      <a:pt x="1346" y="569"/>
                      <a:pt x="1262" y="569"/>
                    </a:cubicBezTo>
                    <a:cubicBezTo>
                      <a:pt x="1178" y="569"/>
                      <a:pt x="1103" y="636"/>
                      <a:pt x="1095" y="719"/>
                    </a:cubicBezTo>
                    <a:cubicBezTo>
                      <a:pt x="752" y="719"/>
                      <a:pt x="752" y="719"/>
                      <a:pt x="752" y="719"/>
                    </a:cubicBezTo>
                    <a:cubicBezTo>
                      <a:pt x="735" y="636"/>
                      <a:pt x="669" y="569"/>
                      <a:pt x="585" y="569"/>
                    </a:cubicBezTo>
                    <a:cubicBezTo>
                      <a:pt x="493" y="569"/>
                      <a:pt x="426" y="636"/>
                      <a:pt x="409" y="719"/>
                    </a:cubicBezTo>
                    <a:cubicBezTo>
                      <a:pt x="326" y="719"/>
                      <a:pt x="326" y="719"/>
                      <a:pt x="326" y="719"/>
                    </a:cubicBezTo>
                    <a:cubicBezTo>
                      <a:pt x="292" y="719"/>
                      <a:pt x="267" y="694"/>
                      <a:pt x="267" y="652"/>
                    </a:cubicBezTo>
                    <a:cubicBezTo>
                      <a:pt x="267" y="519"/>
                      <a:pt x="267" y="519"/>
                      <a:pt x="267" y="519"/>
                    </a:cubicBezTo>
                    <a:lnTo>
                      <a:pt x="1563" y="519"/>
                    </a:lnTo>
                    <a:close/>
                    <a:moveTo>
                      <a:pt x="1262" y="610"/>
                    </a:moveTo>
                    <a:cubicBezTo>
                      <a:pt x="1187" y="610"/>
                      <a:pt x="1128" y="669"/>
                      <a:pt x="1128" y="744"/>
                    </a:cubicBezTo>
                    <a:cubicBezTo>
                      <a:pt x="1128" y="820"/>
                      <a:pt x="1187" y="870"/>
                      <a:pt x="1262" y="870"/>
                    </a:cubicBezTo>
                    <a:cubicBezTo>
                      <a:pt x="1337" y="870"/>
                      <a:pt x="1396" y="820"/>
                      <a:pt x="1396" y="744"/>
                    </a:cubicBezTo>
                    <a:cubicBezTo>
                      <a:pt x="1396" y="669"/>
                      <a:pt x="1337" y="610"/>
                      <a:pt x="1262" y="610"/>
                    </a:cubicBezTo>
                    <a:close/>
                    <a:moveTo>
                      <a:pt x="1262" y="811"/>
                    </a:moveTo>
                    <a:cubicBezTo>
                      <a:pt x="1229" y="811"/>
                      <a:pt x="1195" y="778"/>
                      <a:pt x="1195" y="744"/>
                    </a:cubicBezTo>
                    <a:cubicBezTo>
                      <a:pt x="1195" y="711"/>
                      <a:pt x="1229" y="677"/>
                      <a:pt x="1262" y="677"/>
                    </a:cubicBezTo>
                    <a:cubicBezTo>
                      <a:pt x="1295" y="677"/>
                      <a:pt x="1329" y="711"/>
                      <a:pt x="1329" y="744"/>
                    </a:cubicBezTo>
                    <a:cubicBezTo>
                      <a:pt x="1329" y="778"/>
                      <a:pt x="1295" y="811"/>
                      <a:pt x="1262" y="811"/>
                    </a:cubicBezTo>
                    <a:close/>
                    <a:moveTo>
                      <a:pt x="1538" y="376"/>
                    </a:moveTo>
                    <a:cubicBezTo>
                      <a:pt x="1295" y="134"/>
                      <a:pt x="1295" y="134"/>
                      <a:pt x="1295" y="134"/>
                    </a:cubicBezTo>
                    <a:cubicBezTo>
                      <a:pt x="1279" y="117"/>
                      <a:pt x="1254" y="109"/>
                      <a:pt x="1229" y="109"/>
                    </a:cubicBezTo>
                    <a:cubicBezTo>
                      <a:pt x="1112" y="109"/>
                      <a:pt x="1112" y="109"/>
                      <a:pt x="1112" y="109"/>
                    </a:cubicBezTo>
                    <a:cubicBezTo>
                      <a:pt x="1112" y="59"/>
                      <a:pt x="1112" y="59"/>
                      <a:pt x="1112" y="59"/>
                    </a:cubicBezTo>
                    <a:cubicBezTo>
                      <a:pt x="1112" y="25"/>
                      <a:pt x="1078" y="0"/>
                      <a:pt x="1045" y="0"/>
                    </a:cubicBezTo>
                    <a:cubicBezTo>
                      <a:pt x="326" y="0"/>
                      <a:pt x="326" y="0"/>
                      <a:pt x="326" y="0"/>
                    </a:cubicBezTo>
                    <a:cubicBezTo>
                      <a:pt x="292" y="0"/>
                      <a:pt x="267" y="25"/>
                      <a:pt x="267" y="59"/>
                    </a:cubicBezTo>
                    <a:cubicBezTo>
                      <a:pt x="267" y="75"/>
                      <a:pt x="267" y="75"/>
                      <a:pt x="267" y="75"/>
                    </a:cubicBezTo>
                    <a:cubicBezTo>
                      <a:pt x="8" y="101"/>
                      <a:pt x="8" y="101"/>
                      <a:pt x="8" y="101"/>
                    </a:cubicBezTo>
                    <a:cubicBezTo>
                      <a:pt x="459" y="159"/>
                      <a:pt x="459" y="159"/>
                      <a:pt x="459" y="159"/>
                    </a:cubicBezTo>
                    <a:cubicBezTo>
                      <a:pt x="0" y="209"/>
                      <a:pt x="0" y="209"/>
                      <a:pt x="0" y="209"/>
                    </a:cubicBezTo>
                    <a:cubicBezTo>
                      <a:pt x="459" y="268"/>
                      <a:pt x="459" y="268"/>
                      <a:pt x="459" y="268"/>
                    </a:cubicBezTo>
                    <a:cubicBezTo>
                      <a:pt x="0" y="309"/>
                      <a:pt x="0" y="309"/>
                      <a:pt x="0" y="309"/>
                    </a:cubicBezTo>
                    <a:cubicBezTo>
                      <a:pt x="267" y="360"/>
                      <a:pt x="267" y="360"/>
                      <a:pt x="267" y="360"/>
                    </a:cubicBezTo>
                    <a:cubicBezTo>
                      <a:pt x="267" y="485"/>
                      <a:pt x="267" y="485"/>
                      <a:pt x="267" y="485"/>
                    </a:cubicBezTo>
                    <a:cubicBezTo>
                      <a:pt x="1563" y="485"/>
                      <a:pt x="1563" y="485"/>
                      <a:pt x="1563" y="485"/>
                    </a:cubicBezTo>
                    <a:cubicBezTo>
                      <a:pt x="1563" y="435"/>
                      <a:pt x="1563" y="435"/>
                      <a:pt x="1563" y="435"/>
                    </a:cubicBezTo>
                    <a:cubicBezTo>
                      <a:pt x="1563" y="410"/>
                      <a:pt x="1555" y="393"/>
                      <a:pt x="1538" y="376"/>
                    </a:cubicBezTo>
                    <a:close/>
                    <a:moveTo>
                      <a:pt x="1429" y="385"/>
                    </a:moveTo>
                    <a:cubicBezTo>
                      <a:pt x="1195" y="385"/>
                      <a:pt x="1195" y="385"/>
                      <a:pt x="1195" y="385"/>
                    </a:cubicBezTo>
                    <a:cubicBezTo>
                      <a:pt x="1187" y="385"/>
                      <a:pt x="1178" y="376"/>
                      <a:pt x="1178" y="376"/>
                    </a:cubicBezTo>
                    <a:cubicBezTo>
                      <a:pt x="1178" y="193"/>
                      <a:pt x="1178" y="193"/>
                      <a:pt x="1178" y="193"/>
                    </a:cubicBezTo>
                    <a:cubicBezTo>
                      <a:pt x="1178" y="184"/>
                      <a:pt x="1187" y="184"/>
                      <a:pt x="1195" y="184"/>
                    </a:cubicBezTo>
                    <a:cubicBezTo>
                      <a:pt x="1237" y="184"/>
                      <a:pt x="1237" y="184"/>
                      <a:pt x="1237" y="184"/>
                    </a:cubicBezTo>
                    <a:lnTo>
                      <a:pt x="1245" y="184"/>
                    </a:lnTo>
                    <a:cubicBezTo>
                      <a:pt x="1438" y="368"/>
                      <a:pt x="1438" y="368"/>
                      <a:pt x="1438" y="368"/>
                    </a:cubicBezTo>
                    <a:cubicBezTo>
                      <a:pt x="1446" y="376"/>
                      <a:pt x="1438" y="385"/>
                      <a:pt x="1429" y="385"/>
                    </a:cubicBezTo>
                    <a:close/>
                    <a:moveTo>
                      <a:pt x="1429" y="385"/>
                    </a:moveTo>
                    <a:lnTo>
                      <a:pt x="1429" y="385"/>
                    </a:lnTo>
                    <a:close/>
                  </a:path>
                </a:pathLst>
              </a:custGeom>
              <a:solidFill>
                <a:schemeClr val="bg1"/>
              </a:solidFill>
              <a:ln>
                <a:noFill/>
              </a:ln>
              <a:effectLst/>
            </p:spPr>
            <p:txBody>
              <a:bodyPr wrap="none" lIns="243785" tIns="121892" rIns="243785" bIns="121892"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2400" b="0" i="0" u="none" strike="noStrike" kern="1200" cap="none" spc="0" normalizeH="0" baseline="0" noProof="0" dirty="0">
                  <a:ln>
                    <a:noFill/>
                  </a:ln>
                  <a:solidFill>
                    <a:prstClr val="black"/>
                  </a:solidFill>
                  <a:effectLst/>
                  <a:uLnTx/>
                  <a:uFillTx/>
                  <a:latin typeface="Bauhaus 93" panose="04030905020B02020C02" pitchFamily="82" charset="0"/>
                  <a:ea typeface="字魂96号-虎啸手书" panose="00000500000000000000" pitchFamily="2" charset="-122"/>
                  <a:sym typeface="Bauhaus 93" panose="04030905020B02020C02" pitchFamily="82" charset="0"/>
                </a:endParaRPr>
              </a:p>
            </p:txBody>
          </p:sp>
        </p:grpSp>
        <p:grpSp>
          <p:nvGrpSpPr>
            <p:cNvPr id="26" name="组合 25"/>
            <p:cNvGrpSpPr/>
            <p:nvPr/>
          </p:nvGrpSpPr>
          <p:grpSpPr>
            <a:xfrm>
              <a:off x="5594749" y="1849974"/>
              <a:ext cx="432048" cy="432834"/>
              <a:chOff x="5594749" y="1849974"/>
              <a:chExt cx="432048" cy="432834"/>
            </a:xfrm>
          </p:grpSpPr>
          <p:sp>
            <p:nvSpPr>
              <p:cNvPr id="27" name="棱台 26"/>
              <p:cNvSpPr>
                <a:spLocks noChangeArrowheads="1"/>
              </p:cNvSpPr>
              <p:nvPr/>
            </p:nvSpPr>
            <p:spPr bwMode="auto">
              <a:xfrm>
                <a:off x="5594749" y="1849974"/>
                <a:ext cx="432048"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28" name="user-group_74577"/>
              <p:cNvSpPr>
                <a:spLocks noChangeAspect="1"/>
              </p:cNvSpPr>
              <p:nvPr/>
            </p:nvSpPr>
            <p:spPr bwMode="auto">
              <a:xfrm>
                <a:off x="5672311" y="1947532"/>
                <a:ext cx="276924" cy="237718"/>
              </a:xfrm>
              <a:custGeom>
                <a:avLst/>
                <a:gdLst>
                  <a:gd name="connsiteX0" fmla="*/ 246732 w 607286"/>
                  <a:gd name="connsiteY0" fmla="*/ 261798 h 515410"/>
                  <a:gd name="connsiteX1" fmla="*/ 303643 w 607286"/>
                  <a:gd name="connsiteY1" fmla="*/ 283469 h 515410"/>
                  <a:gd name="connsiteX2" fmla="*/ 360554 w 607286"/>
                  <a:gd name="connsiteY2" fmla="*/ 261798 h 515410"/>
                  <a:gd name="connsiteX3" fmla="*/ 499721 w 607286"/>
                  <a:gd name="connsiteY3" fmla="*/ 439385 h 515410"/>
                  <a:gd name="connsiteX4" fmla="*/ 499956 w 607286"/>
                  <a:gd name="connsiteY4" fmla="*/ 447819 h 515410"/>
                  <a:gd name="connsiteX5" fmla="*/ 499956 w 607286"/>
                  <a:gd name="connsiteY5" fmla="*/ 457308 h 515410"/>
                  <a:gd name="connsiteX6" fmla="*/ 303643 w 607286"/>
                  <a:gd name="connsiteY6" fmla="*/ 515410 h 515410"/>
                  <a:gd name="connsiteX7" fmla="*/ 107330 w 607286"/>
                  <a:gd name="connsiteY7" fmla="*/ 457308 h 515410"/>
                  <a:gd name="connsiteX8" fmla="*/ 107330 w 607286"/>
                  <a:gd name="connsiteY8" fmla="*/ 444539 h 515410"/>
                  <a:gd name="connsiteX9" fmla="*/ 107682 w 607286"/>
                  <a:gd name="connsiteY9" fmla="*/ 435519 h 515410"/>
                  <a:gd name="connsiteX10" fmla="*/ 246732 w 607286"/>
                  <a:gd name="connsiteY10" fmla="*/ 261798 h 515410"/>
                  <a:gd name="connsiteX11" fmla="*/ 494038 w 607286"/>
                  <a:gd name="connsiteY11" fmla="*/ 237453 h 515410"/>
                  <a:gd name="connsiteX12" fmla="*/ 607169 w 607286"/>
                  <a:gd name="connsiteY12" fmla="*/ 381785 h 515410"/>
                  <a:gd name="connsiteX13" fmla="*/ 607286 w 607286"/>
                  <a:gd name="connsiteY13" fmla="*/ 388580 h 515410"/>
                  <a:gd name="connsiteX14" fmla="*/ 607286 w 607286"/>
                  <a:gd name="connsiteY14" fmla="*/ 396312 h 515410"/>
                  <a:gd name="connsiteX15" fmla="*/ 527367 w 607286"/>
                  <a:gd name="connsiteY15" fmla="*/ 436730 h 515410"/>
                  <a:gd name="connsiteX16" fmla="*/ 496972 w 607286"/>
                  <a:gd name="connsiteY16" fmla="*/ 296029 h 515410"/>
                  <a:gd name="connsiteX17" fmla="*/ 443927 w 607286"/>
                  <a:gd name="connsiteY17" fmla="*/ 255026 h 515410"/>
                  <a:gd name="connsiteX18" fmla="*/ 447800 w 607286"/>
                  <a:gd name="connsiteY18" fmla="*/ 255143 h 515410"/>
                  <a:gd name="connsiteX19" fmla="*/ 494038 w 607286"/>
                  <a:gd name="connsiteY19" fmla="*/ 237453 h 515410"/>
                  <a:gd name="connsiteX20" fmla="*/ 113199 w 607286"/>
                  <a:gd name="connsiteY20" fmla="*/ 237453 h 515410"/>
                  <a:gd name="connsiteX21" fmla="*/ 159417 w 607286"/>
                  <a:gd name="connsiteY21" fmla="*/ 255143 h 515410"/>
                  <a:gd name="connsiteX22" fmla="*/ 163288 w 607286"/>
                  <a:gd name="connsiteY22" fmla="*/ 255026 h 515410"/>
                  <a:gd name="connsiteX23" fmla="*/ 110266 w 607286"/>
                  <a:gd name="connsiteY23" fmla="*/ 296029 h 515410"/>
                  <a:gd name="connsiteX24" fmla="*/ 79884 w 607286"/>
                  <a:gd name="connsiteY24" fmla="*/ 436730 h 515410"/>
                  <a:gd name="connsiteX25" fmla="*/ 0 w 607286"/>
                  <a:gd name="connsiteY25" fmla="*/ 396312 h 515410"/>
                  <a:gd name="connsiteX26" fmla="*/ 0 w 607286"/>
                  <a:gd name="connsiteY26" fmla="*/ 388580 h 515410"/>
                  <a:gd name="connsiteX27" fmla="*/ 235 w 607286"/>
                  <a:gd name="connsiteY27" fmla="*/ 381785 h 515410"/>
                  <a:gd name="connsiteX28" fmla="*/ 113199 w 607286"/>
                  <a:gd name="connsiteY28" fmla="*/ 237453 h 515410"/>
                  <a:gd name="connsiteX29" fmla="*/ 447940 w 607286"/>
                  <a:gd name="connsiteY29" fmla="*/ 24839 h 515410"/>
                  <a:gd name="connsiteX30" fmla="*/ 532275 w 607286"/>
                  <a:gd name="connsiteY30" fmla="*/ 127229 h 515410"/>
                  <a:gd name="connsiteX31" fmla="*/ 447940 w 607286"/>
                  <a:gd name="connsiteY31" fmla="*/ 229620 h 515410"/>
                  <a:gd name="connsiteX32" fmla="*/ 409350 w 607286"/>
                  <a:gd name="connsiteY32" fmla="*/ 218373 h 515410"/>
                  <a:gd name="connsiteX33" fmla="*/ 435272 w 607286"/>
                  <a:gd name="connsiteY33" fmla="*/ 126058 h 515410"/>
                  <a:gd name="connsiteX34" fmla="*/ 416388 w 607286"/>
                  <a:gd name="connsiteY34" fmla="*/ 28588 h 515410"/>
                  <a:gd name="connsiteX35" fmla="*/ 447940 w 607286"/>
                  <a:gd name="connsiteY35" fmla="*/ 24839 h 515410"/>
                  <a:gd name="connsiteX36" fmla="*/ 159441 w 607286"/>
                  <a:gd name="connsiteY36" fmla="*/ 24839 h 515410"/>
                  <a:gd name="connsiteX37" fmla="*/ 190894 w 607286"/>
                  <a:gd name="connsiteY37" fmla="*/ 28588 h 515410"/>
                  <a:gd name="connsiteX38" fmla="*/ 171999 w 607286"/>
                  <a:gd name="connsiteY38" fmla="*/ 126058 h 515410"/>
                  <a:gd name="connsiteX39" fmla="*/ 197936 w 607286"/>
                  <a:gd name="connsiteY39" fmla="*/ 218373 h 515410"/>
                  <a:gd name="connsiteX40" fmla="*/ 159441 w 607286"/>
                  <a:gd name="connsiteY40" fmla="*/ 229620 h 515410"/>
                  <a:gd name="connsiteX41" fmla="*/ 74940 w 607286"/>
                  <a:gd name="connsiteY41" fmla="*/ 127229 h 515410"/>
                  <a:gd name="connsiteX42" fmla="*/ 159441 w 607286"/>
                  <a:gd name="connsiteY42" fmla="*/ 24839 h 515410"/>
                  <a:gd name="connsiteX43" fmla="*/ 303643 w 607286"/>
                  <a:gd name="connsiteY43" fmla="*/ 0 h 515410"/>
                  <a:gd name="connsiteX44" fmla="*/ 407586 w 607286"/>
                  <a:gd name="connsiteY44" fmla="*/ 126030 h 515410"/>
                  <a:gd name="connsiteX45" fmla="*/ 303643 w 607286"/>
                  <a:gd name="connsiteY45" fmla="*/ 252060 h 515410"/>
                  <a:gd name="connsiteX46" fmla="*/ 199700 w 607286"/>
                  <a:gd name="connsiteY46" fmla="*/ 126030 h 515410"/>
                  <a:gd name="connsiteX47" fmla="*/ 303643 w 607286"/>
                  <a:gd name="connsiteY47" fmla="*/ 0 h 515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07286" h="515410">
                    <a:moveTo>
                      <a:pt x="246732" y="261798"/>
                    </a:moveTo>
                    <a:cubicBezTo>
                      <a:pt x="246732" y="261798"/>
                      <a:pt x="263864" y="283469"/>
                      <a:pt x="303643" y="283469"/>
                    </a:cubicBezTo>
                    <a:cubicBezTo>
                      <a:pt x="343539" y="283469"/>
                      <a:pt x="360554" y="261798"/>
                      <a:pt x="360554" y="261798"/>
                    </a:cubicBezTo>
                    <a:cubicBezTo>
                      <a:pt x="482003" y="283586"/>
                      <a:pt x="497844" y="318143"/>
                      <a:pt x="499721" y="439385"/>
                    </a:cubicBezTo>
                    <a:cubicBezTo>
                      <a:pt x="499839" y="447233"/>
                      <a:pt x="499956" y="448522"/>
                      <a:pt x="499956" y="447819"/>
                    </a:cubicBezTo>
                    <a:cubicBezTo>
                      <a:pt x="499956" y="449928"/>
                      <a:pt x="499956" y="452973"/>
                      <a:pt x="499956" y="457308"/>
                    </a:cubicBezTo>
                    <a:cubicBezTo>
                      <a:pt x="499956" y="457308"/>
                      <a:pt x="471090" y="515410"/>
                      <a:pt x="303643" y="515410"/>
                    </a:cubicBezTo>
                    <a:cubicBezTo>
                      <a:pt x="136313" y="515410"/>
                      <a:pt x="107330" y="457308"/>
                      <a:pt x="107330" y="457308"/>
                    </a:cubicBezTo>
                    <a:cubicBezTo>
                      <a:pt x="107330" y="450513"/>
                      <a:pt x="107330" y="446648"/>
                      <a:pt x="107330" y="444539"/>
                    </a:cubicBezTo>
                    <a:cubicBezTo>
                      <a:pt x="107330" y="445593"/>
                      <a:pt x="107447" y="445125"/>
                      <a:pt x="107682" y="435519"/>
                    </a:cubicBezTo>
                    <a:cubicBezTo>
                      <a:pt x="109794" y="317440"/>
                      <a:pt x="126691" y="283352"/>
                      <a:pt x="246732" y="261798"/>
                    </a:cubicBezTo>
                    <a:close/>
                    <a:moveTo>
                      <a:pt x="494038" y="237453"/>
                    </a:moveTo>
                    <a:cubicBezTo>
                      <a:pt x="592734" y="255260"/>
                      <a:pt x="605526" y="283260"/>
                      <a:pt x="607169" y="381785"/>
                    </a:cubicBezTo>
                    <a:cubicBezTo>
                      <a:pt x="607286" y="388112"/>
                      <a:pt x="607286" y="389166"/>
                      <a:pt x="607286" y="388580"/>
                    </a:cubicBezTo>
                    <a:cubicBezTo>
                      <a:pt x="607286" y="390220"/>
                      <a:pt x="607286" y="392681"/>
                      <a:pt x="607286" y="396312"/>
                    </a:cubicBezTo>
                    <a:cubicBezTo>
                      <a:pt x="607286" y="396312"/>
                      <a:pt x="593673" y="423609"/>
                      <a:pt x="527367" y="436730"/>
                    </a:cubicBezTo>
                    <a:cubicBezTo>
                      <a:pt x="526311" y="372413"/>
                      <a:pt x="520795" y="328598"/>
                      <a:pt x="496972" y="296029"/>
                    </a:cubicBezTo>
                    <a:cubicBezTo>
                      <a:pt x="483241" y="277168"/>
                      <a:pt x="464464" y="264281"/>
                      <a:pt x="443927" y="255026"/>
                    </a:cubicBezTo>
                    <a:cubicBezTo>
                      <a:pt x="445218" y="255026"/>
                      <a:pt x="446509" y="255143"/>
                      <a:pt x="447800" y="255143"/>
                    </a:cubicBezTo>
                    <a:cubicBezTo>
                      <a:pt x="480190" y="255143"/>
                      <a:pt x="494038" y="237453"/>
                      <a:pt x="494038" y="237453"/>
                    </a:cubicBezTo>
                    <a:close/>
                    <a:moveTo>
                      <a:pt x="113199" y="237453"/>
                    </a:moveTo>
                    <a:cubicBezTo>
                      <a:pt x="113199" y="237453"/>
                      <a:pt x="127041" y="255143"/>
                      <a:pt x="159417" y="255143"/>
                    </a:cubicBezTo>
                    <a:cubicBezTo>
                      <a:pt x="160707" y="255143"/>
                      <a:pt x="161998" y="255026"/>
                      <a:pt x="163288" y="255026"/>
                    </a:cubicBezTo>
                    <a:cubicBezTo>
                      <a:pt x="142760" y="264281"/>
                      <a:pt x="124108" y="277168"/>
                      <a:pt x="110266" y="296029"/>
                    </a:cubicBezTo>
                    <a:cubicBezTo>
                      <a:pt x="86453" y="328598"/>
                      <a:pt x="81057" y="372413"/>
                      <a:pt x="79884" y="436730"/>
                    </a:cubicBezTo>
                    <a:cubicBezTo>
                      <a:pt x="13607" y="423609"/>
                      <a:pt x="0" y="396312"/>
                      <a:pt x="0" y="396312"/>
                    </a:cubicBezTo>
                    <a:cubicBezTo>
                      <a:pt x="0" y="392681"/>
                      <a:pt x="0" y="390220"/>
                      <a:pt x="0" y="388580"/>
                    </a:cubicBezTo>
                    <a:cubicBezTo>
                      <a:pt x="0" y="389166"/>
                      <a:pt x="117" y="388112"/>
                      <a:pt x="235" y="381785"/>
                    </a:cubicBezTo>
                    <a:cubicBezTo>
                      <a:pt x="1760" y="283260"/>
                      <a:pt x="14663" y="255260"/>
                      <a:pt x="113199" y="237453"/>
                    </a:cubicBezTo>
                    <a:close/>
                    <a:moveTo>
                      <a:pt x="447940" y="24839"/>
                    </a:moveTo>
                    <a:cubicBezTo>
                      <a:pt x="519842" y="24839"/>
                      <a:pt x="532275" y="70645"/>
                      <a:pt x="532275" y="127229"/>
                    </a:cubicBezTo>
                    <a:cubicBezTo>
                      <a:pt x="532275" y="183814"/>
                      <a:pt x="494506" y="229620"/>
                      <a:pt x="447940" y="229620"/>
                    </a:cubicBezTo>
                    <a:cubicBezTo>
                      <a:pt x="433982" y="229620"/>
                      <a:pt x="420962" y="225520"/>
                      <a:pt x="409350" y="218373"/>
                    </a:cubicBezTo>
                    <a:cubicBezTo>
                      <a:pt x="426123" y="191780"/>
                      <a:pt x="435272" y="159681"/>
                      <a:pt x="435272" y="126058"/>
                    </a:cubicBezTo>
                    <a:cubicBezTo>
                      <a:pt x="435272" y="96419"/>
                      <a:pt x="433044" y="59164"/>
                      <a:pt x="416388" y="28588"/>
                    </a:cubicBezTo>
                    <a:cubicBezTo>
                      <a:pt x="425302" y="26128"/>
                      <a:pt x="435741" y="24839"/>
                      <a:pt x="447940" y="24839"/>
                    </a:cubicBezTo>
                    <a:close/>
                    <a:moveTo>
                      <a:pt x="159441" y="24839"/>
                    </a:moveTo>
                    <a:cubicBezTo>
                      <a:pt x="171529" y="24839"/>
                      <a:pt x="181975" y="26128"/>
                      <a:pt x="190894" y="28588"/>
                    </a:cubicBezTo>
                    <a:cubicBezTo>
                      <a:pt x="174346" y="59164"/>
                      <a:pt x="171999" y="96419"/>
                      <a:pt x="171999" y="126058"/>
                    </a:cubicBezTo>
                    <a:cubicBezTo>
                      <a:pt x="171999" y="159681"/>
                      <a:pt x="181153" y="191780"/>
                      <a:pt x="197936" y="218373"/>
                    </a:cubicBezTo>
                    <a:cubicBezTo>
                      <a:pt x="186434" y="225520"/>
                      <a:pt x="173290" y="229620"/>
                      <a:pt x="159441" y="229620"/>
                    </a:cubicBezTo>
                    <a:cubicBezTo>
                      <a:pt x="112848" y="229620"/>
                      <a:pt x="74940" y="183814"/>
                      <a:pt x="74940" y="127229"/>
                    </a:cubicBezTo>
                    <a:cubicBezTo>
                      <a:pt x="74940" y="70645"/>
                      <a:pt x="87380" y="24839"/>
                      <a:pt x="159441" y="24839"/>
                    </a:cubicBezTo>
                    <a:close/>
                    <a:moveTo>
                      <a:pt x="303643" y="0"/>
                    </a:moveTo>
                    <a:cubicBezTo>
                      <a:pt x="392335" y="0"/>
                      <a:pt x="407586" y="56456"/>
                      <a:pt x="407586" y="126030"/>
                    </a:cubicBezTo>
                    <a:cubicBezTo>
                      <a:pt x="407586" y="195604"/>
                      <a:pt x="361011" y="252060"/>
                      <a:pt x="303643" y="252060"/>
                    </a:cubicBezTo>
                    <a:cubicBezTo>
                      <a:pt x="246275" y="252060"/>
                      <a:pt x="199700" y="195604"/>
                      <a:pt x="199700" y="126030"/>
                    </a:cubicBezTo>
                    <a:cubicBezTo>
                      <a:pt x="199700" y="56456"/>
                      <a:pt x="215069" y="0"/>
                      <a:pt x="303643" y="0"/>
                    </a:cubicBezTo>
                    <a:close/>
                  </a:path>
                </a:pathLst>
              </a:custGeom>
              <a:solidFill>
                <a:schemeClr val="bg1"/>
              </a:solidFill>
              <a:ln>
                <a:noFill/>
              </a:ln>
            </p:spPr>
            <p:txBody>
              <a:bodyPr/>
              <a:lstStyle/>
              <a:p>
                <a:endParaRPr lang="zh-CN" altLang="en-US">
                  <a:latin typeface="华文中宋" panose="02010600040101010101" pitchFamily="2" charset="-122"/>
                  <a:ea typeface="方正黑体简体" panose="02010601030101010101" pitchFamily="2" charset="-122"/>
                  <a:sym typeface="思源黑体旧字形"/>
                </a:endParaRPr>
              </a:p>
            </p:txBody>
          </p:sp>
        </p:grpSp>
      </p:gr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5"/>
                                        </p:tgtEl>
                                        <p:attrNameLst>
                                          <p:attrName>ppt_y</p:attrName>
                                        </p:attrNameLst>
                                      </p:cBhvr>
                                      <p:tavLst>
                                        <p:tav tm="0">
                                          <p:val>
                                            <p:strVal val="#ppt_y"/>
                                          </p:val>
                                        </p:tav>
                                        <p:tav tm="100000">
                                          <p:val>
                                            <p:strVal val="#ppt_y"/>
                                          </p:val>
                                        </p:tav>
                                      </p:tavLst>
                                    </p:anim>
                                    <p:anim calcmode="lin" valueType="num">
                                      <p:cBhvr>
                                        <p:cTn id="17"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5"/>
                                        </p:tgtEl>
                                      </p:cBhvr>
                                    </p:animEffect>
                                  </p:childTnLst>
                                </p:cTn>
                              </p:par>
                            </p:childTnLst>
                          </p:cTn>
                        </p:par>
                        <p:par>
                          <p:cTn id="20" fill="hold">
                            <p:stCondLst>
                              <p:cond delay="2250"/>
                            </p:stCondLst>
                            <p:childTnLst>
                              <p:par>
                                <p:cTn id="21" presetID="22" presetClass="entr" presetSubtype="4"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down)">
                                      <p:cBhvr>
                                        <p:cTn id="23" dur="500"/>
                                        <p:tgtEl>
                                          <p:spTgt spid="29"/>
                                        </p:tgtEl>
                                      </p:cBhvr>
                                    </p:animEffect>
                                  </p:childTnLst>
                                </p:cTn>
                              </p:par>
                            </p:childTnLst>
                          </p:cTn>
                        </p:par>
                        <p:par>
                          <p:cTn id="24" fill="hold">
                            <p:stCondLst>
                              <p:cond delay="2750"/>
                            </p:stCondLst>
                            <p:childTnLst>
                              <p:par>
                                <p:cTn id="25" presetID="22" presetClass="entr" presetSubtype="8"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29" grpId="0" animBg="1"/>
    </p:bld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755576" y="118874"/>
            <a:ext cx="443420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600" b="1" dirty="0">
                <a:solidFill>
                  <a:schemeClr val="bg1"/>
                </a:solidFill>
                <a:latin typeface="+mn-lt"/>
                <a:ea typeface="+mn-ea"/>
                <a:cs typeface="+mn-ea"/>
                <a:sym typeface="+mn-lt"/>
              </a:rPr>
              <a:t>监控、报警、防护失效重大事故隐患解读</a:t>
            </a:r>
          </a:p>
        </p:txBody>
      </p:sp>
      <p:sp>
        <p:nvSpPr>
          <p:cNvPr id="9" name="文本框 8"/>
          <p:cNvSpPr txBox="1"/>
          <p:nvPr/>
        </p:nvSpPr>
        <p:spPr>
          <a:xfrm>
            <a:off x="1547664" y="3835456"/>
            <a:ext cx="2537951" cy="584775"/>
          </a:xfrm>
          <a:prstGeom prst="rect">
            <a:avLst/>
          </a:prstGeom>
          <a:noFill/>
        </p:spPr>
        <p:txBody>
          <a:bodyPr wrap="square">
            <a:spAutoFit/>
          </a:bodyPr>
          <a:lstStyle/>
          <a:p>
            <a:r>
              <a:rPr lang="zh-CN" altLang="en-US" sz="1600" dirty="0">
                <a:solidFill>
                  <a:srgbClr val="FF0000"/>
                </a:solidFill>
              </a:rPr>
              <a:t>熔融金属炉窑冷却水流量差未投用判定为重大隐患</a:t>
            </a:r>
          </a:p>
        </p:txBody>
      </p:sp>
      <p:sp>
        <p:nvSpPr>
          <p:cNvPr id="10" name="文本框 9"/>
          <p:cNvSpPr txBox="1"/>
          <p:nvPr/>
        </p:nvSpPr>
        <p:spPr>
          <a:xfrm>
            <a:off x="4896119" y="3835456"/>
            <a:ext cx="2664296" cy="584775"/>
          </a:xfrm>
          <a:prstGeom prst="rect">
            <a:avLst/>
          </a:prstGeom>
          <a:noFill/>
        </p:spPr>
        <p:txBody>
          <a:bodyPr wrap="square">
            <a:spAutoFit/>
          </a:bodyPr>
          <a:lstStyle/>
          <a:p>
            <a:r>
              <a:rPr lang="zh-CN" altLang="en-US" sz="1600" dirty="0">
                <a:solidFill>
                  <a:srgbClr val="FF0000"/>
                </a:solidFill>
              </a:rPr>
              <a:t>熔融金属炉窑冷却水流量差异常失效判定为重大隐患</a:t>
            </a:r>
          </a:p>
        </p:txBody>
      </p:sp>
      <p:sp>
        <p:nvSpPr>
          <p:cNvPr id="7" name="矩形 6"/>
          <p:cNvSpPr/>
          <p:nvPr/>
        </p:nvSpPr>
        <p:spPr>
          <a:xfrm>
            <a:off x="467544" y="742120"/>
            <a:ext cx="8064896" cy="893526"/>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smtClean="0"/>
              <a:t>   由于</a:t>
            </a:r>
            <a:r>
              <a:rPr lang="zh-CN" altLang="en-US" sz="1600" dirty="0"/>
              <a:t>检测、维护、保养不到位，或者通过关闭、破坏、篡改等方式，造成本标准所列情形中直接关系生产安全的监控、报警、防护等设施、设备、装置，处于未通电、未启用、未联锁、数据</a:t>
            </a:r>
            <a:r>
              <a:rPr lang="zh-CN" altLang="en-US" sz="1600" dirty="0" smtClean="0"/>
              <a:t>失真等</a:t>
            </a:r>
            <a:r>
              <a:rPr lang="zh-CN" altLang="en-US" sz="1600" dirty="0"/>
              <a:t>不能正常运行、使用的状态，均判定为重大事故</a:t>
            </a:r>
            <a:r>
              <a:rPr lang="zh-CN" altLang="en-US" sz="1600" dirty="0" smtClean="0"/>
              <a:t>隐患</a:t>
            </a:r>
            <a:endParaRPr lang="zh-CN" altLang="en-US" sz="1600" dirty="0"/>
          </a:p>
        </p:txBody>
      </p:sp>
      <p:pic>
        <p:nvPicPr>
          <p:cNvPr id="3" name="图片 2"/>
          <p:cNvPicPr>
            <a:picLocks noChangeAspect="1"/>
          </p:cNvPicPr>
          <p:nvPr/>
        </p:nvPicPr>
        <p:blipFill>
          <a:blip r:embed="rId3"/>
          <a:stretch>
            <a:fillRect/>
          </a:stretch>
        </p:blipFill>
        <p:spPr>
          <a:xfrm>
            <a:off x="1637227" y="1955701"/>
            <a:ext cx="2271553" cy="1800000"/>
          </a:xfrm>
          <a:prstGeom prst="rect">
            <a:avLst/>
          </a:prstGeom>
        </p:spPr>
      </p:pic>
      <p:pic>
        <p:nvPicPr>
          <p:cNvPr id="4" name="图片 3"/>
          <p:cNvPicPr>
            <a:picLocks noChangeAspect="1"/>
          </p:cNvPicPr>
          <p:nvPr/>
        </p:nvPicPr>
        <p:blipFill>
          <a:blip r:embed="rId4"/>
          <a:stretch>
            <a:fillRect/>
          </a:stretch>
        </p:blipFill>
        <p:spPr>
          <a:xfrm>
            <a:off x="4716016" y="1955701"/>
            <a:ext cx="3024502" cy="1800000"/>
          </a:xfrm>
          <a:prstGeom prst="rect">
            <a:avLst/>
          </a:prstGeom>
        </p:spPr>
      </p:pic>
      <p:pic>
        <p:nvPicPr>
          <p:cNvPr id="6" name="图片 5"/>
          <p:cNvPicPr>
            <a:picLocks noChangeAspect="1"/>
          </p:cNvPicPr>
          <p:nvPr/>
        </p:nvPicPr>
        <p:blipFill>
          <a:blip r:embed="rId5"/>
          <a:stretch>
            <a:fillRect/>
          </a:stretch>
        </p:blipFill>
        <p:spPr>
          <a:xfrm>
            <a:off x="4832026" y="2040040"/>
            <a:ext cx="357750" cy="357333"/>
          </a:xfrm>
          <a:prstGeom prst="rect">
            <a:avLst/>
          </a:prstGeom>
        </p:spPr>
      </p:pic>
      <p:pic>
        <p:nvPicPr>
          <p:cNvPr id="8" name="图片 7"/>
          <p:cNvPicPr>
            <a:picLocks noChangeAspect="1"/>
          </p:cNvPicPr>
          <p:nvPr/>
        </p:nvPicPr>
        <p:blipFill>
          <a:blip r:embed="rId5"/>
          <a:stretch>
            <a:fillRect/>
          </a:stretch>
        </p:blipFill>
        <p:spPr>
          <a:xfrm>
            <a:off x="1678822" y="2017196"/>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755576" y="118874"/>
            <a:ext cx="443420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600" b="1" dirty="0">
                <a:solidFill>
                  <a:schemeClr val="bg1"/>
                </a:solidFill>
                <a:latin typeface="+mn-lt"/>
                <a:ea typeface="+mn-ea"/>
                <a:cs typeface="+mn-ea"/>
                <a:sym typeface="+mn-lt"/>
              </a:rPr>
              <a:t>监控、报警、防护失效重大事故隐患解读</a:t>
            </a:r>
          </a:p>
        </p:txBody>
      </p:sp>
      <p:sp>
        <p:nvSpPr>
          <p:cNvPr id="6" name="文本框 5"/>
          <p:cNvSpPr txBox="1"/>
          <p:nvPr/>
        </p:nvSpPr>
        <p:spPr>
          <a:xfrm>
            <a:off x="1386646" y="3755845"/>
            <a:ext cx="2681297" cy="584775"/>
          </a:xfrm>
          <a:prstGeom prst="rect">
            <a:avLst/>
          </a:prstGeom>
          <a:noFill/>
        </p:spPr>
        <p:txBody>
          <a:bodyPr wrap="square">
            <a:spAutoFit/>
          </a:bodyPr>
          <a:lstStyle/>
          <a:p>
            <a:r>
              <a:rPr lang="zh-CN" altLang="en-US" sz="1600" dirty="0">
                <a:solidFill>
                  <a:srgbClr val="FF0000"/>
                </a:solidFill>
              </a:rPr>
              <a:t>粉尘涉爆企业使用火花探测器未投用判定为重大隐患</a:t>
            </a:r>
          </a:p>
        </p:txBody>
      </p:sp>
      <p:sp>
        <p:nvSpPr>
          <p:cNvPr id="8" name="文本框 7"/>
          <p:cNvSpPr txBox="1"/>
          <p:nvPr/>
        </p:nvSpPr>
        <p:spPr>
          <a:xfrm>
            <a:off x="4283968" y="3755845"/>
            <a:ext cx="2880320" cy="584775"/>
          </a:xfrm>
          <a:prstGeom prst="rect">
            <a:avLst/>
          </a:prstGeom>
          <a:noFill/>
        </p:spPr>
        <p:txBody>
          <a:bodyPr wrap="square">
            <a:spAutoFit/>
          </a:bodyPr>
          <a:lstStyle/>
          <a:p>
            <a:r>
              <a:rPr lang="zh-CN" altLang="en-US" sz="1600" dirty="0">
                <a:solidFill>
                  <a:srgbClr val="FF0000"/>
                </a:solidFill>
              </a:rPr>
              <a:t>深井铸造铝液溜槽液位探测仪故障未修复判定为重大隐患</a:t>
            </a:r>
          </a:p>
        </p:txBody>
      </p:sp>
      <p:sp>
        <p:nvSpPr>
          <p:cNvPr id="7" name="矩形 6"/>
          <p:cNvSpPr/>
          <p:nvPr/>
        </p:nvSpPr>
        <p:spPr>
          <a:xfrm>
            <a:off x="467544" y="742120"/>
            <a:ext cx="8064896" cy="893526"/>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smtClean="0"/>
              <a:t>   由于</a:t>
            </a:r>
            <a:r>
              <a:rPr lang="zh-CN" altLang="en-US" sz="1600" dirty="0"/>
              <a:t>检测、维护、保养不到位，或者通过关闭、破坏、篡改等方式，造成本标准所列情形中直接关系生产安全的监控、报警、防护等设施、设备、装置，处于未通电、未启用、未联锁、数据</a:t>
            </a:r>
            <a:r>
              <a:rPr lang="zh-CN" altLang="en-US" sz="1600" dirty="0" smtClean="0"/>
              <a:t>失真等</a:t>
            </a:r>
            <a:r>
              <a:rPr lang="zh-CN" altLang="en-US" sz="1600" dirty="0"/>
              <a:t>不能正常运行、使用的状态，均判定为重大事故隐患。</a:t>
            </a:r>
          </a:p>
        </p:txBody>
      </p:sp>
      <p:pic>
        <p:nvPicPr>
          <p:cNvPr id="4" name="图片 3"/>
          <p:cNvPicPr>
            <a:picLocks noChangeAspect="1"/>
          </p:cNvPicPr>
          <p:nvPr/>
        </p:nvPicPr>
        <p:blipFill>
          <a:blip r:embed="rId3"/>
          <a:stretch>
            <a:fillRect/>
          </a:stretch>
        </p:blipFill>
        <p:spPr>
          <a:xfrm>
            <a:off x="1979712" y="1872075"/>
            <a:ext cx="1730015" cy="1800000"/>
          </a:xfrm>
          <a:prstGeom prst="rect">
            <a:avLst/>
          </a:prstGeom>
        </p:spPr>
      </p:pic>
      <p:pic>
        <p:nvPicPr>
          <p:cNvPr id="5" name="图片 4"/>
          <p:cNvPicPr>
            <a:picLocks noChangeAspect="1"/>
          </p:cNvPicPr>
          <p:nvPr/>
        </p:nvPicPr>
        <p:blipFill>
          <a:blip r:embed="rId4"/>
          <a:stretch>
            <a:fillRect/>
          </a:stretch>
        </p:blipFill>
        <p:spPr>
          <a:xfrm>
            <a:off x="4932040" y="1879415"/>
            <a:ext cx="1362562" cy="1800000"/>
          </a:xfrm>
          <a:prstGeom prst="rect">
            <a:avLst/>
          </a:prstGeom>
        </p:spPr>
      </p:pic>
      <p:pic>
        <p:nvPicPr>
          <p:cNvPr id="10" name="图片 9"/>
          <p:cNvPicPr>
            <a:picLocks noChangeAspect="1"/>
          </p:cNvPicPr>
          <p:nvPr/>
        </p:nvPicPr>
        <p:blipFill>
          <a:blip r:embed="rId5"/>
          <a:stretch>
            <a:fillRect/>
          </a:stretch>
        </p:blipFill>
        <p:spPr>
          <a:xfrm>
            <a:off x="2051720" y="1923677"/>
            <a:ext cx="357750" cy="357333"/>
          </a:xfrm>
          <a:prstGeom prst="rect">
            <a:avLst/>
          </a:prstGeom>
        </p:spPr>
      </p:pic>
      <p:pic>
        <p:nvPicPr>
          <p:cNvPr id="11" name="图片 10"/>
          <p:cNvPicPr>
            <a:picLocks noChangeAspect="1"/>
          </p:cNvPicPr>
          <p:nvPr/>
        </p:nvPicPr>
        <p:blipFill>
          <a:blip r:embed="rId5"/>
          <a:stretch>
            <a:fillRect/>
          </a:stretch>
        </p:blipFill>
        <p:spPr>
          <a:xfrm>
            <a:off x="5010901" y="1923678"/>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9339" y="8174"/>
            <a:ext cx="9144000" cy="31748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3" name="Rectangle 3"/>
          <p:cNvSpPr txBox="1">
            <a:spLocks noChangeArrowheads="1"/>
          </p:cNvSpPr>
          <p:nvPr/>
        </p:nvSpPr>
        <p:spPr>
          <a:xfrm>
            <a:off x="597535" y="1275715"/>
            <a:ext cx="7576820" cy="100838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b="1" dirty="0" smtClean="0">
                <a:solidFill>
                  <a:schemeClr val="bg1"/>
                </a:solidFill>
                <a:latin typeface="+mn-lt"/>
                <a:ea typeface="+mn-ea"/>
                <a:cs typeface="+mn-ea"/>
                <a:sym typeface="+mn-lt"/>
              </a:rPr>
              <a:t>感谢聆听！</a:t>
            </a:r>
            <a:endParaRPr lang="zh-CN" altLang="en-US" b="1" dirty="0">
              <a:solidFill>
                <a:schemeClr val="bg1"/>
              </a:solidFill>
              <a:latin typeface="+mn-lt"/>
              <a:ea typeface="+mn-ea"/>
              <a:cs typeface="+mn-ea"/>
              <a:sym typeface="+mn-lt"/>
            </a:endParaRPr>
          </a:p>
        </p:txBody>
      </p:sp>
      <p:cxnSp>
        <p:nvCxnSpPr>
          <p:cNvPr id="31" name="直接连接符 30"/>
          <p:cNvCxnSpPr/>
          <p:nvPr/>
        </p:nvCxnSpPr>
        <p:spPr>
          <a:xfrm>
            <a:off x="0" y="2649091"/>
            <a:ext cx="9144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3"/>
                                        </p:tgtEl>
                                        <p:attrNameLst>
                                          <p:attrName>style.visibility</p:attrName>
                                        </p:attrNameLst>
                                      </p:cBhvr>
                                      <p:to>
                                        <p:strVal val="visible"/>
                                      </p:to>
                                    </p:set>
                                    <p:anim calcmode="lin" valueType="num">
                                      <p:cBhvr>
                                        <p:cTn id="7" dur="500" fill="hold"/>
                                        <p:tgtEl>
                                          <p:spTgt spid="4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3"/>
                                        </p:tgtEl>
                                        <p:attrNameLst>
                                          <p:attrName>ppt_y</p:attrName>
                                        </p:attrNameLst>
                                      </p:cBhvr>
                                      <p:tavLst>
                                        <p:tav tm="0">
                                          <p:val>
                                            <p:strVal val="#ppt_y"/>
                                          </p:val>
                                        </p:tav>
                                        <p:tav tm="100000">
                                          <p:val>
                                            <p:strVal val="#ppt_y"/>
                                          </p:val>
                                        </p:tav>
                                      </p:tavLst>
                                    </p:anim>
                                    <p:anim calcmode="lin" valueType="num">
                                      <p:cBhvr>
                                        <p:cTn id="9" dur="500" fill="hold"/>
                                        <p:tgtEl>
                                          <p:spTgt spid="4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剪去单角的矩形 1"/>
          <p:cNvSpPr/>
          <p:nvPr/>
        </p:nvSpPr>
        <p:spPr>
          <a:xfrm>
            <a:off x="0" y="1707654"/>
            <a:ext cx="2448272" cy="2016224"/>
          </a:xfrm>
          <a:prstGeom prst="snip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文本框 3"/>
          <p:cNvSpPr txBox="1"/>
          <p:nvPr/>
        </p:nvSpPr>
        <p:spPr>
          <a:xfrm>
            <a:off x="410451" y="1930936"/>
            <a:ext cx="1553630" cy="1569660"/>
          </a:xfrm>
          <a:prstGeom prst="rect">
            <a:avLst/>
          </a:prstGeom>
          <a:noFill/>
        </p:spPr>
        <p:txBody>
          <a:bodyPr wrap="none" rtlCol="0">
            <a:spAutoFit/>
          </a:bodyPr>
          <a:lstStyle/>
          <a:p>
            <a:r>
              <a:rPr lang="en-US" altLang="zh-CN" sz="9600" dirty="0">
                <a:solidFill>
                  <a:schemeClr val="bg1"/>
                </a:solidFill>
                <a:cs typeface="+mn-ea"/>
                <a:sym typeface="+mn-lt"/>
              </a:rPr>
              <a:t>03</a:t>
            </a:r>
            <a:endParaRPr lang="zh-CN" altLang="en-US" sz="9600" dirty="0">
              <a:solidFill>
                <a:schemeClr val="bg1"/>
              </a:solidFill>
              <a:cs typeface="+mn-ea"/>
              <a:sym typeface="+mn-lt"/>
            </a:endParaRPr>
          </a:p>
        </p:txBody>
      </p:sp>
      <p:sp>
        <p:nvSpPr>
          <p:cNvPr id="5" name="文本框 4"/>
          <p:cNvSpPr txBox="1"/>
          <p:nvPr/>
        </p:nvSpPr>
        <p:spPr>
          <a:xfrm>
            <a:off x="2690648" y="2392597"/>
            <a:ext cx="3877985" cy="2308324"/>
          </a:xfrm>
          <a:prstGeom prst="rect">
            <a:avLst/>
          </a:prstGeom>
          <a:noFill/>
        </p:spPr>
        <p:txBody>
          <a:bodyPr wrap="none" rtlCol="0">
            <a:spAutoFit/>
          </a:bodyPr>
          <a:lstStyle/>
          <a:p>
            <a:r>
              <a:rPr lang="zh-CN" altLang="en-US" sz="4800" b="1" dirty="0">
                <a:solidFill>
                  <a:schemeClr val="tx1">
                    <a:lumMod val="75000"/>
                    <a:lumOff val="25000"/>
                  </a:schemeClr>
                </a:solidFill>
                <a:cs typeface="+mn-ea"/>
                <a:sym typeface="+mn-lt"/>
              </a:rPr>
              <a:t>冶金企业重大</a:t>
            </a:r>
            <a:endParaRPr lang="en-US" altLang="zh-CN" sz="4800" b="1" dirty="0">
              <a:solidFill>
                <a:schemeClr val="tx1">
                  <a:lumMod val="75000"/>
                  <a:lumOff val="25000"/>
                </a:schemeClr>
              </a:solidFill>
              <a:cs typeface="+mn-ea"/>
              <a:sym typeface="+mn-lt"/>
            </a:endParaRPr>
          </a:p>
          <a:p>
            <a:r>
              <a:rPr lang="zh-CN" altLang="en-US" sz="4800" b="1" dirty="0">
                <a:solidFill>
                  <a:schemeClr val="tx1">
                    <a:lumMod val="75000"/>
                    <a:lumOff val="25000"/>
                  </a:schemeClr>
                </a:solidFill>
                <a:cs typeface="+mn-ea"/>
                <a:sym typeface="+mn-lt"/>
              </a:rPr>
              <a:t>事故隐患解读</a:t>
            </a:r>
          </a:p>
          <a:p>
            <a:endParaRPr lang="zh-CN" altLang="en-US" sz="4800" b="1" dirty="0">
              <a:solidFill>
                <a:schemeClr val="tx1">
                  <a:lumMod val="75000"/>
                  <a:lumOff val="25000"/>
                </a:schemeClr>
              </a:solidFill>
              <a:cs typeface="+mn-ea"/>
              <a:sym typeface="+mn-lt"/>
            </a:endParaRPr>
          </a:p>
        </p:txBody>
      </p:sp>
      <p:sp>
        <p:nvSpPr>
          <p:cNvPr id="29" name="矩形 28"/>
          <p:cNvSpPr/>
          <p:nvPr/>
        </p:nvSpPr>
        <p:spPr>
          <a:xfrm>
            <a:off x="6731657" y="1707653"/>
            <a:ext cx="2448272" cy="20162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21" name="组合 20"/>
          <p:cNvGrpSpPr/>
          <p:nvPr/>
        </p:nvGrpSpPr>
        <p:grpSpPr>
          <a:xfrm>
            <a:off x="3002461" y="1849974"/>
            <a:ext cx="3024336" cy="432834"/>
            <a:chOff x="3002461" y="1849974"/>
            <a:chExt cx="3024336" cy="432834"/>
          </a:xfrm>
        </p:grpSpPr>
        <p:grpSp>
          <p:nvGrpSpPr>
            <p:cNvPr id="22" name="组合 21"/>
            <p:cNvGrpSpPr/>
            <p:nvPr/>
          </p:nvGrpSpPr>
          <p:grpSpPr>
            <a:xfrm>
              <a:off x="3002461" y="1849974"/>
              <a:ext cx="432833" cy="432834"/>
              <a:chOff x="3002461" y="1849974"/>
              <a:chExt cx="432833" cy="432834"/>
            </a:xfrm>
          </p:grpSpPr>
          <p:sp>
            <p:nvSpPr>
              <p:cNvPr id="49" name="棱台 48"/>
              <p:cNvSpPr>
                <a:spLocks noChangeArrowheads="1"/>
              </p:cNvSpPr>
              <p:nvPr/>
            </p:nvSpPr>
            <p:spPr bwMode="auto">
              <a:xfrm>
                <a:off x="3002461" y="1849974"/>
                <a:ext cx="432833"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52" name="KSO_Shape"/>
              <p:cNvSpPr/>
              <p:nvPr/>
            </p:nvSpPr>
            <p:spPr>
              <a:xfrm>
                <a:off x="3122920" y="1945182"/>
                <a:ext cx="191914" cy="242418"/>
              </a:xfrm>
              <a:custGeom>
                <a:avLst/>
                <a:gdLst>
                  <a:gd name="connsiteX0" fmla="*/ 1837010 w 4772887"/>
                  <a:gd name="connsiteY0" fmla="*/ 5450128 h 6032500"/>
                  <a:gd name="connsiteX1" fmla="*/ 2935877 w 4772887"/>
                  <a:gd name="connsiteY1" fmla="*/ 5450128 h 6032500"/>
                  <a:gd name="connsiteX2" fmla="*/ 2938893 w 4772887"/>
                  <a:gd name="connsiteY2" fmla="*/ 5480050 h 6032500"/>
                  <a:gd name="connsiteX3" fmla="*/ 2386443 w 4772887"/>
                  <a:gd name="connsiteY3" fmla="*/ 6032500 h 6032500"/>
                  <a:gd name="connsiteX4" fmla="*/ 1833993 w 4772887"/>
                  <a:gd name="connsiteY4" fmla="*/ 5480050 h 6032500"/>
                  <a:gd name="connsiteX5" fmla="*/ 2386443 w 4772887"/>
                  <a:gd name="connsiteY5" fmla="*/ 0 h 6032500"/>
                  <a:gd name="connsiteX6" fmla="*/ 2938893 w 4772887"/>
                  <a:gd name="connsiteY6" fmla="*/ 552450 h 6032500"/>
                  <a:gd name="connsiteX7" fmla="*/ 2938893 w 4772887"/>
                  <a:gd name="connsiteY7" fmla="*/ 667402 h 6032500"/>
                  <a:gd name="connsiteX8" fmla="*/ 3023664 w 4772887"/>
                  <a:gd name="connsiteY8" fmla="*/ 689199 h 6032500"/>
                  <a:gd name="connsiteX9" fmla="*/ 4069193 w 4772887"/>
                  <a:gd name="connsiteY9" fmla="*/ 2110322 h 6032500"/>
                  <a:gd name="connsiteX10" fmla="*/ 4069193 w 4772887"/>
                  <a:gd name="connsiteY10" fmla="*/ 3439578 h 6032500"/>
                  <a:gd name="connsiteX11" fmla="*/ 4002295 w 4772887"/>
                  <a:gd name="connsiteY11" fmla="*/ 3882070 h 6032500"/>
                  <a:gd name="connsiteX12" fmla="*/ 3986838 w 4772887"/>
                  <a:gd name="connsiteY12" fmla="*/ 3924300 h 6032500"/>
                  <a:gd name="connsiteX13" fmla="*/ 4207737 w 4772887"/>
                  <a:gd name="connsiteY13" fmla="*/ 3924300 h 6032500"/>
                  <a:gd name="connsiteX14" fmla="*/ 4772887 w 4772887"/>
                  <a:gd name="connsiteY14" fmla="*/ 4489450 h 6032500"/>
                  <a:gd name="connsiteX15" fmla="*/ 4772887 w 4772887"/>
                  <a:gd name="connsiteY15" fmla="*/ 4914895 h 6032500"/>
                  <a:gd name="connsiteX16" fmla="*/ 4633182 w 4772887"/>
                  <a:gd name="connsiteY16" fmla="*/ 5054600 h 6032500"/>
                  <a:gd name="connsiteX17" fmla="*/ 139705 w 4772887"/>
                  <a:gd name="connsiteY17" fmla="*/ 5054600 h 6032500"/>
                  <a:gd name="connsiteX18" fmla="*/ 0 w 4772887"/>
                  <a:gd name="connsiteY18" fmla="*/ 4914895 h 6032500"/>
                  <a:gd name="connsiteX19" fmla="*/ 0 w 4772887"/>
                  <a:gd name="connsiteY19" fmla="*/ 4489450 h 6032500"/>
                  <a:gd name="connsiteX20" fmla="*/ 565150 w 4772887"/>
                  <a:gd name="connsiteY20" fmla="*/ 3924300 h 6032500"/>
                  <a:gd name="connsiteX21" fmla="*/ 786048 w 4772887"/>
                  <a:gd name="connsiteY21" fmla="*/ 3924300 h 6032500"/>
                  <a:gd name="connsiteX22" fmla="*/ 770591 w 4772887"/>
                  <a:gd name="connsiteY22" fmla="*/ 3882070 h 6032500"/>
                  <a:gd name="connsiteX23" fmla="*/ 703693 w 4772887"/>
                  <a:gd name="connsiteY23" fmla="*/ 3439578 h 6032500"/>
                  <a:gd name="connsiteX24" fmla="*/ 703693 w 4772887"/>
                  <a:gd name="connsiteY24" fmla="*/ 2110322 h 6032500"/>
                  <a:gd name="connsiteX25" fmla="*/ 1749223 w 4772887"/>
                  <a:gd name="connsiteY25" fmla="*/ 689199 h 6032500"/>
                  <a:gd name="connsiteX26" fmla="*/ 1833993 w 4772887"/>
                  <a:gd name="connsiteY26" fmla="*/ 667402 h 6032500"/>
                  <a:gd name="connsiteX27" fmla="*/ 1833993 w 4772887"/>
                  <a:gd name="connsiteY27" fmla="*/ 552450 h 6032500"/>
                  <a:gd name="connsiteX28" fmla="*/ 2386443 w 4772887"/>
                  <a:gd name="connsiteY28" fmla="*/ 0 h 603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772887" h="6032500">
                    <a:moveTo>
                      <a:pt x="1837010" y="5450128"/>
                    </a:moveTo>
                    <a:lnTo>
                      <a:pt x="2935877" y="5450128"/>
                    </a:lnTo>
                    <a:lnTo>
                      <a:pt x="2938893" y="5480050"/>
                    </a:lnTo>
                    <a:cubicBezTo>
                      <a:pt x="2938893" y="5785160"/>
                      <a:pt x="2691553" y="6032500"/>
                      <a:pt x="2386443" y="6032500"/>
                    </a:cubicBezTo>
                    <a:cubicBezTo>
                      <a:pt x="2081333" y="6032500"/>
                      <a:pt x="1833993" y="5785160"/>
                      <a:pt x="1833993" y="5480050"/>
                    </a:cubicBezTo>
                    <a:close/>
                    <a:moveTo>
                      <a:pt x="2386443" y="0"/>
                    </a:moveTo>
                    <a:cubicBezTo>
                      <a:pt x="2691553" y="0"/>
                      <a:pt x="2938893" y="247340"/>
                      <a:pt x="2938893" y="552450"/>
                    </a:cubicBezTo>
                    <a:lnTo>
                      <a:pt x="2938893" y="667402"/>
                    </a:lnTo>
                    <a:lnTo>
                      <a:pt x="3023664" y="689199"/>
                    </a:lnTo>
                    <a:cubicBezTo>
                      <a:pt x="3629391" y="877599"/>
                      <a:pt x="4069193" y="1442600"/>
                      <a:pt x="4069193" y="2110322"/>
                    </a:cubicBezTo>
                    <a:lnTo>
                      <a:pt x="4069193" y="3439578"/>
                    </a:lnTo>
                    <a:cubicBezTo>
                      <a:pt x="4069193" y="3593668"/>
                      <a:pt x="4045772" y="3742287"/>
                      <a:pt x="4002295" y="3882070"/>
                    </a:cubicBezTo>
                    <a:lnTo>
                      <a:pt x="3986838" y="3924300"/>
                    </a:lnTo>
                    <a:lnTo>
                      <a:pt x="4207737" y="3924300"/>
                    </a:lnTo>
                    <a:cubicBezTo>
                      <a:pt x="4519861" y="3924300"/>
                      <a:pt x="4772887" y="4177326"/>
                      <a:pt x="4772887" y="4489450"/>
                    </a:cubicBezTo>
                    <a:lnTo>
                      <a:pt x="4772887" y="4914895"/>
                    </a:lnTo>
                    <a:cubicBezTo>
                      <a:pt x="4772887" y="4992052"/>
                      <a:pt x="4710339" y="5054600"/>
                      <a:pt x="4633182" y="5054600"/>
                    </a:cubicBezTo>
                    <a:lnTo>
                      <a:pt x="139705" y="5054600"/>
                    </a:lnTo>
                    <a:cubicBezTo>
                      <a:pt x="62548" y="5054600"/>
                      <a:pt x="0" y="4992052"/>
                      <a:pt x="0" y="4914895"/>
                    </a:cubicBezTo>
                    <a:lnTo>
                      <a:pt x="0" y="4489450"/>
                    </a:lnTo>
                    <a:cubicBezTo>
                      <a:pt x="0" y="4177326"/>
                      <a:pt x="253026" y="3924300"/>
                      <a:pt x="565150" y="3924300"/>
                    </a:cubicBezTo>
                    <a:lnTo>
                      <a:pt x="786048" y="3924300"/>
                    </a:lnTo>
                    <a:lnTo>
                      <a:pt x="770591" y="3882070"/>
                    </a:lnTo>
                    <a:cubicBezTo>
                      <a:pt x="727114" y="3742287"/>
                      <a:pt x="703693" y="3593668"/>
                      <a:pt x="703693" y="3439578"/>
                    </a:cubicBezTo>
                    <a:lnTo>
                      <a:pt x="703693" y="2110322"/>
                    </a:lnTo>
                    <a:cubicBezTo>
                      <a:pt x="703693" y="1442600"/>
                      <a:pt x="1143496" y="877599"/>
                      <a:pt x="1749223" y="689199"/>
                    </a:cubicBezTo>
                    <a:lnTo>
                      <a:pt x="1833993" y="667402"/>
                    </a:lnTo>
                    <a:lnTo>
                      <a:pt x="1833993" y="552450"/>
                    </a:lnTo>
                    <a:cubicBezTo>
                      <a:pt x="1833993" y="247340"/>
                      <a:pt x="2081333" y="0"/>
                      <a:pt x="238644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600">
                  <a:solidFill>
                    <a:schemeClr val="bg1"/>
                  </a:solidFill>
                </a:endParaRPr>
              </a:p>
            </p:txBody>
          </p:sp>
        </p:grpSp>
        <p:grpSp>
          <p:nvGrpSpPr>
            <p:cNvPr id="23" name="组合 22"/>
            <p:cNvGrpSpPr/>
            <p:nvPr/>
          </p:nvGrpSpPr>
          <p:grpSpPr>
            <a:xfrm>
              <a:off x="3650533" y="1849974"/>
              <a:ext cx="432833" cy="432834"/>
              <a:chOff x="3650533" y="1849974"/>
              <a:chExt cx="432833" cy="432834"/>
            </a:xfrm>
          </p:grpSpPr>
          <p:sp>
            <p:nvSpPr>
              <p:cNvPr id="47" name="棱台 46"/>
              <p:cNvSpPr>
                <a:spLocks noChangeArrowheads="1"/>
              </p:cNvSpPr>
              <p:nvPr/>
            </p:nvSpPr>
            <p:spPr bwMode="auto">
              <a:xfrm>
                <a:off x="3650533" y="1849974"/>
                <a:ext cx="432833"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48" name="Freeform 12"/>
              <p:cNvSpPr>
                <a:spLocks noEditPoints="1"/>
              </p:cNvSpPr>
              <p:nvPr/>
            </p:nvSpPr>
            <p:spPr bwMode="auto">
              <a:xfrm>
                <a:off x="3742022" y="1959107"/>
                <a:ext cx="249853" cy="214568"/>
              </a:xfrm>
              <a:custGeom>
                <a:avLst/>
                <a:gdLst>
                  <a:gd name="T0" fmla="*/ 88 w 111"/>
                  <a:gd name="T1" fmla="*/ 79 h 95"/>
                  <a:gd name="T2" fmla="*/ 88 w 111"/>
                  <a:gd name="T3" fmla="*/ 92 h 95"/>
                  <a:gd name="T4" fmla="*/ 75 w 111"/>
                  <a:gd name="T5" fmla="*/ 92 h 95"/>
                  <a:gd name="T6" fmla="*/ 52 w 111"/>
                  <a:gd name="T7" fmla="*/ 67 h 95"/>
                  <a:gd name="T8" fmla="*/ 30 w 111"/>
                  <a:gd name="T9" fmla="*/ 93 h 95"/>
                  <a:gd name="T10" fmla="*/ 23 w 111"/>
                  <a:gd name="T11" fmla="*/ 93 h 95"/>
                  <a:gd name="T12" fmla="*/ 17 w 111"/>
                  <a:gd name="T13" fmla="*/ 88 h 95"/>
                  <a:gd name="T14" fmla="*/ 17 w 111"/>
                  <a:gd name="T15" fmla="*/ 80 h 95"/>
                  <a:gd name="T16" fmla="*/ 42 w 111"/>
                  <a:gd name="T17" fmla="*/ 57 h 95"/>
                  <a:gd name="T18" fmla="*/ 30 w 111"/>
                  <a:gd name="T19" fmla="*/ 45 h 95"/>
                  <a:gd name="T20" fmla="*/ 20 w 111"/>
                  <a:gd name="T21" fmla="*/ 41 h 95"/>
                  <a:gd name="T22" fmla="*/ 9 w 111"/>
                  <a:gd name="T23" fmla="*/ 40 h 95"/>
                  <a:gd name="T24" fmla="*/ 0 w 111"/>
                  <a:gd name="T25" fmla="*/ 23 h 95"/>
                  <a:gd name="T26" fmla="*/ 1 w 111"/>
                  <a:gd name="T27" fmla="*/ 22 h 95"/>
                  <a:gd name="T28" fmla="*/ 10 w 111"/>
                  <a:gd name="T29" fmla="*/ 28 h 95"/>
                  <a:gd name="T30" fmla="*/ 20 w 111"/>
                  <a:gd name="T31" fmla="*/ 25 h 95"/>
                  <a:gd name="T32" fmla="*/ 19 w 111"/>
                  <a:gd name="T33" fmla="*/ 14 h 95"/>
                  <a:gd name="T34" fmla="*/ 10 w 111"/>
                  <a:gd name="T35" fmla="*/ 8 h 95"/>
                  <a:gd name="T36" fmla="*/ 11 w 111"/>
                  <a:gd name="T37" fmla="*/ 7 h 95"/>
                  <a:gd name="T38" fmla="*/ 29 w 111"/>
                  <a:gd name="T39" fmla="*/ 7 h 95"/>
                  <a:gd name="T40" fmla="*/ 32 w 111"/>
                  <a:gd name="T41" fmla="*/ 10 h 95"/>
                  <a:gd name="T42" fmla="*/ 37 w 111"/>
                  <a:gd name="T43" fmla="*/ 25 h 95"/>
                  <a:gd name="T44" fmla="*/ 40 w 111"/>
                  <a:gd name="T45" fmla="*/ 34 h 95"/>
                  <a:gd name="T46" fmla="*/ 52 w 111"/>
                  <a:gd name="T47" fmla="*/ 46 h 95"/>
                  <a:gd name="T48" fmla="*/ 66 w 111"/>
                  <a:gd name="T49" fmla="*/ 31 h 95"/>
                  <a:gd name="T50" fmla="*/ 77 w 111"/>
                  <a:gd name="T51" fmla="*/ 42 h 95"/>
                  <a:gd name="T52" fmla="*/ 63 w 111"/>
                  <a:gd name="T53" fmla="*/ 56 h 95"/>
                  <a:gd name="T54" fmla="*/ 88 w 111"/>
                  <a:gd name="T55" fmla="*/ 79 h 95"/>
                  <a:gd name="T56" fmla="*/ 110 w 111"/>
                  <a:gd name="T57" fmla="*/ 42 h 95"/>
                  <a:gd name="T58" fmla="*/ 102 w 111"/>
                  <a:gd name="T59" fmla="*/ 50 h 95"/>
                  <a:gd name="T60" fmla="*/ 96 w 111"/>
                  <a:gd name="T61" fmla="*/ 50 h 95"/>
                  <a:gd name="T62" fmla="*/ 95 w 111"/>
                  <a:gd name="T63" fmla="*/ 48 h 95"/>
                  <a:gd name="T64" fmla="*/ 93 w 111"/>
                  <a:gd name="T65" fmla="*/ 44 h 95"/>
                  <a:gd name="T66" fmla="*/ 92 w 111"/>
                  <a:gd name="T67" fmla="*/ 38 h 95"/>
                  <a:gd name="T68" fmla="*/ 82 w 111"/>
                  <a:gd name="T69" fmla="*/ 36 h 95"/>
                  <a:gd name="T70" fmla="*/ 79 w 111"/>
                  <a:gd name="T71" fmla="*/ 39 h 95"/>
                  <a:gd name="T72" fmla="*/ 68 w 111"/>
                  <a:gd name="T73" fmla="*/ 29 h 95"/>
                  <a:gd name="T74" fmla="*/ 70 w 111"/>
                  <a:gd name="T75" fmla="*/ 27 h 95"/>
                  <a:gd name="T76" fmla="*/ 71 w 111"/>
                  <a:gd name="T77" fmla="*/ 26 h 95"/>
                  <a:gd name="T78" fmla="*/ 71 w 111"/>
                  <a:gd name="T79" fmla="*/ 19 h 95"/>
                  <a:gd name="T80" fmla="*/ 49 w 111"/>
                  <a:gd name="T81" fmla="*/ 10 h 95"/>
                  <a:gd name="T82" fmla="*/ 49 w 111"/>
                  <a:gd name="T83" fmla="*/ 6 h 95"/>
                  <a:gd name="T84" fmla="*/ 89 w 111"/>
                  <a:gd name="T85" fmla="*/ 15 h 95"/>
                  <a:gd name="T86" fmla="*/ 96 w 111"/>
                  <a:gd name="T87" fmla="*/ 22 h 95"/>
                  <a:gd name="T88" fmla="*/ 99 w 111"/>
                  <a:gd name="T89" fmla="*/ 33 h 95"/>
                  <a:gd name="T90" fmla="*/ 103 w 111"/>
                  <a:gd name="T91" fmla="*/ 34 h 95"/>
                  <a:gd name="T92" fmla="*/ 108 w 111"/>
                  <a:gd name="T93" fmla="*/ 35 h 95"/>
                  <a:gd name="T94" fmla="*/ 110 w 111"/>
                  <a:gd name="T95" fmla="*/ 37 h 95"/>
                  <a:gd name="T96" fmla="*/ 110 w 111"/>
                  <a:gd name="T97" fmla="*/ 42 h 95"/>
                  <a:gd name="T98" fmla="*/ 85 w 111"/>
                  <a:gd name="T99" fmla="*/ 82 h 95"/>
                  <a:gd name="T100" fmla="*/ 78 w 111"/>
                  <a:gd name="T101" fmla="*/ 82 h 95"/>
                  <a:gd name="T102" fmla="*/ 78 w 111"/>
                  <a:gd name="T103" fmla="*/ 89 h 95"/>
                  <a:gd name="T104" fmla="*/ 85 w 111"/>
                  <a:gd name="T105" fmla="*/ 89 h 95"/>
                  <a:gd name="T106" fmla="*/ 85 w 111"/>
                  <a:gd name="T107" fmla="*/ 8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1" h="95">
                    <a:moveTo>
                      <a:pt x="88" y="79"/>
                    </a:moveTo>
                    <a:cubicBezTo>
                      <a:pt x="92" y="82"/>
                      <a:pt x="92" y="88"/>
                      <a:pt x="88" y="92"/>
                    </a:cubicBezTo>
                    <a:cubicBezTo>
                      <a:pt x="84" y="95"/>
                      <a:pt x="79" y="95"/>
                      <a:pt x="75" y="92"/>
                    </a:cubicBezTo>
                    <a:cubicBezTo>
                      <a:pt x="52" y="67"/>
                      <a:pt x="52" y="67"/>
                      <a:pt x="52" y="67"/>
                    </a:cubicBezTo>
                    <a:cubicBezTo>
                      <a:pt x="30" y="93"/>
                      <a:pt x="30" y="93"/>
                      <a:pt x="30" y="93"/>
                    </a:cubicBezTo>
                    <a:cubicBezTo>
                      <a:pt x="28" y="95"/>
                      <a:pt x="25" y="95"/>
                      <a:pt x="23" y="93"/>
                    </a:cubicBezTo>
                    <a:cubicBezTo>
                      <a:pt x="17" y="88"/>
                      <a:pt x="17" y="88"/>
                      <a:pt x="17" y="88"/>
                    </a:cubicBezTo>
                    <a:cubicBezTo>
                      <a:pt x="15" y="86"/>
                      <a:pt x="15" y="82"/>
                      <a:pt x="17" y="80"/>
                    </a:cubicBezTo>
                    <a:cubicBezTo>
                      <a:pt x="42" y="57"/>
                      <a:pt x="42" y="57"/>
                      <a:pt x="42" y="57"/>
                    </a:cubicBezTo>
                    <a:cubicBezTo>
                      <a:pt x="30" y="45"/>
                      <a:pt x="30" y="45"/>
                      <a:pt x="30" y="45"/>
                    </a:cubicBezTo>
                    <a:cubicBezTo>
                      <a:pt x="26" y="41"/>
                      <a:pt x="24" y="40"/>
                      <a:pt x="20" y="41"/>
                    </a:cubicBezTo>
                    <a:cubicBezTo>
                      <a:pt x="17" y="42"/>
                      <a:pt x="13" y="42"/>
                      <a:pt x="9" y="40"/>
                    </a:cubicBezTo>
                    <a:cubicBezTo>
                      <a:pt x="0" y="34"/>
                      <a:pt x="0" y="23"/>
                      <a:pt x="0" y="23"/>
                    </a:cubicBezTo>
                    <a:cubicBezTo>
                      <a:pt x="1" y="22"/>
                      <a:pt x="1" y="22"/>
                      <a:pt x="1" y="22"/>
                    </a:cubicBezTo>
                    <a:cubicBezTo>
                      <a:pt x="1" y="22"/>
                      <a:pt x="9" y="27"/>
                      <a:pt x="10" y="28"/>
                    </a:cubicBezTo>
                    <a:cubicBezTo>
                      <a:pt x="11" y="29"/>
                      <a:pt x="16" y="31"/>
                      <a:pt x="20" y="25"/>
                    </a:cubicBezTo>
                    <a:cubicBezTo>
                      <a:pt x="24" y="18"/>
                      <a:pt x="21" y="15"/>
                      <a:pt x="19" y="14"/>
                    </a:cubicBezTo>
                    <a:cubicBezTo>
                      <a:pt x="18" y="13"/>
                      <a:pt x="10" y="8"/>
                      <a:pt x="10" y="8"/>
                    </a:cubicBezTo>
                    <a:cubicBezTo>
                      <a:pt x="11" y="7"/>
                      <a:pt x="11" y="7"/>
                      <a:pt x="11" y="7"/>
                    </a:cubicBezTo>
                    <a:cubicBezTo>
                      <a:pt x="11" y="7"/>
                      <a:pt x="20" y="2"/>
                      <a:pt x="29" y="7"/>
                    </a:cubicBezTo>
                    <a:cubicBezTo>
                      <a:pt x="29" y="7"/>
                      <a:pt x="31" y="9"/>
                      <a:pt x="32" y="10"/>
                    </a:cubicBezTo>
                    <a:cubicBezTo>
                      <a:pt x="38" y="15"/>
                      <a:pt x="38" y="20"/>
                      <a:pt x="37" y="25"/>
                    </a:cubicBezTo>
                    <a:cubicBezTo>
                      <a:pt x="36" y="29"/>
                      <a:pt x="37" y="30"/>
                      <a:pt x="40" y="34"/>
                    </a:cubicBezTo>
                    <a:cubicBezTo>
                      <a:pt x="52" y="46"/>
                      <a:pt x="52" y="46"/>
                      <a:pt x="52" y="46"/>
                    </a:cubicBezTo>
                    <a:cubicBezTo>
                      <a:pt x="66" y="31"/>
                      <a:pt x="66" y="31"/>
                      <a:pt x="66" y="31"/>
                    </a:cubicBezTo>
                    <a:cubicBezTo>
                      <a:pt x="77" y="42"/>
                      <a:pt x="77" y="42"/>
                      <a:pt x="77" y="42"/>
                    </a:cubicBezTo>
                    <a:cubicBezTo>
                      <a:pt x="63" y="56"/>
                      <a:pt x="63" y="56"/>
                      <a:pt x="63" y="56"/>
                    </a:cubicBezTo>
                    <a:lnTo>
                      <a:pt x="88" y="79"/>
                    </a:lnTo>
                    <a:close/>
                    <a:moveTo>
                      <a:pt x="110" y="42"/>
                    </a:moveTo>
                    <a:cubicBezTo>
                      <a:pt x="102" y="50"/>
                      <a:pt x="102" y="50"/>
                      <a:pt x="102" y="50"/>
                    </a:cubicBezTo>
                    <a:cubicBezTo>
                      <a:pt x="100" y="52"/>
                      <a:pt x="98" y="52"/>
                      <a:pt x="96" y="50"/>
                    </a:cubicBezTo>
                    <a:cubicBezTo>
                      <a:pt x="95" y="48"/>
                      <a:pt x="95" y="48"/>
                      <a:pt x="95" y="48"/>
                    </a:cubicBezTo>
                    <a:cubicBezTo>
                      <a:pt x="93" y="47"/>
                      <a:pt x="93" y="45"/>
                      <a:pt x="93" y="44"/>
                    </a:cubicBezTo>
                    <a:cubicBezTo>
                      <a:pt x="95" y="43"/>
                      <a:pt x="94" y="41"/>
                      <a:pt x="92" y="38"/>
                    </a:cubicBezTo>
                    <a:cubicBezTo>
                      <a:pt x="88" y="35"/>
                      <a:pt x="84" y="35"/>
                      <a:pt x="82" y="36"/>
                    </a:cubicBezTo>
                    <a:cubicBezTo>
                      <a:pt x="81" y="37"/>
                      <a:pt x="79" y="39"/>
                      <a:pt x="79" y="39"/>
                    </a:cubicBezTo>
                    <a:cubicBezTo>
                      <a:pt x="68" y="29"/>
                      <a:pt x="68" y="29"/>
                      <a:pt x="68" y="29"/>
                    </a:cubicBezTo>
                    <a:cubicBezTo>
                      <a:pt x="70" y="27"/>
                      <a:pt x="70" y="27"/>
                      <a:pt x="70" y="27"/>
                    </a:cubicBezTo>
                    <a:cubicBezTo>
                      <a:pt x="70" y="27"/>
                      <a:pt x="71" y="27"/>
                      <a:pt x="71" y="26"/>
                    </a:cubicBezTo>
                    <a:cubicBezTo>
                      <a:pt x="75" y="22"/>
                      <a:pt x="71" y="19"/>
                      <a:pt x="71" y="19"/>
                    </a:cubicBezTo>
                    <a:cubicBezTo>
                      <a:pt x="62" y="10"/>
                      <a:pt x="49" y="10"/>
                      <a:pt x="49" y="10"/>
                    </a:cubicBezTo>
                    <a:cubicBezTo>
                      <a:pt x="49" y="6"/>
                      <a:pt x="49" y="6"/>
                      <a:pt x="49" y="6"/>
                    </a:cubicBezTo>
                    <a:cubicBezTo>
                      <a:pt x="75" y="0"/>
                      <a:pt x="85" y="11"/>
                      <a:pt x="89" y="15"/>
                    </a:cubicBezTo>
                    <a:cubicBezTo>
                      <a:pt x="92" y="18"/>
                      <a:pt x="95" y="21"/>
                      <a:pt x="96" y="22"/>
                    </a:cubicBezTo>
                    <a:cubicBezTo>
                      <a:pt x="98" y="24"/>
                      <a:pt x="96" y="30"/>
                      <a:pt x="99" y="33"/>
                    </a:cubicBezTo>
                    <a:cubicBezTo>
                      <a:pt x="100" y="34"/>
                      <a:pt x="102" y="34"/>
                      <a:pt x="103" y="34"/>
                    </a:cubicBezTo>
                    <a:cubicBezTo>
                      <a:pt x="105" y="33"/>
                      <a:pt x="107" y="34"/>
                      <a:pt x="108" y="35"/>
                    </a:cubicBezTo>
                    <a:cubicBezTo>
                      <a:pt x="110" y="37"/>
                      <a:pt x="110" y="37"/>
                      <a:pt x="110" y="37"/>
                    </a:cubicBezTo>
                    <a:cubicBezTo>
                      <a:pt x="111" y="38"/>
                      <a:pt x="111" y="41"/>
                      <a:pt x="110" y="42"/>
                    </a:cubicBezTo>
                    <a:close/>
                    <a:moveTo>
                      <a:pt x="85" y="82"/>
                    </a:moveTo>
                    <a:cubicBezTo>
                      <a:pt x="83" y="80"/>
                      <a:pt x="80" y="80"/>
                      <a:pt x="78" y="82"/>
                    </a:cubicBezTo>
                    <a:cubicBezTo>
                      <a:pt x="76" y="84"/>
                      <a:pt x="76" y="87"/>
                      <a:pt x="78" y="89"/>
                    </a:cubicBezTo>
                    <a:cubicBezTo>
                      <a:pt x="80" y="90"/>
                      <a:pt x="83" y="91"/>
                      <a:pt x="85" y="89"/>
                    </a:cubicBezTo>
                    <a:cubicBezTo>
                      <a:pt x="87" y="87"/>
                      <a:pt x="87" y="84"/>
                      <a:pt x="85" y="82"/>
                    </a:cubicBezTo>
                    <a:close/>
                  </a:path>
                </a:pathLst>
              </a:custGeom>
              <a:solidFill>
                <a:schemeClr val="bg1"/>
              </a:solidFill>
              <a:ln>
                <a:noFill/>
              </a:ln>
            </p:spPr>
            <p:txBody>
              <a:bodyPr vert="horz" wrap="square" lIns="121920" tIns="60960" rIns="121920" bIns="60960" numCol="1" anchor="t" anchorCtr="0" compatLnSpc="1"/>
              <a:lstStyle/>
              <a:p>
                <a:endParaRPr lang="en-US" sz="2135" dirty="0">
                  <a:solidFill>
                    <a:schemeClr val="tx1">
                      <a:lumMod val="85000"/>
                      <a:lumOff val="15000"/>
                    </a:schemeClr>
                  </a:solidFill>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grpSp>
        <p:grpSp>
          <p:nvGrpSpPr>
            <p:cNvPr id="24" name="组合 23"/>
            <p:cNvGrpSpPr/>
            <p:nvPr/>
          </p:nvGrpSpPr>
          <p:grpSpPr>
            <a:xfrm>
              <a:off x="4298605" y="1850367"/>
              <a:ext cx="432048" cy="432048"/>
              <a:chOff x="4298605" y="1850367"/>
              <a:chExt cx="432048" cy="432048"/>
            </a:xfrm>
          </p:grpSpPr>
          <p:sp>
            <p:nvSpPr>
              <p:cNvPr id="45" name="棱台 44"/>
              <p:cNvSpPr>
                <a:spLocks noChangeArrowheads="1"/>
              </p:cNvSpPr>
              <p:nvPr/>
            </p:nvSpPr>
            <p:spPr bwMode="auto">
              <a:xfrm>
                <a:off x="4298605" y="1850367"/>
                <a:ext cx="432048" cy="432048"/>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46" name="Freeform 101"/>
              <p:cNvSpPr>
                <a:spLocks noEditPoints="1"/>
              </p:cNvSpPr>
              <p:nvPr/>
            </p:nvSpPr>
            <p:spPr bwMode="auto">
              <a:xfrm>
                <a:off x="4392042" y="1945182"/>
                <a:ext cx="245173" cy="226827"/>
              </a:xfrm>
              <a:custGeom>
                <a:avLst/>
                <a:gdLst/>
                <a:ahLst/>
                <a:cxnLst>
                  <a:cxn ang="0">
                    <a:pos x="39" y="36"/>
                  </a:cxn>
                  <a:cxn ang="0">
                    <a:pos x="41" y="44"/>
                  </a:cxn>
                  <a:cxn ang="0">
                    <a:pos x="35" y="50"/>
                  </a:cxn>
                  <a:cxn ang="0">
                    <a:pos x="27" y="53"/>
                  </a:cxn>
                  <a:cxn ang="0">
                    <a:pos x="18" y="53"/>
                  </a:cxn>
                  <a:cxn ang="0">
                    <a:pos x="11" y="50"/>
                  </a:cxn>
                  <a:cxn ang="0">
                    <a:pos x="4" y="44"/>
                  </a:cxn>
                  <a:cxn ang="0">
                    <a:pos x="6" y="36"/>
                  </a:cxn>
                  <a:cxn ang="0">
                    <a:pos x="0" y="28"/>
                  </a:cxn>
                  <a:cxn ang="0">
                    <a:pos x="7" y="23"/>
                  </a:cxn>
                  <a:cxn ang="0">
                    <a:pos x="4" y="18"/>
                  </a:cxn>
                  <a:cxn ang="0">
                    <a:pos x="15" y="16"/>
                  </a:cxn>
                  <a:cxn ang="0">
                    <a:pos x="19" y="8"/>
                  </a:cxn>
                  <a:cxn ang="0">
                    <a:pos x="28" y="15"/>
                  </a:cxn>
                  <a:cxn ang="0">
                    <a:pos x="35" y="12"/>
                  </a:cxn>
                  <a:cxn ang="0">
                    <a:pos x="41" y="19"/>
                  </a:cxn>
                  <a:cxn ang="0">
                    <a:pos x="45" y="27"/>
                  </a:cxn>
                  <a:cxn ang="0">
                    <a:pos x="23" y="22"/>
                  </a:cxn>
                  <a:cxn ang="0">
                    <a:pos x="32" y="31"/>
                  </a:cxn>
                  <a:cxn ang="0">
                    <a:pos x="63" y="16"/>
                  </a:cxn>
                  <a:cxn ang="0">
                    <a:pos x="64" y="24"/>
                  </a:cxn>
                  <a:cxn ang="0">
                    <a:pos x="55" y="22"/>
                  </a:cxn>
                  <a:cxn ang="0">
                    <a:pos x="46" y="24"/>
                  </a:cxn>
                  <a:cxn ang="0">
                    <a:pos x="46" y="16"/>
                  </a:cxn>
                  <a:cxn ang="0">
                    <a:pos x="46" y="9"/>
                  </a:cxn>
                  <a:cxn ang="0">
                    <a:pos x="46" y="2"/>
                  </a:cxn>
                  <a:cxn ang="0">
                    <a:pos x="55" y="4"/>
                  </a:cxn>
                  <a:cxn ang="0">
                    <a:pos x="59" y="0"/>
                  </a:cxn>
                  <a:cxn ang="0">
                    <a:pos x="62" y="7"/>
                  </a:cxn>
                  <a:cxn ang="0">
                    <a:pos x="68" y="15"/>
                  </a:cxn>
                  <a:cxn ang="0">
                    <a:pos x="62" y="55"/>
                  </a:cxn>
                  <a:cxn ang="0">
                    <a:pos x="59" y="63"/>
                  </a:cxn>
                  <a:cxn ang="0">
                    <a:pos x="54" y="59"/>
                  </a:cxn>
                  <a:cxn ang="0">
                    <a:pos x="45" y="60"/>
                  </a:cxn>
                  <a:cxn ang="0">
                    <a:pos x="41" y="52"/>
                  </a:cxn>
                  <a:cxn ang="0">
                    <a:pos x="47" y="44"/>
                  </a:cxn>
                  <a:cxn ang="0">
                    <a:pos x="50" y="36"/>
                  </a:cxn>
                  <a:cxn ang="0">
                    <a:pos x="56" y="40"/>
                  </a:cxn>
                  <a:cxn ang="0">
                    <a:pos x="64" y="39"/>
                  </a:cxn>
                  <a:cxn ang="0">
                    <a:pos x="63" y="46"/>
                  </a:cxn>
                  <a:cxn ang="0">
                    <a:pos x="55" y="8"/>
                  </a:cxn>
                  <a:cxn ang="0">
                    <a:pos x="59" y="13"/>
                  </a:cxn>
                  <a:cxn ang="0">
                    <a:pos x="50" y="49"/>
                  </a:cxn>
                  <a:cxn ang="0">
                    <a:pos x="55" y="45"/>
                  </a:cxn>
                </a:cxnLst>
                <a:rect l="0" t="0" r="r" b="b"/>
                <a:pathLst>
                  <a:path w="68" h="63">
                    <a:moveTo>
                      <a:pt x="45" y="35"/>
                    </a:moveTo>
                    <a:cubicBezTo>
                      <a:pt x="45" y="35"/>
                      <a:pt x="45" y="36"/>
                      <a:pt x="45" y="36"/>
                    </a:cubicBezTo>
                    <a:cubicBezTo>
                      <a:pt x="39" y="36"/>
                      <a:pt x="39" y="36"/>
                      <a:pt x="39" y="36"/>
                    </a:cubicBezTo>
                    <a:cubicBezTo>
                      <a:pt x="39" y="37"/>
                      <a:pt x="38" y="38"/>
                      <a:pt x="38" y="39"/>
                    </a:cubicBezTo>
                    <a:cubicBezTo>
                      <a:pt x="39" y="41"/>
                      <a:pt x="40" y="42"/>
                      <a:pt x="41" y="43"/>
                    </a:cubicBezTo>
                    <a:cubicBezTo>
                      <a:pt x="41" y="43"/>
                      <a:pt x="41" y="44"/>
                      <a:pt x="41" y="44"/>
                    </a:cubicBezTo>
                    <a:cubicBezTo>
                      <a:pt x="41" y="44"/>
                      <a:pt x="41" y="44"/>
                      <a:pt x="41" y="45"/>
                    </a:cubicBezTo>
                    <a:cubicBezTo>
                      <a:pt x="40" y="46"/>
                      <a:pt x="36" y="50"/>
                      <a:pt x="35" y="50"/>
                    </a:cubicBezTo>
                    <a:cubicBezTo>
                      <a:pt x="35" y="50"/>
                      <a:pt x="35" y="50"/>
                      <a:pt x="35" y="50"/>
                    </a:cubicBezTo>
                    <a:cubicBezTo>
                      <a:pt x="31" y="47"/>
                      <a:pt x="31" y="47"/>
                      <a:pt x="31" y="47"/>
                    </a:cubicBezTo>
                    <a:cubicBezTo>
                      <a:pt x="30" y="47"/>
                      <a:pt x="29" y="47"/>
                      <a:pt x="28" y="48"/>
                    </a:cubicBezTo>
                    <a:cubicBezTo>
                      <a:pt x="28" y="49"/>
                      <a:pt x="27" y="51"/>
                      <a:pt x="27" y="53"/>
                    </a:cubicBezTo>
                    <a:cubicBezTo>
                      <a:pt x="27" y="54"/>
                      <a:pt x="26" y="54"/>
                      <a:pt x="26" y="54"/>
                    </a:cubicBezTo>
                    <a:cubicBezTo>
                      <a:pt x="19" y="54"/>
                      <a:pt x="19" y="54"/>
                      <a:pt x="19" y="54"/>
                    </a:cubicBezTo>
                    <a:cubicBezTo>
                      <a:pt x="19" y="54"/>
                      <a:pt x="18" y="54"/>
                      <a:pt x="18" y="53"/>
                    </a:cubicBezTo>
                    <a:cubicBezTo>
                      <a:pt x="17" y="48"/>
                      <a:pt x="17" y="48"/>
                      <a:pt x="17" y="48"/>
                    </a:cubicBezTo>
                    <a:cubicBezTo>
                      <a:pt x="16" y="47"/>
                      <a:pt x="16" y="47"/>
                      <a:pt x="15" y="47"/>
                    </a:cubicBezTo>
                    <a:cubicBezTo>
                      <a:pt x="11" y="50"/>
                      <a:pt x="11" y="50"/>
                      <a:pt x="11" y="50"/>
                    </a:cubicBezTo>
                    <a:cubicBezTo>
                      <a:pt x="10" y="50"/>
                      <a:pt x="10" y="50"/>
                      <a:pt x="10" y="50"/>
                    </a:cubicBezTo>
                    <a:cubicBezTo>
                      <a:pt x="10" y="50"/>
                      <a:pt x="9" y="50"/>
                      <a:pt x="9" y="50"/>
                    </a:cubicBezTo>
                    <a:cubicBezTo>
                      <a:pt x="8" y="49"/>
                      <a:pt x="4" y="45"/>
                      <a:pt x="4" y="44"/>
                    </a:cubicBezTo>
                    <a:cubicBezTo>
                      <a:pt x="4" y="44"/>
                      <a:pt x="4" y="44"/>
                      <a:pt x="4" y="43"/>
                    </a:cubicBezTo>
                    <a:cubicBezTo>
                      <a:pt x="5" y="42"/>
                      <a:pt x="6" y="41"/>
                      <a:pt x="7" y="39"/>
                    </a:cubicBezTo>
                    <a:cubicBezTo>
                      <a:pt x="7" y="38"/>
                      <a:pt x="6" y="37"/>
                      <a:pt x="6" y="36"/>
                    </a:cubicBezTo>
                    <a:cubicBezTo>
                      <a:pt x="1" y="35"/>
                      <a:pt x="1" y="35"/>
                      <a:pt x="1" y="35"/>
                    </a:cubicBezTo>
                    <a:cubicBezTo>
                      <a:pt x="0" y="35"/>
                      <a:pt x="0" y="35"/>
                      <a:pt x="0" y="34"/>
                    </a:cubicBezTo>
                    <a:cubicBezTo>
                      <a:pt x="0" y="28"/>
                      <a:pt x="0" y="28"/>
                      <a:pt x="0" y="28"/>
                    </a:cubicBezTo>
                    <a:cubicBezTo>
                      <a:pt x="0" y="27"/>
                      <a:pt x="0" y="27"/>
                      <a:pt x="1" y="27"/>
                    </a:cubicBezTo>
                    <a:cubicBezTo>
                      <a:pt x="6" y="26"/>
                      <a:pt x="6" y="26"/>
                      <a:pt x="6" y="26"/>
                    </a:cubicBezTo>
                    <a:cubicBezTo>
                      <a:pt x="6" y="25"/>
                      <a:pt x="7" y="24"/>
                      <a:pt x="7" y="23"/>
                    </a:cubicBezTo>
                    <a:cubicBezTo>
                      <a:pt x="6" y="22"/>
                      <a:pt x="5" y="20"/>
                      <a:pt x="4" y="19"/>
                    </a:cubicBezTo>
                    <a:cubicBezTo>
                      <a:pt x="4" y="19"/>
                      <a:pt x="4" y="19"/>
                      <a:pt x="4" y="18"/>
                    </a:cubicBezTo>
                    <a:cubicBezTo>
                      <a:pt x="4" y="18"/>
                      <a:pt x="4" y="18"/>
                      <a:pt x="4" y="18"/>
                    </a:cubicBezTo>
                    <a:cubicBezTo>
                      <a:pt x="5" y="17"/>
                      <a:pt x="9" y="12"/>
                      <a:pt x="10" y="12"/>
                    </a:cubicBezTo>
                    <a:cubicBezTo>
                      <a:pt x="10" y="12"/>
                      <a:pt x="10" y="12"/>
                      <a:pt x="11" y="13"/>
                    </a:cubicBezTo>
                    <a:cubicBezTo>
                      <a:pt x="15" y="16"/>
                      <a:pt x="15" y="16"/>
                      <a:pt x="15" y="16"/>
                    </a:cubicBezTo>
                    <a:cubicBezTo>
                      <a:pt x="16" y="15"/>
                      <a:pt x="16" y="15"/>
                      <a:pt x="17" y="15"/>
                    </a:cubicBezTo>
                    <a:cubicBezTo>
                      <a:pt x="18" y="13"/>
                      <a:pt x="18" y="11"/>
                      <a:pt x="18" y="9"/>
                    </a:cubicBezTo>
                    <a:cubicBezTo>
                      <a:pt x="18" y="9"/>
                      <a:pt x="19" y="8"/>
                      <a:pt x="19" y="8"/>
                    </a:cubicBezTo>
                    <a:cubicBezTo>
                      <a:pt x="26" y="8"/>
                      <a:pt x="26" y="8"/>
                      <a:pt x="26" y="8"/>
                    </a:cubicBezTo>
                    <a:cubicBezTo>
                      <a:pt x="26" y="8"/>
                      <a:pt x="27" y="9"/>
                      <a:pt x="27" y="9"/>
                    </a:cubicBezTo>
                    <a:cubicBezTo>
                      <a:pt x="28" y="15"/>
                      <a:pt x="28" y="15"/>
                      <a:pt x="28" y="15"/>
                    </a:cubicBezTo>
                    <a:cubicBezTo>
                      <a:pt x="29" y="15"/>
                      <a:pt x="30" y="15"/>
                      <a:pt x="31" y="16"/>
                    </a:cubicBezTo>
                    <a:cubicBezTo>
                      <a:pt x="35" y="13"/>
                      <a:pt x="35" y="13"/>
                      <a:pt x="35" y="13"/>
                    </a:cubicBezTo>
                    <a:cubicBezTo>
                      <a:pt x="35" y="12"/>
                      <a:pt x="35" y="12"/>
                      <a:pt x="35" y="12"/>
                    </a:cubicBezTo>
                    <a:cubicBezTo>
                      <a:pt x="36" y="12"/>
                      <a:pt x="36" y="12"/>
                      <a:pt x="36" y="13"/>
                    </a:cubicBezTo>
                    <a:cubicBezTo>
                      <a:pt x="37" y="13"/>
                      <a:pt x="41" y="17"/>
                      <a:pt x="41" y="18"/>
                    </a:cubicBezTo>
                    <a:cubicBezTo>
                      <a:pt x="41" y="19"/>
                      <a:pt x="41" y="19"/>
                      <a:pt x="41" y="19"/>
                    </a:cubicBezTo>
                    <a:cubicBezTo>
                      <a:pt x="40" y="20"/>
                      <a:pt x="39" y="22"/>
                      <a:pt x="38" y="23"/>
                    </a:cubicBezTo>
                    <a:cubicBezTo>
                      <a:pt x="38" y="24"/>
                      <a:pt x="39" y="25"/>
                      <a:pt x="39" y="26"/>
                    </a:cubicBezTo>
                    <a:cubicBezTo>
                      <a:pt x="45" y="27"/>
                      <a:pt x="45" y="27"/>
                      <a:pt x="45" y="27"/>
                    </a:cubicBezTo>
                    <a:cubicBezTo>
                      <a:pt x="45" y="27"/>
                      <a:pt x="45" y="27"/>
                      <a:pt x="45" y="28"/>
                    </a:cubicBezTo>
                    <a:lnTo>
                      <a:pt x="45" y="35"/>
                    </a:lnTo>
                    <a:close/>
                    <a:moveTo>
                      <a:pt x="23" y="22"/>
                    </a:moveTo>
                    <a:cubicBezTo>
                      <a:pt x="18" y="22"/>
                      <a:pt x="13" y="26"/>
                      <a:pt x="13" y="31"/>
                    </a:cubicBezTo>
                    <a:cubicBezTo>
                      <a:pt x="13" y="36"/>
                      <a:pt x="18" y="40"/>
                      <a:pt x="23" y="40"/>
                    </a:cubicBezTo>
                    <a:cubicBezTo>
                      <a:pt x="28" y="40"/>
                      <a:pt x="32" y="36"/>
                      <a:pt x="32" y="31"/>
                    </a:cubicBezTo>
                    <a:cubicBezTo>
                      <a:pt x="32" y="26"/>
                      <a:pt x="28" y="22"/>
                      <a:pt x="23" y="22"/>
                    </a:cubicBezTo>
                    <a:close/>
                    <a:moveTo>
                      <a:pt x="68" y="15"/>
                    </a:moveTo>
                    <a:cubicBezTo>
                      <a:pt x="68" y="16"/>
                      <a:pt x="64" y="16"/>
                      <a:pt x="63" y="16"/>
                    </a:cubicBezTo>
                    <a:cubicBezTo>
                      <a:pt x="63" y="17"/>
                      <a:pt x="62" y="18"/>
                      <a:pt x="62" y="18"/>
                    </a:cubicBezTo>
                    <a:cubicBezTo>
                      <a:pt x="62" y="19"/>
                      <a:pt x="64" y="23"/>
                      <a:pt x="64" y="23"/>
                    </a:cubicBezTo>
                    <a:cubicBezTo>
                      <a:pt x="64" y="23"/>
                      <a:pt x="64" y="23"/>
                      <a:pt x="64" y="24"/>
                    </a:cubicBezTo>
                    <a:cubicBezTo>
                      <a:pt x="63" y="24"/>
                      <a:pt x="59" y="26"/>
                      <a:pt x="59" y="26"/>
                    </a:cubicBezTo>
                    <a:cubicBezTo>
                      <a:pt x="59" y="26"/>
                      <a:pt x="56" y="22"/>
                      <a:pt x="56" y="22"/>
                    </a:cubicBezTo>
                    <a:cubicBezTo>
                      <a:pt x="55" y="22"/>
                      <a:pt x="55" y="22"/>
                      <a:pt x="55" y="22"/>
                    </a:cubicBezTo>
                    <a:cubicBezTo>
                      <a:pt x="54" y="22"/>
                      <a:pt x="54" y="22"/>
                      <a:pt x="54" y="22"/>
                    </a:cubicBezTo>
                    <a:cubicBezTo>
                      <a:pt x="53" y="22"/>
                      <a:pt x="50" y="26"/>
                      <a:pt x="50" y="26"/>
                    </a:cubicBezTo>
                    <a:cubicBezTo>
                      <a:pt x="50" y="26"/>
                      <a:pt x="46" y="24"/>
                      <a:pt x="46" y="24"/>
                    </a:cubicBezTo>
                    <a:cubicBezTo>
                      <a:pt x="45" y="23"/>
                      <a:pt x="45" y="23"/>
                      <a:pt x="45" y="23"/>
                    </a:cubicBezTo>
                    <a:cubicBezTo>
                      <a:pt x="45" y="23"/>
                      <a:pt x="47" y="19"/>
                      <a:pt x="47" y="18"/>
                    </a:cubicBezTo>
                    <a:cubicBezTo>
                      <a:pt x="47" y="18"/>
                      <a:pt x="46" y="17"/>
                      <a:pt x="46" y="16"/>
                    </a:cubicBezTo>
                    <a:cubicBezTo>
                      <a:pt x="45" y="16"/>
                      <a:pt x="41" y="16"/>
                      <a:pt x="41" y="15"/>
                    </a:cubicBezTo>
                    <a:cubicBezTo>
                      <a:pt x="41" y="10"/>
                      <a:pt x="41" y="10"/>
                      <a:pt x="41" y="10"/>
                    </a:cubicBezTo>
                    <a:cubicBezTo>
                      <a:pt x="41" y="10"/>
                      <a:pt x="45" y="9"/>
                      <a:pt x="46" y="9"/>
                    </a:cubicBezTo>
                    <a:cubicBezTo>
                      <a:pt x="46" y="9"/>
                      <a:pt x="47" y="8"/>
                      <a:pt x="47" y="7"/>
                    </a:cubicBezTo>
                    <a:cubicBezTo>
                      <a:pt x="47" y="7"/>
                      <a:pt x="45" y="3"/>
                      <a:pt x="45" y="2"/>
                    </a:cubicBezTo>
                    <a:cubicBezTo>
                      <a:pt x="45" y="2"/>
                      <a:pt x="45" y="2"/>
                      <a:pt x="46" y="2"/>
                    </a:cubicBezTo>
                    <a:cubicBezTo>
                      <a:pt x="46" y="2"/>
                      <a:pt x="50" y="0"/>
                      <a:pt x="50" y="0"/>
                    </a:cubicBezTo>
                    <a:cubicBezTo>
                      <a:pt x="50" y="0"/>
                      <a:pt x="53" y="3"/>
                      <a:pt x="54" y="4"/>
                    </a:cubicBezTo>
                    <a:cubicBezTo>
                      <a:pt x="54" y="4"/>
                      <a:pt x="54" y="4"/>
                      <a:pt x="55" y="4"/>
                    </a:cubicBezTo>
                    <a:cubicBezTo>
                      <a:pt x="55" y="4"/>
                      <a:pt x="55" y="4"/>
                      <a:pt x="56" y="4"/>
                    </a:cubicBezTo>
                    <a:cubicBezTo>
                      <a:pt x="57" y="2"/>
                      <a:pt x="58" y="1"/>
                      <a:pt x="59" y="0"/>
                    </a:cubicBezTo>
                    <a:cubicBezTo>
                      <a:pt x="59" y="0"/>
                      <a:pt x="59" y="0"/>
                      <a:pt x="59" y="0"/>
                    </a:cubicBezTo>
                    <a:cubicBezTo>
                      <a:pt x="59" y="0"/>
                      <a:pt x="63" y="2"/>
                      <a:pt x="64" y="2"/>
                    </a:cubicBezTo>
                    <a:cubicBezTo>
                      <a:pt x="64" y="2"/>
                      <a:pt x="64" y="2"/>
                      <a:pt x="64" y="2"/>
                    </a:cubicBezTo>
                    <a:cubicBezTo>
                      <a:pt x="64" y="3"/>
                      <a:pt x="62" y="7"/>
                      <a:pt x="62" y="7"/>
                    </a:cubicBezTo>
                    <a:cubicBezTo>
                      <a:pt x="62" y="8"/>
                      <a:pt x="63" y="9"/>
                      <a:pt x="63" y="9"/>
                    </a:cubicBezTo>
                    <a:cubicBezTo>
                      <a:pt x="64" y="9"/>
                      <a:pt x="68" y="10"/>
                      <a:pt x="68" y="10"/>
                    </a:cubicBezTo>
                    <a:lnTo>
                      <a:pt x="68" y="15"/>
                    </a:lnTo>
                    <a:close/>
                    <a:moveTo>
                      <a:pt x="68" y="52"/>
                    </a:moveTo>
                    <a:cubicBezTo>
                      <a:pt x="68" y="52"/>
                      <a:pt x="64" y="53"/>
                      <a:pt x="63" y="53"/>
                    </a:cubicBezTo>
                    <a:cubicBezTo>
                      <a:pt x="63" y="54"/>
                      <a:pt x="62" y="54"/>
                      <a:pt x="62" y="55"/>
                    </a:cubicBezTo>
                    <a:cubicBezTo>
                      <a:pt x="62" y="56"/>
                      <a:pt x="64" y="59"/>
                      <a:pt x="64" y="60"/>
                    </a:cubicBezTo>
                    <a:cubicBezTo>
                      <a:pt x="64" y="60"/>
                      <a:pt x="64" y="60"/>
                      <a:pt x="64" y="60"/>
                    </a:cubicBezTo>
                    <a:cubicBezTo>
                      <a:pt x="63" y="60"/>
                      <a:pt x="59" y="63"/>
                      <a:pt x="59" y="63"/>
                    </a:cubicBezTo>
                    <a:cubicBezTo>
                      <a:pt x="59" y="63"/>
                      <a:pt x="56" y="59"/>
                      <a:pt x="56" y="59"/>
                    </a:cubicBezTo>
                    <a:cubicBezTo>
                      <a:pt x="55" y="59"/>
                      <a:pt x="55" y="59"/>
                      <a:pt x="55" y="59"/>
                    </a:cubicBezTo>
                    <a:cubicBezTo>
                      <a:pt x="54" y="59"/>
                      <a:pt x="54" y="59"/>
                      <a:pt x="54" y="59"/>
                    </a:cubicBezTo>
                    <a:cubicBezTo>
                      <a:pt x="53" y="59"/>
                      <a:pt x="50" y="63"/>
                      <a:pt x="50" y="63"/>
                    </a:cubicBezTo>
                    <a:cubicBezTo>
                      <a:pt x="50" y="63"/>
                      <a:pt x="46" y="60"/>
                      <a:pt x="46" y="60"/>
                    </a:cubicBezTo>
                    <a:cubicBezTo>
                      <a:pt x="45" y="60"/>
                      <a:pt x="45" y="60"/>
                      <a:pt x="45" y="60"/>
                    </a:cubicBezTo>
                    <a:cubicBezTo>
                      <a:pt x="45" y="59"/>
                      <a:pt x="47" y="56"/>
                      <a:pt x="47" y="55"/>
                    </a:cubicBezTo>
                    <a:cubicBezTo>
                      <a:pt x="47" y="54"/>
                      <a:pt x="46" y="54"/>
                      <a:pt x="46" y="53"/>
                    </a:cubicBezTo>
                    <a:cubicBezTo>
                      <a:pt x="45" y="53"/>
                      <a:pt x="41" y="52"/>
                      <a:pt x="41" y="52"/>
                    </a:cubicBezTo>
                    <a:cubicBezTo>
                      <a:pt x="41" y="47"/>
                      <a:pt x="41" y="47"/>
                      <a:pt x="41" y="47"/>
                    </a:cubicBezTo>
                    <a:cubicBezTo>
                      <a:pt x="41" y="46"/>
                      <a:pt x="45" y="46"/>
                      <a:pt x="46" y="46"/>
                    </a:cubicBezTo>
                    <a:cubicBezTo>
                      <a:pt x="46" y="45"/>
                      <a:pt x="47" y="45"/>
                      <a:pt x="47" y="44"/>
                    </a:cubicBezTo>
                    <a:cubicBezTo>
                      <a:pt x="47" y="43"/>
                      <a:pt x="45" y="40"/>
                      <a:pt x="45" y="39"/>
                    </a:cubicBezTo>
                    <a:cubicBezTo>
                      <a:pt x="45" y="39"/>
                      <a:pt x="45" y="39"/>
                      <a:pt x="46" y="39"/>
                    </a:cubicBezTo>
                    <a:cubicBezTo>
                      <a:pt x="46" y="39"/>
                      <a:pt x="50" y="36"/>
                      <a:pt x="50" y="36"/>
                    </a:cubicBezTo>
                    <a:cubicBezTo>
                      <a:pt x="50" y="36"/>
                      <a:pt x="53" y="40"/>
                      <a:pt x="54" y="40"/>
                    </a:cubicBezTo>
                    <a:cubicBezTo>
                      <a:pt x="54" y="40"/>
                      <a:pt x="54" y="40"/>
                      <a:pt x="55" y="40"/>
                    </a:cubicBezTo>
                    <a:cubicBezTo>
                      <a:pt x="55" y="40"/>
                      <a:pt x="55" y="40"/>
                      <a:pt x="56" y="40"/>
                    </a:cubicBezTo>
                    <a:cubicBezTo>
                      <a:pt x="57" y="39"/>
                      <a:pt x="58" y="38"/>
                      <a:pt x="59" y="36"/>
                    </a:cubicBezTo>
                    <a:cubicBezTo>
                      <a:pt x="59" y="36"/>
                      <a:pt x="59" y="36"/>
                      <a:pt x="59" y="36"/>
                    </a:cubicBezTo>
                    <a:cubicBezTo>
                      <a:pt x="59" y="36"/>
                      <a:pt x="63" y="39"/>
                      <a:pt x="64" y="39"/>
                    </a:cubicBezTo>
                    <a:cubicBezTo>
                      <a:pt x="64" y="39"/>
                      <a:pt x="64" y="39"/>
                      <a:pt x="64" y="39"/>
                    </a:cubicBezTo>
                    <a:cubicBezTo>
                      <a:pt x="64" y="40"/>
                      <a:pt x="62" y="43"/>
                      <a:pt x="62" y="44"/>
                    </a:cubicBezTo>
                    <a:cubicBezTo>
                      <a:pt x="62" y="45"/>
                      <a:pt x="63" y="45"/>
                      <a:pt x="63" y="46"/>
                    </a:cubicBezTo>
                    <a:cubicBezTo>
                      <a:pt x="64" y="46"/>
                      <a:pt x="68" y="46"/>
                      <a:pt x="68" y="47"/>
                    </a:cubicBezTo>
                    <a:lnTo>
                      <a:pt x="68" y="52"/>
                    </a:lnTo>
                    <a:close/>
                    <a:moveTo>
                      <a:pt x="55" y="8"/>
                    </a:moveTo>
                    <a:cubicBezTo>
                      <a:pt x="52" y="8"/>
                      <a:pt x="50" y="10"/>
                      <a:pt x="50" y="13"/>
                    </a:cubicBezTo>
                    <a:cubicBezTo>
                      <a:pt x="50" y="15"/>
                      <a:pt x="52" y="17"/>
                      <a:pt x="55" y="17"/>
                    </a:cubicBezTo>
                    <a:cubicBezTo>
                      <a:pt x="57" y="17"/>
                      <a:pt x="59" y="15"/>
                      <a:pt x="59" y="13"/>
                    </a:cubicBezTo>
                    <a:cubicBezTo>
                      <a:pt x="59" y="10"/>
                      <a:pt x="57" y="8"/>
                      <a:pt x="55" y="8"/>
                    </a:cubicBezTo>
                    <a:close/>
                    <a:moveTo>
                      <a:pt x="55" y="45"/>
                    </a:moveTo>
                    <a:cubicBezTo>
                      <a:pt x="52" y="45"/>
                      <a:pt x="50" y="47"/>
                      <a:pt x="50" y="49"/>
                    </a:cubicBezTo>
                    <a:cubicBezTo>
                      <a:pt x="50" y="52"/>
                      <a:pt x="52" y="54"/>
                      <a:pt x="55" y="54"/>
                    </a:cubicBezTo>
                    <a:cubicBezTo>
                      <a:pt x="57" y="54"/>
                      <a:pt x="59" y="52"/>
                      <a:pt x="59" y="49"/>
                    </a:cubicBezTo>
                    <a:cubicBezTo>
                      <a:pt x="59" y="47"/>
                      <a:pt x="57" y="45"/>
                      <a:pt x="55" y="45"/>
                    </a:cubicBezTo>
                    <a:close/>
                  </a:path>
                </a:pathLst>
              </a:custGeom>
              <a:solidFill>
                <a:schemeClr val="bg1"/>
              </a:solidFill>
              <a:ln w="9525">
                <a:noFill/>
                <a:round/>
              </a:ln>
            </p:spPr>
            <p:txBody>
              <a:bodyPr vert="horz" wrap="square" lIns="121920" tIns="60960" rIns="121920" bIns="60960" numCol="1" anchor="t" anchorCtr="0" compatLnSpc="1"/>
              <a:lstStyle/>
              <a:p>
                <a:endParaRPr lang="en-US" sz="2400" dirty="0">
                  <a:latin typeface="华文中宋" panose="02010600040101010101" pitchFamily="2" charset="-122"/>
                </a:endParaRPr>
              </a:p>
            </p:txBody>
          </p:sp>
        </p:grpSp>
        <p:grpSp>
          <p:nvGrpSpPr>
            <p:cNvPr id="25" name="组合 24"/>
            <p:cNvGrpSpPr/>
            <p:nvPr/>
          </p:nvGrpSpPr>
          <p:grpSpPr>
            <a:xfrm>
              <a:off x="4946677" y="1849974"/>
              <a:ext cx="432833" cy="432834"/>
              <a:chOff x="4946677" y="1849974"/>
              <a:chExt cx="432833" cy="432834"/>
            </a:xfrm>
          </p:grpSpPr>
          <p:sp>
            <p:nvSpPr>
              <p:cNvPr id="42" name="棱台 41"/>
              <p:cNvSpPr>
                <a:spLocks noChangeArrowheads="1"/>
              </p:cNvSpPr>
              <p:nvPr/>
            </p:nvSpPr>
            <p:spPr bwMode="auto">
              <a:xfrm>
                <a:off x="4946677" y="1849974"/>
                <a:ext cx="432833"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44" name="Freeform 328"/>
              <p:cNvSpPr>
                <a:spLocks noChangeAspect="1" noChangeArrowheads="1"/>
              </p:cNvSpPr>
              <p:nvPr/>
            </p:nvSpPr>
            <p:spPr bwMode="auto">
              <a:xfrm>
                <a:off x="5009841" y="1980893"/>
                <a:ext cx="306503" cy="170995"/>
              </a:xfrm>
              <a:custGeom>
                <a:avLst/>
                <a:gdLst>
                  <a:gd name="T0" fmla="*/ 585 w 1564"/>
                  <a:gd name="T1" fmla="*/ 610 h 871"/>
                  <a:gd name="T2" fmla="*/ 451 w 1564"/>
                  <a:gd name="T3" fmla="*/ 744 h 871"/>
                  <a:gd name="T4" fmla="*/ 585 w 1564"/>
                  <a:gd name="T5" fmla="*/ 870 h 871"/>
                  <a:gd name="T6" fmla="*/ 710 w 1564"/>
                  <a:gd name="T7" fmla="*/ 744 h 871"/>
                  <a:gd name="T8" fmla="*/ 585 w 1564"/>
                  <a:gd name="T9" fmla="*/ 610 h 871"/>
                  <a:gd name="T10" fmla="*/ 585 w 1564"/>
                  <a:gd name="T11" fmla="*/ 811 h 871"/>
                  <a:gd name="T12" fmla="*/ 518 w 1564"/>
                  <a:gd name="T13" fmla="*/ 744 h 871"/>
                  <a:gd name="T14" fmla="*/ 585 w 1564"/>
                  <a:gd name="T15" fmla="*/ 677 h 871"/>
                  <a:gd name="T16" fmla="*/ 643 w 1564"/>
                  <a:gd name="T17" fmla="*/ 744 h 871"/>
                  <a:gd name="T18" fmla="*/ 585 w 1564"/>
                  <a:gd name="T19" fmla="*/ 811 h 871"/>
                  <a:gd name="T20" fmla="*/ 1563 w 1564"/>
                  <a:gd name="T21" fmla="*/ 519 h 871"/>
                  <a:gd name="T22" fmla="*/ 1563 w 1564"/>
                  <a:gd name="T23" fmla="*/ 652 h 871"/>
                  <a:gd name="T24" fmla="*/ 1505 w 1564"/>
                  <a:gd name="T25" fmla="*/ 719 h 871"/>
                  <a:gd name="T26" fmla="*/ 1429 w 1564"/>
                  <a:gd name="T27" fmla="*/ 719 h 871"/>
                  <a:gd name="T28" fmla="*/ 1262 w 1564"/>
                  <a:gd name="T29" fmla="*/ 569 h 871"/>
                  <a:gd name="T30" fmla="*/ 1095 w 1564"/>
                  <a:gd name="T31" fmla="*/ 719 h 871"/>
                  <a:gd name="T32" fmla="*/ 752 w 1564"/>
                  <a:gd name="T33" fmla="*/ 719 h 871"/>
                  <a:gd name="T34" fmla="*/ 585 w 1564"/>
                  <a:gd name="T35" fmla="*/ 569 h 871"/>
                  <a:gd name="T36" fmla="*/ 409 w 1564"/>
                  <a:gd name="T37" fmla="*/ 719 h 871"/>
                  <a:gd name="T38" fmla="*/ 326 w 1564"/>
                  <a:gd name="T39" fmla="*/ 719 h 871"/>
                  <a:gd name="T40" fmla="*/ 267 w 1564"/>
                  <a:gd name="T41" fmla="*/ 652 h 871"/>
                  <a:gd name="T42" fmla="*/ 267 w 1564"/>
                  <a:gd name="T43" fmla="*/ 519 h 871"/>
                  <a:gd name="T44" fmla="*/ 1563 w 1564"/>
                  <a:gd name="T45" fmla="*/ 519 h 871"/>
                  <a:gd name="T46" fmla="*/ 1262 w 1564"/>
                  <a:gd name="T47" fmla="*/ 610 h 871"/>
                  <a:gd name="T48" fmla="*/ 1128 w 1564"/>
                  <a:gd name="T49" fmla="*/ 744 h 871"/>
                  <a:gd name="T50" fmla="*/ 1262 w 1564"/>
                  <a:gd name="T51" fmla="*/ 870 h 871"/>
                  <a:gd name="T52" fmla="*/ 1396 w 1564"/>
                  <a:gd name="T53" fmla="*/ 744 h 871"/>
                  <a:gd name="T54" fmla="*/ 1262 w 1564"/>
                  <a:gd name="T55" fmla="*/ 610 h 871"/>
                  <a:gd name="T56" fmla="*/ 1262 w 1564"/>
                  <a:gd name="T57" fmla="*/ 811 h 871"/>
                  <a:gd name="T58" fmla="*/ 1195 w 1564"/>
                  <a:gd name="T59" fmla="*/ 744 h 871"/>
                  <a:gd name="T60" fmla="*/ 1262 w 1564"/>
                  <a:gd name="T61" fmla="*/ 677 h 871"/>
                  <a:gd name="T62" fmla="*/ 1329 w 1564"/>
                  <a:gd name="T63" fmla="*/ 744 h 871"/>
                  <a:gd name="T64" fmla="*/ 1262 w 1564"/>
                  <a:gd name="T65" fmla="*/ 811 h 871"/>
                  <a:gd name="T66" fmla="*/ 1538 w 1564"/>
                  <a:gd name="T67" fmla="*/ 376 h 871"/>
                  <a:gd name="T68" fmla="*/ 1295 w 1564"/>
                  <a:gd name="T69" fmla="*/ 134 h 871"/>
                  <a:gd name="T70" fmla="*/ 1229 w 1564"/>
                  <a:gd name="T71" fmla="*/ 109 h 871"/>
                  <a:gd name="T72" fmla="*/ 1112 w 1564"/>
                  <a:gd name="T73" fmla="*/ 109 h 871"/>
                  <a:gd name="T74" fmla="*/ 1112 w 1564"/>
                  <a:gd name="T75" fmla="*/ 59 h 871"/>
                  <a:gd name="T76" fmla="*/ 1045 w 1564"/>
                  <a:gd name="T77" fmla="*/ 0 h 871"/>
                  <a:gd name="T78" fmla="*/ 326 w 1564"/>
                  <a:gd name="T79" fmla="*/ 0 h 871"/>
                  <a:gd name="T80" fmla="*/ 267 w 1564"/>
                  <a:gd name="T81" fmla="*/ 59 h 871"/>
                  <a:gd name="T82" fmla="*/ 267 w 1564"/>
                  <a:gd name="T83" fmla="*/ 75 h 871"/>
                  <a:gd name="T84" fmla="*/ 8 w 1564"/>
                  <a:gd name="T85" fmla="*/ 101 h 871"/>
                  <a:gd name="T86" fmla="*/ 459 w 1564"/>
                  <a:gd name="T87" fmla="*/ 159 h 871"/>
                  <a:gd name="T88" fmla="*/ 0 w 1564"/>
                  <a:gd name="T89" fmla="*/ 209 h 871"/>
                  <a:gd name="T90" fmla="*/ 459 w 1564"/>
                  <a:gd name="T91" fmla="*/ 268 h 871"/>
                  <a:gd name="T92" fmla="*/ 0 w 1564"/>
                  <a:gd name="T93" fmla="*/ 309 h 871"/>
                  <a:gd name="T94" fmla="*/ 267 w 1564"/>
                  <a:gd name="T95" fmla="*/ 360 h 871"/>
                  <a:gd name="T96" fmla="*/ 267 w 1564"/>
                  <a:gd name="T97" fmla="*/ 485 h 871"/>
                  <a:gd name="T98" fmla="*/ 1563 w 1564"/>
                  <a:gd name="T99" fmla="*/ 485 h 871"/>
                  <a:gd name="T100" fmla="*/ 1563 w 1564"/>
                  <a:gd name="T101" fmla="*/ 435 h 871"/>
                  <a:gd name="T102" fmla="*/ 1538 w 1564"/>
                  <a:gd name="T103" fmla="*/ 376 h 871"/>
                  <a:gd name="T104" fmla="*/ 1429 w 1564"/>
                  <a:gd name="T105" fmla="*/ 385 h 871"/>
                  <a:gd name="T106" fmla="*/ 1195 w 1564"/>
                  <a:gd name="T107" fmla="*/ 385 h 871"/>
                  <a:gd name="T108" fmla="*/ 1178 w 1564"/>
                  <a:gd name="T109" fmla="*/ 376 h 871"/>
                  <a:gd name="T110" fmla="*/ 1178 w 1564"/>
                  <a:gd name="T111" fmla="*/ 193 h 871"/>
                  <a:gd name="T112" fmla="*/ 1195 w 1564"/>
                  <a:gd name="T113" fmla="*/ 184 h 871"/>
                  <a:gd name="T114" fmla="*/ 1237 w 1564"/>
                  <a:gd name="T115" fmla="*/ 184 h 871"/>
                  <a:gd name="T116" fmla="*/ 1245 w 1564"/>
                  <a:gd name="T117" fmla="*/ 184 h 871"/>
                  <a:gd name="T118" fmla="*/ 1438 w 1564"/>
                  <a:gd name="T119" fmla="*/ 368 h 871"/>
                  <a:gd name="T120" fmla="*/ 1429 w 1564"/>
                  <a:gd name="T121" fmla="*/ 385 h 871"/>
                  <a:gd name="T122" fmla="*/ 1429 w 1564"/>
                  <a:gd name="T123" fmla="*/ 385 h 871"/>
                  <a:gd name="T124" fmla="*/ 1429 w 1564"/>
                  <a:gd name="T125" fmla="*/ 385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64" h="871">
                    <a:moveTo>
                      <a:pt x="585" y="610"/>
                    </a:moveTo>
                    <a:cubicBezTo>
                      <a:pt x="510" y="610"/>
                      <a:pt x="451" y="669"/>
                      <a:pt x="451" y="744"/>
                    </a:cubicBezTo>
                    <a:cubicBezTo>
                      <a:pt x="451" y="820"/>
                      <a:pt x="510" y="870"/>
                      <a:pt x="585" y="870"/>
                    </a:cubicBezTo>
                    <a:cubicBezTo>
                      <a:pt x="652" y="870"/>
                      <a:pt x="710" y="820"/>
                      <a:pt x="710" y="744"/>
                    </a:cubicBezTo>
                    <a:cubicBezTo>
                      <a:pt x="710" y="669"/>
                      <a:pt x="652" y="610"/>
                      <a:pt x="585" y="610"/>
                    </a:cubicBezTo>
                    <a:close/>
                    <a:moveTo>
                      <a:pt x="585" y="811"/>
                    </a:moveTo>
                    <a:cubicBezTo>
                      <a:pt x="543" y="811"/>
                      <a:pt x="518" y="778"/>
                      <a:pt x="518" y="744"/>
                    </a:cubicBezTo>
                    <a:cubicBezTo>
                      <a:pt x="518" y="711"/>
                      <a:pt x="543" y="677"/>
                      <a:pt x="585" y="677"/>
                    </a:cubicBezTo>
                    <a:cubicBezTo>
                      <a:pt x="618" y="677"/>
                      <a:pt x="643" y="711"/>
                      <a:pt x="643" y="744"/>
                    </a:cubicBezTo>
                    <a:cubicBezTo>
                      <a:pt x="643" y="778"/>
                      <a:pt x="618" y="811"/>
                      <a:pt x="585" y="811"/>
                    </a:cubicBezTo>
                    <a:close/>
                    <a:moveTo>
                      <a:pt x="1563" y="519"/>
                    </a:moveTo>
                    <a:cubicBezTo>
                      <a:pt x="1563" y="652"/>
                      <a:pt x="1563" y="652"/>
                      <a:pt x="1563" y="652"/>
                    </a:cubicBezTo>
                    <a:cubicBezTo>
                      <a:pt x="1563" y="694"/>
                      <a:pt x="1538" y="719"/>
                      <a:pt x="1505" y="719"/>
                    </a:cubicBezTo>
                    <a:cubicBezTo>
                      <a:pt x="1429" y="719"/>
                      <a:pt x="1429" y="719"/>
                      <a:pt x="1429" y="719"/>
                    </a:cubicBezTo>
                    <a:cubicBezTo>
                      <a:pt x="1421" y="636"/>
                      <a:pt x="1346" y="569"/>
                      <a:pt x="1262" y="569"/>
                    </a:cubicBezTo>
                    <a:cubicBezTo>
                      <a:pt x="1178" y="569"/>
                      <a:pt x="1103" y="636"/>
                      <a:pt x="1095" y="719"/>
                    </a:cubicBezTo>
                    <a:cubicBezTo>
                      <a:pt x="752" y="719"/>
                      <a:pt x="752" y="719"/>
                      <a:pt x="752" y="719"/>
                    </a:cubicBezTo>
                    <a:cubicBezTo>
                      <a:pt x="735" y="636"/>
                      <a:pt x="669" y="569"/>
                      <a:pt x="585" y="569"/>
                    </a:cubicBezTo>
                    <a:cubicBezTo>
                      <a:pt x="493" y="569"/>
                      <a:pt x="426" y="636"/>
                      <a:pt x="409" y="719"/>
                    </a:cubicBezTo>
                    <a:cubicBezTo>
                      <a:pt x="326" y="719"/>
                      <a:pt x="326" y="719"/>
                      <a:pt x="326" y="719"/>
                    </a:cubicBezTo>
                    <a:cubicBezTo>
                      <a:pt x="292" y="719"/>
                      <a:pt x="267" y="694"/>
                      <a:pt x="267" y="652"/>
                    </a:cubicBezTo>
                    <a:cubicBezTo>
                      <a:pt x="267" y="519"/>
                      <a:pt x="267" y="519"/>
                      <a:pt x="267" y="519"/>
                    </a:cubicBezTo>
                    <a:lnTo>
                      <a:pt x="1563" y="519"/>
                    </a:lnTo>
                    <a:close/>
                    <a:moveTo>
                      <a:pt x="1262" y="610"/>
                    </a:moveTo>
                    <a:cubicBezTo>
                      <a:pt x="1187" y="610"/>
                      <a:pt x="1128" y="669"/>
                      <a:pt x="1128" y="744"/>
                    </a:cubicBezTo>
                    <a:cubicBezTo>
                      <a:pt x="1128" y="820"/>
                      <a:pt x="1187" y="870"/>
                      <a:pt x="1262" y="870"/>
                    </a:cubicBezTo>
                    <a:cubicBezTo>
                      <a:pt x="1337" y="870"/>
                      <a:pt x="1396" y="820"/>
                      <a:pt x="1396" y="744"/>
                    </a:cubicBezTo>
                    <a:cubicBezTo>
                      <a:pt x="1396" y="669"/>
                      <a:pt x="1337" y="610"/>
                      <a:pt x="1262" y="610"/>
                    </a:cubicBezTo>
                    <a:close/>
                    <a:moveTo>
                      <a:pt x="1262" y="811"/>
                    </a:moveTo>
                    <a:cubicBezTo>
                      <a:pt x="1229" y="811"/>
                      <a:pt x="1195" y="778"/>
                      <a:pt x="1195" y="744"/>
                    </a:cubicBezTo>
                    <a:cubicBezTo>
                      <a:pt x="1195" y="711"/>
                      <a:pt x="1229" y="677"/>
                      <a:pt x="1262" y="677"/>
                    </a:cubicBezTo>
                    <a:cubicBezTo>
                      <a:pt x="1295" y="677"/>
                      <a:pt x="1329" y="711"/>
                      <a:pt x="1329" y="744"/>
                    </a:cubicBezTo>
                    <a:cubicBezTo>
                      <a:pt x="1329" y="778"/>
                      <a:pt x="1295" y="811"/>
                      <a:pt x="1262" y="811"/>
                    </a:cubicBezTo>
                    <a:close/>
                    <a:moveTo>
                      <a:pt x="1538" y="376"/>
                    </a:moveTo>
                    <a:cubicBezTo>
                      <a:pt x="1295" y="134"/>
                      <a:pt x="1295" y="134"/>
                      <a:pt x="1295" y="134"/>
                    </a:cubicBezTo>
                    <a:cubicBezTo>
                      <a:pt x="1279" y="117"/>
                      <a:pt x="1254" y="109"/>
                      <a:pt x="1229" y="109"/>
                    </a:cubicBezTo>
                    <a:cubicBezTo>
                      <a:pt x="1112" y="109"/>
                      <a:pt x="1112" y="109"/>
                      <a:pt x="1112" y="109"/>
                    </a:cubicBezTo>
                    <a:cubicBezTo>
                      <a:pt x="1112" y="59"/>
                      <a:pt x="1112" y="59"/>
                      <a:pt x="1112" y="59"/>
                    </a:cubicBezTo>
                    <a:cubicBezTo>
                      <a:pt x="1112" y="25"/>
                      <a:pt x="1078" y="0"/>
                      <a:pt x="1045" y="0"/>
                    </a:cubicBezTo>
                    <a:cubicBezTo>
                      <a:pt x="326" y="0"/>
                      <a:pt x="326" y="0"/>
                      <a:pt x="326" y="0"/>
                    </a:cubicBezTo>
                    <a:cubicBezTo>
                      <a:pt x="292" y="0"/>
                      <a:pt x="267" y="25"/>
                      <a:pt x="267" y="59"/>
                    </a:cubicBezTo>
                    <a:cubicBezTo>
                      <a:pt x="267" y="75"/>
                      <a:pt x="267" y="75"/>
                      <a:pt x="267" y="75"/>
                    </a:cubicBezTo>
                    <a:cubicBezTo>
                      <a:pt x="8" y="101"/>
                      <a:pt x="8" y="101"/>
                      <a:pt x="8" y="101"/>
                    </a:cubicBezTo>
                    <a:cubicBezTo>
                      <a:pt x="459" y="159"/>
                      <a:pt x="459" y="159"/>
                      <a:pt x="459" y="159"/>
                    </a:cubicBezTo>
                    <a:cubicBezTo>
                      <a:pt x="0" y="209"/>
                      <a:pt x="0" y="209"/>
                      <a:pt x="0" y="209"/>
                    </a:cubicBezTo>
                    <a:cubicBezTo>
                      <a:pt x="459" y="268"/>
                      <a:pt x="459" y="268"/>
                      <a:pt x="459" y="268"/>
                    </a:cubicBezTo>
                    <a:cubicBezTo>
                      <a:pt x="0" y="309"/>
                      <a:pt x="0" y="309"/>
                      <a:pt x="0" y="309"/>
                    </a:cubicBezTo>
                    <a:cubicBezTo>
                      <a:pt x="267" y="360"/>
                      <a:pt x="267" y="360"/>
                      <a:pt x="267" y="360"/>
                    </a:cubicBezTo>
                    <a:cubicBezTo>
                      <a:pt x="267" y="485"/>
                      <a:pt x="267" y="485"/>
                      <a:pt x="267" y="485"/>
                    </a:cubicBezTo>
                    <a:cubicBezTo>
                      <a:pt x="1563" y="485"/>
                      <a:pt x="1563" y="485"/>
                      <a:pt x="1563" y="485"/>
                    </a:cubicBezTo>
                    <a:cubicBezTo>
                      <a:pt x="1563" y="435"/>
                      <a:pt x="1563" y="435"/>
                      <a:pt x="1563" y="435"/>
                    </a:cubicBezTo>
                    <a:cubicBezTo>
                      <a:pt x="1563" y="410"/>
                      <a:pt x="1555" y="393"/>
                      <a:pt x="1538" y="376"/>
                    </a:cubicBezTo>
                    <a:close/>
                    <a:moveTo>
                      <a:pt x="1429" y="385"/>
                    </a:moveTo>
                    <a:cubicBezTo>
                      <a:pt x="1195" y="385"/>
                      <a:pt x="1195" y="385"/>
                      <a:pt x="1195" y="385"/>
                    </a:cubicBezTo>
                    <a:cubicBezTo>
                      <a:pt x="1187" y="385"/>
                      <a:pt x="1178" y="376"/>
                      <a:pt x="1178" y="376"/>
                    </a:cubicBezTo>
                    <a:cubicBezTo>
                      <a:pt x="1178" y="193"/>
                      <a:pt x="1178" y="193"/>
                      <a:pt x="1178" y="193"/>
                    </a:cubicBezTo>
                    <a:cubicBezTo>
                      <a:pt x="1178" y="184"/>
                      <a:pt x="1187" y="184"/>
                      <a:pt x="1195" y="184"/>
                    </a:cubicBezTo>
                    <a:cubicBezTo>
                      <a:pt x="1237" y="184"/>
                      <a:pt x="1237" y="184"/>
                      <a:pt x="1237" y="184"/>
                    </a:cubicBezTo>
                    <a:lnTo>
                      <a:pt x="1245" y="184"/>
                    </a:lnTo>
                    <a:cubicBezTo>
                      <a:pt x="1438" y="368"/>
                      <a:pt x="1438" y="368"/>
                      <a:pt x="1438" y="368"/>
                    </a:cubicBezTo>
                    <a:cubicBezTo>
                      <a:pt x="1446" y="376"/>
                      <a:pt x="1438" y="385"/>
                      <a:pt x="1429" y="385"/>
                    </a:cubicBezTo>
                    <a:close/>
                    <a:moveTo>
                      <a:pt x="1429" y="385"/>
                    </a:moveTo>
                    <a:lnTo>
                      <a:pt x="1429" y="385"/>
                    </a:lnTo>
                    <a:close/>
                  </a:path>
                </a:pathLst>
              </a:custGeom>
              <a:solidFill>
                <a:schemeClr val="bg1"/>
              </a:solidFill>
              <a:ln>
                <a:noFill/>
              </a:ln>
              <a:effectLst/>
            </p:spPr>
            <p:txBody>
              <a:bodyPr wrap="none" lIns="243785" tIns="121892" rIns="243785" bIns="121892"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2400" b="0" i="0" u="none" strike="noStrike" kern="1200" cap="none" spc="0" normalizeH="0" baseline="0" noProof="0" dirty="0">
                  <a:ln>
                    <a:noFill/>
                  </a:ln>
                  <a:solidFill>
                    <a:prstClr val="black"/>
                  </a:solidFill>
                  <a:effectLst/>
                  <a:uLnTx/>
                  <a:uFillTx/>
                  <a:latin typeface="Bauhaus 93" panose="04030905020B02020C02" pitchFamily="82" charset="0"/>
                  <a:ea typeface="字魂96号-虎啸手书" panose="00000500000000000000" pitchFamily="2" charset="-122"/>
                  <a:sym typeface="Bauhaus 93" panose="04030905020B02020C02" pitchFamily="82" charset="0"/>
                </a:endParaRPr>
              </a:p>
            </p:txBody>
          </p:sp>
        </p:grpSp>
        <p:grpSp>
          <p:nvGrpSpPr>
            <p:cNvPr id="26" name="组合 25"/>
            <p:cNvGrpSpPr/>
            <p:nvPr/>
          </p:nvGrpSpPr>
          <p:grpSpPr>
            <a:xfrm>
              <a:off x="5594749" y="1849974"/>
              <a:ext cx="432048" cy="432834"/>
              <a:chOff x="5594749" y="1849974"/>
              <a:chExt cx="432048" cy="432834"/>
            </a:xfrm>
          </p:grpSpPr>
          <p:sp>
            <p:nvSpPr>
              <p:cNvPr id="27" name="棱台 26"/>
              <p:cNvSpPr>
                <a:spLocks noChangeArrowheads="1"/>
              </p:cNvSpPr>
              <p:nvPr/>
            </p:nvSpPr>
            <p:spPr bwMode="auto">
              <a:xfrm>
                <a:off x="5594749" y="1849974"/>
                <a:ext cx="432048"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28" name="user-group_74577"/>
              <p:cNvSpPr>
                <a:spLocks noChangeAspect="1"/>
              </p:cNvSpPr>
              <p:nvPr/>
            </p:nvSpPr>
            <p:spPr bwMode="auto">
              <a:xfrm>
                <a:off x="5672311" y="1947532"/>
                <a:ext cx="276924" cy="237718"/>
              </a:xfrm>
              <a:custGeom>
                <a:avLst/>
                <a:gdLst>
                  <a:gd name="connsiteX0" fmla="*/ 246732 w 607286"/>
                  <a:gd name="connsiteY0" fmla="*/ 261798 h 515410"/>
                  <a:gd name="connsiteX1" fmla="*/ 303643 w 607286"/>
                  <a:gd name="connsiteY1" fmla="*/ 283469 h 515410"/>
                  <a:gd name="connsiteX2" fmla="*/ 360554 w 607286"/>
                  <a:gd name="connsiteY2" fmla="*/ 261798 h 515410"/>
                  <a:gd name="connsiteX3" fmla="*/ 499721 w 607286"/>
                  <a:gd name="connsiteY3" fmla="*/ 439385 h 515410"/>
                  <a:gd name="connsiteX4" fmla="*/ 499956 w 607286"/>
                  <a:gd name="connsiteY4" fmla="*/ 447819 h 515410"/>
                  <a:gd name="connsiteX5" fmla="*/ 499956 w 607286"/>
                  <a:gd name="connsiteY5" fmla="*/ 457308 h 515410"/>
                  <a:gd name="connsiteX6" fmla="*/ 303643 w 607286"/>
                  <a:gd name="connsiteY6" fmla="*/ 515410 h 515410"/>
                  <a:gd name="connsiteX7" fmla="*/ 107330 w 607286"/>
                  <a:gd name="connsiteY7" fmla="*/ 457308 h 515410"/>
                  <a:gd name="connsiteX8" fmla="*/ 107330 w 607286"/>
                  <a:gd name="connsiteY8" fmla="*/ 444539 h 515410"/>
                  <a:gd name="connsiteX9" fmla="*/ 107682 w 607286"/>
                  <a:gd name="connsiteY9" fmla="*/ 435519 h 515410"/>
                  <a:gd name="connsiteX10" fmla="*/ 246732 w 607286"/>
                  <a:gd name="connsiteY10" fmla="*/ 261798 h 515410"/>
                  <a:gd name="connsiteX11" fmla="*/ 494038 w 607286"/>
                  <a:gd name="connsiteY11" fmla="*/ 237453 h 515410"/>
                  <a:gd name="connsiteX12" fmla="*/ 607169 w 607286"/>
                  <a:gd name="connsiteY12" fmla="*/ 381785 h 515410"/>
                  <a:gd name="connsiteX13" fmla="*/ 607286 w 607286"/>
                  <a:gd name="connsiteY13" fmla="*/ 388580 h 515410"/>
                  <a:gd name="connsiteX14" fmla="*/ 607286 w 607286"/>
                  <a:gd name="connsiteY14" fmla="*/ 396312 h 515410"/>
                  <a:gd name="connsiteX15" fmla="*/ 527367 w 607286"/>
                  <a:gd name="connsiteY15" fmla="*/ 436730 h 515410"/>
                  <a:gd name="connsiteX16" fmla="*/ 496972 w 607286"/>
                  <a:gd name="connsiteY16" fmla="*/ 296029 h 515410"/>
                  <a:gd name="connsiteX17" fmla="*/ 443927 w 607286"/>
                  <a:gd name="connsiteY17" fmla="*/ 255026 h 515410"/>
                  <a:gd name="connsiteX18" fmla="*/ 447800 w 607286"/>
                  <a:gd name="connsiteY18" fmla="*/ 255143 h 515410"/>
                  <a:gd name="connsiteX19" fmla="*/ 494038 w 607286"/>
                  <a:gd name="connsiteY19" fmla="*/ 237453 h 515410"/>
                  <a:gd name="connsiteX20" fmla="*/ 113199 w 607286"/>
                  <a:gd name="connsiteY20" fmla="*/ 237453 h 515410"/>
                  <a:gd name="connsiteX21" fmla="*/ 159417 w 607286"/>
                  <a:gd name="connsiteY21" fmla="*/ 255143 h 515410"/>
                  <a:gd name="connsiteX22" fmla="*/ 163288 w 607286"/>
                  <a:gd name="connsiteY22" fmla="*/ 255026 h 515410"/>
                  <a:gd name="connsiteX23" fmla="*/ 110266 w 607286"/>
                  <a:gd name="connsiteY23" fmla="*/ 296029 h 515410"/>
                  <a:gd name="connsiteX24" fmla="*/ 79884 w 607286"/>
                  <a:gd name="connsiteY24" fmla="*/ 436730 h 515410"/>
                  <a:gd name="connsiteX25" fmla="*/ 0 w 607286"/>
                  <a:gd name="connsiteY25" fmla="*/ 396312 h 515410"/>
                  <a:gd name="connsiteX26" fmla="*/ 0 w 607286"/>
                  <a:gd name="connsiteY26" fmla="*/ 388580 h 515410"/>
                  <a:gd name="connsiteX27" fmla="*/ 235 w 607286"/>
                  <a:gd name="connsiteY27" fmla="*/ 381785 h 515410"/>
                  <a:gd name="connsiteX28" fmla="*/ 113199 w 607286"/>
                  <a:gd name="connsiteY28" fmla="*/ 237453 h 515410"/>
                  <a:gd name="connsiteX29" fmla="*/ 447940 w 607286"/>
                  <a:gd name="connsiteY29" fmla="*/ 24839 h 515410"/>
                  <a:gd name="connsiteX30" fmla="*/ 532275 w 607286"/>
                  <a:gd name="connsiteY30" fmla="*/ 127229 h 515410"/>
                  <a:gd name="connsiteX31" fmla="*/ 447940 w 607286"/>
                  <a:gd name="connsiteY31" fmla="*/ 229620 h 515410"/>
                  <a:gd name="connsiteX32" fmla="*/ 409350 w 607286"/>
                  <a:gd name="connsiteY32" fmla="*/ 218373 h 515410"/>
                  <a:gd name="connsiteX33" fmla="*/ 435272 w 607286"/>
                  <a:gd name="connsiteY33" fmla="*/ 126058 h 515410"/>
                  <a:gd name="connsiteX34" fmla="*/ 416388 w 607286"/>
                  <a:gd name="connsiteY34" fmla="*/ 28588 h 515410"/>
                  <a:gd name="connsiteX35" fmla="*/ 447940 w 607286"/>
                  <a:gd name="connsiteY35" fmla="*/ 24839 h 515410"/>
                  <a:gd name="connsiteX36" fmla="*/ 159441 w 607286"/>
                  <a:gd name="connsiteY36" fmla="*/ 24839 h 515410"/>
                  <a:gd name="connsiteX37" fmla="*/ 190894 w 607286"/>
                  <a:gd name="connsiteY37" fmla="*/ 28588 h 515410"/>
                  <a:gd name="connsiteX38" fmla="*/ 171999 w 607286"/>
                  <a:gd name="connsiteY38" fmla="*/ 126058 h 515410"/>
                  <a:gd name="connsiteX39" fmla="*/ 197936 w 607286"/>
                  <a:gd name="connsiteY39" fmla="*/ 218373 h 515410"/>
                  <a:gd name="connsiteX40" fmla="*/ 159441 w 607286"/>
                  <a:gd name="connsiteY40" fmla="*/ 229620 h 515410"/>
                  <a:gd name="connsiteX41" fmla="*/ 74940 w 607286"/>
                  <a:gd name="connsiteY41" fmla="*/ 127229 h 515410"/>
                  <a:gd name="connsiteX42" fmla="*/ 159441 w 607286"/>
                  <a:gd name="connsiteY42" fmla="*/ 24839 h 515410"/>
                  <a:gd name="connsiteX43" fmla="*/ 303643 w 607286"/>
                  <a:gd name="connsiteY43" fmla="*/ 0 h 515410"/>
                  <a:gd name="connsiteX44" fmla="*/ 407586 w 607286"/>
                  <a:gd name="connsiteY44" fmla="*/ 126030 h 515410"/>
                  <a:gd name="connsiteX45" fmla="*/ 303643 w 607286"/>
                  <a:gd name="connsiteY45" fmla="*/ 252060 h 515410"/>
                  <a:gd name="connsiteX46" fmla="*/ 199700 w 607286"/>
                  <a:gd name="connsiteY46" fmla="*/ 126030 h 515410"/>
                  <a:gd name="connsiteX47" fmla="*/ 303643 w 607286"/>
                  <a:gd name="connsiteY47" fmla="*/ 0 h 515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07286" h="515410">
                    <a:moveTo>
                      <a:pt x="246732" y="261798"/>
                    </a:moveTo>
                    <a:cubicBezTo>
                      <a:pt x="246732" y="261798"/>
                      <a:pt x="263864" y="283469"/>
                      <a:pt x="303643" y="283469"/>
                    </a:cubicBezTo>
                    <a:cubicBezTo>
                      <a:pt x="343539" y="283469"/>
                      <a:pt x="360554" y="261798"/>
                      <a:pt x="360554" y="261798"/>
                    </a:cubicBezTo>
                    <a:cubicBezTo>
                      <a:pt x="482003" y="283586"/>
                      <a:pt x="497844" y="318143"/>
                      <a:pt x="499721" y="439385"/>
                    </a:cubicBezTo>
                    <a:cubicBezTo>
                      <a:pt x="499839" y="447233"/>
                      <a:pt x="499956" y="448522"/>
                      <a:pt x="499956" y="447819"/>
                    </a:cubicBezTo>
                    <a:cubicBezTo>
                      <a:pt x="499956" y="449928"/>
                      <a:pt x="499956" y="452973"/>
                      <a:pt x="499956" y="457308"/>
                    </a:cubicBezTo>
                    <a:cubicBezTo>
                      <a:pt x="499956" y="457308"/>
                      <a:pt x="471090" y="515410"/>
                      <a:pt x="303643" y="515410"/>
                    </a:cubicBezTo>
                    <a:cubicBezTo>
                      <a:pt x="136313" y="515410"/>
                      <a:pt x="107330" y="457308"/>
                      <a:pt x="107330" y="457308"/>
                    </a:cubicBezTo>
                    <a:cubicBezTo>
                      <a:pt x="107330" y="450513"/>
                      <a:pt x="107330" y="446648"/>
                      <a:pt x="107330" y="444539"/>
                    </a:cubicBezTo>
                    <a:cubicBezTo>
                      <a:pt x="107330" y="445593"/>
                      <a:pt x="107447" y="445125"/>
                      <a:pt x="107682" y="435519"/>
                    </a:cubicBezTo>
                    <a:cubicBezTo>
                      <a:pt x="109794" y="317440"/>
                      <a:pt x="126691" y="283352"/>
                      <a:pt x="246732" y="261798"/>
                    </a:cubicBezTo>
                    <a:close/>
                    <a:moveTo>
                      <a:pt x="494038" y="237453"/>
                    </a:moveTo>
                    <a:cubicBezTo>
                      <a:pt x="592734" y="255260"/>
                      <a:pt x="605526" y="283260"/>
                      <a:pt x="607169" y="381785"/>
                    </a:cubicBezTo>
                    <a:cubicBezTo>
                      <a:pt x="607286" y="388112"/>
                      <a:pt x="607286" y="389166"/>
                      <a:pt x="607286" y="388580"/>
                    </a:cubicBezTo>
                    <a:cubicBezTo>
                      <a:pt x="607286" y="390220"/>
                      <a:pt x="607286" y="392681"/>
                      <a:pt x="607286" y="396312"/>
                    </a:cubicBezTo>
                    <a:cubicBezTo>
                      <a:pt x="607286" y="396312"/>
                      <a:pt x="593673" y="423609"/>
                      <a:pt x="527367" y="436730"/>
                    </a:cubicBezTo>
                    <a:cubicBezTo>
                      <a:pt x="526311" y="372413"/>
                      <a:pt x="520795" y="328598"/>
                      <a:pt x="496972" y="296029"/>
                    </a:cubicBezTo>
                    <a:cubicBezTo>
                      <a:pt x="483241" y="277168"/>
                      <a:pt x="464464" y="264281"/>
                      <a:pt x="443927" y="255026"/>
                    </a:cubicBezTo>
                    <a:cubicBezTo>
                      <a:pt x="445218" y="255026"/>
                      <a:pt x="446509" y="255143"/>
                      <a:pt x="447800" y="255143"/>
                    </a:cubicBezTo>
                    <a:cubicBezTo>
                      <a:pt x="480190" y="255143"/>
                      <a:pt x="494038" y="237453"/>
                      <a:pt x="494038" y="237453"/>
                    </a:cubicBezTo>
                    <a:close/>
                    <a:moveTo>
                      <a:pt x="113199" y="237453"/>
                    </a:moveTo>
                    <a:cubicBezTo>
                      <a:pt x="113199" y="237453"/>
                      <a:pt x="127041" y="255143"/>
                      <a:pt x="159417" y="255143"/>
                    </a:cubicBezTo>
                    <a:cubicBezTo>
                      <a:pt x="160707" y="255143"/>
                      <a:pt x="161998" y="255026"/>
                      <a:pt x="163288" y="255026"/>
                    </a:cubicBezTo>
                    <a:cubicBezTo>
                      <a:pt x="142760" y="264281"/>
                      <a:pt x="124108" y="277168"/>
                      <a:pt x="110266" y="296029"/>
                    </a:cubicBezTo>
                    <a:cubicBezTo>
                      <a:pt x="86453" y="328598"/>
                      <a:pt x="81057" y="372413"/>
                      <a:pt x="79884" y="436730"/>
                    </a:cubicBezTo>
                    <a:cubicBezTo>
                      <a:pt x="13607" y="423609"/>
                      <a:pt x="0" y="396312"/>
                      <a:pt x="0" y="396312"/>
                    </a:cubicBezTo>
                    <a:cubicBezTo>
                      <a:pt x="0" y="392681"/>
                      <a:pt x="0" y="390220"/>
                      <a:pt x="0" y="388580"/>
                    </a:cubicBezTo>
                    <a:cubicBezTo>
                      <a:pt x="0" y="389166"/>
                      <a:pt x="117" y="388112"/>
                      <a:pt x="235" y="381785"/>
                    </a:cubicBezTo>
                    <a:cubicBezTo>
                      <a:pt x="1760" y="283260"/>
                      <a:pt x="14663" y="255260"/>
                      <a:pt x="113199" y="237453"/>
                    </a:cubicBezTo>
                    <a:close/>
                    <a:moveTo>
                      <a:pt x="447940" y="24839"/>
                    </a:moveTo>
                    <a:cubicBezTo>
                      <a:pt x="519842" y="24839"/>
                      <a:pt x="532275" y="70645"/>
                      <a:pt x="532275" y="127229"/>
                    </a:cubicBezTo>
                    <a:cubicBezTo>
                      <a:pt x="532275" y="183814"/>
                      <a:pt x="494506" y="229620"/>
                      <a:pt x="447940" y="229620"/>
                    </a:cubicBezTo>
                    <a:cubicBezTo>
                      <a:pt x="433982" y="229620"/>
                      <a:pt x="420962" y="225520"/>
                      <a:pt x="409350" y="218373"/>
                    </a:cubicBezTo>
                    <a:cubicBezTo>
                      <a:pt x="426123" y="191780"/>
                      <a:pt x="435272" y="159681"/>
                      <a:pt x="435272" y="126058"/>
                    </a:cubicBezTo>
                    <a:cubicBezTo>
                      <a:pt x="435272" y="96419"/>
                      <a:pt x="433044" y="59164"/>
                      <a:pt x="416388" y="28588"/>
                    </a:cubicBezTo>
                    <a:cubicBezTo>
                      <a:pt x="425302" y="26128"/>
                      <a:pt x="435741" y="24839"/>
                      <a:pt x="447940" y="24839"/>
                    </a:cubicBezTo>
                    <a:close/>
                    <a:moveTo>
                      <a:pt x="159441" y="24839"/>
                    </a:moveTo>
                    <a:cubicBezTo>
                      <a:pt x="171529" y="24839"/>
                      <a:pt x="181975" y="26128"/>
                      <a:pt x="190894" y="28588"/>
                    </a:cubicBezTo>
                    <a:cubicBezTo>
                      <a:pt x="174346" y="59164"/>
                      <a:pt x="171999" y="96419"/>
                      <a:pt x="171999" y="126058"/>
                    </a:cubicBezTo>
                    <a:cubicBezTo>
                      <a:pt x="171999" y="159681"/>
                      <a:pt x="181153" y="191780"/>
                      <a:pt x="197936" y="218373"/>
                    </a:cubicBezTo>
                    <a:cubicBezTo>
                      <a:pt x="186434" y="225520"/>
                      <a:pt x="173290" y="229620"/>
                      <a:pt x="159441" y="229620"/>
                    </a:cubicBezTo>
                    <a:cubicBezTo>
                      <a:pt x="112848" y="229620"/>
                      <a:pt x="74940" y="183814"/>
                      <a:pt x="74940" y="127229"/>
                    </a:cubicBezTo>
                    <a:cubicBezTo>
                      <a:pt x="74940" y="70645"/>
                      <a:pt x="87380" y="24839"/>
                      <a:pt x="159441" y="24839"/>
                    </a:cubicBezTo>
                    <a:close/>
                    <a:moveTo>
                      <a:pt x="303643" y="0"/>
                    </a:moveTo>
                    <a:cubicBezTo>
                      <a:pt x="392335" y="0"/>
                      <a:pt x="407586" y="56456"/>
                      <a:pt x="407586" y="126030"/>
                    </a:cubicBezTo>
                    <a:cubicBezTo>
                      <a:pt x="407586" y="195604"/>
                      <a:pt x="361011" y="252060"/>
                      <a:pt x="303643" y="252060"/>
                    </a:cubicBezTo>
                    <a:cubicBezTo>
                      <a:pt x="246275" y="252060"/>
                      <a:pt x="199700" y="195604"/>
                      <a:pt x="199700" y="126030"/>
                    </a:cubicBezTo>
                    <a:cubicBezTo>
                      <a:pt x="199700" y="56456"/>
                      <a:pt x="215069" y="0"/>
                      <a:pt x="303643" y="0"/>
                    </a:cubicBezTo>
                    <a:close/>
                  </a:path>
                </a:pathLst>
              </a:custGeom>
              <a:solidFill>
                <a:schemeClr val="bg1"/>
              </a:solidFill>
              <a:ln>
                <a:noFill/>
              </a:ln>
            </p:spPr>
            <p:txBody>
              <a:bodyPr/>
              <a:lstStyle/>
              <a:p>
                <a:endParaRPr lang="zh-CN" altLang="en-US">
                  <a:latin typeface="华文中宋" panose="02010600040101010101" pitchFamily="2" charset="-122"/>
                  <a:ea typeface="方正黑体简体" panose="02010601030101010101" pitchFamily="2" charset="-122"/>
                  <a:sym typeface="思源黑体旧字形"/>
                </a:endParaRPr>
              </a:p>
            </p:txBody>
          </p:sp>
        </p:grpSp>
      </p:gr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5"/>
                                        </p:tgtEl>
                                        <p:attrNameLst>
                                          <p:attrName>ppt_y</p:attrName>
                                        </p:attrNameLst>
                                      </p:cBhvr>
                                      <p:tavLst>
                                        <p:tav tm="0">
                                          <p:val>
                                            <p:strVal val="#ppt_y"/>
                                          </p:val>
                                        </p:tav>
                                        <p:tav tm="100000">
                                          <p:val>
                                            <p:strVal val="#ppt_y"/>
                                          </p:val>
                                        </p:tav>
                                      </p:tavLst>
                                    </p:anim>
                                    <p:anim calcmode="lin" valueType="num">
                                      <p:cBhvr>
                                        <p:cTn id="17"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5"/>
                                        </p:tgtEl>
                                      </p:cBhvr>
                                    </p:animEffect>
                                  </p:childTnLst>
                                </p:cTn>
                              </p:par>
                            </p:childTnLst>
                          </p:cTn>
                        </p:par>
                        <p:par>
                          <p:cTn id="20" fill="hold">
                            <p:stCondLst>
                              <p:cond delay="2049"/>
                            </p:stCondLst>
                            <p:childTnLst>
                              <p:par>
                                <p:cTn id="21" presetID="22" presetClass="entr" presetSubtype="4"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down)">
                                      <p:cBhvr>
                                        <p:cTn id="23" dur="500"/>
                                        <p:tgtEl>
                                          <p:spTgt spid="29"/>
                                        </p:tgtEl>
                                      </p:cBhvr>
                                    </p:animEffect>
                                  </p:childTnLst>
                                </p:cTn>
                              </p:par>
                            </p:childTnLst>
                          </p:cTn>
                        </p:par>
                        <p:par>
                          <p:cTn id="24" fill="hold">
                            <p:stCondLst>
                              <p:cond delay="2549"/>
                            </p:stCondLst>
                            <p:childTnLst>
                              <p:par>
                                <p:cTn id="25" presetID="22" presetClass="entr" presetSubtype="8"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2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611560" y="429469"/>
            <a:ext cx="2256285" cy="496784"/>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b="1" dirty="0">
                <a:solidFill>
                  <a:schemeClr val="accent1"/>
                </a:solidFill>
                <a:cs typeface="+mn-ea"/>
                <a:sym typeface="+mn-lt"/>
              </a:rPr>
              <a:t>目录</a:t>
            </a:r>
            <a:r>
              <a:rPr lang="en-US" altLang="zh-CN" b="1" dirty="0">
                <a:solidFill>
                  <a:schemeClr val="accent1"/>
                </a:solidFill>
                <a:cs typeface="+mn-ea"/>
                <a:sym typeface="+mn-lt"/>
              </a:rPr>
              <a:t>/</a:t>
            </a:r>
            <a:r>
              <a:rPr lang="en-US" altLang="zh-CN" sz="1800" b="1" dirty="0">
                <a:solidFill>
                  <a:schemeClr val="accent1"/>
                </a:solidFill>
                <a:cs typeface="+mn-ea"/>
                <a:sym typeface="+mn-lt"/>
              </a:rPr>
              <a:t>Contents</a:t>
            </a:r>
            <a:endParaRPr lang="en-GB" sz="1800" b="1" dirty="0">
              <a:solidFill>
                <a:schemeClr val="accent1"/>
              </a:solidFill>
              <a:cs typeface="+mn-ea"/>
              <a:sym typeface="+mn-lt"/>
            </a:endParaRPr>
          </a:p>
        </p:txBody>
      </p:sp>
      <p:cxnSp>
        <p:nvCxnSpPr>
          <p:cNvPr id="43" name="直接连接符 42"/>
          <p:cNvCxnSpPr/>
          <p:nvPr/>
        </p:nvCxnSpPr>
        <p:spPr>
          <a:xfrm>
            <a:off x="738572" y="1059582"/>
            <a:ext cx="7649852"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grpSp>
        <p:nvGrpSpPr>
          <p:cNvPr id="60" name="组合 59"/>
          <p:cNvGrpSpPr/>
          <p:nvPr/>
        </p:nvGrpSpPr>
        <p:grpSpPr>
          <a:xfrm>
            <a:off x="1326281" y="1192912"/>
            <a:ext cx="3083127" cy="459690"/>
            <a:chOff x="4315149" y="953426"/>
            <a:chExt cx="2772572" cy="540057"/>
          </a:xfrm>
        </p:grpSpPr>
        <p:sp>
          <p:nvSpPr>
            <p:cNvPr id="61" name="矩形 60"/>
            <p:cNvSpPr/>
            <p:nvPr/>
          </p:nvSpPr>
          <p:spPr>
            <a:xfrm>
              <a:off x="4597233" y="1008007"/>
              <a:ext cx="855463" cy="442941"/>
            </a:xfrm>
            <a:prstGeom prst="homePlate">
              <a:avLst/>
            </a:prstGeom>
            <a:ln w="15875">
              <a:noFill/>
            </a:ln>
          </p:spPr>
          <p:txBody>
            <a:bodyPr wrap="square" lIns="68580" tIns="34290" rIns="68580" bIns="34290">
              <a:spAutoFit/>
            </a:bodyPr>
            <a:lstStyle/>
            <a:p>
              <a:r>
                <a:rPr lang="zh-CN" altLang="en-US" sz="2000" b="1" dirty="0">
                  <a:solidFill>
                    <a:schemeClr val="tx1">
                      <a:lumMod val="75000"/>
                      <a:lumOff val="25000"/>
                    </a:schemeClr>
                  </a:solidFill>
                  <a:cs typeface="+mn-ea"/>
                  <a:sym typeface="+mn-lt"/>
                </a:rPr>
                <a:t>前  言</a:t>
              </a:r>
            </a:p>
          </p:txBody>
        </p:sp>
        <p:sp>
          <p:nvSpPr>
            <p:cNvPr id="62" name="平行四边形 61"/>
            <p:cNvSpPr/>
            <p:nvPr/>
          </p:nvSpPr>
          <p:spPr>
            <a:xfrm>
              <a:off x="4315149" y="953426"/>
              <a:ext cx="2772572" cy="540057"/>
            </a:xfrm>
            <a:prstGeom prst="homePlate">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b="1">
                <a:solidFill>
                  <a:schemeClr val="tx1">
                    <a:lumMod val="75000"/>
                    <a:lumOff val="25000"/>
                  </a:schemeClr>
                </a:solidFill>
                <a:cs typeface="+mn-ea"/>
                <a:sym typeface="+mn-lt"/>
              </a:endParaRPr>
            </a:p>
          </p:txBody>
        </p:sp>
      </p:grpSp>
      <p:grpSp>
        <p:nvGrpSpPr>
          <p:cNvPr id="63" name="组合 62"/>
          <p:cNvGrpSpPr/>
          <p:nvPr/>
        </p:nvGrpSpPr>
        <p:grpSpPr>
          <a:xfrm>
            <a:off x="1326280" y="1739058"/>
            <a:ext cx="3083885" cy="459690"/>
            <a:chOff x="4315150" y="1647579"/>
            <a:chExt cx="2773255" cy="540057"/>
          </a:xfrm>
        </p:grpSpPr>
        <p:sp>
          <p:nvSpPr>
            <p:cNvPr id="64" name="矩形 63"/>
            <p:cNvSpPr/>
            <p:nvPr/>
          </p:nvSpPr>
          <p:spPr>
            <a:xfrm>
              <a:off x="4597233" y="1692221"/>
              <a:ext cx="2107014" cy="442941"/>
            </a:xfrm>
            <a:prstGeom prst="homePlate">
              <a:avLst/>
            </a:prstGeom>
            <a:ln w="15875">
              <a:noFill/>
            </a:ln>
          </p:spPr>
          <p:txBody>
            <a:bodyPr wrap="square" lIns="68580" tIns="34290" rIns="68580" bIns="34290">
              <a:spAutoFit/>
            </a:bodyPr>
            <a:lstStyle/>
            <a:p>
              <a:r>
                <a:rPr lang="zh-CN" altLang="en-US" sz="2000" b="1" dirty="0">
                  <a:solidFill>
                    <a:schemeClr val="tx1">
                      <a:lumMod val="75000"/>
                      <a:lumOff val="25000"/>
                    </a:schemeClr>
                  </a:solidFill>
                  <a:cs typeface="+mn-ea"/>
                  <a:sym typeface="+mn-lt"/>
                </a:rPr>
                <a:t>通用重大事故隐患</a:t>
              </a:r>
            </a:p>
          </p:txBody>
        </p:sp>
        <p:sp>
          <p:nvSpPr>
            <p:cNvPr id="65" name="平行四边形 64"/>
            <p:cNvSpPr/>
            <p:nvPr/>
          </p:nvSpPr>
          <p:spPr>
            <a:xfrm>
              <a:off x="4315150" y="1647579"/>
              <a:ext cx="2773255" cy="540057"/>
            </a:xfrm>
            <a:prstGeom prst="homePlate">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b="1">
                <a:solidFill>
                  <a:schemeClr val="tx1">
                    <a:lumMod val="75000"/>
                    <a:lumOff val="25000"/>
                  </a:schemeClr>
                </a:solidFill>
                <a:cs typeface="+mn-ea"/>
                <a:sym typeface="+mn-lt"/>
              </a:endParaRPr>
            </a:p>
          </p:txBody>
        </p:sp>
      </p:grpSp>
      <p:grpSp>
        <p:nvGrpSpPr>
          <p:cNvPr id="66" name="组合 65"/>
          <p:cNvGrpSpPr/>
          <p:nvPr/>
        </p:nvGrpSpPr>
        <p:grpSpPr>
          <a:xfrm>
            <a:off x="1325523" y="2269403"/>
            <a:ext cx="3137171" cy="459690"/>
            <a:chOff x="4315150" y="2341731"/>
            <a:chExt cx="2821173" cy="540057"/>
          </a:xfrm>
        </p:grpSpPr>
        <p:sp>
          <p:nvSpPr>
            <p:cNvPr id="67" name="矩形 66"/>
            <p:cNvSpPr/>
            <p:nvPr/>
          </p:nvSpPr>
          <p:spPr>
            <a:xfrm>
              <a:off x="4597235" y="2403017"/>
              <a:ext cx="2539088" cy="442941"/>
            </a:xfrm>
            <a:prstGeom prst="homePlate">
              <a:avLst/>
            </a:prstGeom>
            <a:ln w="15875">
              <a:noFill/>
            </a:ln>
          </p:spPr>
          <p:txBody>
            <a:bodyPr wrap="square" lIns="68580" tIns="34290" rIns="68580" bIns="34290">
              <a:spAutoFit/>
            </a:bodyPr>
            <a:lstStyle/>
            <a:p>
              <a:r>
                <a:rPr lang="zh-CN" altLang="en-US" sz="2000" b="1" dirty="0">
                  <a:solidFill>
                    <a:schemeClr val="tx1">
                      <a:lumMod val="75000"/>
                      <a:lumOff val="25000"/>
                    </a:schemeClr>
                  </a:solidFill>
                  <a:cs typeface="+mn-ea"/>
                  <a:sym typeface="+mn-lt"/>
                </a:rPr>
                <a:t>冶金企业重大事故隐患</a:t>
              </a:r>
            </a:p>
          </p:txBody>
        </p:sp>
        <p:sp>
          <p:nvSpPr>
            <p:cNvPr id="68" name="平行四边形 67"/>
            <p:cNvSpPr/>
            <p:nvPr/>
          </p:nvSpPr>
          <p:spPr>
            <a:xfrm>
              <a:off x="4315150" y="2341731"/>
              <a:ext cx="2773255" cy="540057"/>
            </a:xfrm>
            <a:prstGeom prst="homePlate">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b="1">
                <a:solidFill>
                  <a:schemeClr val="tx1">
                    <a:lumMod val="75000"/>
                    <a:lumOff val="25000"/>
                  </a:schemeClr>
                </a:solidFill>
                <a:cs typeface="+mn-ea"/>
                <a:sym typeface="+mn-lt"/>
              </a:endParaRPr>
            </a:p>
          </p:txBody>
        </p:sp>
      </p:grpSp>
      <p:grpSp>
        <p:nvGrpSpPr>
          <p:cNvPr id="69" name="组合 68"/>
          <p:cNvGrpSpPr/>
          <p:nvPr/>
        </p:nvGrpSpPr>
        <p:grpSpPr>
          <a:xfrm>
            <a:off x="1325523" y="2801169"/>
            <a:ext cx="3084643" cy="459690"/>
            <a:chOff x="4315150" y="3035884"/>
            <a:chExt cx="3440538" cy="540057"/>
          </a:xfrm>
        </p:grpSpPr>
        <p:sp>
          <p:nvSpPr>
            <p:cNvPr id="70" name="矩形 69"/>
            <p:cNvSpPr/>
            <p:nvPr/>
          </p:nvSpPr>
          <p:spPr>
            <a:xfrm>
              <a:off x="4597912" y="3084636"/>
              <a:ext cx="3157775" cy="442941"/>
            </a:xfrm>
            <a:prstGeom prst="homePlate">
              <a:avLst/>
            </a:prstGeom>
            <a:ln w="15875">
              <a:noFill/>
            </a:ln>
          </p:spPr>
          <p:txBody>
            <a:bodyPr wrap="square" lIns="68580" tIns="34290" rIns="68580" bIns="34290">
              <a:spAutoFit/>
            </a:bodyPr>
            <a:lstStyle/>
            <a:p>
              <a:r>
                <a:rPr lang="zh-CN" altLang="en-US" sz="2000" b="1" dirty="0">
                  <a:solidFill>
                    <a:schemeClr val="tx1">
                      <a:lumMod val="75000"/>
                      <a:lumOff val="25000"/>
                    </a:schemeClr>
                  </a:solidFill>
                  <a:cs typeface="+mn-ea"/>
                  <a:sym typeface="+mn-lt"/>
                </a:rPr>
                <a:t>有色企业重大事故隐患</a:t>
              </a:r>
            </a:p>
          </p:txBody>
        </p:sp>
        <p:sp>
          <p:nvSpPr>
            <p:cNvPr id="71" name="平行四边形 70"/>
            <p:cNvSpPr/>
            <p:nvPr/>
          </p:nvSpPr>
          <p:spPr>
            <a:xfrm>
              <a:off x="4315150" y="3035884"/>
              <a:ext cx="3440538" cy="540057"/>
            </a:xfrm>
            <a:prstGeom prst="homePlate">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b="1">
                <a:solidFill>
                  <a:schemeClr val="tx1">
                    <a:lumMod val="75000"/>
                    <a:lumOff val="25000"/>
                  </a:schemeClr>
                </a:solidFill>
                <a:cs typeface="+mn-ea"/>
                <a:sym typeface="+mn-lt"/>
              </a:endParaRPr>
            </a:p>
          </p:txBody>
        </p:sp>
      </p:grpSp>
      <p:grpSp>
        <p:nvGrpSpPr>
          <p:cNvPr id="72" name="组合 71"/>
          <p:cNvGrpSpPr/>
          <p:nvPr/>
        </p:nvGrpSpPr>
        <p:grpSpPr>
          <a:xfrm>
            <a:off x="1325523" y="3322738"/>
            <a:ext cx="3209178" cy="459690"/>
            <a:chOff x="4315150" y="3730038"/>
            <a:chExt cx="2885927" cy="540057"/>
          </a:xfrm>
        </p:grpSpPr>
        <p:sp>
          <p:nvSpPr>
            <p:cNvPr id="73" name="矩形 72"/>
            <p:cNvSpPr/>
            <p:nvPr/>
          </p:nvSpPr>
          <p:spPr>
            <a:xfrm>
              <a:off x="4597234" y="3774293"/>
              <a:ext cx="2603843" cy="442941"/>
            </a:xfrm>
            <a:prstGeom prst="homePlate">
              <a:avLst/>
            </a:prstGeom>
            <a:ln w="15875">
              <a:noFill/>
            </a:ln>
          </p:spPr>
          <p:txBody>
            <a:bodyPr wrap="square" lIns="68580" tIns="34290" rIns="68580" bIns="34290">
              <a:spAutoFit/>
            </a:bodyPr>
            <a:lstStyle/>
            <a:p>
              <a:r>
                <a:rPr lang="zh-CN" altLang="en-US" sz="2000" b="1" dirty="0">
                  <a:solidFill>
                    <a:schemeClr val="tx1">
                      <a:lumMod val="75000"/>
                      <a:lumOff val="25000"/>
                    </a:schemeClr>
                  </a:solidFill>
                  <a:cs typeface="+mn-ea"/>
                  <a:sym typeface="+mn-lt"/>
                </a:rPr>
                <a:t>建材企业重大事故隐患</a:t>
              </a:r>
            </a:p>
          </p:txBody>
        </p:sp>
        <p:sp>
          <p:nvSpPr>
            <p:cNvPr id="74" name="平行四边形 73"/>
            <p:cNvSpPr/>
            <p:nvPr/>
          </p:nvSpPr>
          <p:spPr>
            <a:xfrm>
              <a:off x="4315150" y="3730038"/>
              <a:ext cx="2773254" cy="540057"/>
            </a:xfrm>
            <a:prstGeom prst="homePlate">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b="1">
                <a:solidFill>
                  <a:schemeClr val="tx1">
                    <a:lumMod val="75000"/>
                    <a:lumOff val="25000"/>
                  </a:schemeClr>
                </a:solidFill>
                <a:cs typeface="+mn-ea"/>
                <a:sym typeface="+mn-lt"/>
              </a:endParaRPr>
            </a:p>
          </p:txBody>
        </p:sp>
      </p:grpSp>
      <p:grpSp>
        <p:nvGrpSpPr>
          <p:cNvPr id="45" name="组合 44"/>
          <p:cNvGrpSpPr/>
          <p:nvPr/>
        </p:nvGrpSpPr>
        <p:grpSpPr>
          <a:xfrm>
            <a:off x="834667" y="1159323"/>
            <a:ext cx="894259" cy="533276"/>
            <a:chOff x="2215144" y="927951"/>
            <a:chExt cx="1244730" cy="959254"/>
          </a:xfrm>
        </p:grpSpPr>
        <p:sp>
          <p:nvSpPr>
            <p:cNvPr id="46" name="平行四边形 45"/>
            <p:cNvSpPr/>
            <p:nvPr/>
          </p:nvSpPr>
          <p:spPr>
            <a:xfrm>
              <a:off x="2215144" y="982844"/>
              <a:ext cx="1120898" cy="84278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cs typeface="+mn-ea"/>
                <a:sym typeface="+mn-lt"/>
              </a:endParaRPr>
            </a:p>
          </p:txBody>
        </p:sp>
        <p:sp>
          <p:nvSpPr>
            <p:cNvPr id="47" name="文本框 9"/>
            <p:cNvSpPr txBox="1"/>
            <p:nvPr/>
          </p:nvSpPr>
          <p:spPr>
            <a:xfrm>
              <a:off x="2393075" y="927951"/>
              <a:ext cx="1066799" cy="959254"/>
            </a:xfrm>
            <a:prstGeom prst="homePlate">
              <a:avLst/>
            </a:prstGeom>
            <a:noFill/>
          </p:spPr>
          <p:txBody>
            <a:bodyPr wrap="square" rtlCol="0">
              <a:spAutoFit/>
            </a:bodyPr>
            <a:lstStyle/>
            <a:p>
              <a:r>
                <a:rPr lang="en-US" altLang="zh-CN" sz="2800" dirty="0">
                  <a:solidFill>
                    <a:schemeClr val="bg1"/>
                  </a:solidFill>
                  <a:cs typeface="+mn-ea"/>
                  <a:sym typeface="+mn-lt"/>
                </a:rPr>
                <a:t>01</a:t>
              </a:r>
              <a:endParaRPr lang="zh-CN" altLang="en-US" sz="2800" dirty="0">
                <a:solidFill>
                  <a:schemeClr val="bg1"/>
                </a:solidFill>
                <a:cs typeface="+mn-ea"/>
                <a:sym typeface="+mn-lt"/>
              </a:endParaRPr>
            </a:p>
          </p:txBody>
        </p:sp>
      </p:grpSp>
      <p:grpSp>
        <p:nvGrpSpPr>
          <p:cNvPr id="48" name="组合 47"/>
          <p:cNvGrpSpPr/>
          <p:nvPr/>
        </p:nvGrpSpPr>
        <p:grpSpPr>
          <a:xfrm>
            <a:off x="834668" y="1686889"/>
            <a:ext cx="894259" cy="539939"/>
            <a:chOff x="2215144" y="1952311"/>
            <a:chExt cx="1244730" cy="959257"/>
          </a:xfrm>
        </p:grpSpPr>
        <p:sp>
          <p:nvSpPr>
            <p:cNvPr id="49" name="平行四边形 48"/>
            <p:cNvSpPr/>
            <p:nvPr/>
          </p:nvSpPr>
          <p:spPr>
            <a:xfrm>
              <a:off x="2215144" y="2033848"/>
              <a:ext cx="1120898" cy="842781"/>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cs typeface="+mn-ea"/>
                <a:sym typeface="+mn-lt"/>
              </a:endParaRPr>
            </a:p>
          </p:txBody>
        </p:sp>
        <p:sp>
          <p:nvSpPr>
            <p:cNvPr id="50" name="文本框 10"/>
            <p:cNvSpPr txBox="1"/>
            <p:nvPr/>
          </p:nvSpPr>
          <p:spPr>
            <a:xfrm>
              <a:off x="2393075" y="1952311"/>
              <a:ext cx="1066799" cy="959257"/>
            </a:xfrm>
            <a:prstGeom prst="homePlate">
              <a:avLst/>
            </a:prstGeom>
            <a:noFill/>
          </p:spPr>
          <p:txBody>
            <a:bodyPr wrap="square" rtlCol="0">
              <a:spAutoFit/>
            </a:bodyPr>
            <a:lstStyle/>
            <a:p>
              <a:r>
                <a:rPr lang="en-US" altLang="zh-CN" sz="2800" dirty="0">
                  <a:solidFill>
                    <a:schemeClr val="bg1"/>
                  </a:solidFill>
                  <a:cs typeface="+mn-ea"/>
                  <a:sym typeface="+mn-lt"/>
                </a:rPr>
                <a:t>02</a:t>
              </a:r>
              <a:endParaRPr lang="zh-CN" altLang="en-US" sz="2800" dirty="0">
                <a:solidFill>
                  <a:schemeClr val="bg1"/>
                </a:solidFill>
                <a:cs typeface="+mn-ea"/>
                <a:sym typeface="+mn-lt"/>
              </a:endParaRPr>
            </a:p>
          </p:txBody>
        </p:sp>
      </p:grpSp>
      <p:grpSp>
        <p:nvGrpSpPr>
          <p:cNvPr id="51" name="组合 50"/>
          <p:cNvGrpSpPr/>
          <p:nvPr/>
        </p:nvGrpSpPr>
        <p:grpSpPr>
          <a:xfrm>
            <a:off x="833910" y="2228971"/>
            <a:ext cx="894259" cy="533926"/>
            <a:chOff x="2215144" y="3018134"/>
            <a:chExt cx="1244730" cy="959255"/>
          </a:xfrm>
        </p:grpSpPr>
        <p:sp>
          <p:nvSpPr>
            <p:cNvPr id="52" name="平行四边形 51"/>
            <p:cNvSpPr/>
            <p:nvPr/>
          </p:nvSpPr>
          <p:spPr>
            <a:xfrm>
              <a:off x="2215144" y="3084852"/>
              <a:ext cx="1120898" cy="842781"/>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cs typeface="+mn-ea"/>
                <a:sym typeface="+mn-lt"/>
              </a:endParaRPr>
            </a:p>
          </p:txBody>
        </p:sp>
        <p:sp>
          <p:nvSpPr>
            <p:cNvPr id="53" name="文本框 11"/>
            <p:cNvSpPr txBox="1"/>
            <p:nvPr/>
          </p:nvSpPr>
          <p:spPr>
            <a:xfrm>
              <a:off x="2393075" y="3018134"/>
              <a:ext cx="1066799" cy="959255"/>
            </a:xfrm>
            <a:prstGeom prst="homePlate">
              <a:avLst/>
            </a:prstGeom>
            <a:noFill/>
          </p:spPr>
          <p:txBody>
            <a:bodyPr wrap="square" rtlCol="0">
              <a:spAutoFit/>
            </a:bodyPr>
            <a:lstStyle/>
            <a:p>
              <a:r>
                <a:rPr lang="en-US" altLang="zh-CN" sz="2800" dirty="0">
                  <a:solidFill>
                    <a:schemeClr val="bg1"/>
                  </a:solidFill>
                  <a:cs typeface="+mn-ea"/>
                  <a:sym typeface="+mn-lt"/>
                </a:rPr>
                <a:t>03</a:t>
              </a:r>
              <a:endParaRPr lang="zh-CN" altLang="en-US" sz="2800" dirty="0">
                <a:solidFill>
                  <a:schemeClr val="bg1"/>
                </a:solidFill>
                <a:cs typeface="+mn-ea"/>
                <a:sym typeface="+mn-lt"/>
              </a:endParaRPr>
            </a:p>
          </p:txBody>
        </p:sp>
      </p:grpSp>
      <p:grpSp>
        <p:nvGrpSpPr>
          <p:cNvPr id="54" name="组合 53"/>
          <p:cNvGrpSpPr/>
          <p:nvPr/>
        </p:nvGrpSpPr>
        <p:grpSpPr>
          <a:xfrm>
            <a:off x="834666" y="2751073"/>
            <a:ext cx="894259" cy="523220"/>
            <a:chOff x="2215144" y="4047039"/>
            <a:chExt cx="1244730" cy="959256"/>
          </a:xfrm>
        </p:grpSpPr>
        <p:sp>
          <p:nvSpPr>
            <p:cNvPr id="55" name="平行四边形 54"/>
            <p:cNvSpPr/>
            <p:nvPr/>
          </p:nvSpPr>
          <p:spPr>
            <a:xfrm>
              <a:off x="2215144" y="4135856"/>
              <a:ext cx="1120898" cy="842781"/>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cs typeface="+mn-ea"/>
                <a:sym typeface="+mn-lt"/>
              </a:endParaRPr>
            </a:p>
          </p:txBody>
        </p:sp>
        <p:sp>
          <p:nvSpPr>
            <p:cNvPr id="56" name="文本框 12"/>
            <p:cNvSpPr txBox="1"/>
            <p:nvPr/>
          </p:nvSpPr>
          <p:spPr>
            <a:xfrm>
              <a:off x="2393075" y="4047039"/>
              <a:ext cx="1066799" cy="959256"/>
            </a:xfrm>
            <a:prstGeom prst="homePlate">
              <a:avLst/>
            </a:prstGeom>
            <a:noFill/>
          </p:spPr>
          <p:txBody>
            <a:bodyPr wrap="square" rtlCol="0">
              <a:spAutoFit/>
            </a:bodyPr>
            <a:lstStyle/>
            <a:p>
              <a:r>
                <a:rPr lang="en-US" altLang="zh-CN" sz="2800" dirty="0">
                  <a:solidFill>
                    <a:schemeClr val="bg1"/>
                  </a:solidFill>
                  <a:cs typeface="+mn-ea"/>
                  <a:sym typeface="+mn-lt"/>
                </a:rPr>
                <a:t>04</a:t>
              </a:r>
              <a:endParaRPr lang="zh-CN" altLang="en-US" sz="2800" dirty="0">
                <a:solidFill>
                  <a:schemeClr val="bg1"/>
                </a:solidFill>
                <a:cs typeface="+mn-ea"/>
                <a:sym typeface="+mn-lt"/>
              </a:endParaRPr>
            </a:p>
          </p:txBody>
        </p:sp>
      </p:grpSp>
      <p:grpSp>
        <p:nvGrpSpPr>
          <p:cNvPr id="57" name="组合 56"/>
          <p:cNvGrpSpPr/>
          <p:nvPr/>
        </p:nvGrpSpPr>
        <p:grpSpPr>
          <a:xfrm>
            <a:off x="833909" y="3276029"/>
            <a:ext cx="884486" cy="523220"/>
            <a:chOff x="2215144" y="5107938"/>
            <a:chExt cx="1231128" cy="959259"/>
          </a:xfrm>
        </p:grpSpPr>
        <p:sp>
          <p:nvSpPr>
            <p:cNvPr id="58" name="平行四边形 57"/>
            <p:cNvSpPr/>
            <p:nvPr/>
          </p:nvSpPr>
          <p:spPr>
            <a:xfrm>
              <a:off x="2215144" y="5186859"/>
              <a:ext cx="1120898" cy="842781"/>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cs typeface="+mn-ea"/>
                <a:sym typeface="+mn-lt"/>
              </a:endParaRPr>
            </a:p>
          </p:txBody>
        </p:sp>
        <p:sp>
          <p:nvSpPr>
            <p:cNvPr id="59" name="文本框 13"/>
            <p:cNvSpPr txBox="1"/>
            <p:nvPr/>
          </p:nvSpPr>
          <p:spPr>
            <a:xfrm>
              <a:off x="2379473" y="5107938"/>
              <a:ext cx="1066799" cy="959259"/>
            </a:xfrm>
            <a:prstGeom prst="homePlate">
              <a:avLst/>
            </a:prstGeom>
            <a:noFill/>
          </p:spPr>
          <p:txBody>
            <a:bodyPr wrap="square" rtlCol="0">
              <a:spAutoFit/>
            </a:bodyPr>
            <a:lstStyle/>
            <a:p>
              <a:r>
                <a:rPr lang="en-US" altLang="zh-CN" sz="2800" dirty="0">
                  <a:solidFill>
                    <a:schemeClr val="bg1"/>
                  </a:solidFill>
                  <a:cs typeface="+mn-ea"/>
                  <a:sym typeface="+mn-lt"/>
                </a:rPr>
                <a:t>05</a:t>
              </a:r>
              <a:endParaRPr lang="zh-CN" altLang="en-US" sz="2800" dirty="0">
                <a:solidFill>
                  <a:schemeClr val="bg1"/>
                </a:solidFill>
                <a:cs typeface="+mn-ea"/>
                <a:sym typeface="+mn-lt"/>
              </a:endParaRPr>
            </a:p>
          </p:txBody>
        </p:sp>
      </p:grpSp>
      <p:grpSp>
        <p:nvGrpSpPr>
          <p:cNvPr id="115" name="组合 114"/>
          <p:cNvGrpSpPr/>
          <p:nvPr/>
        </p:nvGrpSpPr>
        <p:grpSpPr>
          <a:xfrm>
            <a:off x="1325523" y="3836918"/>
            <a:ext cx="3137170" cy="459690"/>
            <a:chOff x="4315150" y="953426"/>
            <a:chExt cx="2821172" cy="540057"/>
          </a:xfrm>
        </p:grpSpPr>
        <p:sp>
          <p:nvSpPr>
            <p:cNvPr id="116" name="矩形 60"/>
            <p:cNvSpPr/>
            <p:nvPr/>
          </p:nvSpPr>
          <p:spPr>
            <a:xfrm>
              <a:off x="4596554" y="1012429"/>
              <a:ext cx="2539768" cy="442941"/>
            </a:xfrm>
            <a:prstGeom prst="homePlate">
              <a:avLst/>
            </a:prstGeom>
            <a:ln w="15875">
              <a:noFill/>
            </a:ln>
          </p:spPr>
          <p:txBody>
            <a:bodyPr wrap="square" lIns="68580" tIns="34290" rIns="68580" bIns="34290">
              <a:spAutoFit/>
            </a:bodyPr>
            <a:lstStyle/>
            <a:p>
              <a:r>
                <a:rPr lang="zh-CN" altLang="en-US" sz="2000" b="1" dirty="0">
                  <a:solidFill>
                    <a:schemeClr val="tx1">
                      <a:lumMod val="75000"/>
                      <a:lumOff val="25000"/>
                    </a:schemeClr>
                  </a:solidFill>
                  <a:cs typeface="+mn-ea"/>
                  <a:sym typeface="+mn-lt"/>
                </a:rPr>
                <a:t>机械企业重大事故隐患</a:t>
              </a:r>
            </a:p>
          </p:txBody>
        </p:sp>
        <p:sp>
          <p:nvSpPr>
            <p:cNvPr id="117" name="平行四边形 61"/>
            <p:cNvSpPr/>
            <p:nvPr/>
          </p:nvSpPr>
          <p:spPr>
            <a:xfrm>
              <a:off x="4315150" y="953426"/>
              <a:ext cx="2821172" cy="540057"/>
            </a:xfrm>
            <a:prstGeom prst="homePlate">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b="1">
                <a:solidFill>
                  <a:schemeClr val="tx1">
                    <a:lumMod val="75000"/>
                    <a:lumOff val="25000"/>
                  </a:schemeClr>
                </a:solidFill>
                <a:cs typeface="+mn-ea"/>
                <a:sym typeface="+mn-lt"/>
              </a:endParaRPr>
            </a:p>
          </p:txBody>
        </p:sp>
      </p:grpSp>
      <p:grpSp>
        <p:nvGrpSpPr>
          <p:cNvPr id="118" name="组合 117"/>
          <p:cNvGrpSpPr/>
          <p:nvPr/>
        </p:nvGrpSpPr>
        <p:grpSpPr>
          <a:xfrm>
            <a:off x="1325522" y="4364606"/>
            <a:ext cx="3137171" cy="459690"/>
            <a:chOff x="4315150" y="1647579"/>
            <a:chExt cx="2821173" cy="540057"/>
          </a:xfrm>
        </p:grpSpPr>
        <p:sp>
          <p:nvSpPr>
            <p:cNvPr id="119" name="矩形 63"/>
            <p:cNvSpPr/>
            <p:nvPr/>
          </p:nvSpPr>
          <p:spPr>
            <a:xfrm>
              <a:off x="4596554" y="1699941"/>
              <a:ext cx="2539769" cy="442941"/>
            </a:xfrm>
            <a:prstGeom prst="homePlate">
              <a:avLst/>
            </a:prstGeom>
            <a:ln w="15875">
              <a:noFill/>
            </a:ln>
          </p:spPr>
          <p:txBody>
            <a:bodyPr wrap="square" lIns="68580" tIns="34290" rIns="68580" bIns="34290">
              <a:spAutoFit/>
            </a:bodyPr>
            <a:lstStyle/>
            <a:p>
              <a:r>
                <a:rPr lang="zh-CN" altLang="en-US" sz="2000" b="1" dirty="0">
                  <a:solidFill>
                    <a:schemeClr val="tx1">
                      <a:lumMod val="75000"/>
                      <a:lumOff val="25000"/>
                    </a:schemeClr>
                  </a:solidFill>
                  <a:cs typeface="+mn-ea"/>
                  <a:sym typeface="+mn-lt"/>
                </a:rPr>
                <a:t>轻工通用重大事故隐患</a:t>
              </a:r>
            </a:p>
          </p:txBody>
        </p:sp>
        <p:sp>
          <p:nvSpPr>
            <p:cNvPr id="120" name="平行四边形 64"/>
            <p:cNvSpPr/>
            <p:nvPr/>
          </p:nvSpPr>
          <p:spPr>
            <a:xfrm>
              <a:off x="4315150" y="1647579"/>
              <a:ext cx="2821173" cy="540057"/>
            </a:xfrm>
            <a:prstGeom prst="homePlate">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b="1">
                <a:solidFill>
                  <a:schemeClr val="tx1">
                    <a:lumMod val="75000"/>
                    <a:lumOff val="25000"/>
                  </a:schemeClr>
                </a:solidFill>
                <a:cs typeface="+mn-ea"/>
                <a:sym typeface="+mn-lt"/>
              </a:endParaRPr>
            </a:p>
          </p:txBody>
        </p:sp>
      </p:grpSp>
      <p:grpSp>
        <p:nvGrpSpPr>
          <p:cNvPr id="121" name="组合 120"/>
          <p:cNvGrpSpPr/>
          <p:nvPr/>
        </p:nvGrpSpPr>
        <p:grpSpPr>
          <a:xfrm>
            <a:off x="833909" y="3803329"/>
            <a:ext cx="894259" cy="523220"/>
            <a:chOff x="2215144" y="927951"/>
            <a:chExt cx="1244730" cy="959254"/>
          </a:xfrm>
        </p:grpSpPr>
        <p:sp>
          <p:nvSpPr>
            <p:cNvPr id="122" name="平行四边形 45"/>
            <p:cNvSpPr/>
            <p:nvPr/>
          </p:nvSpPr>
          <p:spPr>
            <a:xfrm>
              <a:off x="2215144" y="982844"/>
              <a:ext cx="1120898" cy="84278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cs typeface="+mn-ea"/>
                <a:sym typeface="+mn-lt"/>
              </a:endParaRPr>
            </a:p>
          </p:txBody>
        </p:sp>
        <p:sp>
          <p:nvSpPr>
            <p:cNvPr id="123" name="文本框 9"/>
            <p:cNvSpPr txBox="1"/>
            <p:nvPr/>
          </p:nvSpPr>
          <p:spPr>
            <a:xfrm>
              <a:off x="2393075" y="927951"/>
              <a:ext cx="1066799" cy="959254"/>
            </a:xfrm>
            <a:prstGeom prst="homePlate">
              <a:avLst/>
            </a:prstGeom>
            <a:noFill/>
          </p:spPr>
          <p:txBody>
            <a:bodyPr wrap="square" rtlCol="0">
              <a:spAutoFit/>
            </a:bodyPr>
            <a:lstStyle/>
            <a:p>
              <a:r>
                <a:rPr lang="en-US" altLang="zh-CN" sz="2800" dirty="0">
                  <a:solidFill>
                    <a:schemeClr val="bg1"/>
                  </a:solidFill>
                  <a:cs typeface="+mn-ea"/>
                  <a:sym typeface="+mn-lt"/>
                </a:rPr>
                <a:t>06</a:t>
              </a:r>
              <a:endParaRPr lang="zh-CN" altLang="en-US" sz="2800" dirty="0">
                <a:solidFill>
                  <a:schemeClr val="bg1"/>
                </a:solidFill>
                <a:cs typeface="+mn-ea"/>
                <a:sym typeface="+mn-lt"/>
              </a:endParaRPr>
            </a:p>
          </p:txBody>
        </p:sp>
      </p:grpSp>
      <p:grpSp>
        <p:nvGrpSpPr>
          <p:cNvPr id="124" name="组合 123"/>
          <p:cNvGrpSpPr/>
          <p:nvPr/>
        </p:nvGrpSpPr>
        <p:grpSpPr>
          <a:xfrm>
            <a:off x="833909" y="4316478"/>
            <a:ext cx="894259" cy="523220"/>
            <a:chOff x="2215144" y="1952311"/>
            <a:chExt cx="1244730" cy="959257"/>
          </a:xfrm>
        </p:grpSpPr>
        <p:sp>
          <p:nvSpPr>
            <p:cNvPr id="125" name="平行四边形 48"/>
            <p:cNvSpPr/>
            <p:nvPr/>
          </p:nvSpPr>
          <p:spPr>
            <a:xfrm>
              <a:off x="2215144" y="2033848"/>
              <a:ext cx="1120898" cy="842781"/>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cs typeface="+mn-ea"/>
                <a:sym typeface="+mn-lt"/>
              </a:endParaRPr>
            </a:p>
          </p:txBody>
        </p:sp>
        <p:sp>
          <p:nvSpPr>
            <p:cNvPr id="126" name="文本框 10"/>
            <p:cNvSpPr txBox="1"/>
            <p:nvPr/>
          </p:nvSpPr>
          <p:spPr>
            <a:xfrm>
              <a:off x="2393075" y="1952311"/>
              <a:ext cx="1066799" cy="959257"/>
            </a:xfrm>
            <a:prstGeom prst="homePlate">
              <a:avLst/>
            </a:prstGeom>
            <a:noFill/>
          </p:spPr>
          <p:txBody>
            <a:bodyPr wrap="square" rtlCol="0">
              <a:spAutoFit/>
            </a:bodyPr>
            <a:lstStyle/>
            <a:p>
              <a:r>
                <a:rPr lang="en-US" altLang="zh-CN" sz="2800" dirty="0">
                  <a:solidFill>
                    <a:schemeClr val="bg1"/>
                  </a:solidFill>
                  <a:cs typeface="+mn-ea"/>
                  <a:sym typeface="+mn-lt"/>
                </a:rPr>
                <a:t>07</a:t>
              </a:r>
              <a:endParaRPr lang="zh-CN" altLang="en-US" sz="2800" dirty="0">
                <a:solidFill>
                  <a:schemeClr val="bg1"/>
                </a:solidFill>
                <a:cs typeface="+mn-ea"/>
                <a:sym typeface="+mn-lt"/>
              </a:endParaRPr>
            </a:p>
          </p:txBody>
        </p:sp>
      </p:grpSp>
      <p:grpSp>
        <p:nvGrpSpPr>
          <p:cNvPr id="127" name="组合 126"/>
          <p:cNvGrpSpPr/>
          <p:nvPr/>
        </p:nvGrpSpPr>
        <p:grpSpPr>
          <a:xfrm>
            <a:off x="5120286" y="1197891"/>
            <a:ext cx="3137928" cy="459690"/>
            <a:chOff x="4315150" y="2341731"/>
            <a:chExt cx="2821854" cy="540057"/>
          </a:xfrm>
        </p:grpSpPr>
        <p:sp>
          <p:nvSpPr>
            <p:cNvPr id="128" name="矩形 66"/>
            <p:cNvSpPr/>
            <p:nvPr/>
          </p:nvSpPr>
          <p:spPr>
            <a:xfrm>
              <a:off x="4597236" y="2400793"/>
              <a:ext cx="2539768" cy="442941"/>
            </a:xfrm>
            <a:prstGeom prst="homePlate">
              <a:avLst/>
            </a:prstGeom>
            <a:ln w="15875">
              <a:noFill/>
            </a:ln>
          </p:spPr>
          <p:txBody>
            <a:bodyPr wrap="square" lIns="68580" tIns="34290" rIns="68580" bIns="34290">
              <a:spAutoFit/>
            </a:bodyPr>
            <a:lstStyle/>
            <a:p>
              <a:r>
                <a:rPr lang="zh-CN" altLang="en-US" sz="2000" b="1" dirty="0">
                  <a:solidFill>
                    <a:schemeClr val="tx1">
                      <a:lumMod val="75000"/>
                      <a:lumOff val="25000"/>
                    </a:schemeClr>
                  </a:solidFill>
                  <a:cs typeface="+mn-ea"/>
                  <a:sym typeface="+mn-lt"/>
                </a:rPr>
                <a:t>纺织企业重大事故隐患</a:t>
              </a:r>
            </a:p>
          </p:txBody>
        </p:sp>
        <p:sp>
          <p:nvSpPr>
            <p:cNvPr id="129" name="平行四边形 67"/>
            <p:cNvSpPr/>
            <p:nvPr/>
          </p:nvSpPr>
          <p:spPr>
            <a:xfrm>
              <a:off x="4315150" y="2341731"/>
              <a:ext cx="2821854" cy="540057"/>
            </a:xfrm>
            <a:prstGeom prst="homePlate">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b="1">
                <a:solidFill>
                  <a:schemeClr val="tx1">
                    <a:lumMod val="75000"/>
                    <a:lumOff val="25000"/>
                  </a:schemeClr>
                </a:solidFill>
                <a:cs typeface="+mn-ea"/>
                <a:sym typeface="+mn-lt"/>
              </a:endParaRPr>
            </a:p>
          </p:txBody>
        </p:sp>
      </p:grpSp>
      <p:grpSp>
        <p:nvGrpSpPr>
          <p:cNvPr id="130" name="组合 129"/>
          <p:cNvGrpSpPr/>
          <p:nvPr/>
        </p:nvGrpSpPr>
        <p:grpSpPr>
          <a:xfrm>
            <a:off x="5120286" y="1731858"/>
            <a:ext cx="3137928" cy="459690"/>
            <a:chOff x="4315150" y="3035884"/>
            <a:chExt cx="2821854" cy="540057"/>
          </a:xfrm>
        </p:grpSpPr>
        <p:sp>
          <p:nvSpPr>
            <p:cNvPr id="131" name="矩形 69"/>
            <p:cNvSpPr/>
            <p:nvPr/>
          </p:nvSpPr>
          <p:spPr>
            <a:xfrm>
              <a:off x="4599313" y="3077070"/>
              <a:ext cx="2537691" cy="442941"/>
            </a:xfrm>
            <a:prstGeom prst="homePlate">
              <a:avLst/>
            </a:prstGeom>
            <a:ln w="15875">
              <a:noFill/>
            </a:ln>
          </p:spPr>
          <p:txBody>
            <a:bodyPr wrap="square" lIns="68580" tIns="34290" rIns="68580" bIns="34290">
              <a:spAutoFit/>
            </a:bodyPr>
            <a:lstStyle/>
            <a:p>
              <a:r>
                <a:rPr lang="zh-CN" altLang="en-US" sz="2000" b="1" dirty="0">
                  <a:solidFill>
                    <a:schemeClr val="tx1">
                      <a:lumMod val="75000"/>
                      <a:lumOff val="25000"/>
                    </a:schemeClr>
                  </a:solidFill>
                  <a:cs typeface="+mn-ea"/>
                  <a:sym typeface="+mn-lt"/>
                </a:rPr>
                <a:t>烟草企业重大事故隐患</a:t>
              </a:r>
            </a:p>
          </p:txBody>
        </p:sp>
        <p:sp>
          <p:nvSpPr>
            <p:cNvPr id="132" name="平行四边形 70"/>
            <p:cNvSpPr/>
            <p:nvPr/>
          </p:nvSpPr>
          <p:spPr>
            <a:xfrm>
              <a:off x="4315150" y="3035884"/>
              <a:ext cx="2821854" cy="540057"/>
            </a:xfrm>
            <a:prstGeom prst="homePlate">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b="1">
                <a:solidFill>
                  <a:schemeClr val="tx1">
                    <a:lumMod val="75000"/>
                    <a:lumOff val="25000"/>
                  </a:schemeClr>
                </a:solidFill>
                <a:cs typeface="+mn-ea"/>
                <a:sym typeface="+mn-lt"/>
              </a:endParaRPr>
            </a:p>
          </p:txBody>
        </p:sp>
      </p:grpSp>
      <p:grpSp>
        <p:nvGrpSpPr>
          <p:cNvPr id="133" name="组合 132"/>
          <p:cNvGrpSpPr/>
          <p:nvPr/>
        </p:nvGrpSpPr>
        <p:grpSpPr>
          <a:xfrm>
            <a:off x="5120286" y="2254195"/>
            <a:ext cx="3137171" cy="459690"/>
            <a:chOff x="4315150" y="3730038"/>
            <a:chExt cx="2821173" cy="540057"/>
          </a:xfrm>
        </p:grpSpPr>
        <p:sp>
          <p:nvSpPr>
            <p:cNvPr id="134" name="矩形 72"/>
            <p:cNvSpPr/>
            <p:nvPr/>
          </p:nvSpPr>
          <p:spPr>
            <a:xfrm>
              <a:off x="4596554" y="3774293"/>
              <a:ext cx="2539769" cy="442941"/>
            </a:xfrm>
            <a:prstGeom prst="homePlate">
              <a:avLst/>
            </a:prstGeom>
            <a:ln w="15875">
              <a:noFill/>
            </a:ln>
          </p:spPr>
          <p:txBody>
            <a:bodyPr wrap="square" lIns="68580" tIns="34290" rIns="68580" bIns="34290">
              <a:spAutoFit/>
            </a:bodyPr>
            <a:lstStyle/>
            <a:p>
              <a:r>
                <a:rPr lang="zh-CN" altLang="en-US" sz="2000" b="1" dirty="0">
                  <a:solidFill>
                    <a:schemeClr val="tx1">
                      <a:lumMod val="75000"/>
                      <a:lumOff val="25000"/>
                    </a:schemeClr>
                  </a:solidFill>
                  <a:cs typeface="+mn-ea"/>
                  <a:sym typeface="+mn-lt"/>
                </a:rPr>
                <a:t>粉尘爆炸重大事故隐患</a:t>
              </a:r>
            </a:p>
          </p:txBody>
        </p:sp>
        <p:sp>
          <p:nvSpPr>
            <p:cNvPr id="135" name="平行四边形 73"/>
            <p:cNvSpPr/>
            <p:nvPr/>
          </p:nvSpPr>
          <p:spPr>
            <a:xfrm>
              <a:off x="4315150" y="3730038"/>
              <a:ext cx="2821173" cy="540057"/>
            </a:xfrm>
            <a:prstGeom prst="homePlate">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b="1">
                <a:solidFill>
                  <a:schemeClr val="tx1">
                    <a:lumMod val="75000"/>
                    <a:lumOff val="25000"/>
                  </a:schemeClr>
                </a:solidFill>
                <a:cs typeface="+mn-ea"/>
                <a:sym typeface="+mn-lt"/>
              </a:endParaRPr>
            </a:p>
          </p:txBody>
        </p:sp>
      </p:grpSp>
      <p:grpSp>
        <p:nvGrpSpPr>
          <p:cNvPr id="136" name="组合 135"/>
          <p:cNvGrpSpPr/>
          <p:nvPr/>
        </p:nvGrpSpPr>
        <p:grpSpPr>
          <a:xfrm>
            <a:off x="4628673" y="1155660"/>
            <a:ext cx="894259" cy="523220"/>
            <a:chOff x="2215144" y="3018134"/>
            <a:chExt cx="1244730" cy="959255"/>
          </a:xfrm>
        </p:grpSpPr>
        <p:sp>
          <p:nvSpPr>
            <p:cNvPr id="137" name="平行四边形 51"/>
            <p:cNvSpPr/>
            <p:nvPr/>
          </p:nvSpPr>
          <p:spPr>
            <a:xfrm>
              <a:off x="2215144" y="3084852"/>
              <a:ext cx="1120898" cy="842781"/>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cs typeface="+mn-ea"/>
                <a:sym typeface="+mn-lt"/>
              </a:endParaRPr>
            </a:p>
          </p:txBody>
        </p:sp>
        <p:sp>
          <p:nvSpPr>
            <p:cNvPr id="138" name="文本框 11"/>
            <p:cNvSpPr txBox="1"/>
            <p:nvPr/>
          </p:nvSpPr>
          <p:spPr>
            <a:xfrm>
              <a:off x="2393075" y="3018134"/>
              <a:ext cx="1066799" cy="959255"/>
            </a:xfrm>
            <a:prstGeom prst="homePlate">
              <a:avLst/>
            </a:prstGeom>
            <a:noFill/>
          </p:spPr>
          <p:txBody>
            <a:bodyPr wrap="square" rtlCol="0">
              <a:spAutoFit/>
            </a:bodyPr>
            <a:lstStyle/>
            <a:p>
              <a:r>
                <a:rPr lang="en-US" altLang="zh-CN" sz="2800" dirty="0">
                  <a:solidFill>
                    <a:schemeClr val="bg1"/>
                  </a:solidFill>
                  <a:cs typeface="+mn-ea"/>
                  <a:sym typeface="+mn-lt"/>
                </a:rPr>
                <a:t>08</a:t>
              </a:r>
              <a:endParaRPr lang="zh-CN" altLang="en-US" sz="2800" dirty="0">
                <a:solidFill>
                  <a:schemeClr val="bg1"/>
                </a:solidFill>
                <a:cs typeface="+mn-ea"/>
                <a:sym typeface="+mn-lt"/>
              </a:endParaRPr>
            </a:p>
          </p:txBody>
        </p:sp>
      </p:grpSp>
      <p:grpSp>
        <p:nvGrpSpPr>
          <p:cNvPr id="139" name="组合 138"/>
          <p:cNvGrpSpPr/>
          <p:nvPr/>
        </p:nvGrpSpPr>
        <p:grpSpPr>
          <a:xfrm>
            <a:off x="4628673" y="1677997"/>
            <a:ext cx="894259" cy="523220"/>
            <a:chOff x="2215144" y="4047039"/>
            <a:chExt cx="1244730" cy="959256"/>
          </a:xfrm>
        </p:grpSpPr>
        <p:sp>
          <p:nvSpPr>
            <p:cNvPr id="140" name="平行四边形 54"/>
            <p:cNvSpPr/>
            <p:nvPr/>
          </p:nvSpPr>
          <p:spPr>
            <a:xfrm>
              <a:off x="2215144" y="4135856"/>
              <a:ext cx="1120898" cy="842781"/>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cs typeface="+mn-ea"/>
                <a:sym typeface="+mn-lt"/>
              </a:endParaRPr>
            </a:p>
          </p:txBody>
        </p:sp>
        <p:sp>
          <p:nvSpPr>
            <p:cNvPr id="141" name="文本框 12"/>
            <p:cNvSpPr txBox="1"/>
            <p:nvPr/>
          </p:nvSpPr>
          <p:spPr>
            <a:xfrm>
              <a:off x="2393075" y="4047039"/>
              <a:ext cx="1066799" cy="959256"/>
            </a:xfrm>
            <a:prstGeom prst="homePlate">
              <a:avLst/>
            </a:prstGeom>
            <a:noFill/>
          </p:spPr>
          <p:txBody>
            <a:bodyPr wrap="square" rtlCol="0">
              <a:spAutoFit/>
            </a:bodyPr>
            <a:lstStyle/>
            <a:p>
              <a:r>
                <a:rPr lang="en-US" altLang="zh-CN" sz="2800" dirty="0">
                  <a:solidFill>
                    <a:schemeClr val="bg1"/>
                  </a:solidFill>
                  <a:cs typeface="+mn-ea"/>
                  <a:sym typeface="+mn-lt"/>
                </a:rPr>
                <a:t>09</a:t>
              </a:r>
              <a:endParaRPr lang="zh-CN" altLang="en-US" sz="2800" dirty="0">
                <a:solidFill>
                  <a:schemeClr val="bg1"/>
                </a:solidFill>
                <a:cs typeface="+mn-ea"/>
                <a:sym typeface="+mn-lt"/>
              </a:endParaRPr>
            </a:p>
          </p:txBody>
        </p:sp>
      </p:grpSp>
      <p:grpSp>
        <p:nvGrpSpPr>
          <p:cNvPr id="142" name="组合 141"/>
          <p:cNvGrpSpPr/>
          <p:nvPr/>
        </p:nvGrpSpPr>
        <p:grpSpPr>
          <a:xfrm>
            <a:off x="4628672" y="2207486"/>
            <a:ext cx="884486" cy="523220"/>
            <a:chOff x="2215144" y="5107938"/>
            <a:chExt cx="1231128" cy="959259"/>
          </a:xfrm>
        </p:grpSpPr>
        <p:sp>
          <p:nvSpPr>
            <p:cNvPr id="143" name="平行四边形 57"/>
            <p:cNvSpPr/>
            <p:nvPr/>
          </p:nvSpPr>
          <p:spPr>
            <a:xfrm>
              <a:off x="2215144" y="5186859"/>
              <a:ext cx="1120898" cy="842781"/>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cs typeface="+mn-ea"/>
                <a:sym typeface="+mn-lt"/>
              </a:endParaRPr>
            </a:p>
          </p:txBody>
        </p:sp>
        <p:sp>
          <p:nvSpPr>
            <p:cNvPr id="144" name="文本框 13"/>
            <p:cNvSpPr txBox="1"/>
            <p:nvPr/>
          </p:nvSpPr>
          <p:spPr>
            <a:xfrm>
              <a:off x="2379473" y="5107938"/>
              <a:ext cx="1066799" cy="959259"/>
            </a:xfrm>
            <a:prstGeom prst="homePlate">
              <a:avLst/>
            </a:prstGeom>
            <a:noFill/>
          </p:spPr>
          <p:txBody>
            <a:bodyPr wrap="square" rtlCol="0">
              <a:spAutoFit/>
            </a:bodyPr>
            <a:lstStyle/>
            <a:p>
              <a:r>
                <a:rPr lang="en-US" altLang="zh-CN" sz="2800" dirty="0">
                  <a:solidFill>
                    <a:schemeClr val="bg1"/>
                  </a:solidFill>
                  <a:cs typeface="+mn-ea"/>
                  <a:sym typeface="+mn-lt"/>
                </a:rPr>
                <a:t>10</a:t>
              </a:r>
              <a:endParaRPr lang="zh-CN" altLang="en-US" sz="2800" dirty="0">
                <a:solidFill>
                  <a:schemeClr val="bg1"/>
                </a:solidFill>
                <a:cs typeface="+mn-ea"/>
                <a:sym typeface="+mn-lt"/>
              </a:endParaRPr>
            </a:p>
          </p:txBody>
        </p:sp>
      </p:grpSp>
      <p:grpSp>
        <p:nvGrpSpPr>
          <p:cNvPr id="145" name="组合 144"/>
          <p:cNvGrpSpPr/>
          <p:nvPr/>
        </p:nvGrpSpPr>
        <p:grpSpPr>
          <a:xfrm>
            <a:off x="5120286" y="2768415"/>
            <a:ext cx="3137171" cy="459690"/>
            <a:chOff x="4315150" y="953426"/>
            <a:chExt cx="2821173" cy="540057"/>
          </a:xfrm>
        </p:grpSpPr>
        <p:sp>
          <p:nvSpPr>
            <p:cNvPr id="146" name="矩形 60"/>
            <p:cNvSpPr/>
            <p:nvPr/>
          </p:nvSpPr>
          <p:spPr>
            <a:xfrm>
              <a:off x="4597234" y="990265"/>
              <a:ext cx="2518800" cy="442941"/>
            </a:xfrm>
            <a:prstGeom prst="homePlate">
              <a:avLst/>
            </a:prstGeom>
            <a:ln w="15875">
              <a:noFill/>
            </a:ln>
          </p:spPr>
          <p:txBody>
            <a:bodyPr wrap="square" lIns="68580" tIns="34290" rIns="68580" bIns="34290">
              <a:spAutoFit/>
            </a:bodyPr>
            <a:lstStyle/>
            <a:p>
              <a:r>
                <a:rPr lang="zh-CN" altLang="en-US" sz="2000" b="1" dirty="0">
                  <a:solidFill>
                    <a:schemeClr val="tx1">
                      <a:lumMod val="75000"/>
                      <a:lumOff val="25000"/>
                    </a:schemeClr>
                  </a:solidFill>
                  <a:cs typeface="+mn-ea"/>
                  <a:sym typeface="+mn-lt"/>
                </a:rPr>
                <a:t>液氨制冷重大事故隐患</a:t>
              </a:r>
            </a:p>
          </p:txBody>
        </p:sp>
        <p:sp>
          <p:nvSpPr>
            <p:cNvPr id="147" name="平行四边形 61"/>
            <p:cNvSpPr/>
            <p:nvPr/>
          </p:nvSpPr>
          <p:spPr>
            <a:xfrm>
              <a:off x="4315150" y="953426"/>
              <a:ext cx="2821173" cy="540057"/>
            </a:xfrm>
            <a:prstGeom prst="homePlate">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b="1">
                <a:solidFill>
                  <a:schemeClr val="tx1">
                    <a:lumMod val="75000"/>
                    <a:lumOff val="25000"/>
                  </a:schemeClr>
                </a:solidFill>
                <a:cs typeface="+mn-ea"/>
                <a:sym typeface="+mn-lt"/>
              </a:endParaRPr>
            </a:p>
          </p:txBody>
        </p:sp>
      </p:grpSp>
      <p:grpSp>
        <p:nvGrpSpPr>
          <p:cNvPr id="148" name="组合 147"/>
          <p:cNvGrpSpPr/>
          <p:nvPr/>
        </p:nvGrpSpPr>
        <p:grpSpPr>
          <a:xfrm>
            <a:off x="5115845" y="3307885"/>
            <a:ext cx="3141614" cy="459690"/>
            <a:chOff x="4315151" y="1647579"/>
            <a:chExt cx="2662904" cy="540057"/>
          </a:xfrm>
        </p:grpSpPr>
        <p:sp>
          <p:nvSpPr>
            <p:cNvPr id="149" name="矩形 63"/>
            <p:cNvSpPr/>
            <p:nvPr/>
          </p:nvSpPr>
          <p:spPr>
            <a:xfrm>
              <a:off x="4581835" y="1746080"/>
              <a:ext cx="2311352" cy="334466"/>
            </a:xfrm>
            <a:prstGeom prst="homePlate">
              <a:avLst/>
            </a:prstGeom>
            <a:ln w="15875">
              <a:noFill/>
            </a:ln>
          </p:spPr>
          <p:txBody>
            <a:bodyPr wrap="square" lIns="68580" tIns="34290" rIns="68580" bIns="34290">
              <a:spAutoFit/>
            </a:bodyPr>
            <a:lstStyle/>
            <a:p>
              <a:r>
                <a:rPr lang="zh-CN" altLang="en-US" sz="1400" b="1" dirty="0">
                  <a:solidFill>
                    <a:schemeClr val="tx1">
                      <a:lumMod val="75000"/>
                      <a:lumOff val="25000"/>
                    </a:schemeClr>
                  </a:solidFill>
                  <a:cs typeface="+mn-ea"/>
                  <a:sym typeface="+mn-lt"/>
                </a:rPr>
                <a:t>中毒风险有限空间重大事故隐患</a:t>
              </a:r>
            </a:p>
          </p:txBody>
        </p:sp>
        <p:sp>
          <p:nvSpPr>
            <p:cNvPr id="150" name="平行四边形 64"/>
            <p:cNvSpPr/>
            <p:nvPr/>
          </p:nvSpPr>
          <p:spPr>
            <a:xfrm>
              <a:off x="4315151" y="1647579"/>
              <a:ext cx="2662904" cy="540057"/>
            </a:xfrm>
            <a:prstGeom prst="homePlate">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b="1">
                <a:solidFill>
                  <a:schemeClr val="tx1">
                    <a:lumMod val="75000"/>
                    <a:lumOff val="25000"/>
                  </a:schemeClr>
                </a:solidFill>
                <a:cs typeface="+mn-ea"/>
                <a:sym typeface="+mn-lt"/>
              </a:endParaRPr>
            </a:p>
          </p:txBody>
        </p:sp>
      </p:grpSp>
      <p:grpSp>
        <p:nvGrpSpPr>
          <p:cNvPr id="151" name="组合 150"/>
          <p:cNvGrpSpPr/>
          <p:nvPr/>
        </p:nvGrpSpPr>
        <p:grpSpPr>
          <a:xfrm>
            <a:off x="5115843" y="3829162"/>
            <a:ext cx="3141614" cy="459690"/>
            <a:chOff x="4315151" y="2341731"/>
            <a:chExt cx="2349433" cy="540057"/>
          </a:xfrm>
        </p:grpSpPr>
        <p:sp>
          <p:nvSpPr>
            <p:cNvPr id="152" name="矩形 66"/>
            <p:cNvSpPr/>
            <p:nvPr/>
          </p:nvSpPr>
          <p:spPr>
            <a:xfrm>
              <a:off x="4547829" y="2455355"/>
              <a:ext cx="2055126" cy="334466"/>
            </a:xfrm>
            <a:prstGeom prst="homePlate">
              <a:avLst/>
            </a:prstGeom>
            <a:ln w="15875">
              <a:noFill/>
            </a:ln>
          </p:spPr>
          <p:txBody>
            <a:bodyPr wrap="square" lIns="68580" tIns="34290" rIns="68580" bIns="34290">
              <a:spAutoFit/>
            </a:bodyPr>
            <a:lstStyle/>
            <a:p>
              <a:r>
                <a:rPr lang="zh-CN" altLang="en-US" sz="1400" b="1" dirty="0">
                  <a:solidFill>
                    <a:schemeClr val="tx1">
                      <a:lumMod val="75000"/>
                      <a:lumOff val="25000"/>
                    </a:schemeClr>
                  </a:solidFill>
                  <a:cs typeface="+mn-ea"/>
                  <a:sym typeface="+mn-lt"/>
                </a:rPr>
                <a:t>监控报警防护失效重大事故隐患</a:t>
              </a:r>
            </a:p>
          </p:txBody>
        </p:sp>
        <p:sp>
          <p:nvSpPr>
            <p:cNvPr id="153" name="平行四边形 67"/>
            <p:cNvSpPr/>
            <p:nvPr/>
          </p:nvSpPr>
          <p:spPr>
            <a:xfrm>
              <a:off x="4315151" y="2341731"/>
              <a:ext cx="2349433" cy="540057"/>
            </a:xfrm>
            <a:prstGeom prst="homePlate">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b="1">
                <a:solidFill>
                  <a:schemeClr val="tx1">
                    <a:lumMod val="75000"/>
                    <a:lumOff val="25000"/>
                  </a:schemeClr>
                </a:solidFill>
                <a:cs typeface="+mn-ea"/>
                <a:sym typeface="+mn-lt"/>
              </a:endParaRPr>
            </a:p>
          </p:txBody>
        </p:sp>
      </p:grpSp>
      <p:grpSp>
        <p:nvGrpSpPr>
          <p:cNvPr id="154" name="组合 153"/>
          <p:cNvGrpSpPr/>
          <p:nvPr/>
        </p:nvGrpSpPr>
        <p:grpSpPr>
          <a:xfrm>
            <a:off x="5120288" y="4365377"/>
            <a:ext cx="3114609" cy="459690"/>
            <a:chOff x="4315150" y="3035884"/>
            <a:chExt cx="2800883" cy="540057"/>
          </a:xfrm>
        </p:grpSpPr>
        <p:sp>
          <p:nvSpPr>
            <p:cNvPr id="155" name="矩形 69"/>
            <p:cNvSpPr/>
            <p:nvPr/>
          </p:nvSpPr>
          <p:spPr>
            <a:xfrm>
              <a:off x="4669130" y="3086749"/>
              <a:ext cx="1197290" cy="442941"/>
            </a:xfrm>
            <a:prstGeom prst="homePlate">
              <a:avLst/>
            </a:prstGeom>
            <a:ln w="15875">
              <a:noFill/>
            </a:ln>
          </p:spPr>
          <p:txBody>
            <a:bodyPr wrap="square" lIns="68580" tIns="34290" rIns="68580" bIns="34290">
              <a:spAutoFit/>
            </a:bodyPr>
            <a:lstStyle/>
            <a:p>
              <a:r>
                <a:rPr lang="zh-CN" altLang="en-US" sz="2000" b="1" dirty="0" smtClean="0">
                  <a:solidFill>
                    <a:schemeClr val="tx1">
                      <a:lumMod val="75000"/>
                      <a:lumOff val="25000"/>
                    </a:schemeClr>
                  </a:solidFill>
                  <a:cs typeface="+mn-ea"/>
                  <a:sym typeface="+mn-lt"/>
                </a:rPr>
                <a:t>其 他</a:t>
              </a:r>
              <a:endParaRPr lang="zh-CN" altLang="en-US" sz="2000" b="1" dirty="0">
                <a:solidFill>
                  <a:schemeClr val="tx1">
                    <a:lumMod val="75000"/>
                    <a:lumOff val="25000"/>
                  </a:schemeClr>
                </a:solidFill>
                <a:cs typeface="+mn-ea"/>
                <a:sym typeface="+mn-lt"/>
              </a:endParaRPr>
            </a:p>
          </p:txBody>
        </p:sp>
        <p:sp>
          <p:nvSpPr>
            <p:cNvPr id="156" name="平行四边形 70"/>
            <p:cNvSpPr/>
            <p:nvPr/>
          </p:nvSpPr>
          <p:spPr>
            <a:xfrm>
              <a:off x="4315150" y="3035884"/>
              <a:ext cx="2800883" cy="540057"/>
            </a:xfrm>
            <a:prstGeom prst="homePlate">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b="1">
                <a:solidFill>
                  <a:schemeClr val="tx1">
                    <a:lumMod val="75000"/>
                    <a:lumOff val="25000"/>
                  </a:schemeClr>
                </a:solidFill>
                <a:cs typeface="+mn-ea"/>
                <a:sym typeface="+mn-lt"/>
              </a:endParaRPr>
            </a:p>
          </p:txBody>
        </p:sp>
      </p:grpSp>
      <p:grpSp>
        <p:nvGrpSpPr>
          <p:cNvPr id="157" name="组合 156"/>
          <p:cNvGrpSpPr/>
          <p:nvPr/>
        </p:nvGrpSpPr>
        <p:grpSpPr>
          <a:xfrm>
            <a:off x="4628673" y="2734826"/>
            <a:ext cx="894259" cy="523220"/>
            <a:chOff x="2215144" y="927951"/>
            <a:chExt cx="1244730" cy="959254"/>
          </a:xfrm>
        </p:grpSpPr>
        <p:sp>
          <p:nvSpPr>
            <p:cNvPr id="158" name="平行四边形 45"/>
            <p:cNvSpPr/>
            <p:nvPr/>
          </p:nvSpPr>
          <p:spPr>
            <a:xfrm>
              <a:off x="2215144" y="982844"/>
              <a:ext cx="1120898" cy="84278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cs typeface="+mn-ea"/>
                <a:sym typeface="+mn-lt"/>
              </a:endParaRPr>
            </a:p>
          </p:txBody>
        </p:sp>
        <p:sp>
          <p:nvSpPr>
            <p:cNvPr id="159" name="文本框 9"/>
            <p:cNvSpPr txBox="1"/>
            <p:nvPr/>
          </p:nvSpPr>
          <p:spPr>
            <a:xfrm>
              <a:off x="2393075" y="927951"/>
              <a:ext cx="1066799" cy="959254"/>
            </a:xfrm>
            <a:prstGeom prst="homePlate">
              <a:avLst/>
            </a:prstGeom>
            <a:noFill/>
          </p:spPr>
          <p:txBody>
            <a:bodyPr wrap="square" rtlCol="0">
              <a:spAutoFit/>
            </a:bodyPr>
            <a:lstStyle/>
            <a:p>
              <a:r>
                <a:rPr lang="en-US" altLang="zh-CN" sz="2800" dirty="0">
                  <a:solidFill>
                    <a:schemeClr val="bg1"/>
                  </a:solidFill>
                  <a:cs typeface="+mn-ea"/>
                  <a:sym typeface="+mn-lt"/>
                </a:rPr>
                <a:t>11</a:t>
              </a:r>
              <a:endParaRPr lang="zh-CN" altLang="en-US" sz="2800" dirty="0">
                <a:solidFill>
                  <a:schemeClr val="bg1"/>
                </a:solidFill>
                <a:cs typeface="+mn-ea"/>
                <a:sym typeface="+mn-lt"/>
              </a:endParaRPr>
            </a:p>
          </p:txBody>
        </p:sp>
      </p:grpSp>
      <p:grpSp>
        <p:nvGrpSpPr>
          <p:cNvPr id="160" name="组合 159"/>
          <p:cNvGrpSpPr/>
          <p:nvPr/>
        </p:nvGrpSpPr>
        <p:grpSpPr>
          <a:xfrm>
            <a:off x="4624230" y="3259757"/>
            <a:ext cx="894259" cy="523220"/>
            <a:chOff x="2215144" y="1952311"/>
            <a:chExt cx="1244730" cy="959257"/>
          </a:xfrm>
        </p:grpSpPr>
        <p:sp>
          <p:nvSpPr>
            <p:cNvPr id="161" name="平行四边形 48"/>
            <p:cNvSpPr/>
            <p:nvPr/>
          </p:nvSpPr>
          <p:spPr>
            <a:xfrm>
              <a:off x="2215144" y="2033848"/>
              <a:ext cx="1120898" cy="842781"/>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cs typeface="+mn-ea"/>
                <a:sym typeface="+mn-lt"/>
              </a:endParaRPr>
            </a:p>
          </p:txBody>
        </p:sp>
        <p:sp>
          <p:nvSpPr>
            <p:cNvPr id="162" name="文本框 10"/>
            <p:cNvSpPr txBox="1"/>
            <p:nvPr/>
          </p:nvSpPr>
          <p:spPr>
            <a:xfrm>
              <a:off x="2393075" y="1952311"/>
              <a:ext cx="1066799" cy="959257"/>
            </a:xfrm>
            <a:prstGeom prst="homePlate">
              <a:avLst/>
            </a:prstGeom>
            <a:noFill/>
          </p:spPr>
          <p:txBody>
            <a:bodyPr wrap="square" rtlCol="0">
              <a:spAutoFit/>
            </a:bodyPr>
            <a:lstStyle/>
            <a:p>
              <a:r>
                <a:rPr lang="en-US" altLang="zh-CN" sz="2800" dirty="0">
                  <a:solidFill>
                    <a:schemeClr val="bg1"/>
                  </a:solidFill>
                  <a:cs typeface="+mn-ea"/>
                  <a:sym typeface="+mn-lt"/>
                </a:rPr>
                <a:t>12</a:t>
              </a:r>
              <a:endParaRPr lang="zh-CN" altLang="en-US" sz="2800" dirty="0">
                <a:solidFill>
                  <a:schemeClr val="bg1"/>
                </a:solidFill>
                <a:cs typeface="+mn-ea"/>
                <a:sym typeface="+mn-lt"/>
              </a:endParaRPr>
            </a:p>
          </p:txBody>
        </p:sp>
      </p:grpSp>
      <p:grpSp>
        <p:nvGrpSpPr>
          <p:cNvPr id="163" name="组合 162"/>
          <p:cNvGrpSpPr/>
          <p:nvPr/>
        </p:nvGrpSpPr>
        <p:grpSpPr>
          <a:xfrm>
            <a:off x="4628673" y="3784843"/>
            <a:ext cx="894259" cy="523220"/>
            <a:chOff x="2215144" y="3018134"/>
            <a:chExt cx="1244730" cy="959255"/>
          </a:xfrm>
        </p:grpSpPr>
        <p:sp>
          <p:nvSpPr>
            <p:cNvPr id="164" name="平行四边形 51"/>
            <p:cNvSpPr/>
            <p:nvPr/>
          </p:nvSpPr>
          <p:spPr>
            <a:xfrm>
              <a:off x="2215144" y="3084852"/>
              <a:ext cx="1120898" cy="842781"/>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cs typeface="+mn-ea"/>
                <a:sym typeface="+mn-lt"/>
              </a:endParaRPr>
            </a:p>
          </p:txBody>
        </p:sp>
        <p:sp>
          <p:nvSpPr>
            <p:cNvPr id="165" name="文本框 11"/>
            <p:cNvSpPr txBox="1"/>
            <p:nvPr/>
          </p:nvSpPr>
          <p:spPr>
            <a:xfrm>
              <a:off x="2393075" y="3018134"/>
              <a:ext cx="1066799" cy="959255"/>
            </a:xfrm>
            <a:prstGeom prst="homePlate">
              <a:avLst/>
            </a:prstGeom>
            <a:noFill/>
          </p:spPr>
          <p:txBody>
            <a:bodyPr wrap="square" rtlCol="0">
              <a:spAutoFit/>
            </a:bodyPr>
            <a:lstStyle/>
            <a:p>
              <a:r>
                <a:rPr lang="en-US" altLang="zh-CN" sz="2800" dirty="0">
                  <a:solidFill>
                    <a:schemeClr val="bg1"/>
                  </a:solidFill>
                  <a:cs typeface="+mn-ea"/>
                  <a:sym typeface="+mn-lt"/>
                </a:rPr>
                <a:t>13</a:t>
              </a:r>
              <a:endParaRPr lang="zh-CN" altLang="en-US" sz="2800" dirty="0">
                <a:solidFill>
                  <a:schemeClr val="bg1"/>
                </a:solidFill>
                <a:cs typeface="+mn-ea"/>
                <a:sym typeface="+mn-lt"/>
              </a:endParaRPr>
            </a:p>
          </p:txBody>
        </p:sp>
      </p:grpSp>
      <p:grpSp>
        <p:nvGrpSpPr>
          <p:cNvPr id="166" name="组合 165"/>
          <p:cNvGrpSpPr/>
          <p:nvPr/>
        </p:nvGrpSpPr>
        <p:grpSpPr>
          <a:xfrm>
            <a:off x="4629430" y="4308625"/>
            <a:ext cx="894259" cy="523220"/>
            <a:chOff x="2215144" y="4047039"/>
            <a:chExt cx="1244730" cy="959256"/>
          </a:xfrm>
        </p:grpSpPr>
        <p:sp>
          <p:nvSpPr>
            <p:cNvPr id="167" name="平行四边形 54"/>
            <p:cNvSpPr/>
            <p:nvPr/>
          </p:nvSpPr>
          <p:spPr>
            <a:xfrm>
              <a:off x="2215144" y="4135856"/>
              <a:ext cx="1120898" cy="842781"/>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cs typeface="+mn-ea"/>
                <a:sym typeface="+mn-lt"/>
              </a:endParaRPr>
            </a:p>
          </p:txBody>
        </p:sp>
        <p:sp>
          <p:nvSpPr>
            <p:cNvPr id="168" name="文本框 12"/>
            <p:cNvSpPr txBox="1"/>
            <p:nvPr/>
          </p:nvSpPr>
          <p:spPr>
            <a:xfrm>
              <a:off x="2393075" y="4047039"/>
              <a:ext cx="1066799" cy="959256"/>
            </a:xfrm>
            <a:prstGeom prst="homePlate">
              <a:avLst/>
            </a:prstGeom>
            <a:noFill/>
          </p:spPr>
          <p:txBody>
            <a:bodyPr wrap="square" rtlCol="0">
              <a:spAutoFit/>
            </a:bodyPr>
            <a:lstStyle/>
            <a:p>
              <a:r>
                <a:rPr lang="en-US" altLang="zh-CN" sz="2800" dirty="0">
                  <a:solidFill>
                    <a:schemeClr val="bg1"/>
                  </a:solidFill>
                  <a:cs typeface="+mn-ea"/>
                  <a:sym typeface="+mn-lt"/>
                </a:rPr>
                <a:t>14</a:t>
              </a:r>
              <a:endParaRPr lang="zh-CN" altLang="en-US" sz="2800" dirty="0">
                <a:solidFill>
                  <a:schemeClr val="bg1"/>
                </a:solidFill>
                <a:cs typeface="+mn-ea"/>
                <a:sym typeface="+mn-lt"/>
              </a:endParaRPr>
            </a:p>
          </p:txBody>
        </p:sp>
      </p:gr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dissolve">
                                      <p:cBhvr>
                                        <p:cTn id="7" dur="500"/>
                                        <p:tgtEl>
                                          <p:spTgt spid="15">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wipe(left)">
                                      <p:cBhvr>
                                        <p:cTn id="11" dur="500"/>
                                        <p:tgtEl>
                                          <p:spTgt spid="43"/>
                                        </p:tgtEl>
                                      </p:cBhvr>
                                    </p:animEffect>
                                  </p:childTnLst>
                                </p:cTn>
                              </p:par>
                            </p:childTnLst>
                          </p:cTn>
                        </p:par>
                        <p:par>
                          <p:cTn id="12" fill="hold">
                            <p:stCondLst>
                              <p:cond delay="1000"/>
                            </p:stCondLst>
                            <p:childTnLst>
                              <p:par>
                                <p:cTn id="13" presetID="2" presetClass="entr" presetSubtype="8" fill="hold" nodeType="afterEffect">
                                  <p:stCondLst>
                                    <p:cond delay="0"/>
                                  </p:stCondLst>
                                  <p:childTnLst>
                                    <p:set>
                                      <p:cBhvr>
                                        <p:cTn id="14" dur="1" fill="hold">
                                          <p:stCondLst>
                                            <p:cond delay="0"/>
                                          </p:stCondLst>
                                        </p:cTn>
                                        <p:tgtEl>
                                          <p:spTgt spid="45"/>
                                        </p:tgtEl>
                                        <p:attrNameLst>
                                          <p:attrName>style.visibility</p:attrName>
                                        </p:attrNameLst>
                                      </p:cBhvr>
                                      <p:to>
                                        <p:strVal val="visible"/>
                                      </p:to>
                                    </p:set>
                                    <p:anim calcmode="lin" valueType="num">
                                      <p:cBhvr additive="base">
                                        <p:cTn id="15" dur="500" fill="hold"/>
                                        <p:tgtEl>
                                          <p:spTgt spid="45"/>
                                        </p:tgtEl>
                                        <p:attrNameLst>
                                          <p:attrName>ppt_x</p:attrName>
                                        </p:attrNameLst>
                                      </p:cBhvr>
                                      <p:tavLst>
                                        <p:tav tm="0">
                                          <p:val>
                                            <p:strVal val="0-#ppt_w/2"/>
                                          </p:val>
                                        </p:tav>
                                        <p:tav tm="100000">
                                          <p:val>
                                            <p:strVal val="#ppt_x"/>
                                          </p:val>
                                        </p:tav>
                                      </p:tavLst>
                                    </p:anim>
                                    <p:anim calcmode="lin" valueType="num">
                                      <p:cBhvr additive="base">
                                        <p:cTn id="16" dur="500" fill="hold"/>
                                        <p:tgtEl>
                                          <p:spTgt spid="45"/>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60"/>
                                        </p:tgtEl>
                                        <p:attrNameLst>
                                          <p:attrName>style.visibility</p:attrName>
                                        </p:attrNameLst>
                                      </p:cBhvr>
                                      <p:to>
                                        <p:strVal val="visible"/>
                                      </p:to>
                                    </p:set>
                                    <p:anim calcmode="lin" valueType="num">
                                      <p:cBhvr additive="base">
                                        <p:cTn id="19" dur="500" fill="hold"/>
                                        <p:tgtEl>
                                          <p:spTgt spid="60"/>
                                        </p:tgtEl>
                                        <p:attrNameLst>
                                          <p:attrName>ppt_x</p:attrName>
                                        </p:attrNameLst>
                                      </p:cBhvr>
                                      <p:tavLst>
                                        <p:tav tm="0">
                                          <p:val>
                                            <p:strVal val="1+#ppt_w/2"/>
                                          </p:val>
                                        </p:tav>
                                        <p:tav tm="100000">
                                          <p:val>
                                            <p:strVal val="#ppt_x"/>
                                          </p:val>
                                        </p:tav>
                                      </p:tavLst>
                                    </p:anim>
                                    <p:anim calcmode="lin" valueType="num">
                                      <p:cBhvr additive="base">
                                        <p:cTn id="20" dur="500" fill="hold"/>
                                        <p:tgtEl>
                                          <p:spTgt spid="60"/>
                                        </p:tgtEl>
                                        <p:attrNameLst>
                                          <p:attrName>ppt_y</p:attrName>
                                        </p:attrNameLst>
                                      </p:cBhvr>
                                      <p:tavLst>
                                        <p:tav tm="0">
                                          <p:val>
                                            <p:strVal val="#ppt_y"/>
                                          </p:val>
                                        </p:tav>
                                        <p:tav tm="100000">
                                          <p:val>
                                            <p:strVal val="#ppt_y"/>
                                          </p:val>
                                        </p:tav>
                                      </p:tavLst>
                                    </p:anim>
                                  </p:childTnLst>
                                </p:cTn>
                              </p:par>
                            </p:childTnLst>
                          </p:cTn>
                        </p:par>
                        <p:par>
                          <p:cTn id="21" fill="hold">
                            <p:stCondLst>
                              <p:cond delay="1500"/>
                            </p:stCondLst>
                            <p:childTnLst>
                              <p:par>
                                <p:cTn id="22" presetID="2" presetClass="entr" presetSubtype="8" fill="hold" nodeType="afterEffect">
                                  <p:stCondLst>
                                    <p:cond delay="0"/>
                                  </p:stCondLst>
                                  <p:childTnLst>
                                    <p:set>
                                      <p:cBhvr>
                                        <p:cTn id="23" dur="1" fill="hold">
                                          <p:stCondLst>
                                            <p:cond delay="0"/>
                                          </p:stCondLst>
                                        </p:cTn>
                                        <p:tgtEl>
                                          <p:spTgt spid="48"/>
                                        </p:tgtEl>
                                        <p:attrNameLst>
                                          <p:attrName>style.visibility</p:attrName>
                                        </p:attrNameLst>
                                      </p:cBhvr>
                                      <p:to>
                                        <p:strVal val="visible"/>
                                      </p:to>
                                    </p:set>
                                    <p:anim calcmode="lin" valueType="num">
                                      <p:cBhvr additive="base">
                                        <p:cTn id="24" dur="500" fill="hold"/>
                                        <p:tgtEl>
                                          <p:spTgt spid="48"/>
                                        </p:tgtEl>
                                        <p:attrNameLst>
                                          <p:attrName>ppt_x</p:attrName>
                                        </p:attrNameLst>
                                      </p:cBhvr>
                                      <p:tavLst>
                                        <p:tav tm="0">
                                          <p:val>
                                            <p:strVal val="0-#ppt_w/2"/>
                                          </p:val>
                                        </p:tav>
                                        <p:tav tm="100000">
                                          <p:val>
                                            <p:strVal val="#ppt_x"/>
                                          </p:val>
                                        </p:tav>
                                      </p:tavLst>
                                    </p:anim>
                                    <p:anim calcmode="lin" valueType="num">
                                      <p:cBhvr additive="base">
                                        <p:cTn id="25" dur="500" fill="hold"/>
                                        <p:tgtEl>
                                          <p:spTgt spid="48"/>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63"/>
                                        </p:tgtEl>
                                        <p:attrNameLst>
                                          <p:attrName>style.visibility</p:attrName>
                                        </p:attrNameLst>
                                      </p:cBhvr>
                                      <p:to>
                                        <p:strVal val="visible"/>
                                      </p:to>
                                    </p:set>
                                    <p:anim calcmode="lin" valueType="num">
                                      <p:cBhvr additive="base">
                                        <p:cTn id="28" dur="500" fill="hold"/>
                                        <p:tgtEl>
                                          <p:spTgt spid="63"/>
                                        </p:tgtEl>
                                        <p:attrNameLst>
                                          <p:attrName>ppt_x</p:attrName>
                                        </p:attrNameLst>
                                      </p:cBhvr>
                                      <p:tavLst>
                                        <p:tav tm="0">
                                          <p:val>
                                            <p:strVal val="1+#ppt_w/2"/>
                                          </p:val>
                                        </p:tav>
                                        <p:tav tm="100000">
                                          <p:val>
                                            <p:strVal val="#ppt_x"/>
                                          </p:val>
                                        </p:tav>
                                      </p:tavLst>
                                    </p:anim>
                                    <p:anim calcmode="lin" valueType="num">
                                      <p:cBhvr additive="base">
                                        <p:cTn id="29" dur="500" fill="hold"/>
                                        <p:tgtEl>
                                          <p:spTgt spid="63"/>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2" presetClass="entr" presetSubtype="8" fill="hold" nodeType="afterEffect">
                                  <p:stCondLst>
                                    <p:cond delay="0"/>
                                  </p:stCondLst>
                                  <p:childTnLst>
                                    <p:set>
                                      <p:cBhvr>
                                        <p:cTn id="32" dur="1" fill="hold">
                                          <p:stCondLst>
                                            <p:cond delay="0"/>
                                          </p:stCondLst>
                                        </p:cTn>
                                        <p:tgtEl>
                                          <p:spTgt spid="51"/>
                                        </p:tgtEl>
                                        <p:attrNameLst>
                                          <p:attrName>style.visibility</p:attrName>
                                        </p:attrNameLst>
                                      </p:cBhvr>
                                      <p:to>
                                        <p:strVal val="visible"/>
                                      </p:to>
                                    </p:set>
                                    <p:anim calcmode="lin" valueType="num">
                                      <p:cBhvr additive="base">
                                        <p:cTn id="33" dur="500" fill="hold"/>
                                        <p:tgtEl>
                                          <p:spTgt spid="51"/>
                                        </p:tgtEl>
                                        <p:attrNameLst>
                                          <p:attrName>ppt_x</p:attrName>
                                        </p:attrNameLst>
                                      </p:cBhvr>
                                      <p:tavLst>
                                        <p:tav tm="0">
                                          <p:val>
                                            <p:strVal val="0-#ppt_w/2"/>
                                          </p:val>
                                        </p:tav>
                                        <p:tav tm="100000">
                                          <p:val>
                                            <p:strVal val="#ppt_x"/>
                                          </p:val>
                                        </p:tav>
                                      </p:tavLst>
                                    </p:anim>
                                    <p:anim calcmode="lin" valueType="num">
                                      <p:cBhvr additive="base">
                                        <p:cTn id="34" dur="500" fill="hold"/>
                                        <p:tgtEl>
                                          <p:spTgt spid="51"/>
                                        </p:tgtEl>
                                        <p:attrNameLst>
                                          <p:attrName>ppt_y</p:attrName>
                                        </p:attrNameLst>
                                      </p:cBhvr>
                                      <p:tavLst>
                                        <p:tav tm="0">
                                          <p:val>
                                            <p:strVal val="#ppt_y"/>
                                          </p:val>
                                        </p:tav>
                                        <p:tav tm="100000">
                                          <p:val>
                                            <p:strVal val="#ppt_y"/>
                                          </p:val>
                                        </p:tav>
                                      </p:tavLst>
                                    </p:anim>
                                  </p:childTnLst>
                                </p:cTn>
                              </p:par>
                              <p:par>
                                <p:cTn id="35" presetID="2" presetClass="entr" presetSubtype="2" fill="hold" nodeType="withEffect">
                                  <p:stCondLst>
                                    <p:cond delay="0"/>
                                  </p:stCondLst>
                                  <p:childTnLst>
                                    <p:set>
                                      <p:cBhvr>
                                        <p:cTn id="36" dur="1" fill="hold">
                                          <p:stCondLst>
                                            <p:cond delay="0"/>
                                          </p:stCondLst>
                                        </p:cTn>
                                        <p:tgtEl>
                                          <p:spTgt spid="66"/>
                                        </p:tgtEl>
                                        <p:attrNameLst>
                                          <p:attrName>style.visibility</p:attrName>
                                        </p:attrNameLst>
                                      </p:cBhvr>
                                      <p:to>
                                        <p:strVal val="visible"/>
                                      </p:to>
                                    </p:set>
                                    <p:anim calcmode="lin" valueType="num">
                                      <p:cBhvr additive="base">
                                        <p:cTn id="37" dur="500" fill="hold"/>
                                        <p:tgtEl>
                                          <p:spTgt spid="66"/>
                                        </p:tgtEl>
                                        <p:attrNameLst>
                                          <p:attrName>ppt_x</p:attrName>
                                        </p:attrNameLst>
                                      </p:cBhvr>
                                      <p:tavLst>
                                        <p:tav tm="0">
                                          <p:val>
                                            <p:strVal val="1+#ppt_w/2"/>
                                          </p:val>
                                        </p:tav>
                                        <p:tav tm="100000">
                                          <p:val>
                                            <p:strVal val="#ppt_x"/>
                                          </p:val>
                                        </p:tav>
                                      </p:tavLst>
                                    </p:anim>
                                    <p:anim calcmode="lin" valueType="num">
                                      <p:cBhvr additive="base">
                                        <p:cTn id="38" dur="500" fill="hold"/>
                                        <p:tgtEl>
                                          <p:spTgt spid="66"/>
                                        </p:tgtEl>
                                        <p:attrNameLst>
                                          <p:attrName>ppt_y</p:attrName>
                                        </p:attrNameLst>
                                      </p:cBhvr>
                                      <p:tavLst>
                                        <p:tav tm="0">
                                          <p:val>
                                            <p:strVal val="#ppt_y"/>
                                          </p:val>
                                        </p:tav>
                                        <p:tav tm="100000">
                                          <p:val>
                                            <p:strVal val="#ppt_y"/>
                                          </p:val>
                                        </p:tav>
                                      </p:tavLst>
                                    </p:anim>
                                  </p:childTnLst>
                                </p:cTn>
                              </p:par>
                            </p:childTnLst>
                          </p:cTn>
                        </p:par>
                        <p:par>
                          <p:cTn id="39" fill="hold">
                            <p:stCondLst>
                              <p:cond delay="2500"/>
                            </p:stCondLst>
                            <p:childTnLst>
                              <p:par>
                                <p:cTn id="40" presetID="2" presetClass="entr" presetSubtype="8" fill="hold" nodeType="afterEffect">
                                  <p:stCondLst>
                                    <p:cond delay="0"/>
                                  </p:stCondLst>
                                  <p:childTnLst>
                                    <p:set>
                                      <p:cBhvr>
                                        <p:cTn id="41" dur="1" fill="hold">
                                          <p:stCondLst>
                                            <p:cond delay="0"/>
                                          </p:stCondLst>
                                        </p:cTn>
                                        <p:tgtEl>
                                          <p:spTgt spid="54"/>
                                        </p:tgtEl>
                                        <p:attrNameLst>
                                          <p:attrName>style.visibility</p:attrName>
                                        </p:attrNameLst>
                                      </p:cBhvr>
                                      <p:to>
                                        <p:strVal val="visible"/>
                                      </p:to>
                                    </p:set>
                                    <p:anim calcmode="lin" valueType="num">
                                      <p:cBhvr additive="base">
                                        <p:cTn id="42" dur="500" fill="hold"/>
                                        <p:tgtEl>
                                          <p:spTgt spid="54"/>
                                        </p:tgtEl>
                                        <p:attrNameLst>
                                          <p:attrName>ppt_x</p:attrName>
                                        </p:attrNameLst>
                                      </p:cBhvr>
                                      <p:tavLst>
                                        <p:tav tm="0">
                                          <p:val>
                                            <p:strVal val="0-#ppt_w/2"/>
                                          </p:val>
                                        </p:tav>
                                        <p:tav tm="100000">
                                          <p:val>
                                            <p:strVal val="#ppt_x"/>
                                          </p:val>
                                        </p:tav>
                                      </p:tavLst>
                                    </p:anim>
                                    <p:anim calcmode="lin" valueType="num">
                                      <p:cBhvr additive="base">
                                        <p:cTn id="43" dur="500" fill="hold"/>
                                        <p:tgtEl>
                                          <p:spTgt spid="54"/>
                                        </p:tgtEl>
                                        <p:attrNameLst>
                                          <p:attrName>ppt_y</p:attrName>
                                        </p:attrNameLst>
                                      </p:cBhvr>
                                      <p:tavLst>
                                        <p:tav tm="0">
                                          <p:val>
                                            <p:strVal val="#ppt_y"/>
                                          </p:val>
                                        </p:tav>
                                        <p:tav tm="100000">
                                          <p:val>
                                            <p:strVal val="#ppt_y"/>
                                          </p:val>
                                        </p:tav>
                                      </p:tavLst>
                                    </p:anim>
                                  </p:childTnLst>
                                </p:cTn>
                              </p:par>
                              <p:par>
                                <p:cTn id="44" presetID="2" presetClass="entr" presetSubtype="2" fill="hold" nodeType="withEffect">
                                  <p:stCondLst>
                                    <p:cond delay="0"/>
                                  </p:stCondLst>
                                  <p:childTnLst>
                                    <p:set>
                                      <p:cBhvr>
                                        <p:cTn id="45" dur="1" fill="hold">
                                          <p:stCondLst>
                                            <p:cond delay="0"/>
                                          </p:stCondLst>
                                        </p:cTn>
                                        <p:tgtEl>
                                          <p:spTgt spid="69"/>
                                        </p:tgtEl>
                                        <p:attrNameLst>
                                          <p:attrName>style.visibility</p:attrName>
                                        </p:attrNameLst>
                                      </p:cBhvr>
                                      <p:to>
                                        <p:strVal val="visible"/>
                                      </p:to>
                                    </p:set>
                                    <p:anim calcmode="lin" valueType="num">
                                      <p:cBhvr additive="base">
                                        <p:cTn id="46" dur="500" fill="hold"/>
                                        <p:tgtEl>
                                          <p:spTgt spid="69"/>
                                        </p:tgtEl>
                                        <p:attrNameLst>
                                          <p:attrName>ppt_x</p:attrName>
                                        </p:attrNameLst>
                                      </p:cBhvr>
                                      <p:tavLst>
                                        <p:tav tm="0">
                                          <p:val>
                                            <p:strVal val="1+#ppt_w/2"/>
                                          </p:val>
                                        </p:tav>
                                        <p:tav tm="100000">
                                          <p:val>
                                            <p:strVal val="#ppt_x"/>
                                          </p:val>
                                        </p:tav>
                                      </p:tavLst>
                                    </p:anim>
                                    <p:anim calcmode="lin" valueType="num">
                                      <p:cBhvr additive="base">
                                        <p:cTn id="47" dur="500" fill="hold"/>
                                        <p:tgtEl>
                                          <p:spTgt spid="69"/>
                                        </p:tgtEl>
                                        <p:attrNameLst>
                                          <p:attrName>ppt_y</p:attrName>
                                        </p:attrNameLst>
                                      </p:cBhvr>
                                      <p:tavLst>
                                        <p:tav tm="0">
                                          <p:val>
                                            <p:strVal val="#ppt_y"/>
                                          </p:val>
                                        </p:tav>
                                        <p:tav tm="100000">
                                          <p:val>
                                            <p:strVal val="#ppt_y"/>
                                          </p:val>
                                        </p:tav>
                                      </p:tavLst>
                                    </p:anim>
                                  </p:childTnLst>
                                </p:cTn>
                              </p:par>
                            </p:childTnLst>
                          </p:cTn>
                        </p:par>
                        <p:par>
                          <p:cTn id="48" fill="hold">
                            <p:stCondLst>
                              <p:cond delay="3000"/>
                            </p:stCondLst>
                            <p:childTnLst>
                              <p:par>
                                <p:cTn id="49" presetID="2" presetClass="entr" presetSubtype="8" fill="hold" nodeType="afterEffect">
                                  <p:stCondLst>
                                    <p:cond delay="0"/>
                                  </p:stCondLst>
                                  <p:childTnLst>
                                    <p:set>
                                      <p:cBhvr>
                                        <p:cTn id="50" dur="1" fill="hold">
                                          <p:stCondLst>
                                            <p:cond delay="0"/>
                                          </p:stCondLst>
                                        </p:cTn>
                                        <p:tgtEl>
                                          <p:spTgt spid="57"/>
                                        </p:tgtEl>
                                        <p:attrNameLst>
                                          <p:attrName>style.visibility</p:attrName>
                                        </p:attrNameLst>
                                      </p:cBhvr>
                                      <p:to>
                                        <p:strVal val="visible"/>
                                      </p:to>
                                    </p:set>
                                    <p:anim calcmode="lin" valueType="num">
                                      <p:cBhvr additive="base">
                                        <p:cTn id="51" dur="500" fill="hold"/>
                                        <p:tgtEl>
                                          <p:spTgt spid="57"/>
                                        </p:tgtEl>
                                        <p:attrNameLst>
                                          <p:attrName>ppt_x</p:attrName>
                                        </p:attrNameLst>
                                      </p:cBhvr>
                                      <p:tavLst>
                                        <p:tav tm="0">
                                          <p:val>
                                            <p:strVal val="0-#ppt_w/2"/>
                                          </p:val>
                                        </p:tav>
                                        <p:tav tm="100000">
                                          <p:val>
                                            <p:strVal val="#ppt_x"/>
                                          </p:val>
                                        </p:tav>
                                      </p:tavLst>
                                    </p:anim>
                                    <p:anim calcmode="lin" valueType="num">
                                      <p:cBhvr additive="base">
                                        <p:cTn id="52" dur="500" fill="hold"/>
                                        <p:tgtEl>
                                          <p:spTgt spid="57"/>
                                        </p:tgtEl>
                                        <p:attrNameLst>
                                          <p:attrName>ppt_y</p:attrName>
                                        </p:attrNameLst>
                                      </p:cBhvr>
                                      <p:tavLst>
                                        <p:tav tm="0">
                                          <p:val>
                                            <p:strVal val="#ppt_y"/>
                                          </p:val>
                                        </p:tav>
                                        <p:tav tm="100000">
                                          <p:val>
                                            <p:strVal val="#ppt_y"/>
                                          </p:val>
                                        </p:tav>
                                      </p:tavLst>
                                    </p:anim>
                                  </p:childTnLst>
                                </p:cTn>
                              </p:par>
                              <p:par>
                                <p:cTn id="53" presetID="2" presetClass="entr" presetSubtype="2" fill="hold" nodeType="withEffect">
                                  <p:stCondLst>
                                    <p:cond delay="0"/>
                                  </p:stCondLst>
                                  <p:childTnLst>
                                    <p:set>
                                      <p:cBhvr>
                                        <p:cTn id="54" dur="1" fill="hold">
                                          <p:stCondLst>
                                            <p:cond delay="0"/>
                                          </p:stCondLst>
                                        </p:cTn>
                                        <p:tgtEl>
                                          <p:spTgt spid="72"/>
                                        </p:tgtEl>
                                        <p:attrNameLst>
                                          <p:attrName>style.visibility</p:attrName>
                                        </p:attrNameLst>
                                      </p:cBhvr>
                                      <p:to>
                                        <p:strVal val="visible"/>
                                      </p:to>
                                    </p:set>
                                    <p:anim calcmode="lin" valueType="num">
                                      <p:cBhvr additive="base">
                                        <p:cTn id="55" dur="500" fill="hold"/>
                                        <p:tgtEl>
                                          <p:spTgt spid="72"/>
                                        </p:tgtEl>
                                        <p:attrNameLst>
                                          <p:attrName>ppt_x</p:attrName>
                                        </p:attrNameLst>
                                      </p:cBhvr>
                                      <p:tavLst>
                                        <p:tav tm="0">
                                          <p:val>
                                            <p:strVal val="1+#ppt_w/2"/>
                                          </p:val>
                                        </p:tav>
                                        <p:tav tm="100000">
                                          <p:val>
                                            <p:strVal val="#ppt_x"/>
                                          </p:val>
                                        </p:tav>
                                      </p:tavLst>
                                    </p:anim>
                                    <p:anim calcmode="lin" valueType="num">
                                      <p:cBhvr additive="base">
                                        <p:cTn id="56" dur="500" fill="hold"/>
                                        <p:tgtEl>
                                          <p:spTgt spid="72"/>
                                        </p:tgtEl>
                                        <p:attrNameLst>
                                          <p:attrName>ppt_y</p:attrName>
                                        </p:attrNameLst>
                                      </p:cBhvr>
                                      <p:tavLst>
                                        <p:tav tm="0">
                                          <p:val>
                                            <p:strVal val="#ppt_y"/>
                                          </p:val>
                                        </p:tav>
                                        <p:tav tm="100000">
                                          <p:val>
                                            <p:strVal val="#ppt_y"/>
                                          </p:val>
                                        </p:tav>
                                      </p:tavLst>
                                    </p:anim>
                                  </p:childTnLst>
                                </p:cTn>
                              </p:par>
                            </p:childTnLst>
                          </p:cTn>
                        </p:par>
                        <p:par>
                          <p:cTn id="57" fill="hold">
                            <p:stCondLst>
                              <p:cond delay="3500"/>
                            </p:stCondLst>
                            <p:childTnLst>
                              <p:par>
                                <p:cTn id="58" presetID="2" presetClass="entr" presetSubtype="8" fill="hold" nodeType="afterEffect">
                                  <p:stCondLst>
                                    <p:cond delay="0"/>
                                  </p:stCondLst>
                                  <p:childTnLst>
                                    <p:set>
                                      <p:cBhvr>
                                        <p:cTn id="59" dur="1" fill="hold">
                                          <p:stCondLst>
                                            <p:cond delay="0"/>
                                          </p:stCondLst>
                                        </p:cTn>
                                        <p:tgtEl>
                                          <p:spTgt spid="121"/>
                                        </p:tgtEl>
                                        <p:attrNameLst>
                                          <p:attrName>style.visibility</p:attrName>
                                        </p:attrNameLst>
                                      </p:cBhvr>
                                      <p:to>
                                        <p:strVal val="visible"/>
                                      </p:to>
                                    </p:set>
                                    <p:anim calcmode="lin" valueType="num">
                                      <p:cBhvr additive="base">
                                        <p:cTn id="60" dur="500" fill="hold"/>
                                        <p:tgtEl>
                                          <p:spTgt spid="121"/>
                                        </p:tgtEl>
                                        <p:attrNameLst>
                                          <p:attrName>ppt_x</p:attrName>
                                        </p:attrNameLst>
                                      </p:cBhvr>
                                      <p:tavLst>
                                        <p:tav tm="0">
                                          <p:val>
                                            <p:strVal val="0-#ppt_w/2"/>
                                          </p:val>
                                        </p:tav>
                                        <p:tav tm="100000">
                                          <p:val>
                                            <p:strVal val="#ppt_x"/>
                                          </p:val>
                                        </p:tav>
                                      </p:tavLst>
                                    </p:anim>
                                    <p:anim calcmode="lin" valueType="num">
                                      <p:cBhvr additive="base">
                                        <p:cTn id="61" dur="500" fill="hold"/>
                                        <p:tgtEl>
                                          <p:spTgt spid="121"/>
                                        </p:tgtEl>
                                        <p:attrNameLst>
                                          <p:attrName>ppt_y</p:attrName>
                                        </p:attrNameLst>
                                      </p:cBhvr>
                                      <p:tavLst>
                                        <p:tav tm="0">
                                          <p:val>
                                            <p:strVal val="#ppt_y"/>
                                          </p:val>
                                        </p:tav>
                                        <p:tav tm="100000">
                                          <p:val>
                                            <p:strVal val="#ppt_y"/>
                                          </p:val>
                                        </p:tav>
                                      </p:tavLst>
                                    </p:anim>
                                  </p:childTnLst>
                                </p:cTn>
                              </p:par>
                              <p:par>
                                <p:cTn id="62" presetID="2" presetClass="entr" presetSubtype="2" fill="hold" nodeType="withEffect">
                                  <p:stCondLst>
                                    <p:cond delay="0"/>
                                  </p:stCondLst>
                                  <p:childTnLst>
                                    <p:set>
                                      <p:cBhvr>
                                        <p:cTn id="63" dur="1" fill="hold">
                                          <p:stCondLst>
                                            <p:cond delay="0"/>
                                          </p:stCondLst>
                                        </p:cTn>
                                        <p:tgtEl>
                                          <p:spTgt spid="115"/>
                                        </p:tgtEl>
                                        <p:attrNameLst>
                                          <p:attrName>style.visibility</p:attrName>
                                        </p:attrNameLst>
                                      </p:cBhvr>
                                      <p:to>
                                        <p:strVal val="visible"/>
                                      </p:to>
                                    </p:set>
                                    <p:anim calcmode="lin" valueType="num">
                                      <p:cBhvr additive="base">
                                        <p:cTn id="64" dur="500" fill="hold"/>
                                        <p:tgtEl>
                                          <p:spTgt spid="115"/>
                                        </p:tgtEl>
                                        <p:attrNameLst>
                                          <p:attrName>ppt_x</p:attrName>
                                        </p:attrNameLst>
                                      </p:cBhvr>
                                      <p:tavLst>
                                        <p:tav tm="0">
                                          <p:val>
                                            <p:strVal val="1+#ppt_w/2"/>
                                          </p:val>
                                        </p:tav>
                                        <p:tav tm="100000">
                                          <p:val>
                                            <p:strVal val="#ppt_x"/>
                                          </p:val>
                                        </p:tav>
                                      </p:tavLst>
                                    </p:anim>
                                    <p:anim calcmode="lin" valueType="num">
                                      <p:cBhvr additive="base">
                                        <p:cTn id="65" dur="500" fill="hold"/>
                                        <p:tgtEl>
                                          <p:spTgt spid="115"/>
                                        </p:tgtEl>
                                        <p:attrNameLst>
                                          <p:attrName>ppt_y</p:attrName>
                                        </p:attrNameLst>
                                      </p:cBhvr>
                                      <p:tavLst>
                                        <p:tav tm="0">
                                          <p:val>
                                            <p:strVal val="#ppt_y"/>
                                          </p:val>
                                        </p:tav>
                                        <p:tav tm="100000">
                                          <p:val>
                                            <p:strVal val="#ppt_y"/>
                                          </p:val>
                                        </p:tav>
                                      </p:tavLst>
                                    </p:anim>
                                  </p:childTnLst>
                                </p:cTn>
                              </p:par>
                            </p:childTnLst>
                          </p:cTn>
                        </p:par>
                        <p:par>
                          <p:cTn id="66" fill="hold">
                            <p:stCondLst>
                              <p:cond delay="4000"/>
                            </p:stCondLst>
                            <p:childTnLst>
                              <p:par>
                                <p:cTn id="67" presetID="2" presetClass="entr" presetSubtype="8" fill="hold" nodeType="afterEffect">
                                  <p:stCondLst>
                                    <p:cond delay="0"/>
                                  </p:stCondLst>
                                  <p:childTnLst>
                                    <p:set>
                                      <p:cBhvr>
                                        <p:cTn id="68" dur="1" fill="hold">
                                          <p:stCondLst>
                                            <p:cond delay="0"/>
                                          </p:stCondLst>
                                        </p:cTn>
                                        <p:tgtEl>
                                          <p:spTgt spid="124"/>
                                        </p:tgtEl>
                                        <p:attrNameLst>
                                          <p:attrName>style.visibility</p:attrName>
                                        </p:attrNameLst>
                                      </p:cBhvr>
                                      <p:to>
                                        <p:strVal val="visible"/>
                                      </p:to>
                                    </p:set>
                                    <p:anim calcmode="lin" valueType="num">
                                      <p:cBhvr additive="base">
                                        <p:cTn id="69" dur="500" fill="hold"/>
                                        <p:tgtEl>
                                          <p:spTgt spid="124"/>
                                        </p:tgtEl>
                                        <p:attrNameLst>
                                          <p:attrName>ppt_x</p:attrName>
                                        </p:attrNameLst>
                                      </p:cBhvr>
                                      <p:tavLst>
                                        <p:tav tm="0">
                                          <p:val>
                                            <p:strVal val="0-#ppt_w/2"/>
                                          </p:val>
                                        </p:tav>
                                        <p:tav tm="100000">
                                          <p:val>
                                            <p:strVal val="#ppt_x"/>
                                          </p:val>
                                        </p:tav>
                                      </p:tavLst>
                                    </p:anim>
                                    <p:anim calcmode="lin" valueType="num">
                                      <p:cBhvr additive="base">
                                        <p:cTn id="70" dur="500" fill="hold"/>
                                        <p:tgtEl>
                                          <p:spTgt spid="124"/>
                                        </p:tgtEl>
                                        <p:attrNameLst>
                                          <p:attrName>ppt_y</p:attrName>
                                        </p:attrNameLst>
                                      </p:cBhvr>
                                      <p:tavLst>
                                        <p:tav tm="0">
                                          <p:val>
                                            <p:strVal val="#ppt_y"/>
                                          </p:val>
                                        </p:tav>
                                        <p:tav tm="100000">
                                          <p:val>
                                            <p:strVal val="#ppt_y"/>
                                          </p:val>
                                        </p:tav>
                                      </p:tavLst>
                                    </p:anim>
                                  </p:childTnLst>
                                </p:cTn>
                              </p:par>
                              <p:par>
                                <p:cTn id="71" presetID="2" presetClass="entr" presetSubtype="2" fill="hold" nodeType="withEffect">
                                  <p:stCondLst>
                                    <p:cond delay="0"/>
                                  </p:stCondLst>
                                  <p:childTnLst>
                                    <p:set>
                                      <p:cBhvr>
                                        <p:cTn id="72" dur="1" fill="hold">
                                          <p:stCondLst>
                                            <p:cond delay="0"/>
                                          </p:stCondLst>
                                        </p:cTn>
                                        <p:tgtEl>
                                          <p:spTgt spid="118"/>
                                        </p:tgtEl>
                                        <p:attrNameLst>
                                          <p:attrName>style.visibility</p:attrName>
                                        </p:attrNameLst>
                                      </p:cBhvr>
                                      <p:to>
                                        <p:strVal val="visible"/>
                                      </p:to>
                                    </p:set>
                                    <p:anim calcmode="lin" valueType="num">
                                      <p:cBhvr additive="base">
                                        <p:cTn id="73" dur="500" fill="hold"/>
                                        <p:tgtEl>
                                          <p:spTgt spid="118"/>
                                        </p:tgtEl>
                                        <p:attrNameLst>
                                          <p:attrName>ppt_x</p:attrName>
                                        </p:attrNameLst>
                                      </p:cBhvr>
                                      <p:tavLst>
                                        <p:tav tm="0">
                                          <p:val>
                                            <p:strVal val="1+#ppt_w/2"/>
                                          </p:val>
                                        </p:tav>
                                        <p:tav tm="100000">
                                          <p:val>
                                            <p:strVal val="#ppt_x"/>
                                          </p:val>
                                        </p:tav>
                                      </p:tavLst>
                                    </p:anim>
                                    <p:anim calcmode="lin" valueType="num">
                                      <p:cBhvr additive="base">
                                        <p:cTn id="74" dur="500" fill="hold"/>
                                        <p:tgtEl>
                                          <p:spTgt spid="118"/>
                                        </p:tgtEl>
                                        <p:attrNameLst>
                                          <p:attrName>ppt_y</p:attrName>
                                        </p:attrNameLst>
                                      </p:cBhvr>
                                      <p:tavLst>
                                        <p:tav tm="0">
                                          <p:val>
                                            <p:strVal val="#ppt_y"/>
                                          </p:val>
                                        </p:tav>
                                        <p:tav tm="100000">
                                          <p:val>
                                            <p:strVal val="#ppt_y"/>
                                          </p:val>
                                        </p:tav>
                                      </p:tavLst>
                                    </p:anim>
                                  </p:childTnLst>
                                </p:cTn>
                              </p:par>
                            </p:childTnLst>
                          </p:cTn>
                        </p:par>
                        <p:par>
                          <p:cTn id="75" fill="hold">
                            <p:stCondLst>
                              <p:cond delay="4500"/>
                            </p:stCondLst>
                            <p:childTnLst>
                              <p:par>
                                <p:cTn id="76" presetID="2" presetClass="entr" presetSubtype="8" fill="hold" nodeType="afterEffect">
                                  <p:stCondLst>
                                    <p:cond delay="0"/>
                                  </p:stCondLst>
                                  <p:childTnLst>
                                    <p:set>
                                      <p:cBhvr>
                                        <p:cTn id="77" dur="1" fill="hold">
                                          <p:stCondLst>
                                            <p:cond delay="0"/>
                                          </p:stCondLst>
                                        </p:cTn>
                                        <p:tgtEl>
                                          <p:spTgt spid="136"/>
                                        </p:tgtEl>
                                        <p:attrNameLst>
                                          <p:attrName>style.visibility</p:attrName>
                                        </p:attrNameLst>
                                      </p:cBhvr>
                                      <p:to>
                                        <p:strVal val="visible"/>
                                      </p:to>
                                    </p:set>
                                    <p:anim calcmode="lin" valueType="num">
                                      <p:cBhvr additive="base">
                                        <p:cTn id="78" dur="500" fill="hold"/>
                                        <p:tgtEl>
                                          <p:spTgt spid="136"/>
                                        </p:tgtEl>
                                        <p:attrNameLst>
                                          <p:attrName>ppt_x</p:attrName>
                                        </p:attrNameLst>
                                      </p:cBhvr>
                                      <p:tavLst>
                                        <p:tav tm="0">
                                          <p:val>
                                            <p:strVal val="0-#ppt_w/2"/>
                                          </p:val>
                                        </p:tav>
                                        <p:tav tm="100000">
                                          <p:val>
                                            <p:strVal val="#ppt_x"/>
                                          </p:val>
                                        </p:tav>
                                      </p:tavLst>
                                    </p:anim>
                                    <p:anim calcmode="lin" valueType="num">
                                      <p:cBhvr additive="base">
                                        <p:cTn id="79" dur="500" fill="hold"/>
                                        <p:tgtEl>
                                          <p:spTgt spid="136"/>
                                        </p:tgtEl>
                                        <p:attrNameLst>
                                          <p:attrName>ppt_y</p:attrName>
                                        </p:attrNameLst>
                                      </p:cBhvr>
                                      <p:tavLst>
                                        <p:tav tm="0">
                                          <p:val>
                                            <p:strVal val="#ppt_y"/>
                                          </p:val>
                                        </p:tav>
                                        <p:tav tm="100000">
                                          <p:val>
                                            <p:strVal val="#ppt_y"/>
                                          </p:val>
                                        </p:tav>
                                      </p:tavLst>
                                    </p:anim>
                                  </p:childTnLst>
                                </p:cTn>
                              </p:par>
                              <p:par>
                                <p:cTn id="80" presetID="2" presetClass="entr" presetSubtype="2" fill="hold" nodeType="withEffect">
                                  <p:stCondLst>
                                    <p:cond delay="0"/>
                                  </p:stCondLst>
                                  <p:childTnLst>
                                    <p:set>
                                      <p:cBhvr>
                                        <p:cTn id="81" dur="1" fill="hold">
                                          <p:stCondLst>
                                            <p:cond delay="0"/>
                                          </p:stCondLst>
                                        </p:cTn>
                                        <p:tgtEl>
                                          <p:spTgt spid="127"/>
                                        </p:tgtEl>
                                        <p:attrNameLst>
                                          <p:attrName>style.visibility</p:attrName>
                                        </p:attrNameLst>
                                      </p:cBhvr>
                                      <p:to>
                                        <p:strVal val="visible"/>
                                      </p:to>
                                    </p:set>
                                    <p:anim calcmode="lin" valueType="num">
                                      <p:cBhvr additive="base">
                                        <p:cTn id="82" dur="500" fill="hold"/>
                                        <p:tgtEl>
                                          <p:spTgt spid="127"/>
                                        </p:tgtEl>
                                        <p:attrNameLst>
                                          <p:attrName>ppt_x</p:attrName>
                                        </p:attrNameLst>
                                      </p:cBhvr>
                                      <p:tavLst>
                                        <p:tav tm="0">
                                          <p:val>
                                            <p:strVal val="1+#ppt_w/2"/>
                                          </p:val>
                                        </p:tav>
                                        <p:tav tm="100000">
                                          <p:val>
                                            <p:strVal val="#ppt_x"/>
                                          </p:val>
                                        </p:tav>
                                      </p:tavLst>
                                    </p:anim>
                                    <p:anim calcmode="lin" valueType="num">
                                      <p:cBhvr additive="base">
                                        <p:cTn id="83" dur="500" fill="hold"/>
                                        <p:tgtEl>
                                          <p:spTgt spid="127"/>
                                        </p:tgtEl>
                                        <p:attrNameLst>
                                          <p:attrName>ppt_y</p:attrName>
                                        </p:attrNameLst>
                                      </p:cBhvr>
                                      <p:tavLst>
                                        <p:tav tm="0">
                                          <p:val>
                                            <p:strVal val="#ppt_y"/>
                                          </p:val>
                                        </p:tav>
                                        <p:tav tm="100000">
                                          <p:val>
                                            <p:strVal val="#ppt_y"/>
                                          </p:val>
                                        </p:tav>
                                      </p:tavLst>
                                    </p:anim>
                                  </p:childTnLst>
                                </p:cTn>
                              </p:par>
                            </p:childTnLst>
                          </p:cTn>
                        </p:par>
                        <p:par>
                          <p:cTn id="84" fill="hold">
                            <p:stCondLst>
                              <p:cond delay="5000"/>
                            </p:stCondLst>
                            <p:childTnLst>
                              <p:par>
                                <p:cTn id="85" presetID="2" presetClass="entr" presetSubtype="8" fill="hold" nodeType="afterEffect">
                                  <p:stCondLst>
                                    <p:cond delay="0"/>
                                  </p:stCondLst>
                                  <p:childTnLst>
                                    <p:set>
                                      <p:cBhvr>
                                        <p:cTn id="86" dur="1" fill="hold">
                                          <p:stCondLst>
                                            <p:cond delay="0"/>
                                          </p:stCondLst>
                                        </p:cTn>
                                        <p:tgtEl>
                                          <p:spTgt spid="139"/>
                                        </p:tgtEl>
                                        <p:attrNameLst>
                                          <p:attrName>style.visibility</p:attrName>
                                        </p:attrNameLst>
                                      </p:cBhvr>
                                      <p:to>
                                        <p:strVal val="visible"/>
                                      </p:to>
                                    </p:set>
                                    <p:anim calcmode="lin" valueType="num">
                                      <p:cBhvr additive="base">
                                        <p:cTn id="87" dur="500" fill="hold"/>
                                        <p:tgtEl>
                                          <p:spTgt spid="139"/>
                                        </p:tgtEl>
                                        <p:attrNameLst>
                                          <p:attrName>ppt_x</p:attrName>
                                        </p:attrNameLst>
                                      </p:cBhvr>
                                      <p:tavLst>
                                        <p:tav tm="0">
                                          <p:val>
                                            <p:strVal val="0-#ppt_w/2"/>
                                          </p:val>
                                        </p:tav>
                                        <p:tav tm="100000">
                                          <p:val>
                                            <p:strVal val="#ppt_x"/>
                                          </p:val>
                                        </p:tav>
                                      </p:tavLst>
                                    </p:anim>
                                    <p:anim calcmode="lin" valueType="num">
                                      <p:cBhvr additive="base">
                                        <p:cTn id="88" dur="500" fill="hold"/>
                                        <p:tgtEl>
                                          <p:spTgt spid="139"/>
                                        </p:tgtEl>
                                        <p:attrNameLst>
                                          <p:attrName>ppt_y</p:attrName>
                                        </p:attrNameLst>
                                      </p:cBhvr>
                                      <p:tavLst>
                                        <p:tav tm="0">
                                          <p:val>
                                            <p:strVal val="#ppt_y"/>
                                          </p:val>
                                        </p:tav>
                                        <p:tav tm="100000">
                                          <p:val>
                                            <p:strVal val="#ppt_y"/>
                                          </p:val>
                                        </p:tav>
                                      </p:tavLst>
                                    </p:anim>
                                  </p:childTnLst>
                                </p:cTn>
                              </p:par>
                              <p:par>
                                <p:cTn id="89" presetID="2" presetClass="entr" presetSubtype="2" fill="hold" nodeType="withEffect">
                                  <p:stCondLst>
                                    <p:cond delay="0"/>
                                  </p:stCondLst>
                                  <p:childTnLst>
                                    <p:set>
                                      <p:cBhvr>
                                        <p:cTn id="90" dur="1" fill="hold">
                                          <p:stCondLst>
                                            <p:cond delay="0"/>
                                          </p:stCondLst>
                                        </p:cTn>
                                        <p:tgtEl>
                                          <p:spTgt spid="130"/>
                                        </p:tgtEl>
                                        <p:attrNameLst>
                                          <p:attrName>style.visibility</p:attrName>
                                        </p:attrNameLst>
                                      </p:cBhvr>
                                      <p:to>
                                        <p:strVal val="visible"/>
                                      </p:to>
                                    </p:set>
                                    <p:anim calcmode="lin" valueType="num">
                                      <p:cBhvr additive="base">
                                        <p:cTn id="91" dur="500" fill="hold"/>
                                        <p:tgtEl>
                                          <p:spTgt spid="130"/>
                                        </p:tgtEl>
                                        <p:attrNameLst>
                                          <p:attrName>ppt_x</p:attrName>
                                        </p:attrNameLst>
                                      </p:cBhvr>
                                      <p:tavLst>
                                        <p:tav tm="0">
                                          <p:val>
                                            <p:strVal val="1+#ppt_w/2"/>
                                          </p:val>
                                        </p:tav>
                                        <p:tav tm="100000">
                                          <p:val>
                                            <p:strVal val="#ppt_x"/>
                                          </p:val>
                                        </p:tav>
                                      </p:tavLst>
                                    </p:anim>
                                    <p:anim calcmode="lin" valueType="num">
                                      <p:cBhvr additive="base">
                                        <p:cTn id="92" dur="500" fill="hold"/>
                                        <p:tgtEl>
                                          <p:spTgt spid="130"/>
                                        </p:tgtEl>
                                        <p:attrNameLst>
                                          <p:attrName>ppt_y</p:attrName>
                                        </p:attrNameLst>
                                      </p:cBhvr>
                                      <p:tavLst>
                                        <p:tav tm="0">
                                          <p:val>
                                            <p:strVal val="#ppt_y"/>
                                          </p:val>
                                        </p:tav>
                                        <p:tav tm="100000">
                                          <p:val>
                                            <p:strVal val="#ppt_y"/>
                                          </p:val>
                                        </p:tav>
                                      </p:tavLst>
                                    </p:anim>
                                  </p:childTnLst>
                                </p:cTn>
                              </p:par>
                            </p:childTnLst>
                          </p:cTn>
                        </p:par>
                        <p:par>
                          <p:cTn id="93" fill="hold">
                            <p:stCondLst>
                              <p:cond delay="5500"/>
                            </p:stCondLst>
                            <p:childTnLst>
                              <p:par>
                                <p:cTn id="94" presetID="2" presetClass="entr" presetSubtype="8" fill="hold" nodeType="afterEffect">
                                  <p:stCondLst>
                                    <p:cond delay="0"/>
                                  </p:stCondLst>
                                  <p:childTnLst>
                                    <p:set>
                                      <p:cBhvr>
                                        <p:cTn id="95" dur="1" fill="hold">
                                          <p:stCondLst>
                                            <p:cond delay="0"/>
                                          </p:stCondLst>
                                        </p:cTn>
                                        <p:tgtEl>
                                          <p:spTgt spid="142"/>
                                        </p:tgtEl>
                                        <p:attrNameLst>
                                          <p:attrName>style.visibility</p:attrName>
                                        </p:attrNameLst>
                                      </p:cBhvr>
                                      <p:to>
                                        <p:strVal val="visible"/>
                                      </p:to>
                                    </p:set>
                                    <p:anim calcmode="lin" valueType="num">
                                      <p:cBhvr additive="base">
                                        <p:cTn id="96" dur="500" fill="hold"/>
                                        <p:tgtEl>
                                          <p:spTgt spid="142"/>
                                        </p:tgtEl>
                                        <p:attrNameLst>
                                          <p:attrName>ppt_x</p:attrName>
                                        </p:attrNameLst>
                                      </p:cBhvr>
                                      <p:tavLst>
                                        <p:tav tm="0">
                                          <p:val>
                                            <p:strVal val="0-#ppt_w/2"/>
                                          </p:val>
                                        </p:tav>
                                        <p:tav tm="100000">
                                          <p:val>
                                            <p:strVal val="#ppt_x"/>
                                          </p:val>
                                        </p:tav>
                                      </p:tavLst>
                                    </p:anim>
                                    <p:anim calcmode="lin" valueType="num">
                                      <p:cBhvr additive="base">
                                        <p:cTn id="97" dur="500" fill="hold"/>
                                        <p:tgtEl>
                                          <p:spTgt spid="142"/>
                                        </p:tgtEl>
                                        <p:attrNameLst>
                                          <p:attrName>ppt_y</p:attrName>
                                        </p:attrNameLst>
                                      </p:cBhvr>
                                      <p:tavLst>
                                        <p:tav tm="0">
                                          <p:val>
                                            <p:strVal val="#ppt_y"/>
                                          </p:val>
                                        </p:tav>
                                        <p:tav tm="100000">
                                          <p:val>
                                            <p:strVal val="#ppt_y"/>
                                          </p:val>
                                        </p:tav>
                                      </p:tavLst>
                                    </p:anim>
                                  </p:childTnLst>
                                </p:cTn>
                              </p:par>
                              <p:par>
                                <p:cTn id="98" presetID="2" presetClass="entr" presetSubtype="2" fill="hold" nodeType="withEffect">
                                  <p:stCondLst>
                                    <p:cond delay="0"/>
                                  </p:stCondLst>
                                  <p:childTnLst>
                                    <p:set>
                                      <p:cBhvr>
                                        <p:cTn id="99" dur="1" fill="hold">
                                          <p:stCondLst>
                                            <p:cond delay="0"/>
                                          </p:stCondLst>
                                        </p:cTn>
                                        <p:tgtEl>
                                          <p:spTgt spid="133"/>
                                        </p:tgtEl>
                                        <p:attrNameLst>
                                          <p:attrName>style.visibility</p:attrName>
                                        </p:attrNameLst>
                                      </p:cBhvr>
                                      <p:to>
                                        <p:strVal val="visible"/>
                                      </p:to>
                                    </p:set>
                                    <p:anim calcmode="lin" valueType="num">
                                      <p:cBhvr additive="base">
                                        <p:cTn id="100" dur="500" fill="hold"/>
                                        <p:tgtEl>
                                          <p:spTgt spid="133"/>
                                        </p:tgtEl>
                                        <p:attrNameLst>
                                          <p:attrName>ppt_x</p:attrName>
                                        </p:attrNameLst>
                                      </p:cBhvr>
                                      <p:tavLst>
                                        <p:tav tm="0">
                                          <p:val>
                                            <p:strVal val="1+#ppt_w/2"/>
                                          </p:val>
                                        </p:tav>
                                        <p:tav tm="100000">
                                          <p:val>
                                            <p:strVal val="#ppt_x"/>
                                          </p:val>
                                        </p:tav>
                                      </p:tavLst>
                                    </p:anim>
                                    <p:anim calcmode="lin" valueType="num">
                                      <p:cBhvr additive="base">
                                        <p:cTn id="101" dur="500" fill="hold"/>
                                        <p:tgtEl>
                                          <p:spTgt spid="133"/>
                                        </p:tgtEl>
                                        <p:attrNameLst>
                                          <p:attrName>ppt_y</p:attrName>
                                        </p:attrNameLst>
                                      </p:cBhvr>
                                      <p:tavLst>
                                        <p:tav tm="0">
                                          <p:val>
                                            <p:strVal val="#ppt_y"/>
                                          </p:val>
                                        </p:tav>
                                        <p:tav tm="100000">
                                          <p:val>
                                            <p:strVal val="#ppt_y"/>
                                          </p:val>
                                        </p:tav>
                                      </p:tavLst>
                                    </p:anim>
                                  </p:childTnLst>
                                </p:cTn>
                              </p:par>
                            </p:childTnLst>
                          </p:cTn>
                        </p:par>
                        <p:par>
                          <p:cTn id="102" fill="hold">
                            <p:stCondLst>
                              <p:cond delay="6000"/>
                            </p:stCondLst>
                            <p:childTnLst>
                              <p:par>
                                <p:cTn id="103" presetID="2" presetClass="entr" presetSubtype="8" fill="hold" nodeType="afterEffect">
                                  <p:stCondLst>
                                    <p:cond delay="0"/>
                                  </p:stCondLst>
                                  <p:childTnLst>
                                    <p:set>
                                      <p:cBhvr>
                                        <p:cTn id="104" dur="1" fill="hold">
                                          <p:stCondLst>
                                            <p:cond delay="0"/>
                                          </p:stCondLst>
                                        </p:cTn>
                                        <p:tgtEl>
                                          <p:spTgt spid="157"/>
                                        </p:tgtEl>
                                        <p:attrNameLst>
                                          <p:attrName>style.visibility</p:attrName>
                                        </p:attrNameLst>
                                      </p:cBhvr>
                                      <p:to>
                                        <p:strVal val="visible"/>
                                      </p:to>
                                    </p:set>
                                    <p:anim calcmode="lin" valueType="num">
                                      <p:cBhvr additive="base">
                                        <p:cTn id="105" dur="500" fill="hold"/>
                                        <p:tgtEl>
                                          <p:spTgt spid="157"/>
                                        </p:tgtEl>
                                        <p:attrNameLst>
                                          <p:attrName>ppt_x</p:attrName>
                                        </p:attrNameLst>
                                      </p:cBhvr>
                                      <p:tavLst>
                                        <p:tav tm="0">
                                          <p:val>
                                            <p:strVal val="0-#ppt_w/2"/>
                                          </p:val>
                                        </p:tav>
                                        <p:tav tm="100000">
                                          <p:val>
                                            <p:strVal val="#ppt_x"/>
                                          </p:val>
                                        </p:tav>
                                      </p:tavLst>
                                    </p:anim>
                                    <p:anim calcmode="lin" valueType="num">
                                      <p:cBhvr additive="base">
                                        <p:cTn id="106" dur="500" fill="hold"/>
                                        <p:tgtEl>
                                          <p:spTgt spid="157"/>
                                        </p:tgtEl>
                                        <p:attrNameLst>
                                          <p:attrName>ppt_y</p:attrName>
                                        </p:attrNameLst>
                                      </p:cBhvr>
                                      <p:tavLst>
                                        <p:tav tm="0">
                                          <p:val>
                                            <p:strVal val="#ppt_y"/>
                                          </p:val>
                                        </p:tav>
                                        <p:tav tm="100000">
                                          <p:val>
                                            <p:strVal val="#ppt_y"/>
                                          </p:val>
                                        </p:tav>
                                      </p:tavLst>
                                    </p:anim>
                                  </p:childTnLst>
                                </p:cTn>
                              </p:par>
                              <p:par>
                                <p:cTn id="107" presetID="2" presetClass="entr" presetSubtype="2" fill="hold" nodeType="withEffect">
                                  <p:stCondLst>
                                    <p:cond delay="0"/>
                                  </p:stCondLst>
                                  <p:childTnLst>
                                    <p:set>
                                      <p:cBhvr>
                                        <p:cTn id="108" dur="1" fill="hold">
                                          <p:stCondLst>
                                            <p:cond delay="0"/>
                                          </p:stCondLst>
                                        </p:cTn>
                                        <p:tgtEl>
                                          <p:spTgt spid="145"/>
                                        </p:tgtEl>
                                        <p:attrNameLst>
                                          <p:attrName>style.visibility</p:attrName>
                                        </p:attrNameLst>
                                      </p:cBhvr>
                                      <p:to>
                                        <p:strVal val="visible"/>
                                      </p:to>
                                    </p:set>
                                    <p:anim calcmode="lin" valueType="num">
                                      <p:cBhvr additive="base">
                                        <p:cTn id="109" dur="500" fill="hold"/>
                                        <p:tgtEl>
                                          <p:spTgt spid="145"/>
                                        </p:tgtEl>
                                        <p:attrNameLst>
                                          <p:attrName>ppt_x</p:attrName>
                                        </p:attrNameLst>
                                      </p:cBhvr>
                                      <p:tavLst>
                                        <p:tav tm="0">
                                          <p:val>
                                            <p:strVal val="1+#ppt_w/2"/>
                                          </p:val>
                                        </p:tav>
                                        <p:tav tm="100000">
                                          <p:val>
                                            <p:strVal val="#ppt_x"/>
                                          </p:val>
                                        </p:tav>
                                      </p:tavLst>
                                    </p:anim>
                                    <p:anim calcmode="lin" valueType="num">
                                      <p:cBhvr additive="base">
                                        <p:cTn id="110" dur="500" fill="hold"/>
                                        <p:tgtEl>
                                          <p:spTgt spid="145"/>
                                        </p:tgtEl>
                                        <p:attrNameLst>
                                          <p:attrName>ppt_y</p:attrName>
                                        </p:attrNameLst>
                                      </p:cBhvr>
                                      <p:tavLst>
                                        <p:tav tm="0">
                                          <p:val>
                                            <p:strVal val="#ppt_y"/>
                                          </p:val>
                                        </p:tav>
                                        <p:tav tm="100000">
                                          <p:val>
                                            <p:strVal val="#ppt_y"/>
                                          </p:val>
                                        </p:tav>
                                      </p:tavLst>
                                    </p:anim>
                                  </p:childTnLst>
                                </p:cTn>
                              </p:par>
                            </p:childTnLst>
                          </p:cTn>
                        </p:par>
                        <p:par>
                          <p:cTn id="111" fill="hold">
                            <p:stCondLst>
                              <p:cond delay="6500"/>
                            </p:stCondLst>
                            <p:childTnLst>
                              <p:par>
                                <p:cTn id="112" presetID="2" presetClass="entr" presetSubtype="8" fill="hold" nodeType="afterEffect">
                                  <p:stCondLst>
                                    <p:cond delay="0"/>
                                  </p:stCondLst>
                                  <p:childTnLst>
                                    <p:set>
                                      <p:cBhvr>
                                        <p:cTn id="113" dur="1" fill="hold">
                                          <p:stCondLst>
                                            <p:cond delay="0"/>
                                          </p:stCondLst>
                                        </p:cTn>
                                        <p:tgtEl>
                                          <p:spTgt spid="160"/>
                                        </p:tgtEl>
                                        <p:attrNameLst>
                                          <p:attrName>style.visibility</p:attrName>
                                        </p:attrNameLst>
                                      </p:cBhvr>
                                      <p:to>
                                        <p:strVal val="visible"/>
                                      </p:to>
                                    </p:set>
                                    <p:anim calcmode="lin" valueType="num">
                                      <p:cBhvr additive="base">
                                        <p:cTn id="114" dur="500" fill="hold"/>
                                        <p:tgtEl>
                                          <p:spTgt spid="160"/>
                                        </p:tgtEl>
                                        <p:attrNameLst>
                                          <p:attrName>ppt_x</p:attrName>
                                        </p:attrNameLst>
                                      </p:cBhvr>
                                      <p:tavLst>
                                        <p:tav tm="0">
                                          <p:val>
                                            <p:strVal val="0-#ppt_w/2"/>
                                          </p:val>
                                        </p:tav>
                                        <p:tav tm="100000">
                                          <p:val>
                                            <p:strVal val="#ppt_x"/>
                                          </p:val>
                                        </p:tav>
                                      </p:tavLst>
                                    </p:anim>
                                    <p:anim calcmode="lin" valueType="num">
                                      <p:cBhvr additive="base">
                                        <p:cTn id="115" dur="500" fill="hold"/>
                                        <p:tgtEl>
                                          <p:spTgt spid="160"/>
                                        </p:tgtEl>
                                        <p:attrNameLst>
                                          <p:attrName>ppt_y</p:attrName>
                                        </p:attrNameLst>
                                      </p:cBhvr>
                                      <p:tavLst>
                                        <p:tav tm="0">
                                          <p:val>
                                            <p:strVal val="#ppt_y"/>
                                          </p:val>
                                        </p:tav>
                                        <p:tav tm="100000">
                                          <p:val>
                                            <p:strVal val="#ppt_y"/>
                                          </p:val>
                                        </p:tav>
                                      </p:tavLst>
                                    </p:anim>
                                  </p:childTnLst>
                                </p:cTn>
                              </p:par>
                              <p:par>
                                <p:cTn id="116" presetID="2" presetClass="entr" presetSubtype="2" fill="hold" nodeType="withEffect">
                                  <p:stCondLst>
                                    <p:cond delay="0"/>
                                  </p:stCondLst>
                                  <p:childTnLst>
                                    <p:set>
                                      <p:cBhvr>
                                        <p:cTn id="117" dur="1" fill="hold">
                                          <p:stCondLst>
                                            <p:cond delay="0"/>
                                          </p:stCondLst>
                                        </p:cTn>
                                        <p:tgtEl>
                                          <p:spTgt spid="148"/>
                                        </p:tgtEl>
                                        <p:attrNameLst>
                                          <p:attrName>style.visibility</p:attrName>
                                        </p:attrNameLst>
                                      </p:cBhvr>
                                      <p:to>
                                        <p:strVal val="visible"/>
                                      </p:to>
                                    </p:set>
                                    <p:anim calcmode="lin" valueType="num">
                                      <p:cBhvr additive="base">
                                        <p:cTn id="118" dur="500" fill="hold"/>
                                        <p:tgtEl>
                                          <p:spTgt spid="148"/>
                                        </p:tgtEl>
                                        <p:attrNameLst>
                                          <p:attrName>ppt_x</p:attrName>
                                        </p:attrNameLst>
                                      </p:cBhvr>
                                      <p:tavLst>
                                        <p:tav tm="0">
                                          <p:val>
                                            <p:strVal val="1+#ppt_w/2"/>
                                          </p:val>
                                        </p:tav>
                                        <p:tav tm="100000">
                                          <p:val>
                                            <p:strVal val="#ppt_x"/>
                                          </p:val>
                                        </p:tav>
                                      </p:tavLst>
                                    </p:anim>
                                    <p:anim calcmode="lin" valueType="num">
                                      <p:cBhvr additive="base">
                                        <p:cTn id="119" dur="500" fill="hold"/>
                                        <p:tgtEl>
                                          <p:spTgt spid="148"/>
                                        </p:tgtEl>
                                        <p:attrNameLst>
                                          <p:attrName>ppt_y</p:attrName>
                                        </p:attrNameLst>
                                      </p:cBhvr>
                                      <p:tavLst>
                                        <p:tav tm="0">
                                          <p:val>
                                            <p:strVal val="#ppt_y"/>
                                          </p:val>
                                        </p:tav>
                                        <p:tav tm="100000">
                                          <p:val>
                                            <p:strVal val="#ppt_y"/>
                                          </p:val>
                                        </p:tav>
                                      </p:tavLst>
                                    </p:anim>
                                  </p:childTnLst>
                                </p:cTn>
                              </p:par>
                            </p:childTnLst>
                          </p:cTn>
                        </p:par>
                        <p:par>
                          <p:cTn id="120" fill="hold">
                            <p:stCondLst>
                              <p:cond delay="7000"/>
                            </p:stCondLst>
                            <p:childTnLst>
                              <p:par>
                                <p:cTn id="121" presetID="2" presetClass="entr" presetSubtype="8" fill="hold" nodeType="afterEffect">
                                  <p:stCondLst>
                                    <p:cond delay="0"/>
                                  </p:stCondLst>
                                  <p:childTnLst>
                                    <p:set>
                                      <p:cBhvr>
                                        <p:cTn id="122" dur="1" fill="hold">
                                          <p:stCondLst>
                                            <p:cond delay="0"/>
                                          </p:stCondLst>
                                        </p:cTn>
                                        <p:tgtEl>
                                          <p:spTgt spid="163"/>
                                        </p:tgtEl>
                                        <p:attrNameLst>
                                          <p:attrName>style.visibility</p:attrName>
                                        </p:attrNameLst>
                                      </p:cBhvr>
                                      <p:to>
                                        <p:strVal val="visible"/>
                                      </p:to>
                                    </p:set>
                                    <p:anim calcmode="lin" valueType="num">
                                      <p:cBhvr additive="base">
                                        <p:cTn id="123" dur="500" fill="hold"/>
                                        <p:tgtEl>
                                          <p:spTgt spid="163"/>
                                        </p:tgtEl>
                                        <p:attrNameLst>
                                          <p:attrName>ppt_x</p:attrName>
                                        </p:attrNameLst>
                                      </p:cBhvr>
                                      <p:tavLst>
                                        <p:tav tm="0">
                                          <p:val>
                                            <p:strVal val="0-#ppt_w/2"/>
                                          </p:val>
                                        </p:tav>
                                        <p:tav tm="100000">
                                          <p:val>
                                            <p:strVal val="#ppt_x"/>
                                          </p:val>
                                        </p:tav>
                                      </p:tavLst>
                                    </p:anim>
                                    <p:anim calcmode="lin" valueType="num">
                                      <p:cBhvr additive="base">
                                        <p:cTn id="124" dur="500" fill="hold"/>
                                        <p:tgtEl>
                                          <p:spTgt spid="163"/>
                                        </p:tgtEl>
                                        <p:attrNameLst>
                                          <p:attrName>ppt_y</p:attrName>
                                        </p:attrNameLst>
                                      </p:cBhvr>
                                      <p:tavLst>
                                        <p:tav tm="0">
                                          <p:val>
                                            <p:strVal val="#ppt_y"/>
                                          </p:val>
                                        </p:tav>
                                        <p:tav tm="100000">
                                          <p:val>
                                            <p:strVal val="#ppt_y"/>
                                          </p:val>
                                        </p:tav>
                                      </p:tavLst>
                                    </p:anim>
                                  </p:childTnLst>
                                </p:cTn>
                              </p:par>
                              <p:par>
                                <p:cTn id="125" presetID="2" presetClass="entr" presetSubtype="2" fill="hold" nodeType="withEffect">
                                  <p:stCondLst>
                                    <p:cond delay="0"/>
                                  </p:stCondLst>
                                  <p:childTnLst>
                                    <p:set>
                                      <p:cBhvr>
                                        <p:cTn id="126" dur="1" fill="hold">
                                          <p:stCondLst>
                                            <p:cond delay="0"/>
                                          </p:stCondLst>
                                        </p:cTn>
                                        <p:tgtEl>
                                          <p:spTgt spid="151"/>
                                        </p:tgtEl>
                                        <p:attrNameLst>
                                          <p:attrName>style.visibility</p:attrName>
                                        </p:attrNameLst>
                                      </p:cBhvr>
                                      <p:to>
                                        <p:strVal val="visible"/>
                                      </p:to>
                                    </p:set>
                                    <p:anim calcmode="lin" valueType="num">
                                      <p:cBhvr additive="base">
                                        <p:cTn id="127" dur="500" fill="hold"/>
                                        <p:tgtEl>
                                          <p:spTgt spid="151"/>
                                        </p:tgtEl>
                                        <p:attrNameLst>
                                          <p:attrName>ppt_x</p:attrName>
                                        </p:attrNameLst>
                                      </p:cBhvr>
                                      <p:tavLst>
                                        <p:tav tm="0">
                                          <p:val>
                                            <p:strVal val="1+#ppt_w/2"/>
                                          </p:val>
                                        </p:tav>
                                        <p:tav tm="100000">
                                          <p:val>
                                            <p:strVal val="#ppt_x"/>
                                          </p:val>
                                        </p:tav>
                                      </p:tavLst>
                                    </p:anim>
                                    <p:anim calcmode="lin" valueType="num">
                                      <p:cBhvr additive="base">
                                        <p:cTn id="128" dur="500" fill="hold"/>
                                        <p:tgtEl>
                                          <p:spTgt spid="151"/>
                                        </p:tgtEl>
                                        <p:attrNameLst>
                                          <p:attrName>ppt_y</p:attrName>
                                        </p:attrNameLst>
                                      </p:cBhvr>
                                      <p:tavLst>
                                        <p:tav tm="0">
                                          <p:val>
                                            <p:strVal val="#ppt_y"/>
                                          </p:val>
                                        </p:tav>
                                        <p:tav tm="100000">
                                          <p:val>
                                            <p:strVal val="#ppt_y"/>
                                          </p:val>
                                        </p:tav>
                                      </p:tavLst>
                                    </p:anim>
                                  </p:childTnLst>
                                </p:cTn>
                              </p:par>
                            </p:childTnLst>
                          </p:cTn>
                        </p:par>
                        <p:par>
                          <p:cTn id="129" fill="hold">
                            <p:stCondLst>
                              <p:cond delay="7500"/>
                            </p:stCondLst>
                            <p:childTnLst>
                              <p:par>
                                <p:cTn id="130" presetID="2" presetClass="entr" presetSubtype="8" fill="hold" nodeType="afterEffect">
                                  <p:stCondLst>
                                    <p:cond delay="0"/>
                                  </p:stCondLst>
                                  <p:childTnLst>
                                    <p:set>
                                      <p:cBhvr>
                                        <p:cTn id="131" dur="1" fill="hold">
                                          <p:stCondLst>
                                            <p:cond delay="0"/>
                                          </p:stCondLst>
                                        </p:cTn>
                                        <p:tgtEl>
                                          <p:spTgt spid="166"/>
                                        </p:tgtEl>
                                        <p:attrNameLst>
                                          <p:attrName>style.visibility</p:attrName>
                                        </p:attrNameLst>
                                      </p:cBhvr>
                                      <p:to>
                                        <p:strVal val="visible"/>
                                      </p:to>
                                    </p:set>
                                    <p:anim calcmode="lin" valueType="num">
                                      <p:cBhvr additive="base">
                                        <p:cTn id="132" dur="500" fill="hold"/>
                                        <p:tgtEl>
                                          <p:spTgt spid="166"/>
                                        </p:tgtEl>
                                        <p:attrNameLst>
                                          <p:attrName>ppt_x</p:attrName>
                                        </p:attrNameLst>
                                      </p:cBhvr>
                                      <p:tavLst>
                                        <p:tav tm="0">
                                          <p:val>
                                            <p:strVal val="0-#ppt_w/2"/>
                                          </p:val>
                                        </p:tav>
                                        <p:tav tm="100000">
                                          <p:val>
                                            <p:strVal val="#ppt_x"/>
                                          </p:val>
                                        </p:tav>
                                      </p:tavLst>
                                    </p:anim>
                                    <p:anim calcmode="lin" valueType="num">
                                      <p:cBhvr additive="base">
                                        <p:cTn id="133" dur="500" fill="hold"/>
                                        <p:tgtEl>
                                          <p:spTgt spid="166"/>
                                        </p:tgtEl>
                                        <p:attrNameLst>
                                          <p:attrName>ppt_y</p:attrName>
                                        </p:attrNameLst>
                                      </p:cBhvr>
                                      <p:tavLst>
                                        <p:tav tm="0">
                                          <p:val>
                                            <p:strVal val="#ppt_y"/>
                                          </p:val>
                                        </p:tav>
                                        <p:tav tm="100000">
                                          <p:val>
                                            <p:strVal val="#ppt_y"/>
                                          </p:val>
                                        </p:tav>
                                      </p:tavLst>
                                    </p:anim>
                                  </p:childTnLst>
                                </p:cTn>
                              </p:par>
                              <p:par>
                                <p:cTn id="134" presetID="2" presetClass="entr" presetSubtype="2" fill="hold" nodeType="withEffect">
                                  <p:stCondLst>
                                    <p:cond delay="0"/>
                                  </p:stCondLst>
                                  <p:childTnLst>
                                    <p:set>
                                      <p:cBhvr>
                                        <p:cTn id="135" dur="1" fill="hold">
                                          <p:stCondLst>
                                            <p:cond delay="0"/>
                                          </p:stCondLst>
                                        </p:cTn>
                                        <p:tgtEl>
                                          <p:spTgt spid="154"/>
                                        </p:tgtEl>
                                        <p:attrNameLst>
                                          <p:attrName>style.visibility</p:attrName>
                                        </p:attrNameLst>
                                      </p:cBhvr>
                                      <p:to>
                                        <p:strVal val="visible"/>
                                      </p:to>
                                    </p:set>
                                    <p:anim calcmode="lin" valueType="num">
                                      <p:cBhvr additive="base">
                                        <p:cTn id="136" dur="500" fill="hold"/>
                                        <p:tgtEl>
                                          <p:spTgt spid="154"/>
                                        </p:tgtEl>
                                        <p:attrNameLst>
                                          <p:attrName>ppt_x</p:attrName>
                                        </p:attrNameLst>
                                      </p:cBhvr>
                                      <p:tavLst>
                                        <p:tav tm="0">
                                          <p:val>
                                            <p:strVal val="1+#ppt_w/2"/>
                                          </p:val>
                                        </p:tav>
                                        <p:tav tm="100000">
                                          <p:val>
                                            <p:strVal val="#ppt_x"/>
                                          </p:val>
                                        </p:tav>
                                      </p:tavLst>
                                    </p:anim>
                                    <p:anim calcmode="lin" valueType="num">
                                      <p:cBhvr additive="base">
                                        <p:cTn id="137" dur="500" fill="hold"/>
                                        <p:tgtEl>
                                          <p:spTgt spid="15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冶金企业重大事故隐患解读</a:t>
            </a:r>
          </a:p>
        </p:txBody>
      </p:sp>
      <p:sp>
        <p:nvSpPr>
          <p:cNvPr id="2" name="矩形 1"/>
          <p:cNvSpPr/>
          <p:nvPr/>
        </p:nvSpPr>
        <p:spPr>
          <a:xfrm>
            <a:off x="467544" y="742119"/>
            <a:ext cx="7992888" cy="71494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（一）会议室、活动室、休息室、操作室、交接班室、</a:t>
            </a:r>
            <a:r>
              <a:rPr lang="zh-CN" altLang="en-US" sz="1600" dirty="0" smtClean="0"/>
              <a:t>更衣室（</a:t>
            </a:r>
            <a:r>
              <a:rPr lang="zh-CN" altLang="en-US" sz="1600" dirty="0"/>
              <a:t>含澡堂）</a:t>
            </a:r>
            <a:r>
              <a:rPr lang="zh-CN" altLang="en-US" sz="1600" dirty="0" smtClean="0"/>
              <a:t>等</a:t>
            </a:r>
            <a:r>
              <a:rPr lang="en-US" altLang="zh-CN" sz="1600" dirty="0" smtClean="0"/>
              <a:t>6</a:t>
            </a:r>
            <a:r>
              <a:rPr lang="zh-CN" altLang="en-US" sz="1600" dirty="0" smtClean="0"/>
              <a:t>类</a:t>
            </a:r>
            <a:r>
              <a:rPr lang="zh-CN" altLang="en-US" sz="1600" dirty="0"/>
              <a:t>人员聚集</a:t>
            </a:r>
            <a:r>
              <a:rPr lang="zh-CN" altLang="en-US" sz="1600" dirty="0" smtClean="0"/>
              <a:t>场所，以及</a:t>
            </a:r>
            <a:r>
              <a:rPr lang="zh-CN" altLang="en-US" sz="1600" dirty="0"/>
              <a:t>钢铁水罐冷（热）修工位</a:t>
            </a:r>
            <a:r>
              <a:rPr lang="zh-CN" altLang="en-US" sz="1600" dirty="0" smtClean="0"/>
              <a:t>设置在</a:t>
            </a:r>
            <a:r>
              <a:rPr lang="zh-CN" altLang="en-US" sz="1600" dirty="0"/>
              <a:t>铁水、钢水、液渣吊运跨的地坪区域</a:t>
            </a:r>
            <a:r>
              <a:rPr lang="zh-CN" altLang="en-US" sz="1600" dirty="0" smtClean="0"/>
              <a:t>内</a:t>
            </a:r>
            <a:endParaRPr lang="zh-CN" altLang="en-US" sz="1600" dirty="0"/>
          </a:p>
        </p:txBody>
      </p:sp>
      <p:sp>
        <p:nvSpPr>
          <p:cNvPr id="4" name="文本框 3"/>
          <p:cNvSpPr txBox="1"/>
          <p:nvPr/>
        </p:nvSpPr>
        <p:spPr>
          <a:xfrm>
            <a:off x="611560" y="1873651"/>
            <a:ext cx="7488832" cy="954107"/>
          </a:xfrm>
          <a:prstGeom prst="rect">
            <a:avLst/>
          </a:prstGeom>
          <a:noFill/>
        </p:spPr>
        <p:txBody>
          <a:bodyPr wrap="square">
            <a:spAutoFit/>
          </a:bodyPr>
          <a:lstStyle/>
          <a:p>
            <a:pPr indent="360680"/>
            <a:r>
              <a:rPr lang="zh-CN" altLang="en-US" sz="1400" dirty="0">
                <a:latin typeface="+mn-ea"/>
              </a:rPr>
              <a:t>（</a:t>
            </a:r>
            <a:r>
              <a:rPr lang="en-US" altLang="zh-CN" sz="1400" dirty="0">
                <a:latin typeface="+mn-ea"/>
              </a:rPr>
              <a:t>1</a:t>
            </a:r>
            <a:r>
              <a:rPr lang="zh-CN" altLang="en-US" sz="1400" dirty="0" smtClean="0">
                <a:latin typeface="+mn-ea"/>
              </a:rPr>
              <a:t>）“</a:t>
            </a:r>
            <a:r>
              <a:rPr lang="zh-CN" altLang="en-US" sz="1400" b="1" dirty="0" smtClean="0">
                <a:latin typeface="+mn-ea"/>
              </a:rPr>
              <a:t>地坪区域</a:t>
            </a:r>
            <a:r>
              <a:rPr lang="en-US" altLang="zh-CN" sz="1400" dirty="0" smtClean="0">
                <a:latin typeface="+mn-ea"/>
              </a:rPr>
              <a:t>”</a:t>
            </a:r>
            <a:r>
              <a:rPr lang="zh-CN" altLang="en-US" sz="1400" dirty="0" smtClean="0">
                <a:latin typeface="+mn-ea"/>
              </a:rPr>
              <a:t>是</a:t>
            </a:r>
            <a:r>
              <a:rPr lang="zh-CN" altLang="en-US" sz="1400" dirty="0">
                <a:latin typeface="+mn-ea"/>
              </a:rPr>
              <a:t>指横向以铁水、钢水、液渣（以下简称</a:t>
            </a:r>
            <a:r>
              <a:rPr lang="zh-CN" altLang="en-US" sz="1400" dirty="0" smtClean="0">
                <a:latin typeface="+mn-ea"/>
              </a:rPr>
              <a:t>“熔融金属”</a:t>
            </a:r>
            <a:r>
              <a:rPr lang="zh-CN" altLang="en-US" sz="1400" dirty="0">
                <a:latin typeface="+mn-ea"/>
              </a:rPr>
              <a:t>，冶金企业下同）吊运跨两侧立柱靠近熔融金属吊运侧</a:t>
            </a:r>
            <a:r>
              <a:rPr lang="zh-CN" altLang="en-US" sz="1400" dirty="0" smtClean="0">
                <a:latin typeface="+mn-ea"/>
              </a:rPr>
              <a:t>的立柱</a:t>
            </a:r>
            <a:r>
              <a:rPr lang="zh-CN" altLang="en-US" sz="1400" dirty="0">
                <a:latin typeface="+mn-ea"/>
              </a:rPr>
              <a:t>边线为界，纵向以吊运跨两侧围墙为界的车间内零米地面区域</a:t>
            </a:r>
            <a:r>
              <a:rPr lang="zh-CN" altLang="en-US" sz="1400" dirty="0" smtClean="0">
                <a:latin typeface="+mn-ea"/>
              </a:rPr>
              <a:t>。其中</a:t>
            </a:r>
            <a:r>
              <a:rPr lang="zh-CN" altLang="en-US" sz="1400" dirty="0">
                <a:latin typeface="+mn-ea"/>
              </a:rPr>
              <a:t>，横向是指吊运熔融金属起重机的小车运行方向；纵向是指</a:t>
            </a:r>
            <a:r>
              <a:rPr lang="zh-CN" altLang="en-US" sz="1400" dirty="0" smtClean="0">
                <a:latin typeface="+mn-ea"/>
              </a:rPr>
              <a:t>吊运</a:t>
            </a:r>
            <a:r>
              <a:rPr lang="zh-CN" altLang="en-US" sz="1400" dirty="0">
                <a:latin typeface="+mn-ea"/>
              </a:rPr>
              <a:t>熔融金属起重机的大车运行</a:t>
            </a:r>
            <a:r>
              <a:rPr lang="zh-CN" altLang="en-US" sz="1400" dirty="0" smtClean="0">
                <a:latin typeface="+mn-ea"/>
              </a:rPr>
              <a:t>方向。</a:t>
            </a:r>
            <a:endParaRPr lang="zh-CN" altLang="en-US" sz="1400" dirty="0">
              <a:latin typeface="+mn-ea"/>
            </a:endParaRPr>
          </a:p>
        </p:txBody>
      </p:sp>
      <p:sp>
        <p:nvSpPr>
          <p:cNvPr id="8" name="文本框 7"/>
          <p:cNvSpPr txBox="1"/>
          <p:nvPr/>
        </p:nvSpPr>
        <p:spPr>
          <a:xfrm>
            <a:off x="683568" y="1457062"/>
            <a:ext cx="4575174" cy="416589"/>
          </a:xfrm>
          <a:prstGeom prst="rect">
            <a:avLst/>
          </a:prstGeom>
          <a:noFill/>
        </p:spPr>
        <p:txBody>
          <a:bodyPr wrap="square">
            <a:spAutoFit/>
          </a:bodyPr>
          <a:lstStyle/>
          <a:p>
            <a:pPr indent="406400" algn="just">
              <a:lnSpc>
                <a:spcPts val="2800"/>
              </a:lnSpc>
            </a:pPr>
            <a:r>
              <a:rPr lang="zh-CN" altLang="en-US" sz="1600" b="1" dirty="0">
                <a:solidFill>
                  <a:srgbClr val="002060"/>
                </a:solidFill>
                <a:latin typeface="+mn-ea"/>
                <a:cs typeface="Times New Roman" panose="02020603050405020304" charset="0"/>
              </a:rPr>
              <a:t>名词解释：</a:t>
            </a:r>
          </a:p>
        </p:txBody>
      </p:sp>
      <p:sp>
        <p:nvSpPr>
          <p:cNvPr id="10" name="文本框 9"/>
          <p:cNvSpPr txBox="1"/>
          <p:nvPr/>
        </p:nvSpPr>
        <p:spPr>
          <a:xfrm>
            <a:off x="683568" y="2827758"/>
            <a:ext cx="7344816" cy="523220"/>
          </a:xfrm>
          <a:prstGeom prst="rect">
            <a:avLst/>
          </a:prstGeom>
          <a:noFill/>
        </p:spPr>
        <p:txBody>
          <a:bodyPr wrap="square">
            <a:spAutoFit/>
          </a:bodyPr>
          <a:lstStyle/>
          <a:p>
            <a:pPr indent="360680"/>
            <a:r>
              <a:rPr lang="zh-CN" altLang="en-US" sz="1400" dirty="0">
                <a:latin typeface="+mn-ea"/>
              </a:rPr>
              <a:t>“</a:t>
            </a:r>
            <a:r>
              <a:rPr lang="zh-CN" altLang="en-US" sz="1400" b="1" dirty="0">
                <a:latin typeface="+mn-ea"/>
              </a:rPr>
              <a:t>车间内零米地面区域</a:t>
            </a:r>
            <a:r>
              <a:rPr lang="zh-CN" altLang="en-US" sz="1400" dirty="0">
                <a:latin typeface="+mn-ea"/>
              </a:rPr>
              <a:t>”不包括架空层平台正下方被遮挡的区域，如转炉炉下钢水罐车、渣罐车行走区域。</a:t>
            </a:r>
          </a:p>
        </p:txBody>
      </p:sp>
      <p:sp>
        <p:nvSpPr>
          <p:cNvPr id="3" name="文本框 2"/>
          <p:cNvSpPr txBox="1"/>
          <p:nvPr/>
        </p:nvSpPr>
        <p:spPr>
          <a:xfrm>
            <a:off x="683568" y="3350978"/>
            <a:ext cx="7344816" cy="307777"/>
          </a:xfrm>
          <a:prstGeom prst="rect">
            <a:avLst/>
          </a:prstGeom>
          <a:noFill/>
        </p:spPr>
        <p:txBody>
          <a:bodyPr wrap="square">
            <a:spAutoFit/>
          </a:bodyPr>
          <a:lstStyle>
            <a:defPPr>
              <a:defRPr lang="zh-CN"/>
            </a:defPPr>
            <a:lvl1pPr>
              <a:defRPr sz="1400"/>
            </a:lvl1pPr>
          </a:lstStyle>
          <a:p>
            <a:pPr indent="360680"/>
            <a:r>
              <a:rPr lang="zh-CN" altLang="zh-CN" dirty="0">
                <a:latin typeface="+mn-ea"/>
              </a:rPr>
              <a:t>“</a:t>
            </a:r>
            <a:r>
              <a:rPr lang="zh-CN" altLang="zh-CN" b="1" dirty="0">
                <a:latin typeface="+mn-ea"/>
              </a:rPr>
              <a:t>操作室</a:t>
            </a:r>
            <a:r>
              <a:rPr lang="zh-CN" altLang="zh-CN" dirty="0">
                <a:latin typeface="+mn-ea"/>
              </a:rPr>
              <a:t>”包括控制室、检验室、化验室（冶金企业下同）。</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99592"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pic>
        <p:nvPicPr>
          <p:cNvPr id="8" name="图片 7"/>
          <p:cNvPicPr>
            <a:picLocks noChangeAspect="1"/>
          </p:cNvPicPr>
          <p:nvPr/>
        </p:nvPicPr>
        <p:blipFill>
          <a:blip r:embed="rId3"/>
          <a:stretch>
            <a:fillRect/>
          </a:stretch>
        </p:blipFill>
        <p:spPr>
          <a:xfrm>
            <a:off x="467544" y="1563638"/>
            <a:ext cx="6531811" cy="2880000"/>
          </a:xfrm>
          <a:prstGeom prst="rect">
            <a:avLst/>
          </a:prstGeom>
        </p:spPr>
      </p:pic>
      <p:sp>
        <p:nvSpPr>
          <p:cNvPr id="9" name="文本框 8"/>
          <p:cNvSpPr txBox="1"/>
          <p:nvPr/>
        </p:nvSpPr>
        <p:spPr>
          <a:xfrm>
            <a:off x="7164288" y="2859782"/>
            <a:ext cx="1008112" cy="584775"/>
          </a:xfrm>
          <a:prstGeom prst="rect">
            <a:avLst/>
          </a:prstGeom>
          <a:noFill/>
        </p:spPr>
        <p:txBody>
          <a:bodyPr wrap="square" rtlCol="0">
            <a:spAutoFit/>
          </a:bodyPr>
          <a:lstStyle/>
          <a:p>
            <a:r>
              <a:rPr lang="zh-CN" altLang="en-US" sz="1600" dirty="0">
                <a:solidFill>
                  <a:srgbClr val="0070C0"/>
                </a:solidFill>
                <a:cs typeface="+mn-ea"/>
              </a:rPr>
              <a:t>地坪区域示意图</a:t>
            </a:r>
          </a:p>
        </p:txBody>
      </p:sp>
      <p:sp>
        <p:nvSpPr>
          <p:cNvPr id="6" name="矩形 5"/>
          <p:cNvSpPr/>
          <p:nvPr/>
        </p:nvSpPr>
        <p:spPr>
          <a:xfrm>
            <a:off x="467544" y="742119"/>
            <a:ext cx="7992888" cy="71494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（一）会议室、活动室、休息室、操作室、交接班室、</a:t>
            </a:r>
            <a:r>
              <a:rPr lang="zh-CN" altLang="en-US" sz="1600" dirty="0" smtClean="0"/>
              <a:t>更衣室（</a:t>
            </a:r>
            <a:r>
              <a:rPr lang="zh-CN" altLang="en-US" sz="1600" dirty="0"/>
              <a:t>含澡堂）</a:t>
            </a:r>
            <a:r>
              <a:rPr lang="zh-CN" altLang="en-US" sz="1600" dirty="0" smtClean="0"/>
              <a:t>等</a:t>
            </a:r>
            <a:r>
              <a:rPr lang="en-US" altLang="zh-CN" sz="1600" dirty="0" smtClean="0"/>
              <a:t>6</a:t>
            </a:r>
            <a:r>
              <a:rPr lang="zh-CN" altLang="en-US" sz="1600" dirty="0" smtClean="0"/>
              <a:t>类</a:t>
            </a:r>
            <a:r>
              <a:rPr lang="zh-CN" altLang="en-US" sz="1600" dirty="0"/>
              <a:t>人员聚集</a:t>
            </a:r>
            <a:r>
              <a:rPr lang="zh-CN" altLang="en-US" sz="1600" dirty="0" smtClean="0"/>
              <a:t>场所，以及</a:t>
            </a:r>
            <a:r>
              <a:rPr lang="zh-CN" altLang="en-US" sz="1600" dirty="0"/>
              <a:t>钢铁水罐冷（热）修工位</a:t>
            </a:r>
            <a:r>
              <a:rPr lang="zh-CN" altLang="en-US" sz="1600" dirty="0" smtClean="0"/>
              <a:t>设置在</a:t>
            </a:r>
            <a:r>
              <a:rPr lang="zh-CN" altLang="en-US" sz="1600" dirty="0"/>
              <a:t>铁水、钢水、液渣吊运跨的地坪区域</a:t>
            </a:r>
            <a:r>
              <a:rPr lang="zh-CN" altLang="en-US" sz="1600" dirty="0" smtClean="0"/>
              <a:t>内</a:t>
            </a:r>
            <a:endParaRPr lang="zh-CN" altLang="en-US" sz="1600" dirty="0"/>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1526" y="1455246"/>
            <a:ext cx="7992888" cy="882293"/>
          </a:xfrm>
          <a:prstGeom prst="rect">
            <a:avLst/>
          </a:prstGeom>
        </p:spPr>
        <p:txBody>
          <a:bodyPr wrap="square">
            <a:spAutoFit/>
          </a:bodyPr>
          <a:lstStyle/>
          <a:p>
            <a:pPr indent="406400" algn="just">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p>
          <a:p>
            <a:pPr indent="360680" algn="just"/>
            <a:r>
              <a:rPr lang="zh-CN" altLang="en-US" sz="1400" kern="100" dirty="0">
                <a:latin typeface="+mn-ea"/>
                <a:cs typeface="Times New Roman" panose="02020603050405020304" charset="0"/>
              </a:rPr>
              <a:t>（</a:t>
            </a:r>
            <a:r>
              <a:rPr lang="en-US" altLang="zh-CN" sz="1400" kern="100" dirty="0">
                <a:latin typeface="+mn-ea"/>
                <a:cs typeface="Times New Roman" panose="02020603050405020304" charset="0"/>
              </a:rPr>
              <a:t>1</a:t>
            </a:r>
            <a:r>
              <a:rPr lang="zh-CN" altLang="en-US" sz="1400" kern="100" dirty="0">
                <a:latin typeface="+mn-ea"/>
                <a:cs typeface="Times New Roman" panose="02020603050405020304" charset="0"/>
              </a:rPr>
              <a:t>）炼钢厂、铁合金厂的会议室、活动室、休息室、操作室</a:t>
            </a:r>
            <a:r>
              <a:rPr lang="zh-CN" altLang="en-US" sz="1400" kern="100" dirty="0" smtClean="0">
                <a:latin typeface="+mn-ea"/>
                <a:cs typeface="Times New Roman" panose="02020603050405020304" charset="0"/>
              </a:rPr>
              <a:t>、交接班</a:t>
            </a:r>
            <a:r>
              <a:rPr lang="zh-CN" altLang="en-US" sz="1400" kern="100" dirty="0">
                <a:latin typeface="+mn-ea"/>
                <a:cs typeface="Times New Roman" panose="02020603050405020304" charset="0"/>
              </a:rPr>
              <a:t>室、更衣室（含澡堂），设置在熔融金属吊运行走区域的正下方地坪区域</a:t>
            </a:r>
            <a:r>
              <a:rPr lang="zh-CN" altLang="en-US" sz="1400" kern="100" dirty="0" smtClean="0">
                <a:latin typeface="+mn-ea"/>
                <a:cs typeface="Times New Roman" panose="02020603050405020304" charset="0"/>
              </a:rPr>
              <a:t>。</a:t>
            </a:r>
            <a:endParaRPr lang="en-US" altLang="zh-CN" sz="1400" kern="100" dirty="0">
              <a:latin typeface="+mn-ea"/>
              <a:cs typeface="Times New Roman" panose="02020603050405020304" charset="0"/>
            </a:endParaRPr>
          </a:p>
        </p:txBody>
      </p:sp>
      <p:sp>
        <p:nvSpPr>
          <p:cNvPr id="5" name="矩形 4"/>
          <p:cNvSpPr/>
          <p:nvPr/>
        </p:nvSpPr>
        <p:spPr>
          <a:xfrm>
            <a:off x="461526" y="3599423"/>
            <a:ext cx="7992888" cy="403957"/>
          </a:xfrm>
          <a:prstGeom prst="rect">
            <a:avLst/>
          </a:prstGeom>
        </p:spPr>
        <p:txBody>
          <a:bodyPr wrap="square">
            <a:spAutoFit/>
          </a:bodyPr>
          <a:lstStyle/>
          <a:p>
            <a:pPr indent="360680" algn="just">
              <a:lnSpc>
                <a:spcPts val="2800"/>
              </a:lnSpc>
            </a:pPr>
            <a:r>
              <a:rPr lang="zh-CN" altLang="zh-CN" sz="1400" kern="100" dirty="0">
                <a:latin typeface="+mn-ea"/>
                <a:cs typeface="Times New Roman" panose="02020603050405020304" charset="0"/>
              </a:rPr>
              <a:t>炼钢连铸的铸余渣罐（包、盆）位于起吊点时的外壁不视为熔融金属吊运工艺极限边界</a:t>
            </a:r>
            <a:r>
              <a:rPr lang="zh-CN" altLang="en-US" sz="1400" kern="100" dirty="0">
                <a:latin typeface="+mn-ea"/>
                <a:cs typeface="Times New Roman" panose="02020603050405020304" charset="0"/>
              </a:rPr>
              <a:t>。</a:t>
            </a:r>
            <a:endParaRPr lang="en-US" altLang="zh-CN" sz="1400" kern="100" dirty="0">
              <a:latin typeface="+mn-ea"/>
              <a:cs typeface="Times New Roman" panose="02020603050405020304" charset="0"/>
            </a:endParaRPr>
          </a:p>
        </p:txBody>
      </p:sp>
      <p:sp>
        <p:nvSpPr>
          <p:cNvPr id="6" name="矩形 5"/>
          <p:cNvSpPr/>
          <p:nvPr/>
        </p:nvSpPr>
        <p:spPr>
          <a:xfrm>
            <a:off x="461526" y="2337539"/>
            <a:ext cx="7992888" cy="523220"/>
          </a:xfrm>
          <a:prstGeom prst="rect">
            <a:avLst/>
          </a:prstGeom>
        </p:spPr>
        <p:txBody>
          <a:bodyPr wrap="square">
            <a:spAutoFit/>
          </a:bodyPr>
          <a:lstStyle/>
          <a:p>
            <a:pPr indent="360680" algn="just"/>
            <a:r>
              <a:rPr lang="zh-CN" altLang="en-US" sz="1400" b="1" kern="100" dirty="0">
                <a:latin typeface="+mn-ea"/>
                <a:cs typeface="Times New Roman" panose="02020603050405020304" charset="0"/>
              </a:rPr>
              <a:t>注</a:t>
            </a:r>
            <a:r>
              <a:rPr lang="zh-CN" altLang="en-US" sz="1400" kern="100" dirty="0">
                <a:latin typeface="+mn-ea"/>
                <a:cs typeface="Times New Roman" panose="02020603050405020304" charset="0"/>
              </a:rPr>
              <a:t>：“</a:t>
            </a:r>
            <a:r>
              <a:rPr lang="zh-CN" altLang="en-US" sz="1400" b="1" kern="100" dirty="0">
                <a:latin typeface="+mn-ea"/>
                <a:cs typeface="Times New Roman" panose="02020603050405020304" charset="0"/>
              </a:rPr>
              <a:t>正下方地坪区域</a:t>
            </a:r>
            <a:r>
              <a:rPr lang="zh-CN" altLang="en-US" sz="1400" kern="100" dirty="0">
                <a:latin typeface="+mn-ea"/>
                <a:cs typeface="Times New Roman" panose="02020603050405020304" charset="0"/>
              </a:rPr>
              <a:t>”是指横向以吊运跨两侧立柱靠近</a:t>
            </a:r>
            <a:r>
              <a:rPr lang="zh-CN" altLang="en-US" sz="1400" kern="100" dirty="0" smtClean="0">
                <a:latin typeface="+mn-ea"/>
                <a:cs typeface="Times New Roman" panose="02020603050405020304" charset="0"/>
              </a:rPr>
              <a:t>熔融金属</a:t>
            </a:r>
            <a:r>
              <a:rPr lang="zh-CN" altLang="en-US" sz="1400" kern="100" dirty="0">
                <a:latin typeface="+mn-ea"/>
                <a:cs typeface="Times New Roman" panose="02020603050405020304" charset="0"/>
              </a:rPr>
              <a:t>吊运侧的立柱边线为界，纵向以吊运跨最两端的铁水、钢水</a:t>
            </a:r>
            <a:r>
              <a:rPr lang="zh-CN" altLang="en-US" sz="1400" kern="100" dirty="0" smtClean="0">
                <a:latin typeface="+mn-ea"/>
                <a:cs typeface="Times New Roman" panose="02020603050405020304" charset="0"/>
              </a:rPr>
              <a:t>、液</a:t>
            </a:r>
            <a:r>
              <a:rPr lang="zh-CN" altLang="en-US" sz="1400" kern="100" dirty="0">
                <a:latin typeface="+mn-ea"/>
                <a:cs typeface="Times New Roman" panose="02020603050405020304" charset="0"/>
              </a:rPr>
              <a:t>渣吊运工艺极限边界为界的车间地坪</a:t>
            </a:r>
            <a:r>
              <a:rPr lang="zh-CN" altLang="en-US" sz="1400" kern="100" dirty="0" smtClean="0">
                <a:latin typeface="+mn-ea"/>
                <a:cs typeface="Times New Roman" panose="02020603050405020304" charset="0"/>
              </a:rPr>
              <a:t>区域。</a:t>
            </a:r>
            <a:endParaRPr lang="en-US" altLang="zh-CN" sz="1400" kern="100" dirty="0">
              <a:latin typeface="+mn-ea"/>
              <a:cs typeface="Times New Roman" panose="02020603050405020304" charset="0"/>
            </a:endParaRPr>
          </a:p>
        </p:txBody>
      </p:sp>
      <p:sp>
        <p:nvSpPr>
          <p:cNvPr id="7" name="矩形 6"/>
          <p:cNvSpPr/>
          <p:nvPr/>
        </p:nvSpPr>
        <p:spPr>
          <a:xfrm>
            <a:off x="470165" y="2860759"/>
            <a:ext cx="7992888" cy="738664"/>
          </a:xfrm>
          <a:prstGeom prst="rect">
            <a:avLst/>
          </a:prstGeom>
        </p:spPr>
        <p:txBody>
          <a:bodyPr wrap="square">
            <a:spAutoFit/>
          </a:bodyPr>
          <a:lstStyle/>
          <a:p>
            <a:pPr indent="360680" algn="just"/>
            <a:r>
              <a:rPr lang="zh-CN" altLang="en-US" sz="1400" kern="100" dirty="0">
                <a:latin typeface="+mn-ea"/>
                <a:cs typeface="Times New Roman" panose="02020603050405020304" charset="0"/>
              </a:rPr>
              <a:t>“</a:t>
            </a:r>
            <a:r>
              <a:rPr lang="zh-CN" altLang="en-US" sz="1400" b="1" kern="100" dirty="0">
                <a:latin typeface="+mn-ea"/>
                <a:cs typeface="Times New Roman" panose="02020603050405020304" charset="0"/>
              </a:rPr>
              <a:t>吊运工艺极限边界</a:t>
            </a:r>
            <a:r>
              <a:rPr lang="zh-CN" altLang="en-US" sz="1400" kern="100" dirty="0">
                <a:latin typeface="+mn-ea"/>
                <a:cs typeface="Times New Roman" panose="02020603050405020304" charset="0"/>
              </a:rPr>
              <a:t>”是指因生产工艺需要，铁水罐、钢水罐、液渣罐（包、盆）位于兑装位、倒罐位、钢包回转台、浇铸位</a:t>
            </a:r>
            <a:r>
              <a:rPr lang="zh-CN" altLang="en-US" sz="1400" kern="100" dirty="0" smtClean="0">
                <a:latin typeface="+mn-ea"/>
                <a:cs typeface="Times New Roman" panose="02020603050405020304" charset="0"/>
              </a:rPr>
              <a:t>或者地面</a:t>
            </a:r>
            <a:r>
              <a:rPr lang="zh-CN" altLang="en-US" sz="1400" kern="100" dirty="0">
                <a:latin typeface="+mn-ea"/>
                <a:cs typeface="Times New Roman" panose="02020603050405020304" charset="0"/>
              </a:rPr>
              <a:t>轨道极限起吊点时，吊运跨纵向靠近最两端方向的罐（包、盆</a:t>
            </a:r>
            <a:r>
              <a:rPr lang="zh-CN" altLang="en-US" sz="1400" kern="100" dirty="0" smtClean="0">
                <a:latin typeface="+mn-ea"/>
                <a:cs typeface="Times New Roman" panose="02020603050405020304" charset="0"/>
              </a:rPr>
              <a:t>）外壁</a:t>
            </a:r>
            <a:r>
              <a:rPr lang="zh-CN" altLang="en-US" sz="1400" kern="100" dirty="0">
                <a:latin typeface="+mn-ea"/>
                <a:cs typeface="Times New Roman" panose="02020603050405020304" charset="0"/>
              </a:rPr>
              <a:t>到达的垂直边界位置（冶金企业下同）。</a:t>
            </a:r>
          </a:p>
        </p:txBody>
      </p:sp>
      <p:sp>
        <p:nvSpPr>
          <p:cNvPr id="8" name="矩形 7"/>
          <p:cNvSpPr/>
          <p:nvPr/>
        </p:nvSpPr>
        <p:spPr>
          <a:xfrm>
            <a:off x="467544" y="742119"/>
            <a:ext cx="7992888" cy="71494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（一）会议室、活动室、休息室、操作室、交接班室、</a:t>
            </a:r>
            <a:r>
              <a:rPr lang="zh-CN" altLang="en-US" sz="1600" dirty="0" smtClean="0"/>
              <a:t>更衣室（</a:t>
            </a:r>
            <a:r>
              <a:rPr lang="zh-CN" altLang="en-US" sz="1600" dirty="0"/>
              <a:t>含澡堂）</a:t>
            </a:r>
            <a:r>
              <a:rPr lang="zh-CN" altLang="en-US" sz="1600" dirty="0" smtClean="0"/>
              <a:t>等</a:t>
            </a:r>
            <a:r>
              <a:rPr lang="en-US" altLang="zh-CN" sz="1600" dirty="0" smtClean="0"/>
              <a:t>6</a:t>
            </a:r>
            <a:r>
              <a:rPr lang="zh-CN" altLang="en-US" sz="1600" dirty="0" smtClean="0"/>
              <a:t>类</a:t>
            </a:r>
            <a:r>
              <a:rPr lang="zh-CN" altLang="en-US" sz="1600" dirty="0"/>
              <a:t>人员聚集</a:t>
            </a:r>
            <a:r>
              <a:rPr lang="zh-CN" altLang="en-US" sz="1600" dirty="0" smtClean="0"/>
              <a:t>场所，以及</a:t>
            </a:r>
            <a:r>
              <a:rPr lang="zh-CN" altLang="en-US" sz="1600" dirty="0"/>
              <a:t>钢铁水罐冷（热）修工位</a:t>
            </a:r>
            <a:r>
              <a:rPr lang="zh-CN" altLang="en-US" sz="1600" dirty="0" smtClean="0"/>
              <a:t>设置在</a:t>
            </a:r>
            <a:r>
              <a:rPr lang="zh-CN" altLang="en-US" sz="1600" dirty="0"/>
              <a:t>铁水、钢水、液渣吊运跨的地坪区域</a:t>
            </a:r>
            <a:r>
              <a:rPr lang="zh-CN" altLang="en-US" sz="1600" dirty="0" smtClean="0"/>
              <a:t>内</a:t>
            </a:r>
            <a:endParaRPr lang="zh-CN" altLang="en-US" sz="1600" dirty="0"/>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pic>
        <p:nvPicPr>
          <p:cNvPr id="5" name="图片 4"/>
          <p:cNvPicPr>
            <a:picLocks noChangeAspect="1"/>
          </p:cNvPicPr>
          <p:nvPr/>
        </p:nvPicPr>
        <p:blipFill>
          <a:blip r:embed="rId3"/>
          <a:stretch>
            <a:fillRect/>
          </a:stretch>
        </p:blipFill>
        <p:spPr>
          <a:xfrm>
            <a:off x="1793229" y="1696226"/>
            <a:ext cx="7026274" cy="2880000"/>
          </a:xfrm>
          <a:prstGeom prst="rect">
            <a:avLst/>
          </a:prstGeom>
        </p:spPr>
      </p:pic>
      <p:sp>
        <p:nvSpPr>
          <p:cNvPr id="7" name="文本框 6"/>
          <p:cNvSpPr txBox="1"/>
          <p:nvPr/>
        </p:nvSpPr>
        <p:spPr>
          <a:xfrm>
            <a:off x="572318" y="2859782"/>
            <a:ext cx="1220911" cy="584775"/>
          </a:xfrm>
          <a:prstGeom prst="rect">
            <a:avLst/>
          </a:prstGeom>
          <a:noFill/>
        </p:spPr>
        <p:txBody>
          <a:bodyPr wrap="square">
            <a:spAutoFit/>
          </a:bodyPr>
          <a:lstStyle/>
          <a:p>
            <a:r>
              <a:rPr lang="zh-CN" altLang="en-US" sz="1600" dirty="0">
                <a:solidFill>
                  <a:srgbClr val="0070C0"/>
                </a:solidFill>
                <a:cs typeface="+mn-ea"/>
              </a:rPr>
              <a:t>正下方地坪区域示意图</a:t>
            </a:r>
          </a:p>
        </p:txBody>
      </p:sp>
      <p:sp>
        <p:nvSpPr>
          <p:cNvPr id="6" name="矩形 5"/>
          <p:cNvSpPr/>
          <p:nvPr/>
        </p:nvSpPr>
        <p:spPr>
          <a:xfrm>
            <a:off x="467544" y="742119"/>
            <a:ext cx="7992888" cy="71494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（一）会议室、活动室、休息室、操作室、交接班室、</a:t>
            </a:r>
            <a:r>
              <a:rPr lang="zh-CN" altLang="en-US" sz="1600" dirty="0" smtClean="0"/>
              <a:t>更衣室（</a:t>
            </a:r>
            <a:r>
              <a:rPr lang="zh-CN" altLang="en-US" sz="1600" dirty="0"/>
              <a:t>含澡堂）</a:t>
            </a:r>
            <a:r>
              <a:rPr lang="zh-CN" altLang="en-US" sz="1600" dirty="0" smtClean="0"/>
              <a:t>等</a:t>
            </a:r>
            <a:r>
              <a:rPr lang="en-US" altLang="zh-CN" sz="1600" dirty="0" smtClean="0"/>
              <a:t>6</a:t>
            </a:r>
            <a:r>
              <a:rPr lang="zh-CN" altLang="en-US" sz="1600" dirty="0" smtClean="0"/>
              <a:t>类</a:t>
            </a:r>
            <a:r>
              <a:rPr lang="zh-CN" altLang="en-US" sz="1600" dirty="0"/>
              <a:t>人员聚集</a:t>
            </a:r>
            <a:r>
              <a:rPr lang="zh-CN" altLang="en-US" sz="1600" dirty="0" smtClean="0"/>
              <a:t>场所，以及</a:t>
            </a:r>
            <a:r>
              <a:rPr lang="zh-CN" altLang="en-US" sz="1600" dirty="0"/>
              <a:t>钢铁水罐冷（热）修工位</a:t>
            </a:r>
            <a:r>
              <a:rPr lang="zh-CN" altLang="en-US" sz="1600" dirty="0" smtClean="0"/>
              <a:t>设置在</a:t>
            </a:r>
            <a:r>
              <a:rPr lang="zh-CN" altLang="en-US" sz="1600" dirty="0"/>
              <a:t>铁水、钢水、液渣吊运跨的地坪区域</a:t>
            </a:r>
            <a:r>
              <a:rPr lang="zh-CN" altLang="en-US" sz="1600" dirty="0" smtClean="0"/>
              <a:t>内</a:t>
            </a:r>
            <a:endParaRPr lang="zh-CN" altLang="en-US" sz="1600" dirty="0"/>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455917"/>
            <a:ext cx="7992888" cy="882293"/>
          </a:xfrm>
          <a:prstGeom prst="rect">
            <a:avLst/>
          </a:prstGeom>
        </p:spPr>
        <p:txBody>
          <a:bodyPr wrap="square">
            <a:spAutoFit/>
          </a:bodyPr>
          <a:lstStyle/>
          <a:p>
            <a:pPr indent="406400" algn="just">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p>
          <a:p>
            <a:pPr indent="360680" algn="just"/>
            <a:r>
              <a:rPr lang="zh-CN" altLang="en-US" sz="1400" kern="100" dirty="0">
                <a:latin typeface="+mn-ea"/>
                <a:cs typeface="Times New Roman" panose="02020603050405020304" charset="0"/>
              </a:rPr>
              <a:t>（</a:t>
            </a:r>
            <a:r>
              <a:rPr lang="en-US" altLang="zh-CN" sz="1400" kern="100" dirty="0">
                <a:latin typeface="+mn-ea"/>
                <a:cs typeface="Times New Roman" panose="02020603050405020304" charset="0"/>
              </a:rPr>
              <a:t>1</a:t>
            </a:r>
            <a:r>
              <a:rPr lang="zh-CN" altLang="en-US" sz="1400" kern="100" dirty="0">
                <a:latin typeface="+mn-ea"/>
                <a:cs typeface="Times New Roman" panose="02020603050405020304" charset="0"/>
              </a:rPr>
              <a:t>）炼钢厂、铁合金厂的会议室、活动室、休息室、操作室、交接班室、更衣室（含澡堂），设置在熔融金属吊运行走区域的正下方地坪区域</a:t>
            </a:r>
            <a:r>
              <a:rPr lang="zh-CN" altLang="en-US" sz="1400" kern="100" dirty="0" smtClean="0">
                <a:latin typeface="+mn-ea"/>
                <a:cs typeface="Times New Roman" panose="02020603050405020304" charset="0"/>
              </a:rPr>
              <a:t>。</a:t>
            </a:r>
            <a:endParaRPr lang="en-US" altLang="zh-CN" sz="1400" kern="100" dirty="0">
              <a:latin typeface="+mn-ea"/>
              <a:cs typeface="Times New Roman" panose="02020603050405020304" charset="0"/>
            </a:endParaRPr>
          </a:p>
        </p:txBody>
      </p:sp>
      <p:pic>
        <p:nvPicPr>
          <p:cNvPr id="7" name="图片 6"/>
          <p:cNvPicPr>
            <a:picLocks noChangeAspect="1"/>
          </p:cNvPicPr>
          <p:nvPr/>
        </p:nvPicPr>
        <p:blipFill>
          <a:blip r:embed="rId3"/>
          <a:stretch>
            <a:fillRect/>
          </a:stretch>
        </p:blipFill>
        <p:spPr>
          <a:xfrm>
            <a:off x="2112043" y="2338210"/>
            <a:ext cx="2645208" cy="1800000"/>
          </a:xfrm>
          <a:prstGeom prst="rect">
            <a:avLst/>
          </a:prstGeom>
        </p:spPr>
      </p:pic>
      <p:pic>
        <p:nvPicPr>
          <p:cNvPr id="9" name="图片 8"/>
          <p:cNvPicPr>
            <a:picLocks noChangeAspect="1"/>
          </p:cNvPicPr>
          <p:nvPr/>
        </p:nvPicPr>
        <p:blipFill>
          <a:blip r:embed="rId4"/>
          <a:stretch>
            <a:fillRect/>
          </a:stretch>
        </p:blipFill>
        <p:spPr>
          <a:xfrm>
            <a:off x="4871924" y="2338210"/>
            <a:ext cx="1936186" cy="1800000"/>
          </a:xfrm>
          <a:prstGeom prst="rect">
            <a:avLst/>
          </a:prstGeom>
        </p:spPr>
      </p:pic>
      <p:pic>
        <p:nvPicPr>
          <p:cNvPr id="10" name="Picture 22"/>
          <p:cNvPicPr>
            <a:picLocks noChangeAspect="1" noChangeArrowheads="1"/>
          </p:cNvPicPr>
          <p:nvPr/>
        </p:nvPicPr>
        <p:blipFill>
          <a:blip r:embed="rId5"/>
          <a:srcRect/>
          <a:stretch>
            <a:fillRect/>
          </a:stretch>
        </p:blipFill>
        <p:spPr bwMode="auto">
          <a:xfrm>
            <a:off x="2171946" y="2443324"/>
            <a:ext cx="381051" cy="3808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2"/>
          <p:cNvPicPr>
            <a:picLocks noChangeAspect="1" noChangeArrowheads="1"/>
          </p:cNvPicPr>
          <p:nvPr/>
        </p:nvPicPr>
        <p:blipFill>
          <a:blip r:embed="rId5"/>
          <a:srcRect/>
          <a:stretch>
            <a:fillRect/>
          </a:stretch>
        </p:blipFill>
        <p:spPr bwMode="auto">
          <a:xfrm>
            <a:off x="4990990" y="2443324"/>
            <a:ext cx="381051" cy="380800"/>
          </a:xfrm>
          <a:prstGeom prst="rect">
            <a:avLst/>
          </a:prstGeom>
          <a:noFill/>
          <a:extLst>
            <a:ext uri="{909E8E84-426E-40DD-AFC4-6F175D3DCCD1}">
              <a14:hiddenFill xmlns:a14="http://schemas.microsoft.com/office/drawing/2010/main">
                <a:solidFill>
                  <a:srgbClr val="FFFFFF"/>
                </a:solidFill>
              </a14:hiddenFill>
            </a:ext>
          </a:extLst>
        </p:spPr>
      </p:pic>
      <p:sp>
        <p:nvSpPr>
          <p:cNvPr id="13" name="文本框 12"/>
          <p:cNvSpPr txBox="1"/>
          <p:nvPr/>
        </p:nvSpPr>
        <p:spPr>
          <a:xfrm>
            <a:off x="2188879" y="4224752"/>
            <a:ext cx="2526282" cy="338554"/>
          </a:xfrm>
          <a:prstGeom prst="rect">
            <a:avLst/>
          </a:prstGeom>
          <a:noFill/>
        </p:spPr>
        <p:txBody>
          <a:bodyPr wrap="square">
            <a:spAutoFit/>
          </a:bodyPr>
          <a:lstStyle/>
          <a:p>
            <a:r>
              <a:rPr lang="zh-CN" altLang="en-US" sz="1600" dirty="0">
                <a:solidFill>
                  <a:srgbClr val="FF0000"/>
                </a:solidFill>
                <a:cs typeface="+mn-ea"/>
              </a:rPr>
              <a:t>操作室在熔融金属吊</a:t>
            </a:r>
            <a:r>
              <a:rPr lang="zh-CN" altLang="en-US" sz="1600" dirty="0" smtClean="0">
                <a:solidFill>
                  <a:srgbClr val="FF0000"/>
                </a:solidFill>
                <a:cs typeface="+mn-ea"/>
              </a:rPr>
              <a:t>运跨</a:t>
            </a:r>
            <a:endParaRPr lang="zh-CN" altLang="en-US" sz="1600" dirty="0">
              <a:solidFill>
                <a:srgbClr val="FF0000"/>
              </a:solidFill>
              <a:cs typeface="+mn-ea"/>
            </a:endParaRPr>
          </a:p>
        </p:txBody>
      </p:sp>
      <p:sp>
        <p:nvSpPr>
          <p:cNvPr id="15" name="文本框 14"/>
          <p:cNvSpPr txBox="1"/>
          <p:nvPr/>
        </p:nvSpPr>
        <p:spPr>
          <a:xfrm>
            <a:off x="4757251" y="4230927"/>
            <a:ext cx="2677950" cy="338554"/>
          </a:xfrm>
          <a:prstGeom prst="rect">
            <a:avLst/>
          </a:prstGeom>
          <a:noFill/>
        </p:spPr>
        <p:txBody>
          <a:bodyPr wrap="square">
            <a:spAutoFit/>
          </a:bodyPr>
          <a:lstStyle/>
          <a:p>
            <a:r>
              <a:rPr lang="zh-CN" altLang="en-US" sz="1600" dirty="0">
                <a:solidFill>
                  <a:srgbClr val="FF0000"/>
                </a:solidFill>
                <a:cs typeface="+mn-ea"/>
              </a:rPr>
              <a:t>交接班室在熔融金属吊运跨</a:t>
            </a:r>
            <a:endParaRPr lang="zh-CN" altLang="en-US" sz="1800" b="0" i="0" u="none" strike="noStrike" baseline="0" dirty="0">
              <a:solidFill>
                <a:srgbClr val="000000"/>
              </a:solidFill>
              <a:latin typeface="FZHei-B01" panose="03000509000000000000" pitchFamily="65" charset="-122"/>
              <a:ea typeface="FZHei-B01" panose="03000509000000000000" pitchFamily="65" charset="-122"/>
            </a:endParaRPr>
          </a:p>
        </p:txBody>
      </p:sp>
      <p:sp>
        <p:nvSpPr>
          <p:cNvPr id="12" name="矩形 11"/>
          <p:cNvSpPr/>
          <p:nvPr/>
        </p:nvSpPr>
        <p:spPr>
          <a:xfrm>
            <a:off x="467544" y="742119"/>
            <a:ext cx="7992888" cy="71494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（一）会议室、活动室、休息室、操作室、交接班室、</a:t>
            </a:r>
            <a:r>
              <a:rPr lang="zh-CN" altLang="en-US" sz="1600" dirty="0" smtClean="0"/>
              <a:t>更衣室（</a:t>
            </a:r>
            <a:r>
              <a:rPr lang="zh-CN" altLang="en-US" sz="1600" dirty="0"/>
              <a:t>含澡堂）</a:t>
            </a:r>
            <a:r>
              <a:rPr lang="zh-CN" altLang="en-US" sz="1600" dirty="0" smtClean="0"/>
              <a:t>等</a:t>
            </a:r>
            <a:r>
              <a:rPr lang="en-US" altLang="zh-CN" sz="1600" dirty="0" smtClean="0"/>
              <a:t>6</a:t>
            </a:r>
            <a:r>
              <a:rPr lang="zh-CN" altLang="en-US" sz="1600" dirty="0" smtClean="0"/>
              <a:t>类</a:t>
            </a:r>
            <a:r>
              <a:rPr lang="zh-CN" altLang="en-US" sz="1600" dirty="0"/>
              <a:t>人员聚集</a:t>
            </a:r>
            <a:r>
              <a:rPr lang="zh-CN" altLang="en-US" sz="1600" dirty="0" smtClean="0"/>
              <a:t>场所，以及</a:t>
            </a:r>
            <a:r>
              <a:rPr lang="zh-CN" altLang="en-US" sz="1600" dirty="0"/>
              <a:t>钢铁水罐冷（热）修工位</a:t>
            </a:r>
            <a:r>
              <a:rPr lang="zh-CN" altLang="en-US" sz="1600" dirty="0" smtClean="0"/>
              <a:t>设置在</a:t>
            </a:r>
            <a:r>
              <a:rPr lang="zh-CN" altLang="en-US" sz="1600" dirty="0"/>
              <a:t>铁水、钢水、液渣吊运跨的地坪区域</a:t>
            </a:r>
            <a:r>
              <a:rPr lang="zh-CN" altLang="en-US" sz="1600" dirty="0" smtClean="0"/>
              <a:t>内</a:t>
            </a:r>
            <a:endParaRPr lang="zh-CN" altLang="en-US" sz="1600" dirty="0"/>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6221" y="1457062"/>
            <a:ext cx="7992888" cy="892552"/>
          </a:xfrm>
          <a:prstGeom prst="rect">
            <a:avLst/>
          </a:prstGeom>
        </p:spPr>
        <p:txBody>
          <a:bodyPr wrap="square">
            <a:spAutoFit/>
          </a:bodyPr>
          <a:lstStyle/>
          <a:p>
            <a:pPr indent="406400" algn="just">
              <a:lnSpc>
                <a:spcPct val="1500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p>
          <a:p>
            <a:pPr indent="360680" algn="just"/>
            <a:r>
              <a:rPr lang="zh-CN" altLang="zh-CN" sz="1400" kern="100" dirty="0">
                <a:effectLst/>
                <a:latin typeface="+mn-ea"/>
                <a:cs typeface="Times New Roman" panose="02020603050405020304" charset="0"/>
              </a:rPr>
              <a:t>（</a:t>
            </a:r>
            <a:r>
              <a:rPr lang="en-US" altLang="zh-CN" sz="1400" dirty="0">
                <a:latin typeface="+mn-ea"/>
              </a:rPr>
              <a:t>2</a:t>
            </a:r>
            <a:r>
              <a:rPr lang="zh-CN" altLang="zh-CN" sz="1400" kern="100" dirty="0">
                <a:effectLst/>
                <a:latin typeface="+mn-ea"/>
                <a:cs typeface="Times New Roman" panose="02020603050405020304" charset="0"/>
              </a:rPr>
              <a:t>）炼钢厂、铁合金厂的会议室、活动室、休息室、操作室、交接班室、更衣室（含澡堂），设置在熔融金属吊运跨距离吊运工艺极限</a:t>
            </a:r>
            <a:r>
              <a:rPr lang="zh-CN" altLang="zh-CN" sz="1400" kern="100" dirty="0">
                <a:latin typeface="+mn-ea"/>
                <a:cs typeface="Times New Roman" panose="02020603050405020304" charset="0"/>
              </a:rPr>
              <a:t>边界</a:t>
            </a:r>
            <a:r>
              <a:rPr lang="en-US" altLang="zh-CN" sz="1400" kern="100" dirty="0">
                <a:latin typeface="+mn-ea"/>
                <a:cs typeface="Times New Roman" panose="02020603050405020304" charset="0"/>
              </a:rPr>
              <a:t>50</a:t>
            </a:r>
            <a:r>
              <a:rPr lang="zh-CN" altLang="zh-CN" sz="1400" kern="100" dirty="0">
                <a:latin typeface="+mn-ea"/>
                <a:cs typeface="Times New Roman" panose="02020603050405020304" charset="0"/>
              </a:rPr>
              <a:t>米以内</a:t>
            </a:r>
            <a:r>
              <a:rPr lang="zh-CN" altLang="zh-CN" sz="1400" kern="100" dirty="0">
                <a:effectLst/>
                <a:latin typeface="+mn-ea"/>
                <a:cs typeface="Times New Roman" panose="02020603050405020304" charset="0"/>
              </a:rPr>
              <a:t>的地坪区域（纵向两</a:t>
            </a:r>
            <a:r>
              <a:rPr lang="zh-CN" altLang="zh-CN" sz="1400" kern="100" dirty="0" smtClean="0">
                <a:effectLst/>
                <a:latin typeface="+mn-ea"/>
                <a:cs typeface="Times New Roman" panose="02020603050405020304" charset="0"/>
              </a:rPr>
              <a:t>端方向）</a:t>
            </a:r>
            <a:r>
              <a:rPr lang="zh-CN" altLang="zh-CN" sz="1400" kern="100" dirty="0">
                <a:effectLst/>
                <a:latin typeface="+mn-ea"/>
                <a:cs typeface="Times New Roman" panose="02020603050405020304" charset="0"/>
              </a:rPr>
              <a:t>。</a:t>
            </a:r>
            <a:endParaRPr lang="en-US" altLang="zh-CN" sz="1400" dirty="0">
              <a:latin typeface="+mn-ea"/>
            </a:endParaRPr>
          </a:p>
        </p:txBody>
      </p:sp>
      <p:pic>
        <p:nvPicPr>
          <p:cNvPr id="5" name="图片 4"/>
          <p:cNvPicPr>
            <a:picLocks noChangeAspect="1"/>
          </p:cNvPicPr>
          <p:nvPr/>
        </p:nvPicPr>
        <p:blipFill>
          <a:blip r:embed="rId3"/>
          <a:stretch>
            <a:fillRect/>
          </a:stretch>
        </p:blipFill>
        <p:spPr>
          <a:xfrm>
            <a:off x="2699792" y="2330399"/>
            <a:ext cx="6106666" cy="2520000"/>
          </a:xfrm>
          <a:prstGeom prst="rect">
            <a:avLst/>
          </a:prstGeom>
        </p:spPr>
      </p:pic>
      <p:sp>
        <p:nvSpPr>
          <p:cNvPr id="7" name="文本框 6"/>
          <p:cNvSpPr txBox="1"/>
          <p:nvPr/>
        </p:nvSpPr>
        <p:spPr>
          <a:xfrm>
            <a:off x="827584" y="3005318"/>
            <a:ext cx="1827662" cy="830997"/>
          </a:xfrm>
          <a:prstGeom prst="rect">
            <a:avLst/>
          </a:prstGeom>
          <a:noFill/>
        </p:spPr>
        <p:txBody>
          <a:bodyPr wrap="square">
            <a:spAutoFit/>
          </a:bodyPr>
          <a:lstStyle/>
          <a:p>
            <a:r>
              <a:rPr lang="zh-CN" altLang="en-US" sz="1600" dirty="0">
                <a:solidFill>
                  <a:srgbClr val="0070C0"/>
                </a:solidFill>
                <a:cs typeface="+mn-ea"/>
              </a:rPr>
              <a:t>距离吊运工艺极限边界 </a:t>
            </a:r>
            <a:r>
              <a:rPr lang="en-US" altLang="zh-CN" sz="1600" dirty="0">
                <a:solidFill>
                  <a:srgbClr val="0070C0"/>
                </a:solidFill>
                <a:cs typeface="+mn-ea"/>
              </a:rPr>
              <a:t>50 </a:t>
            </a:r>
            <a:r>
              <a:rPr lang="zh-CN" altLang="en-US" sz="1600" dirty="0">
                <a:solidFill>
                  <a:srgbClr val="0070C0"/>
                </a:solidFill>
                <a:cs typeface="+mn-ea"/>
              </a:rPr>
              <a:t>米以内的地坪区域示意图</a:t>
            </a:r>
          </a:p>
        </p:txBody>
      </p:sp>
      <p:sp>
        <p:nvSpPr>
          <p:cNvPr id="8" name="矩形 7"/>
          <p:cNvSpPr/>
          <p:nvPr/>
        </p:nvSpPr>
        <p:spPr>
          <a:xfrm>
            <a:off x="467544" y="742119"/>
            <a:ext cx="7992888" cy="71494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（一）会议室、活动室、休息室、操作室、交接班室、</a:t>
            </a:r>
            <a:r>
              <a:rPr lang="zh-CN" altLang="en-US" sz="1600" dirty="0" smtClean="0"/>
              <a:t>更衣室（</a:t>
            </a:r>
            <a:r>
              <a:rPr lang="zh-CN" altLang="en-US" sz="1600" dirty="0"/>
              <a:t>含澡堂）</a:t>
            </a:r>
            <a:r>
              <a:rPr lang="zh-CN" altLang="en-US" sz="1600" dirty="0" smtClean="0"/>
              <a:t>等</a:t>
            </a:r>
            <a:r>
              <a:rPr lang="en-US" altLang="zh-CN" sz="1600" dirty="0" smtClean="0"/>
              <a:t>6</a:t>
            </a:r>
            <a:r>
              <a:rPr lang="zh-CN" altLang="en-US" sz="1600" dirty="0" smtClean="0"/>
              <a:t>类</a:t>
            </a:r>
            <a:r>
              <a:rPr lang="zh-CN" altLang="en-US" sz="1600" dirty="0"/>
              <a:t>人员聚集</a:t>
            </a:r>
            <a:r>
              <a:rPr lang="zh-CN" altLang="en-US" sz="1600" dirty="0" smtClean="0"/>
              <a:t>场所，以及</a:t>
            </a:r>
            <a:r>
              <a:rPr lang="zh-CN" altLang="en-US" sz="1600" dirty="0"/>
              <a:t>钢铁水罐冷（热）修工位</a:t>
            </a:r>
            <a:r>
              <a:rPr lang="zh-CN" altLang="en-US" sz="1600" dirty="0" smtClean="0"/>
              <a:t>设置在</a:t>
            </a:r>
            <a:r>
              <a:rPr lang="zh-CN" altLang="en-US" sz="1600" dirty="0"/>
              <a:t>铁水、钢水、液渣吊运跨的地坪区域</a:t>
            </a:r>
            <a:r>
              <a:rPr lang="zh-CN" altLang="en-US" sz="1600" dirty="0" smtClean="0"/>
              <a:t>内</a:t>
            </a:r>
            <a:endParaRPr lang="zh-CN" altLang="en-US" sz="1600" dirty="0"/>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457062"/>
            <a:ext cx="7992888" cy="1313180"/>
          </a:xfrm>
          <a:prstGeom prst="rect">
            <a:avLst/>
          </a:prstGeom>
        </p:spPr>
        <p:txBody>
          <a:bodyPr wrap="square">
            <a:spAutoFit/>
          </a:bodyPr>
          <a:lstStyle/>
          <a:p>
            <a:pPr indent="406400" algn="just" hangingPunct="0">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p>
          <a:p>
            <a:pPr indent="360680" algn="just" hangingPunct="0"/>
            <a:r>
              <a:rPr lang="zh-CN" altLang="zh-CN" sz="1400" kern="100" dirty="0">
                <a:effectLst/>
                <a:latin typeface="+mn-ea"/>
                <a:cs typeface="Times New Roman" panose="02020603050405020304" charset="0"/>
              </a:rPr>
              <a:t>（</a:t>
            </a:r>
            <a:r>
              <a:rPr lang="en-US" altLang="zh-CN" sz="1400" dirty="0">
                <a:latin typeface="+mn-ea"/>
              </a:rPr>
              <a:t>3</a:t>
            </a:r>
            <a:r>
              <a:rPr lang="zh-CN" altLang="zh-CN" sz="1400" kern="100" dirty="0">
                <a:effectLst/>
                <a:latin typeface="+mn-ea"/>
                <a:cs typeface="Times New Roman" panose="02020603050405020304" charset="0"/>
              </a:rPr>
              <a:t>）炼钢厂位于车间架空层平台的转炉操作室，其面向铁水吊运侧未采用实体墙完全封闭。</a:t>
            </a:r>
            <a:r>
              <a:rPr lang="zh-CN" altLang="zh-CN" sz="1400" b="1" kern="100" dirty="0">
                <a:effectLst/>
                <a:latin typeface="+mn-ea"/>
                <a:cs typeface="Times New Roman" panose="02020603050405020304" charset="0"/>
              </a:rPr>
              <a:t>注：</a:t>
            </a:r>
            <a:r>
              <a:rPr lang="zh-CN" altLang="zh-CN" sz="1400" kern="100" dirty="0">
                <a:effectLst/>
                <a:latin typeface="+mn-ea"/>
                <a:cs typeface="Times New Roman" panose="02020603050405020304" charset="0"/>
              </a:rPr>
              <a:t>“</a:t>
            </a:r>
            <a:r>
              <a:rPr lang="zh-CN" altLang="zh-CN" sz="1400" b="1" kern="100" dirty="0">
                <a:effectLst/>
                <a:latin typeface="+mn-ea"/>
                <a:cs typeface="Times New Roman" panose="02020603050405020304" charset="0"/>
              </a:rPr>
              <a:t>实体墙</a:t>
            </a:r>
            <a:r>
              <a:rPr lang="zh-CN" altLang="zh-CN" sz="1400" kern="100" dirty="0">
                <a:effectLst/>
                <a:latin typeface="+mn-ea"/>
                <a:cs typeface="Times New Roman" panose="02020603050405020304" charset="0"/>
              </a:rPr>
              <a:t>”是指砖墙、混凝土墙或者采用耐火材料砌（浇）筑的墙体（冶金企业下同）</a:t>
            </a:r>
            <a:r>
              <a:rPr lang="zh-CN" altLang="zh-CN" sz="1400" kern="100" dirty="0" smtClean="0">
                <a:effectLst/>
                <a:latin typeface="+mn-ea"/>
                <a:cs typeface="Times New Roman" panose="02020603050405020304" charset="0"/>
              </a:rPr>
              <a:t>；</a:t>
            </a:r>
            <a:endParaRPr lang="en-US" altLang="zh-CN" sz="1400" kern="100" dirty="0" smtClean="0">
              <a:effectLst/>
              <a:latin typeface="+mn-ea"/>
              <a:cs typeface="Times New Roman" panose="02020603050405020304" charset="0"/>
            </a:endParaRPr>
          </a:p>
          <a:p>
            <a:pPr indent="360680" algn="just" hangingPunct="0"/>
            <a:r>
              <a:rPr lang="zh-CN" altLang="zh-CN" sz="1400" kern="100" dirty="0" smtClean="0">
                <a:effectLst/>
                <a:latin typeface="+mn-ea"/>
                <a:cs typeface="Times New Roman" panose="02020603050405020304" charset="0"/>
              </a:rPr>
              <a:t>“</a:t>
            </a:r>
            <a:r>
              <a:rPr lang="zh-CN" altLang="zh-CN" sz="1400" b="1" kern="100" dirty="0">
                <a:effectLst/>
                <a:latin typeface="+mn-ea"/>
                <a:cs typeface="Times New Roman" panose="02020603050405020304" charset="0"/>
              </a:rPr>
              <a:t>未采用实体墙完全封闭</a:t>
            </a:r>
            <a:r>
              <a:rPr lang="zh-CN" altLang="zh-CN" sz="1400" kern="100" dirty="0">
                <a:effectLst/>
                <a:latin typeface="+mn-ea"/>
                <a:cs typeface="Times New Roman" panose="02020603050405020304" charset="0"/>
              </a:rPr>
              <a:t>”是指操作室面向熔融金属吊运侧的出入门、观察窗未采用实体墙完全封闭（冶金企业下同）。</a:t>
            </a:r>
            <a:endParaRPr lang="zh-CN" altLang="zh-CN" sz="1600" kern="100" dirty="0">
              <a:effectLst/>
              <a:latin typeface="+mn-ea"/>
              <a:cs typeface="Times New Roman" panose="02020603050405020304" charset="0"/>
            </a:endParaRPr>
          </a:p>
        </p:txBody>
      </p:sp>
      <p:sp>
        <p:nvSpPr>
          <p:cNvPr id="6" name="文本框 5"/>
          <p:cNvSpPr txBox="1"/>
          <p:nvPr/>
        </p:nvSpPr>
        <p:spPr>
          <a:xfrm>
            <a:off x="169344" y="3291830"/>
            <a:ext cx="1815128" cy="584775"/>
          </a:xfrm>
          <a:prstGeom prst="rect">
            <a:avLst/>
          </a:prstGeom>
          <a:noFill/>
        </p:spPr>
        <p:txBody>
          <a:bodyPr wrap="square">
            <a:spAutoFit/>
          </a:bodyPr>
          <a:lstStyle/>
          <a:p>
            <a:r>
              <a:rPr lang="zh-CN" altLang="en-US" sz="1600" dirty="0">
                <a:solidFill>
                  <a:srgbClr val="0070C0"/>
                </a:solidFill>
                <a:cs typeface="+mn-ea"/>
              </a:rPr>
              <a:t>转炉主控室封闭后采用摄像头观察</a:t>
            </a:r>
          </a:p>
        </p:txBody>
      </p:sp>
      <p:sp>
        <p:nvSpPr>
          <p:cNvPr id="10" name="文本框 9"/>
          <p:cNvSpPr txBox="1"/>
          <p:nvPr/>
        </p:nvSpPr>
        <p:spPr>
          <a:xfrm>
            <a:off x="7668344" y="3433031"/>
            <a:ext cx="1475656" cy="584775"/>
          </a:xfrm>
          <a:prstGeom prst="rect">
            <a:avLst/>
          </a:prstGeom>
          <a:noFill/>
        </p:spPr>
        <p:txBody>
          <a:bodyPr wrap="square">
            <a:spAutoFit/>
          </a:bodyPr>
          <a:lstStyle/>
          <a:p>
            <a:r>
              <a:rPr lang="zh-CN" altLang="en-US" sz="1600" dirty="0">
                <a:solidFill>
                  <a:srgbClr val="FF0000"/>
                </a:solidFill>
              </a:rPr>
              <a:t>转炉观察窗未进行全封闭</a:t>
            </a:r>
          </a:p>
        </p:txBody>
      </p:sp>
      <p:sp>
        <p:nvSpPr>
          <p:cNvPr id="9" name="矩形 8"/>
          <p:cNvSpPr/>
          <p:nvPr/>
        </p:nvSpPr>
        <p:spPr>
          <a:xfrm>
            <a:off x="467544" y="742119"/>
            <a:ext cx="7992888" cy="71494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（一）会议室、活动室、休息室、操作室、交接班室、</a:t>
            </a:r>
            <a:r>
              <a:rPr lang="zh-CN" altLang="en-US" sz="1600" dirty="0" smtClean="0"/>
              <a:t>更衣室（</a:t>
            </a:r>
            <a:r>
              <a:rPr lang="zh-CN" altLang="en-US" sz="1600" dirty="0"/>
              <a:t>含澡堂）</a:t>
            </a:r>
            <a:r>
              <a:rPr lang="zh-CN" altLang="en-US" sz="1600" dirty="0" smtClean="0"/>
              <a:t>等</a:t>
            </a:r>
            <a:r>
              <a:rPr lang="en-US" altLang="zh-CN" sz="1600" dirty="0" smtClean="0"/>
              <a:t>6</a:t>
            </a:r>
            <a:r>
              <a:rPr lang="zh-CN" altLang="en-US" sz="1600" dirty="0" smtClean="0"/>
              <a:t>类</a:t>
            </a:r>
            <a:r>
              <a:rPr lang="zh-CN" altLang="en-US" sz="1600" dirty="0"/>
              <a:t>人员聚集</a:t>
            </a:r>
            <a:r>
              <a:rPr lang="zh-CN" altLang="en-US" sz="1600" dirty="0" smtClean="0"/>
              <a:t>场所，以及</a:t>
            </a:r>
            <a:r>
              <a:rPr lang="zh-CN" altLang="en-US" sz="1600" dirty="0"/>
              <a:t>钢铁水罐冷（热）修工位</a:t>
            </a:r>
            <a:r>
              <a:rPr lang="zh-CN" altLang="en-US" sz="1600" dirty="0" smtClean="0"/>
              <a:t>设置在</a:t>
            </a:r>
            <a:r>
              <a:rPr lang="zh-CN" altLang="en-US" sz="1600" dirty="0"/>
              <a:t>铁水、钢水、液渣吊运跨的地坪区域</a:t>
            </a:r>
            <a:r>
              <a:rPr lang="zh-CN" altLang="en-US" sz="1600" dirty="0" smtClean="0"/>
              <a:t>内</a:t>
            </a:r>
            <a:endParaRPr lang="zh-CN" altLang="en-US" sz="1600" dirty="0"/>
          </a:p>
        </p:txBody>
      </p:sp>
      <p:pic>
        <p:nvPicPr>
          <p:cNvPr id="3" name="图片 2"/>
          <p:cNvPicPr>
            <a:picLocks noChangeAspect="1"/>
          </p:cNvPicPr>
          <p:nvPr/>
        </p:nvPicPr>
        <p:blipFill>
          <a:blip r:embed="rId3"/>
          <a:stretch>
            <a:fillRect/>
          </a:stretch>
        </p:blipFill>
        <p:spPr>
          <a:xfrm>
            <a:off x="1952424" y="2770242"/>
            <a:ext cx="2795868" cy="1800000"/>
          </a:xfrm>
          <a:prstGeom prst="rect">
            <a:avLst/>
          </a:prstGeom>
        </p:spPr>
      </p:pic>
      <p:pic>
        <p:nvPicPr>
          <p:cNvPr id="5" name="图片 4"/>
          <p:cNvPicPr>
            <a:picLocks noChangeAspect="1"/>
          </p:cNvPicPr>
          <p:nvPr/>
        </p:nvPicPr>
        <p:blipFill>
          <a:blip r:embed="rId4"/>
          <a:stretch>
            <a:fillRect/>
          </a:stretch>
        </p:blipFill>
        <p:spPr>
          <a:xfrm>
            <a:off x="4814331" y="2770242"/>
            <a:ext cx="2802137" cy="1800000"/>
          </a:xfrm>
          <a:prstGeom prst="rect">
            <a:avLst/>
          </a:prstGeom>
        </p:spPr>
      </p:pic>
      <p:pic>
        <p:nvPicPr>
          <p:cNvPr id="11" name="图片 10"/>
          <p:cNvPicPr>
            <a:picLocks noChangeAspect="1"/>
          </p:cNvPicPr>
          <p:nvPr/>
        </p:nvPicPr>
        <p:blipFill>
          <a:blip r:embed="rId5"/>
          <a:stretch>
            <a:fillRect/>
          </a:stretch>
        </p:blipFill>
        <p:spPr>
          <a:xfrm>
            <a:off x="2016911" y="2852368"/>
            <a:ext cx="357750" cy="357333"/>
          </a:xfrm>
          <a:prstGeom prst="rect">
            <a:avLst/>
          </a:prstGeom>
        </p:spPr>
      </p:pic>
      <p:pic>
        <p:nvPicPr>
          <p:cNvPr id="12" name="图片 11"/>
          <p:cNvPicPr>
            <a:picLocks noChangeAspect="1"/>
          </p:cNvPicPr>
          <p:nvPr/>
        </p:nvPicPr>
        <p:blipFill>
          <a:blip r:embed="rId6"/>
          <a:stretch>
            <a:fillRect/>
          </a:stretch>
        </p:blipFill>
        <p:spPr>
          <a:xfrm>
            <a:off x="4951002" y="2852369"/>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453370"/>
            <a:ext cx="7992888" cy="882293"/>
          </a:xfrm>
          <a:prstGeom prst="rect">
            <a:avLst/>
          </a:prstGeom>
        </p:spPr>
        <p:txBody>
          <a:bodyPr wrap="square">
            <a:spAutoFit/>
          </a:bodyPr>
          <a:lstStyle/>
          <a:p>
            <a:pPr indent="406400" algn="just" hangingPunct="0">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p>
          <a:p>
            <a:pPr indent="360680" algn="just" hangingPunct="0"/>
            <a:r>
              <a:rPr lang="zh-CN" altLang="en-US" sz="1400" dirty="0">
                <a:latin typeface="+mn-ea"/>
              </a:rPr>
              <a:t>（</a:t>
            </a:r>
            <a:r>
              <a:rPr lang="en-US" altLang="zh-CN" sz="1400" dirty="0">
                <a:latin typeface="+mn-ea"/>
              </a:rPr>
              <a:t>4</a:t>
            </a:r>
            <a:r>
              <a:rPr lang="zh-CN" altLang="en-US" sz="1400" dirty="0">
                <a:latin typeface="+mn-ea"/>
              </a:rPr>
              <a:t>）炼钢厂架空层平台</a:t>
            </a:r>
            <a:r>
              <a:rPr lang="zh-CN" altLang="en-US" sz="1400" dirty="0" smtClean="0">
                <a:latin typeface="+mn-ea"/>
              </a:rPr>
              <a:t>的</a:t>
            </a:r>
            <a:r>
              <a:rPr lang="en-US" altLang="zh-CN" sz="1400" dirty="0" smtClean="0">
                <a:latin typeface="+mn-ea"/>
              </a:rPr>
              <a:t>AOD</a:t>
            </a:r>
            <a:r>
              <a:rPr lang="zh-CN" altLang="en-US" sz="1400" dirty="0" smtClean="0">
                <a:latin typeface="+mn-ea"/>
              </a:rPr>
              <a:t>炉</a:t>
            </a:r>
            <a:r>
              <a:rPr lang="zh-CN" altLang="en-US" sz="1400" dirty="0">
                <a:latin typeface="+mn-ea"/>
              </a:rPr>
              <a:t>、</a:t>
            </a:r>
            <a:r>
              <a:rPr lang="en-US" altLang="zh-CN" sz="1400" dirty="0" smtClean="0">
                <a:latin typeface="+mn-ea"/>
              </a:rPr>
              <a:t>VD</a:t>
            </a:r>
            <a:r>
              <a:rPr lang="zh-CN" altLang="en-US" sz="1400" dirty="0" smtClean="0">
                <a:latin typeface="+mn-ea"/>
              </a:rPr>
              <a:t>炉</a:t>
            </a:r>
            <a:r>
              <a:rPr lang="zh-CN" altLang="en-US" sz="1400" dirty="0">
                <a:latin typeface="+mn-ea"/>
              </a:rPr>
              <a:t>、</a:t>
            </a:r>
            <a:r>
              <a:rPr lang="en-US" altLang="zh-CN" sz="1400" dirty="0" smtClean="0">
                <a:latin typeface="+mn-ea"/>
              </a:rPr>
              <a:t>VOD</a:t>
            </a:r>
            <a:r>
              <a:rPr lang="zh-CN" altLang="en-US" sz="1400" dirty="0" smtClean="0">
                <a:latin typeface="+mn-ea"/>
              </a:rPr>
              <a:t>炉</a:t>
            </a:r>
            <a:r>
              <a:rPr lang="zh-CN" altLang="en-US" sz="1400" dirty="0">
                <a:latin typeface="+mn-ea"/>
              </a:rPr>
              <a:t>的操作室，其面向铁水、钢水吊运侧未采用实体墙完全封闭的外墙，在铁水罐、钢水罐吊运跨靠近熔融金属吊运侧的立柱边线以内。</a:t>
            </a:r>
            <a:endParaRPr lang="zh-CN" altLang="zh-CN" sz="1600" kern="100" dirty="0">
              <a:effectLst/>
              <a:latin typeface="+mn-ea"/>
              <a:cs typeface="Times New Roman" panose="02020603050405020304" charset="0"/>
            </a:endParaRPr>
          </a:p>
        </p:txBody>
      </p:sp>
      <p:grpSp>
        <p:nvGrpSpPr>
          <p:cNvPr id="8" name="Group 2"/>
          <p:cNvGrpSpPr>
            <a:grpSpLocks noChangeAspect="1"/>
          </p:cNvGrpSpPr>
          <p:nvPr/>
        </p:nvGrpSpPr>
        <p:grpSpPr bwMode="auto">
          <a:xfrm>
            <a:off x="1943349" y="2427734"/>
            <a:ext cx="2574017" cy="1800000"/>
            <a:chOff x="2641" y="1190"/>
            <a:chExt cx="3972" cy="2477"/>
          </a:xfrm>
        </p:grpSpPr>
        <p:pic>
          <p:nvPicPr>
            <p:cNvPr id="3075" name="Picture 3"/>
            <p:cNvPicPr>
              <a:picLocks noChangeAspect="1" noChangeArrowheads="1"/>
            </p:cNvPicPr>
            <p:nvPr/>
          </p:nvPicPr>
          <p:blipFill>
            <a:blip r:embed="rId3"/>
            <a:srcRect/>
            <a:stretch>
              <a:fillRect/>
            </a:stretch>
          </p:blipFill>
          <p:spPr bwMode="auto">
            <a:xfrm>
              <a:off x="2641" y="1190"/>
              <a:ext cx="3972" cy="247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p:cNvPicPr>
              <a:picLocks noChangeAspect="1" noChangeArrowheads="1"/>
            </p:cNvPicPr>
            <p:nvPr/>
          </p:nvPicPr>
          <p:blipFill>
            <a:blip r:embed="rId4"/>
            <a:srcRect/>
            <a:stretch>
              <a:fillRect/>
            </a:stretch>
          </p:blipFill>
          <p:spPr bwMode="auto">
            <a:xfrm>
              <a:off x="2841" y="1292"/>
              <a:ext cx="600" cy="6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5"/>
          <p:cNvGrpSpPr>
            <a:grpSpLocks noChangeAspect="1"/>
          </p:cNvGrpSpPr>
          <p:nvPr/>
        </p:nvGrpSpPr>
        <p:grpSpPr bwMode="auto">
          <a:xfrm>
            <a:off x="4583707" y="2417507"/>
            <a:ext cx="2567539" cy="1800000"/>
            <a:chOff x="6132" y="1170"/>
            <a:chExt cx="3962" cy="2481"/>
          </a:xfrm>
        </p:grpSpPr>
        <p:pic>
          <p:nvPicPr>
            <p:cNvPr id="3078" name="Picture 6"/>
            <p:cNvPicPr>
              <a:picLocks noChangeAspect="1" noChangeArrowheads="1"/>
            </p:cNvPicPr>
            <p:nvPr/>
          </p:nvPicPr>
          <p:blipFill>
            <a:blip r:embed="rId5"/>
            <a:srcRect/>
            <a:stretch>
              <a:fillRect/>
            </a:stretch>
          </p:blipFill>
          <p:spPr bwMode="auto">
            <a:xfrm>
              <a:off x="6132" y="1170"/>
              <a:ext cx="3962" cy="2481"/>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p:cNvPicPr>
              <a:picLocks noChangeAspect="1" noChangeArrowheads="1"/>
            </p:cNvPicPr>
            <p:nvPr/>
          </p:nvPicPr>
          <p:blipFill>
            <a:blip r:embed="rId4"/>
            <a:srcRect/>
            <a:stretch>
              <a:fillRect/>
            </a:stretch>
          </p:blipFill>
          <p:spPr bwMode="auto">
            <a:xfrm>
              <a:off x="6272" y="1246"/>
              <a:ext cx="600" cy="600"/>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文本框 5"/>
          <p:cNvSpPr txBox="1"/>
          <p:nvPr/>
        </p:nvSpPr>
        <p:spPr>
          <a:xfrm>
            <a:off x="2415359" y="4319805"/>
            <a:ext cx="4097257" cy="338554"/>
          </a:xfrm>
          <a:prstGeom prst="rect">
            <a:avLst/>
          </a:prstGeom>
          <a:noFill/>
        </p:spPr>
        <p:txBody>
          <a:bodyPr wrap="square">
            <a:spAutoFit/>
          </a:bodyPr>
          <a:lstStyle/>
          <a:p>
            <a:r>
              <a:rPr lang="zh-CN" altLang="en-US" sz="1600" dirty="0">
                <a:solidFill>
                  <a:srgbClr val="FF0000"/>
                </a:solidFill>
              </a:rPr>
              <a:t>架空</a:t>
            </a:r>
            <a:r>
              <a:rPr lang="zh-CN" altLang="en-US" sz="1600" dirty="0" smtClean="0">
                <a:solidFill>
                  <a:srgbClr val="FF0000"/>
                </a:solidFill>
              </a:rPr>
              <a:t>层</a:t>
            </a:r>
            <a:r>
              <a:rPr lang="en-US" altLang="zh-CN" sz="1600" dirty="0" smtClean="0">
                <a:solidFill>
                  <a:srgbClr val="FF0000"/>
                </a:solidFill>
              </a:rPr>
              <a:t>AOD</a:t>
            </a:r>
            <a:r>
              <a:rPr lang="zh-CN" altLang="en-US" sz="1600" dirty="0" smtClean="0">
                <a:solidFill>
                  <a:srgbClr val="FF0000"/>
                </a:solidFill>
              </a:rPr>
              <a:t>炉</a:t>
            </a:r>
            <a:r>
              <a:rPr lang="zh-CN" altLang="en-US" sz="1600" dirty="0">
                <a:solidFill>
                  <a:srgbClr val="FF0000"/>
                </a:solidFill>
              </a:rPr>
              <a:t>主控室突出立柱未进行封闭</a:t>
            </a:r>
          </a:p>
        </p:txBody>
      </p:sp>
      <p:sp>
        <p:nvSpPr>
          <p:cNvPr id="13" name="矩形 12"/>
          <p:cNvSpPr/>
          <p:nvPr/>
        </p:nvSpPr>
        <p:spPr>
          <a:xfrm>
            <a:off x="467544" y="742119"/>
            <a:ext cx="7992888" cy="71494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（一）会议室、活动室、休息室、操作室、交接班室、</a:t>
            </a:r>
            <a:r>
              <a:rPr lang="zh-CN" altLang="en-US" sz="1600" dirty="0" smtClean="0"/>
              <a:t>更衣室（</a:t>
            </a:r>
            <a:r>
              <a:rPr lang="zh-CN" altLang="en-US" sz="1600" dirty="0"/>
              <a:t>含澡堂）</a:t>
            </a:r>
            <a:r>
              <a:rPr lang="zh-CN" altLang="en-US" sz="1600" dirty="0" smtClean="0"/>
              <a:t>等</a:t>
            </a:r>
            <a:r>
              <a:rPr lang="en-US" altLang="zh-CN" sz="1600" dirty="0" smtClean="0"/>
              <a:t>6</a:t>
            </a:r>
            <a:r>
              <a:rPr lang="zh-CN" altLang="en-US" sz="1600" dirty="0" smtClean="0"/>
              <a:t>类</a:t>
            </a:r>
            <a:r>
              <a:rPr lang="zh-CN" altLang="en-US" sz="1600" dirty="0"/>
              <a:t>人员聚集</a:t>
            </a:r>
            <a:r>
              <a:rPr lang="zh-CN" altLang="en-US" sz="1600" dirty="0" smtClean="0"/>
              <a:t>场所，以及</a:t>
            </a:r>
            <a:r>
              <a:rPr lang="zh-CN" altLang="en-US" sz="1600" dirty="0"/>
              <a:t>钢铁水罐冷（热）修工位</a:t>
            </a:r>
            <a:r>
              <a:rPr lang="zh-CN" altLang="en-US" sz="1600" dirty="0" smtClean="0"/>
              <a:t>设置在</a:t>
            </a:r>
            <a:r>
              <a:rPr lang="zh-CN" altLang="en-US" sz="1600" dirty="0"/>
              <a:t>铁水、钢水、液渣吊运跨的地坪区域</a:t>
            </a:r>
            <a:r>
              <a:rPr lang="zh-CN" altLang="en-US" sz="1600" dirty="0" smtClean="0"/>
              <a:t>内</a:t>
            </a:r>
            <a:endParaRPr lang="zh-CN" altLang="en-US" sz="1600" dirty="0"/>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457062"/>
            <a:ext cx="7992888" cy="1313180"/>
          </a:xfrm>
          <a:prstGeom prst="rect">
            <a:avLst/>
          </a:prstGeom>
        </p:spPr>
        <p:txBody>
          <a:bodyPr wrap="square">
            <a:spAutoFit/>
          </a:bodyPr>
          <a:lstStyle/>
          <a:p>
            <a:pPr indent="406400" algn="just" hangingPunct="0">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endParaRPr kumimoji="0" lang="en-US" altLang="zh-CN" sz="16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a:p>
            <a:pPr indent="360680" algn="just" hangingPunct="0"/>
            <a:r>
              <a:rPr kumimoji="0" lang="zh-CN" altLang="en-US" sz="1400" b="0" i="0" u="none" strike="noStrike" kern="1200" cap="none" spc="0" normalizeH="0" baseline="0" noProof="0" dirty="0">
                <a:ln>
                  <a:noFill/>
                </a:ln>
                <a:solidFill>
                  <a:prstClr val="black"/>
                </a:solidFill>
                <a:effectLst/>
                <a:uLnTx/>
                <a:uFillTx/>
                <a:latin typeface="+mn-ea"/>
                <a:cs typeface="+mn-cs"/>
              </a:rPr>
              <a:t>（</a:t>
            </a:r>
            <a:r>
              <a:rPr lang="en-US" altLang="zh-CN" sz="1400" dirty="0">
                <a:solidFill>
                  <a:prstClr val="black"/>
                </a:solidFill>
                <a:latin typeface="+mn-ea"/>
              </a:rPr>
              <a:t>5</a:t>
            </a:r>
            <a:r>
              <a:rPr kumimoji="0" lang="zh-CN" altLang="en-US" sz="1400" b="0" i="0" u="none" strike="noStrike" kern="1200" cap="none" spc="0" normalizeH="0" baseline="0" noProof="0" dirty="0">
                <a:ln>
                  <a:noFill/>
                </a:ln>
                <a:solidFill>
                  <a:prstClr val="black"/>
                </a:solidFill>
                <a:effectLst/>
                <a:uLnTx/>
                <a:uFillTx/>
                <a:latin typeface="+mn-ea"/>
                <a:cs typeface="+mn-cs"/>
              </a:rPr>
              <a:t>）</a:t>
            </a:r>
            <a:r>
              <a:rPr lang="zh-CN" altLang="zh-CN" sz="1400" kern="100" dirty="0">
                <a:solidFill>
                  <a:srgbClr val="000000"/>
                </a:solidFill>
                <a:effectLst/>
                <a:latin typeface="+mn-ea"/>
                <a:cs typeface="Times New Roman" panose="02020603050405020304" charset="0"/>
              </a:rPr>
              <a:t>炼钢厂连铸流程采用钢水罐水平连浇车或者钢包回转台单跨布置的连铸平台操作室，其面向钢水、液渣吊运侧未采用实体墙完全封闭的外墙，在连铸平台靠近熔融金属吊运侧的立柱边线以内。</a:t>
            </a:r>
            <a:endParaRPr lang="en-US" altLang="zh-CN" sz="1400" kern="100" dirty="0">
              <a:solidFill>
                <a:srgbClr val="000000"/>
              </a:solidFill>
              <a:effectLst/>
              <a:latin typeface="+mn-ea"/>
              <a:cs typeface="Times New Roman" panose="02020603050405020304" charset="0"/>
            </a:endParaRPr>
          </a:p>
          <a:p>
            <a:pPr indent="450850" algn="just" hangingPunct="0"/>
            <a:r>
              <a:rPr lang="zh-CN" altLang="zh-CN" sz="1400" b="1" kern="100" dirty="0">
                <a:effectLst/>
                <a:latin typeface="+mn-ea"/>
                <a:cs typeface="Times New Roman" panose="02020603050405020304" charset="0"/>
              </a:rPr>
              <a:t>注：</a:t>
            </a:r>
            <a:r>
              <a:rPr lang="zh-CN" altLang="zh-CN" sz="1400" kern="100" dirty="0">
                <a:effectLst/>
                <a:latin typeface="+mn-ea"/>
                <a:cs typeface="Times New Roman" panose="02020603050405020304" charset="0"/>
              </a:rPr>
              <a:t>面向钢水、液渣吊运侧包括正对连铸跨和面向钢水罐行走路线两个方向。</a:t>
            </a:r>
            <a:endParaRPr lang="zh-CN" altLang="zh-CN" sz="1600" kern="100" dirty="0">
              <a:effectLst/>
              <a:latin typeface="+mn-ea"/>
              <a:cs typeface="Times New Roman" panose="02020603050405020304" charset="0"/>
            </a:endParaRPr>
          </a:p>
        </p:txBody>
      </p:sp>
      <p:sp>
        <p:nvSpPr>
          <p:cNvPr id="7" name="文本框 6"/>
          <p:cNvSpPr txBox="1"/>
          <p:nvPr/>
        </p:nvSpPr>
        <p:spPr>
          <a:xfrm>
            <a:off x="5180592" y="3363838"/>
            <a:ext cx="2232248" cy="338554"/>
          </a:xfrm>
          <a:prstGeom prst="rect">
            <a:avLst/>
          </a:prstGeom>
          <a:noFill/>
        </p:spPr>
        <p:txBody>
          <a:bodyPr wrap="square">
            <a:spAutoFit/>
          </a:bodyPr>
          <a:lstStyle/>
          <a:p>
            <a:r>
              <a:rPr lang="zh-CN" altLang="en-US" sz="1600" dirty="0">
                <a:solidFill>
                  <a:srgbClr val="FF0000"/>
                </a:solidFill>
              </a:rPr>
              <a:t>单跨布置的连铸主控室</a:t>
            </a:r>
          </a:p>
        </p:txBody>
      </p:sp>
      <p:sp>
        <p:nvSpPr>
          <p:cNvPr id="8" name="矩形 7"/>
          <p:cNvSpPr/>
          <p:nvPr/>
        </p:nvSpPr>
        <p:spPr>
          <a:xfrm>
            <a:off x="467544" y="742119"/>
            <a:ext cx="7992888" cy="71494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（一）会议室、活动室、休息室、操作室、交接班室、</a:t>
            </a:r>
            <a:r>
              <a:rPr lang="zh-CN" altLang="en-US" sz="1600" dirty="0" smtClean="0"/>
              <a:t>更衣室（</a:t>
            </a:r>
            <a:r>
              <a:rPr lang="zh-CN" altLang="en-US" sz="1600" dirty="0"/>
              <a:t>含澡堂）</a:t>
            </a:r>
            <a:r>
              <a:rPr lang="zh-CN" altLang="en-US" sz="1600" dirty="0" smtClean="0"/>
              <a:t>等</a:t>
            </a:r>
            <a:r>
              <a:rPr lang="en-US" altLang="zh-CN" sz="1600" dirty="0" smtClean="0"/>
              <a:t>6</a:t>
            </a:r>
            <a:r>
              <a:rPr lang="zh-CN" altLang="en-US" sz="1600" dirty="0" smtClean="0"/>
              <a:t>类</a:t>
            </a:r>
            <a:r>
              <a:rPr lang="zh-CN" altLang="en-US" sz="1600" dirty="0"/>
              <a:t>人员聚集</a:t>
            </a:r>
            <a:r>
              <a:rPr lang="zh-CN" altLang="en-US" sz="1600" dirty="0" smtClean="0"/>
              <a:t>场所，以及</a:t>
            </a:r>
            <a:r>
              <a:rPr lang="zh-CN" altLang="en-US" sz="1600" dirty="0"/>
              <a:t>钢铁水罐冷（热）修工位</a:t>
            </a:r>
            <a:r>
              <a:rPr lang="zh-CN" altLang="en-US" sz="1600" dirty="0" smtClean="0"/>
              <a:t>设置在</a:t>
            </a:r>
            <a:r>
              <a:rPr lang="zh-CN" altLang="en-US" sz="1600" dirty="0"/>
              <a:t>铁水、钢水、液渣吊运跨的地坪区域</a:t>
            </a:r>
            <a:r>
              <a:rPr lang="zh-CN" altLang="en-US" sz="1600" dirty="0" smtClean="0"/>
              <a:t>内</a:t>
            </a:r>
            <a:endParaRPr lang="zh-CN" altLang="en-US" sz="1600" dirty="0"/>
          </a:p>
        </p:txBody>
      </p:sp>
      <p:pic>
        <p:nvPicPr>
          <p:cNvPr id="3" name="图片 2"/>
          <p:cNvPicPr>
            <a:picLocks noChangeAspect="1"/>
          </p:cNvPicPr>
          <p:nvPr/>
        </p:nvPicPr>
        <p:blipFill>
          <a:blip r:embed="rId3"/>
          <a:stretch>
            <a:fillRect/>
          </a:stretch>
        </p:blipFill>
        <p:spPr>
          <a:xfrm>
            <a:off x="2771800" y="2770242"/>
            <a:ext cx="2338601" cy="1800000"/>
          </a:xfrm>
          <a:prstGeom prst="rect">
            <a:avLst/>
          </a:prstGeom>
        </p:spPr>
      </p:pic>
      <p:pic>
        <p:nvPicPr>
          <p:cNvPr id="6" name="图片 5"/>
          <p:cNvPicPr>
            <a:picLocks noChangeAspect="1"/>
          </p:cNvPicPr>
          <p:nvPr/>
        </p:nvPicPr>
        <p:blipFill>
          <a:blip r:embed="rId4"/>
          <a:stretch>
            <a:fillRect/>
          </a:stretch>
        </p:blipFill>
        <p:spPr>
          <a:xfrm>
            <a:off x="2843808" y="2794002"/>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457062"/>
            <a:ext cx="7992888" cy="882293"/>
          </a:xfrm>
          <a:prstGeom prst="rect">
            <a:avLst/>
          </a:prstGeom>
        </p:spPr>
        <p:txBody>
          <a:bodyPr wrap="square">
            <a:spAutoFit/>
          </a:bodyPr>
          <a:lstStyle/>
          <a:p>
            <a:pPr indent="406400" algn="just" hangingPunct="0">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 </a:t>
            </a:r>
            <a:endParaRPr lang="en-US" altLang="zh-CN" sz="1600" b="1" dirty="0">
              <a:solidFill>
                <a:srgbClr val="002060"/>
              </a:solidFill>
              <a:latin typeface="+mn-ea"/>
              <a:cs typeface="Times New Roman" panose="02020603050405020304" charset="0"/>
            </a:endParaRPr>
          </a:p>
          <a:p>
            <a:pPr indent="360680" algn="just" hangingPunct="0"/>
            <a:r>
              <a:rPr lang="zh-CN" altLang="zh-CN" sz="1400" kern="100" dirty="0">
                <a:solidFill>
                  <a:srgbClr val="000000"/>
                </a:solidFill>
                <a:effectLst/>
                <a:latin typeface="+mn-ea"/>
                <a:cs typeface="Times New Roman" panose="02020603050405020304" charset="0"/>
              </a:rPr>
              <a:t>（</a:t>
            </a:r>
            <a:r>
              <a:rPr lang="en-US" altLang="zh-CN" sz="1400" dirty="0">
                <a:solidFill>
                  <a:prstClr val="black"/>
                </a:solidFill>
                <a:latin typeface="+mn-ea"/>
              </a:rPr>
              <a:t>6</a:t>
            </a:r>
            <a:r>
              <a:rPr lang="zh-CN" altLang="zh-CN" sz="1400" kern="100" dirty="0">
                <a:solidFill>
                  <a:srgbClr val="000000"/>
                </a:solidFill>
                <a:effectLst/>
                <a:latin typeface="+mn-ea"/>
                <a:cs typeface="Times New Roman" panose="02020603050405020304" charset="0"/>
              </a:rPr>
              <a:t>）炼钢厂钢水罐冷（热）修工位、铁水罐冷修工位设置在铁水、钢水、液渣吊运行走区域的正下方地坪区域内，或者设置在吊运跨纵向最两端时，未满足安全防护要求。</a:t>
            </a:r>
            <a:endParaRPr lang="zh-CN" altLang="zh-CN" sz="1400" kern="100" dirty="0">
              <a:effectLst/>
              <a:latin typeface="+mn-ea"/>
              <a:cs typeface="Times New Roman" panose="02020603050405020304" charset="0"/>
            </a:endParaRPr>
          </a:p>
        </p:txBody>
      </p:sp>
      <p:sp>
        <p:nvSpPr>
          <p:cNvPr id="5" name="矩形 4"/>
          <p:cNvSpPr/>
          <p:nvPr/>
        </p:nvSpPr>
        <p:spPr>
          <a:xfrm>
            <a:off x="467544" y="2339355"/>
            <a:ext cx="7992888" cy="954107"/>
          </a:xfrm>
          <a:prstGeom prst="rect">
            <a:avLst/>
          </a:prstGeom>
        </p:spPr>
        <p:txBody>
          <a:bodyPr wrap="square">
            <a:spAutoFit/>
          </a:bodyPr>
          <a:lstStyle/>
          <a:p>
            <a:pPr indent="360680" algn="just" hangingPunct="0"/>
            <a:r>
              <a:rPr lang="zh-CN" altLang="zh-CN" sz="1400" b="1" kern="100" dirty="0">
                <a:solidFill>
                  <a:srgbClr val="000000"/>
                </a:solidFill>
                <a:effectLst/>
                <a:latin typeface="+mn-ea"/>
                <a:cs typeface="Times New Roman" panose="02020603050405020304" charset="0"/>
              </a:rPr>
              <a:t>注</a:t>
            </a:r>
            <a:r>
              <a:rPr lang="zh-CN" altLang="zh-CN" sz="1400" kern="100" dirty="0">
                <a:solidFill>
                  <a:srgbClr val="000000"/>
                </a:solidFill>
                <a:effectLst/>
                <a:latin typeface="+mn-ea"/>
                <a:cs typeface="Times New Roman" panose="02020603050405020304" charset="0"/>
              </a:rPr>
              <a:t>：“</a:t>
            </a:r>
            <a:r>
              <a:rPr lang="zh-CN" altLang="zh-CN" sz="1400" b="1" kern="100" dirty="0">
                <a:solidFill>
                  <a:srgbClr val="000000"/>
                </a:solidFill>
                <a:effectLst/>
                <a:latin typeface="+mn-ea"/>
                <a:cs typeface="Times New Roman" panose="02020603050405020304" charset="0"/>
              </a:rPr>
              <a:t>安全防护要求</a:t>
            </a:r>
            <a:r>
              <a:rPr lang="zh-CN" altLang="zh-CN" sz="1400" kern="100" dirty="0">
                <a:solidFill>
                  <a:srgbClr val="000000"/>
                </a:solidFill>
                <a:effectLst/>
                <a:latin typeface="+mn-ea"/>
                <a:cs typeface="Times New Roman" panose="02020603050405020304" charset="0"/>
              </a:rPr>
              <a:t>”是指钢水罐冷（热）修工位、铁水罐冷修工位的罐体外壁（靠近罐体吊运工艺极限边界一侧），与熔融金属吊运工艺极限边界间距大于等于</a:t>
            </a:r>
            <a:r>
              <a:rPr lang="en-US" altLang="zh-CN" sz="1400" kern="100" dirty="0">
                <a:solidFill>
                  <a:srgbClr val="000000"/>
                </a:solidFill>
                <a:effectLst/>
                <a:latin typeface="+mn-ea"/>
                <a:cs typeface="Times New Roman" panose="02020603050405020304" charset="0"/>
              </a:rPr>
              <a:t>15</a:t>
            </a:r>
            <a:r>
              <a:rPr lang="zh-CN" altLang="zh-CN" sz="1400" kern="100" dirty="0">
                <a:solidFill>
                  <a:srgbClr val="000000"/>
                </a:solidFill>
                <a:effectLst/>
                <a:latin typeface="+mn-ea"/>
                <a:cs typeface="Times New Roman" panose="02020603050405020304" charset="0"/>
              </a:rPr>
              <a:t>米；钢水罐热修工位靠近熔融金属吊运侧还需设置高度大于等于</a:t>
            </a:r>
            <a:r>
              <a:rPr lang="en-US" altLang="zh-CN" sz="1400" kern="100" dirty="0">
                <a:solidFill>
                  <a:srgbClr val="000000"/>
                </a:solidFill>
                <a:effectLst/>
                <a:latin typeface="+mn-ea"/>
                <a:cs typeface="Times New Roman" panose="02020603050405020304" charset="0"/>
              </a:rPr>
              <a:t>2</a:t>
            </a:r>
            <a:r>
              <a:rPr lang="zh-CN" altLang="zh-CN" sz="1400" kern="100" dirty="0">
                <a:solidFill>
                  <a:srgbClr val="000000"/>
                </a:solidFill>
                <a:effectLst/>
                <a:latin typeface="+mn-ea"/>
                <a:cs typeface="Times New Roman" panose="02020603050405020304" charset="0"/>
              </a:rPr>
              <a:t>米</a:t>
            </a:r>
            <a:r>
              <a:rPr lang="zh-CN" altLang="en-US" sz="1400" kern="100" dirty="0">
                <a:solidFill>
                  <a:srgbClr val="000000"/>
                </a:solidFill>
                <a:effectLst/>
                <a:latin typeface="+mn-ea"/>
                <a:cs typeface="Times New Roman" panose="02020603050405020304" charset="0"/>
              </a:rPr>
              <a:t>，</a:t>
            </a:r>
            <a:r>
              <a:rPr lang="zh-CN" altLang="zh-CN" sz="1400" kern="100" dirty="0">
                <a:solidFill>
                  <a:srgbClr val="000000"/>
                </a:solidFill>
                <a:effectLst/>
                <a:latin typeface="+mn-ea"/>
                <a:cs typeface="Times New Roman" panose="02020603050405020304" charset="0"/>
              </a:rPr>
              <a:t>宽度超出热修操作工位</a:t>
            </a:r>
            <a:r>
              <a:rPr lang="en-US" altLang="zh-CN" sz="1400" kern="100" dirty="0">
                <a:solidFill>
                  <a:srgbClr val="000000"/>
                </a:solidFill>
                <a:effectLst/>
                <a:latin typeface="+mn-ea"/>
                <a:cs typeface="Times New Roman" panose="02020603050405020304" charset="0"/>
              </a:rPr>
              <a:t>1</a:t>
            </a:r>
            <a:r>
              <a:rPr lang="zh-CN" altLang="zh-CN" sz="1400" kern="100" dirty="0">
                <a:solidFill>
                  <a:srgbClr val="000000"/>
                </a:solidFill>
                <a:effectLst/>
                <a:latin typeface="+mn-ea"/>
                <a:cs typeface="Times New Roman" panose="02020603050405020304" charset="0"/>
              </a:rPr>
              <a:t>米以上的</a:t>
            </a:r>
            <a:r>
              <a:rPr lang="zh-CN" altLang="zh-CN" sz="1400" kern="100" dirty="0" smtClean="0">
                <a:solidFill>
                  <a:srgbClr val="000000"/>
                </a:solidFill>
                <a:effectLst/>
                <a:latin typeface="+mn-ea"/>
                <a:cs typeface="Times New Roman" panose="02020603050405020304" charset="0"/>
              </a:rPr>
              <a:t>实体墙；</a:t>
            </a:r>
            <a:r>
              <a:rPr lang="zh-CN" altLang="zh-CN" sz="1400" kern="100" dirty="0">
                <a:solidFill>
                  <a:srgbClr val="000000"/>
                </a:solidFill>
                <a:effectLst/>
                <a:latin typeface="+mn-ea"/>
                <a:cs typeface="Times New Roman" panose="02020603050405020304" charset="0"/>
              </a:rPr>
              <a:t>实体墙与吊运工艺极限边界的距离应大于等于</a:t>
            </a:r>
            <a:r>
              <a:rPr lang="en-US" altLang="zh-CN" sz="1400" kern="100" dirty="0">
                <a:solidFill>
                  <a:srgbClr val="000000"/>
                </a:solidFill>
                <a:effectLst/>
                <a:latin typeface="+mn-ea"/>
                <a:cs typeface="Times New Roman" panose="02020603050405020304" charset="0"/>
              </a:rPr>
              <a:t>13</a:t>
            </a:r>
            <a:r>
              <a:rPr lang="zh-CN" altLang="zh-CN" sz="1400" kern="100" dirty="0">
                <a:solidFill>
                  <a:srgbClr val="000000"/>
                </a:solidFill>
                <a:effectLst/>
                <a:latin typeface="+mn-ea"/>
                <a:cs typeface="Times New Roman" panose="02020603050405020304" charset="0"/>
              </a:rPr>
              <a:t>米。</a:t>
            </a:r>
            <a:endParaRPr lang="zh-CN" altLang="zh-CN" sz="1400" kern="100" dirty="0">
              <a:effectLst/>
              <a:latin typeface="+mn-ea"/>
              <a:cs typeface="Times New Roman" panose="02020603050405020304" charset="0"/>
            </a:endParaRPr>
          </a:p>
        </p:txBody>
      </p:sp>
      <p:sp>
        <p:nvSpPr>
          <p:cNvPr id="6" name="矩形 5"/>
          <p:cNvSpPr/>
          <p:nvPr/>
        </p:nvSpPr>
        <p:spPr>
          <a:xfrm>
            <a:off x="467544" y="742119"/>
            <a:ext cx="7992888" cy="71494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（一）会议室、活动室、休息室、操作室、交接班室、</a:t>
            </a:r>
            <a:r>
              <a:rPr lang="zh-CN" altLang="en-US" sz="1600" dirty="0" smtClean="0"/>
              <a:t>更衣室（</a:t>
            </a:r>
            <a:r>
              <a:rPr lang="zh-CN" altLang="en-US" sz="1600" dirty="0"/>
              <a:t>含澡堂）</a:t>
            </a:r>
            <a:r>
              <a:rPr lang="zh-CN" altLang="en-US" sz="1600" dirty="0" smtClean="0"/>
              <a:t>等</a:t>
            </a:r>
            <a:r>
              <a:rPr lang="en-US" altLang="zh-CN" sz="1600" dirty="0" smtClean="0"/>
              <a:t>6</a:t>
            </a:r>
            <a:r>
              <a:rPr lang="zh-CN" altLang="en-US" sz="1600" dirty="0" smtClean="0"/>
              <a:t>类</a:t>
            </a:r>
            <a:r>
              <a:rPr lang="zh-CN" altLang="en-US" sz="1600" dirty="0"/>
              <a:t>人员聚集</a:t>
            </a:r>
            <a:r>
              <a:rPr lang="zh-CN" altLang="en-US" sz="1600" dirty="0" smtClean="0"/>
              <a:t>场所，以及</a:t>
            </a:r>
            <a:r>
              <a:rPr lang="zh-CN" altLang="en-US" sz="1600" dirty="0"/>
              <a:t>钢铁水罐冷（热）修工位</a:t>
            </a:r>
            <a:r>
              <a:rPr lang="zh-CN" altLang="en-US" sz="1600" dirty="0" smtClean="0"/>
              <a:t>设置在</a:t>
            </a:r>
            <a:r>
              <a:rPr lang="zh-CN" altLang="en-US" sz="1600" dirty="0"/>
              <a:t>铁水、钢水、液渣吊运跨的地坪区域</a:t>
            </a:r>
            <a:r>
              <a:rPr lang="zh-CN" altLang="en-US" sz="1600" dirty="0" smtClean="0"/>
              <a:t>内</a:t>
            </a:r>
            <a:endParaRPr lang="zh-CN" altLang="en-US" sz="1600" dirty="0"/>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剪去单角的矩形 1"/>
          <p:cNvSpPr/>
          <p:nvPr/>
        </p:nvSpPr>
        <p:spPr>
          <a:xfrm>
            <a:off x="0" y="1707654"/>
            <a:ext cx="2448272" cy="2016224"/>
          </a:xfrm>
          <a:prstGeom prst="snip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文本框 3"/>
          <p:cNvSpPr txBox="1"/>
          <p:nvPr/>
        </p:nvSpPr>
        <p:spPr>
          <a:xfrm>
            <a:off x="410451" y="1930936"/>
            <a:ext cx="1553630" cy="1569660"/>
          </a:xfrm>
          <a:prstGeom prst="rect">
            <a:avLst/>
          </a:prstGeom>
          <a:noFill/>
        </p:spPr>
        <p:txBody>
          <a:bodyPr wrap="none" rtlCol="0">
            <a:spAutoFit/>
          </a:bodyPr>
          <a:lstStyle/>
          <a:p>
            <a:r>
              <a:rPr lang="en-US" altLang="zh-CN" sz="9600" dirty="0">
                <a:solidFill>
                  <a:schemeClr val="bg1"/>
                </a:solidFill>
                <a:cs typeface="+mn-ea"/>
                <a:sym typeface="+mn-lt"/>
              </a:rPr>
              <a:t>01</a:t>
            </a:r>
            <a:endParaRPr lang="zh-CN" altLang="en-US" sz="9600" dirty="0">
              <a:solidFill>
                <a:schemeClr val="bg1"/>
              </a:solidFill>
              <a:cs typeface="+mn-ea"/>
              <a:sym typeface="+mn-lt"/>
            </a:endParaRPr>
          </a:p>
        </p:txBody>
      </p:sp>
      <p:sp>
        <p:nvSpPr>
          <p:cNvPr id="5" name="文本框 4"/>
          <p:cNvSpPr txBox="1"/>
          <p:nvPr/>
        </p:nvSpPr>
        <p:spPr>
          <a:xfrm>
            <a:off x="2690648" y="2384897"/>
            <a:ext cx="1758815" cy="830997"/>
          </a:xfrm>
          <a:prstGeom prst="rect">
            <a:avLst/>
          </a:prstGeom>
          <a:noFill/>
        </p:spPr>
        <p:txBody>
          <a:bodyPr wrap="none" rtlCol="0">
            <a:spAutoFit/>
          </a:bodyPr>
          <a:lstStyle/>
          <a:p>
            <a:r>
              <a:rPr lang="zh-CN" altLang="en-US" sz="4800" b="1" dirty="0">
                <a:solidFill>
                  <a:schemeClr val="tx1">
                    <a:lumMod val="75000"/>
                    <a:lumOff val="25000"/>
                  </a:schemeClr>
                </a:solidFill>
                <a:cs typeface="+mn-ea"/>
                <a:sym typeface="+mn-lt"/>
              </a:rPr>
              <a:t>前  言</a:t>
            </a:r>
          </a:p>
        </p:txBody>
      </p:sp>
      <p:sp>
        <p:nvSpPr>
          <p:cNvPr id="29" name="矩形 28"/>
          <p:cNvSpPr/>
          <p:nvPr/>
        </p:nvSpPr>
        <p:spPr>
          <a:xfrm>
            <a:off x="6731657" y="1707653"/>
            <a:ext cx="2448272" cy="20162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5"/>
                                        </p:tgtEl>
                                        <p:attrNameLst>
                                          <p:attrName>ppt_y</p:attrName>
                                        </p:attrNameLst>
                                      </p:cBhvr>
                                      <p:tavLst>
                                        <p:tav tm="0">
                                          <p:val>
                                            <p:strVal val="#ppt_y"/>
                                          </p:val>
                                        </p:tav>
                                        <p:tav tm="100000">
                                          <p:val>
                                            <p:strVal val="#ppt_y"/>
                                          </p:val>
                                        </p:tav>
                                      </p:tavLst>
                                    </p:anim>
                                    <p:anim calcmode="lin" valueType="num">
                                      <p:cBhvr>
                                        <p:cTn id="17"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5"/>
                                        </p:tgtEl>
                                      </p:cBhvr>
                                    </p:animEffect>
                                  </p:childTnLst>
                                </p:cTn>
                              </p:par>
                            </p:childTnLst>
                          </p:cTn>
                        </p:par>
                        <p:par>
                          <p:cTn id="20" fill="hold">
                            <p:stCondLst>
                              <p:cond delay="1649"/>
                            </p:stCondLst>
                            <p:childTnLst>
                              <p:par>
                                <p:cTn id="21" presetID="22" presetClass="entr" presetSubtype="4"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down)">
                                      <p:cBhvr>
                                        <p:cTn id="2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2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pic>
        <p:nvPicPr>
          <p:cNvPr id="5" name="图片 4"/>
          <p:cNvPicPr>
            <a:picLocks noChangeAspect="1"/>
          </p:cNvPicPr>
          <p:nvPr/>
        </p:nvPicPr>
        <p:blipFill>
          <a:blip r:embed="rId3"/>
          <a:stretch>
            <a:fillRect/>
          </a:stretch>
        </p:blipFill>
        <p:spPr>
          <a:xfrm>
            <a:off x="179512" y="1691064"/>
            <a:ext cx="7478182" cy="2880000"/>
          </a:xfrm>
          <a:prstGeom prst="rect">
            <a:avLst/>
          </a:prstGeom>
        </p:spPr>
      </p:pic>
      <p:sp>
        <p:nvSpPr>
          <p:cNvPr id="7" name="文本框 6"/>
          <p:cNvSpPr txBox="1"/>
          <p:nvPr/>
        </p:nvSpPr>
        <p:spPr>
          <a:xfrm>
            <a:off x="7740352" y="2427734"/>
            <a:ext cx="1008112" cy="1569660"/>
          </a:xfrm>
          <a:prstGeom prst="rect">
            <a:avLst/>
          </a:prstGeom>
          <a:noFill/>
        </p:spPr>
        <p:txBody>
          <a:bodyPr wrap="square">
            <a:spAutoFit/>
          </a:bodyPr>
          <a:lstStyle/>
          <a:p>
            <a:pPr algn="ctr"/>
            <a:r>
              <a:rPr lang="zh-CN" altLang="zh-CN" sz="1600" dirty="0">
                <a:solidFill>
                  <a:srgbClr val="0070C0"/>
                </a:solidFill>
                <a:cs typeface="+mn-ea"/>
              </a:rPr>
              <a:t>钢水罐冷（热）修工位和铁水罐冷修工位示意图</a:t>
            </a:r>
            <a:endParaRPr lang="zh-CN" altLang="en-US" sz="1600" dirty="0">
              <a:solidFill>
                <a:srgbClr val="0070C0"/>
              </a:solidFill>
              <a:cs typeface="+mn-ea"/>
            </a:endParaRPr>
          </a:p>
        </p:txBody>
      </p:sp>
      <p:sp>
        <p:nvSpPr>
          <p:cNvPr id="6" name="矩形 5"/>
          <p:cNvSpPr/>
          <p:nvPr/>
        </p:nvSpPr>
        <p:spPr>
          <a:xfrm>
            <a:off x="467544" y="742119"/>
            <a:ext cx="7992888" cy="71494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（一）会议室、活动室、休息室、操作室、交接班室、</a:t>
            </a:r>
            <a:r>
              <a:rPr lang="zh-CN" altLang="en-US" sz="1600" dirty="0" smtClean="0"/>
              <a:t>更衣室（</a:t>
            </a:r>
            <a:r>
              <a:rPr lang="zh-CN" altLang="en-US" sz="1600" dirty="0"/>
              <a:t>含澡堂）</a:t>
            </a:r>
            <a:r>
              <a:rPr lang="zh-CN" altLang="en-US" sz="1600" dirty="0" smtClean="0"/>
              <a:t>等</a:t>
            </a:r>
            <a:r>
              <a:rPr lang="en-US" altLang="zh-CN" sz="1600" dirty="0" smtClean="0"/>
              <a:t>6</a:t>
            </a:r>
            <a:r>
              <a:rPr lang="zh-CN" altLang="en-US" sz="1600" dirty="0" smtClean="0"/>
              <a:t>类</a:t>
            </a:r>
            <a:r>
              <a:rPr lang="zh-CN" altLang="en-US" sz="1600" dirty="0"/>
              <a:t>人员聚集</a:t>
            </a:r>
            <a:r>
              <a:rPr lang="zh-CN" altLang="en-US" sz="1600" dirty="0" smtClean="0"/>
              <a:t>场所，以及</a:t>
            </a:r>
            <a:r>
              <a:rPr lang="zh-CN" altLang="en-US" sz="1600" dirty="0"/>
              <a:t>钢铁水罐冷（热）修工位</a:t>
            </a:r>
            <a:r>
              <a:rPr lang="zh-CN" altLang="en-US" sz="1600" dirty="0" smtClean="0"/>
              <a:t>设置在</a:t>
            </a:r>
            <a:r>
              <a:rPr lang="zh-CN" altLang="en-US" sz="1600" dirty="0"/>
              <a:t>铁水、钢水、液渣吊运跨的地坪区域</a:t>
            </a:r>
            <a:r>
              <a:rPr lang="zh-CN" altLang="en-US" sz="1600" dirty="0" smtClean="0"/>
              <a:t>内</a:t>
            </a:r>
            <a:endParaRPr lang="zh-CN" altLang="en-US" sz="1600" dirty="0"/>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10" name="文本框 9"/>
          <p:cNvSpPr txBox="1"/>
          <p:nvPr/>
        </p:nvSpPr>
        <p:spPr>
          <a:xfrm>
            <a:off x="985500" y="3742258"/>
            <a:ext cx="1879497" cy="584775"/>
          </a:xfrm>
          <a:prstGeom prst="rect">
            <a:avLst/>
          </a:prstGeom>
          <a:noFill/>
        </p:spPr>
        <p:txBody>
          <a:bodyPr wrap="square" anchor="ctr">
            <a:spAutoFit/>
          </a:bodyPr>
          <a:lstStyle/>
          <a:p>
            <a:pPr algn="ctr"/>
            <a:r>
              <a:rPr lang="zh-CN" altLang="en-US" sz="1600" dirty="0">
                <a:solidFill>
                  <a:srgbClr val="FF0000"/>
                </a:solidFill>
              </a:rPr>
              <a:t>钢包冷修与吊运不满足</a:t>
            </a:r>
            <a:r>
              <a:rPr lang="en-US" altLang="zh-CN" sz="1600" dirty="0">
                <a:solidFill>
                  <a:srgbClr val="FF0000"/>
                </a:solidFill>
              </a:rPr>
              <a:t>15</a:t>
            </a:r>
            <a:r>
              <a:rPr lang="zh-CN" altLang="en-US" sz="1600" dirty="0">
                <a:solidFill>
                  <a:srgbClr val="FF0000"/>
                </a:solidFill>
              </a:rPr>
              <a:t>米要求 </a:t>
            </a:r>
          </a:p>
        </p:txBody>
      </p:sp>
      <p:sp>
        <p:nvSpPr>
          <p:cNvPr id="12" name="文本框 11"/>
          <p:cNvSpPr txBox="1"/>
          <p:nvPr/>
        </p:nvSpPr>
        <p:spPr>
          <a:xfrm>
            <a:off x="3465889" y="3742259"/>
            <a:ext cx="1879497" cy="584775"/>
          </a:xfrm>
          <a:prstGeom prst="rect">
            <a:avLst/>
          </a:prstGeom>
          <a:noFill/>
        </p:spPr>
        <p:txBody>
          <a:bodyPr wrap="square" anchor="ctr">
            <a:spAutoFit/>
          </a:bodyPr>
          <a:lstStyle/>
          <a:p>
            <a:pPr algn="ctr"/>
            <a:r>
              <a:rPr lang="zh-CN" altLang="en-US" sz="1600" dirty="0">
                <a:solidFill>
                  <a:srgbClr val="FF0000"/>
                </a:solidFill>
              </a:rPr>
              <a:t>热修工位在吊运正下方</a:t>
            </a:r>
          </a:p>
        </p:txBody>
      </p:sp>
      <p:sp>
        <p:nvSpPr>
          <p:cNvPr id="7" name="文本框 6"/>
          <p:cNvSpPr txBox="1"/>
          <p:nvPr/>
        </p:nvSpPr>
        <p:spPr>
          <a:xfrm>
            <a:off x="6064130" y="3791225"/>
            <a:ext cx="2108270" cy="502702"/>
          </a:xfrm>
          <a:prstGeom prst="rect">
            <a:avLst/>
          </a:prstGeom>
          <a:noFill/>
        </p:spPr>
        <p:txBody>
          <a:bodyPr wrap="square">
            <a:spAutoFit/>
          </a:bodyPr>
          <a:lstStyle/>
          <a:p>
            <a:pPr marR="81280">
              <a:lnSpc>
                <a:spcPts val="1555"/>
              </a:lnSpc>
              <a:spcAft>
                <a:spcPts val="1000"/>
              </a:spcAft>
            </a:pPr>
            <a:r>
              <a:rPr lang="zh-CN" altLang="zh-CN" sz="1600" dirty="0">
                <a:solidFill>
                  <a:srgbClr val="0070C0"/>
                </a:solidFill>
                <a:cs typeface="+mn-ea"/>
              </a:rPr>
              <a:t>热修工位与熔融金属吊运</a:t>
            </a:r>
            <a:r>
              <a:rPr lang="en-US" altLang="zh-CN" sz="1600" dirty="0">
                <a:solidFill>
                  <a:srgbClr val="0070C0"/>
                </a:solidFill>
                <a:cs typeface="+mn-ea"/>
              </a:rPr>
              <a:t>区域超过15m</a:t>
            </a:r>
            <a:endParaRPr lang="zh-CN" altLang="en-US" sz="1600" dirty="0">
              <a:solidFill>
                <a:srgbClr val="0070C0"/>
              </a:solidFill>
              <a:cs typeface="+mn-ea"/>
            </a:endParaRPr>
          </a:p>
        </p:txBody>
      </p:sp>
      <p:pic>
        <p:nvPicPr>
          <p:cNvPr id="11" name="图片 10" descr="图示"/>
          <p:cNvPicPr>
            <a:picLocks noChangeAspect="1"/>
          </p:cNvPicPr>
          <p:nvPr/>
        </p:nvPicPr>
        <p:blipFill>
          <a:blip r:embed="rId3"/>
          <a:stretch>
            <a:fillRect/>
          </a:stretch>
        </p:blipFill>
        <p:spPr>
          <a:xfrm>
            <a:off x="5680254" y="1864233"/>
            <a:ext cx="3000000" cy="1800000"/>
          </a:xfrm>
          <a:prstGeom prst="rect">
            <a:avLst/>
          </a:prstGeom>
        </p:spPr>
      </p:pic>
      <p:sp>
        <p:nvSpPr>
          <p:cNvPr id="13" name="矩形 12"/>
          <p:cNvSpPr/>
          <p:nvPr/>
        </p:nvSpPr>
        <p:spPr>
          <a:xfrm>
            <a:off x="467544" y="742119"/>
            <a:ext cx="7992888" cy="71494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（一）会议室、活动室、休息室、操作室、交接班室、</a:t>
            </a:r>
            <a:r>
              <a:rPr lang="zh-CN" altLang="en-US" sz="1600" dirty="0" smtClean="0"/>
              <a:t>更衣室（</a:t>
            </a:r>
            <a:r>
              <a:rPr lang="zh-CN" altLang="en-US" sz="1600" dirty="0"/>
              <a:t>含澡堂）</a:t>
            </a:r>
            <a:r>
              <a:rPr lang="zh-CN" altLang="en-US" sz="1600" dirty="0" smtClean="0"/>
              <a:t>等</a:t>
            </a:r>
            <a:r>
              <a:rPr lang="en-US" altLang="zh-CN" sz="1600" dirty="0" smtClean="0"/>
              <a:t>6</a:t>
            </a:r>
            <a:r>
              <a:rPr lang="zh-CN" altLang="en-US" sz="1600" dirty="0" smtClean="0"/>
              <a:t>类</a:t>
            </a:r>
            <a:r>
              <a:rPr lang="zh-CN" altLang="en-US" sz="1600" dirty="0"/>
              <a:t>人员聚集</a:t>
            </a:r>
            <a:r>
              <a:rPr lang="zh-CN" altLang="en-US" sz="1600" dirty="0" smtClean="0"/>
              <a:t>场所，以及</a:t>
            </a:r>
            <a:r>
              <a:rPr lang="zh-CN" altLang="en-US" sz="1600" dirty="0"/>
              <a:t>钢铁水罐冷（热）修工位</a:t>
            </a:r>
            <a:r>
              <a:rPr lang="zh-CN" altLang="en-US" sz="1600" dirty="0" smtClean="0"/>
              <a:t>设置在</a:t>
            </a:r>
            <a:r>
              <a:rPr lang="zh-CN" altLang="en-US" sz="1600" dirty="0"/>
              <a:t>铁水、钢水、液渣吊运跨的地坪区域</a:t>
            </a:r>
            <a:r>
              <a:rPr lang="zh-CN" altLang="en-US" sz="1600" dirty="0" smtClean="0"/>
              <a:t>内</a:t>
            </a:r>
            <a:endParaRPr lang="zh-CN" altLang="en-US" sz="1600" dirty="0"/>
          </a:p>
        </p:txBody>
      </p:sp>
      <p:pic>
        <p:nvPicPr>
          <p:cNvPr id="3" name="图片 2"/>
          <p:cNvPicPr>
            <a:picLocks noChangeAspect="1"/>
          </p:cNvPicPr>
          <p:nvPr/>
        </p:nvPicPr>
        <p:blipFill>
          <a:blip r:embed="rId4"/>
          <a:stretch>
            <a:fillRect/>
          </a:stretch>
        </p:blipFill>
        <p:spPr>
          <a:xfrm>
            <a:off x="711334" y="1864233"/>
            <a:ext cx="2427828" cy="1800000"/>
          </a:xfrm>
          <a:prstGeom prst="rect">
            <a:avLst/>
          </a:prstGeom>
        </p:spPr>
      </p:pic>
      <p:pic>
        <p:nvPicPr>
          <p:cNvPr id="5" name="图片 4"/>
          <p:cNvPicPr>
            <a:picLocks noChangeAspect="1"/>
          </p:cNvPicPr>
          <p:nvPr/>
        </p:nvPicPr>
        <p:blipFill>
          <a:blip r:embed="rId5"/>
          <a:stretch>
            <a:fillRect/>
          </a:stretch>
        </p:blipFill>
        <p:spPr>
          <a:xfrm>
            <a:off x="3205915" y="1870702"/>
            <a:ext cx="2436287" cy="1800000"/>
          </a:xfrm>
          <a:prstGeom prst="rect">
            <a:avLst/>
          </a:prstGeom>
        </p:spPr>
      </p:pic>
      <p:pic>
        <p:nvPicPr>
          <p:cNvPr id="8" name="图片 7"/>
          <p:cNvPicPr>
            <a:picLocks noChangeAspect="1"/>
          </p:cNvPicPr>
          <p:nvPr/>
        </p:nvPicPr>
        <p:blipFill>
          <a:blip r:embed="rId6"/>
          <a:stretch>
            <a:fillRect/>
          </a:stretch>
        </p:blipFill>
        <p:spPr>
          <a:xfrm>
            <a:off x="3287014" y="1932531"/>
            <a:ext cx="357750" cy="357333"/>
          </a:xfrm>
          <a:prstGeom prst="rect">
            <a:avLst/>
          </a:prstGeom>
        </p:spPr>
      </p:pic>
      <p:pic>
        <p:nvPicPr>
          <p:cNvPr id="9" name="图片 8"/>
          <p:cNvPicPr>
            <a:picLocks noChangeAspect="1"/>
          </p:cNvPicPr>
          <p:nvPr/>
        </p:nvPicPr>
        <p:blipFill>
          <a:blip r:embed="rId6"/>
          <a:stretch>
            <a:fillRect/>
          </a:stretch>
        </p:blipFill>
        <p:spPr>
          <a:xfrm>
            <a:off x="792725" y="1923678"/>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383778"/>
            <a:ext cx="7992888" cy="666849"/>
          </a:xfrm>
          <a:prstGeom prst="rect">
            <a:avLst/>
          </a:prstGeom>
        </p:spPr>
        <p:txBody>
          <a:bodyPr wrap="square">
            <a:spAutoFit/>
          </a:bodyPr>
          <a:lstStyle/>
          <a:p>
            <a:pPr indent="406400" algn="just" hangingPunct="0">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r>
              <a:rPr kumimoji="0" lang="zh-CN" altLang="en-US" sz="16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 </a:t>
            </a:r>
            <a:endParaRPr kumimoji="0" lang="en-US" altLang="zh-CN" sz="16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a:p>
            <a:pPr indent="360680" algn="just" hangingPunct="0"/>
            <a:r>
              <a:rPr lang="zh-CN" altLang="zh-CN" sz="1400" kern="0" dirty="0">
                <a:effectLst/>
                <a:latin typeface="+mn-ea"/>
                <a:cs typeface="宋体" panose="02010600030101010101" pitchFamily="2" charset="-122"/>
              </a:rPr>
              <a:t>（</a:t>
            </a:r>
            <a:r>
              <a:rPr lang="en-US" altLang="zh-CN" sz="1400" dirty="0">
                <a:solidFill>
                  <a:prstClr val="black"/>
                </a:solidFill>
                <a:latin typeface="+mn-ea"/>
              </a:rPr>
              <a:t>1</a:t>
            </a:r>
            <a:r>
              <a:rPr lang="zh-CN" altLang="zh-CN" sz="1400" kern="0" dirty="0">
                <a:effectLst/>
                <a:latin typeface="+mn-ea"/>
                <a:cs typeface="宋体" panose="02010600030101010101" pitchFamily="2" charset="-122"/>
              </a:rPr>
              <a:t>）生产期间炉前出铁场内</a:t>
            </a:r>
            <a:r>
              <a:rPr lang="zh-CN" altLang="zh-CN" sz="1400" kern="100" dirty="0">
                <a:effectLst/>
                <a:latin typeface="+mn-ea"/>
                <a:cs typeface="Times New Roman" panose="02020603050405020304" charset="0"/>
              </a:rPr>
              <a:t>距离高炉主沟、铁沟边沿</a:t>
            </a:r>
            <a:r>
              <a:rPr lang="en-US" altLang="zh-CN" sz="1400" kern="100" dirty="0">
                <a:effectLst/>
                <a:latin typeface="+mn-ea"/>
                <a:cs typeface="Times New Roman" panose="02020603050405020304" charset="0"/>
              </a:rPr>
              <a:t>3</a:t>
            </a:r>
            <a:r>
              <a:rPr lang="zh-CN" altLang="zh-CN" sz="1400" kern="100" dirty="0">
                <a:effectLst/>
                <a:latin typeface="+mn-ea"/>
                <a:cs typeface="Times New Roman" panose="02020603050405020304" charset="0"/>
              </a:rPr>
              <a:t>米以内区域，存在积水。</a:t>
            </a:r>
          </a:p>
        </p:txBody>
      </p:sp>
      <p:sp>
        <p:nvSpPr>
          <p:cNvPr id="6" name="文本框 5"/>
          <p:cNvSpPr txBox="1"/>
          <p:nvPr/>
        </p:nvSpPr>
        <p:spPr>
          <a:xfrm>
            <a:off x="3563888" y="4155926"/>
            <a:ext cx="2071563" cy="338554"/>
          </a:xfrm>
          <a:prstGeom prst="rect">
            <a:avLst/>
          </a:prstGeom>
          <a:noFill/>
        </p:spPr>
        <p:txBody>
          <a:bodyPr wrap="square">
            <a:spAutoFit/>
          </a:bodyPr>
          <a:lstStyle/>
          <a:p>
            <a:r>
              <a:rPr lang="zh-CN" altLang="en-US" sz="1600" dirty="0">
                <a:solidFill>
                  <a:srgbClr val="0070C0"/>
                </a:solidFill>
                <a:cs typeface="+mn-ea"/>
              </a:rPr>
              <a:t>铁沟、主沟内无积水</a:t>
            </a:r>
          </a:p>
        </p:txBody>
      </p:sp>
      <p:pic>
        <p:nvPicPr>
          <p:cNvPr id="9" name="图片 8"/>
          <p:cNvPicPr>
            <a:picLocks noChangeAspect="1"/>
          </p:cNvPicPr>
          <p:nvPr/>
        </p:nvPicPr>
        <p:blipFill>
          <a:blip r:embed="rId3"/>
          <a:stretch>
            <a:fillRect/>
          </a:stretch>
        </p:blipFill>
        <p:spPr>
          <a:xfrm>
            <a:off x="2411760" y="2203276"/>
            <a:ext cx="1735918" cy="1800000"/>
          </a:xfrm>
          <a:prstGeom prst="rect">
            <a:avLst/>
          </a:prstGeom>
        </p:spPr>
      </p:pic>
      <p:pic>
        <p:nvPicPr>
          <p:cNvPr id="11" name="图片 10"/>
          <p:cNvPicPr>
            <a:picLocks noChangeAspect="1"/>
          </p:cNvPicPr>
          <p:nvPr/>
        </p:nvPicPr>
        <p:blipFill>
          <a:blip r:embed="rId4"/>
          <a:stretch>
            <a:fillRect/>
          </a:stretch>
        </p:blipFill>
        <p:spPr>
          <a:xfrm>
            <a:off x="5220072" y="2203276"/>
            <a:ext cx="1883030" cy="1800000"/>
          </a:xfrm>
          <a:prstGeom prst="rect">
            <a:avLst/>
          </a:prstGeom>
        </p:spPr>
      </p:pic>
      <p:pic>
        <p:nvPicPr>
          <p:cNvPr id="12" name="Picture 47"/>
          <p:cNvPicPr>
            <a:picLocks noChangeAspect="1" noChangeArrowheads="1"/>
          </p:cNvPicPr>
          <p:nvPr/>
        </p:nvPicPr>
        <p:blipFill>
          <a:blip r:embed="rId5"/>
          <a:srcRect/>
          <a:stretch>
            <a:fillRect/>
          </a:stretch>
        </p:blipFill>
        <p:spPr bwMode="auto">
          <a:xfrm>
            <a:off x="2459577" y="2298622"/>
            <a:ext cx="380932" cy="381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7"/>
          <p:cNvPicPr>
            <a:picLocks noChangeAspect="1" noChangeArrowheads="1"/>
          </p:cNvPicPr>
          <p:nvPr/>
        </p:nvPicPr>
        <p:blipFill>
          <a:blip r:embed="rId5"/>
          <a:srcRect/>
          <a:stretch>
            <a:fillRect/>
          </a:stretch>
        </p:blipFill>
        <p:spPr bwMode="auto">
          <a:xfrm>
            <a:off x="5321422" y="2261232"/>
            <a:ext cx="380932" cy="381000"/>
          </a:xfrm>
          <a:prstGeom prst="rect">
            <a:avLst/>
          </a:prstGeom>
          <a:noFill/>
          <a:extLst>
            <a:ext uri="{909E8E84-426E-40DD-AFC4-6F175D3DCCD1}">
              <a14:hiddenFill xmlns:a14="http://schemas.microsoft.com/office/drawing/2010/main">
                <a:solidFill>
                  <a:srgbClr val="FFFFFF"/>
                </a:solidFill>
              </a14:hiddenFill>
            </a:ext>
          </a:extLst>
        </p:spPr>
      </p:pic>
      <p:sp>
        <p:nvSpPr>
          <p:cNvPr id="10" name="矩形 9"/>
          <p:cNvSpPr/>
          <p:nvPr/>
        </p:nvSpPr>
        <p:spPr>
          <a:xfrm>
            <a:off x="467544" y="742120"/>
            <a:ext cx="8064896" cy="677502"/>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smtClean="0"/>
              <a:t>（</a:t>
            </a:r>
            <a:r>
              <a:rPr lang="zh-CN" altLang="zh-CN" sz="1600" dirty="0" smtClean="0"/>
              <a:t>二</a:t>
            </a:r>
            <a:r>
              <a:rPr lang="zh-CN" altLang="zh-CN" sz="1600" dirty="0"/>
              <a:t>）生产期间冶炼、精炼和铸造生产区域的事故坑、炉下渣坑，以及熔融金属泄漏和喷溅影响范围内的炉前平台、炉基区域、厂房内吊运和地面运输通道等</a:t>
            </a:r>
            <a:r>
              <a:rPr lang="en-US" altLang="zh-CN" sz="1600" dirty="0"/>
              <a:t>6</a:t>
            </a:r>
            <a:r>
              <a:rPr lang="zh-CN" altLang="zh-CN" sz="1600" dirty="0"/>
              <a:t>类区域存在</a:t>
            </a:r>
            <a:r>
              <a:rPr lang="zh-CN" altLang="zh-CN" sz="1600" dirty="0" smtClean="0"/>
              <a:t>积水</a:t>
            </a:r>
            <a:endParaRPr lang="zh-CN" altLang="zh-CN" sz="1600" dirty="0"/>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398560"/>
            <a:ext cx="8136904" cy="882293"/>
          </a:xfrm>
          <a:prstGeom prst="rect">
            <a:avLst/>
          </a:prstGeom>
        </p:spPr>
        <p:txBody>
          <a:bodyPr wrap="square">
            <a:spAutoFit/>
          </a:bodyPr>
          <a:lstStyle/>
          <a:p>
            <a:pPr indent="406400" algn="just" hangingPunct="0">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endParaRPr kumimoji="0" lang="en-US" altLang="zh-CN" sz="16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a:p>
            <a:pPr indent="360680" algn="just" hangingPunct="0"/>
            <a:r>
              <a:rPr lang="zh-CN" altLang="zh-CN" sz="1400" kern="0" dirty="0">
                <a:effectLst/>
                <a:latin typeface="仿宋" panose="02010609060101010101" pitchFamily="49" charset="-122"/>
                <a:ea typeface="仿宋_GB2312"/>
                <a:cs typeface="宋体" panose="02010600030101010101" pitchFamily="2" charset="-122"/>
              </a:rPr>
              <a:t>（</a:t>
            </a:r>
            <a:r>
              <a:rPr lang="en-US" altLang="zh-CN" sz="1400" dirty="0">
                <a:solidFill>
                  <a:prstClr val="black"/>
                </a:solidFill>
                <a:latin typeface="Arial" panose="020B0604020202020204"/>
                <a:ea typeface="微软雅黑" panose="020B0503020204020204" pitchFamily="34" charset="-122"/>
              </a:rPr>
              <a:t>2</a:t>
            </a:r>
            <a:r>
              <a:rPr lang="zh-CN" altLang="zh-CN" sz="1400" dirty="0">
                <a:solidFill>
                  <a:prstClr val="black"/>
                </a:solidFill>
                <a:latin typeface="Arial" panose="020B0604020202020204"/>
                <a:ea typeface="微软雅黑" panose="020B0503020204020204" pitchFamily="34" charset="-122"/>
              </a:rPr>
              <a:t>）生产期间炼钢渣跨、铁水预处理、转炉、电弧炉、感应炉、精炼炉、连铸、矿热炉的炉前作业平台和炉下事故坑、渣坑，以及厂房内的熔融金属吊运通道和厂房内的地面运输通道，存在积水。</a:t>
            </a:r>
            <a:endParaRPr lang="zh-CN" altLang="zh-CN" sz="1600" kern="100" dirty="0">
              <a:effectLst/>
              <a:latin typeface="Calibri" panose="020F0502020204030204" pitchFamily="34" charset="0"/>
              <a:ea typeface="仿宋_GB2312"/>
              <a:cs typeface="Times New Roman" panose="02020603050405020304" charset="0"/>
            </a:endParaRPr>
          </a:p>
        </p:txBody>
      </p:sp>
      <p:sp>
        <p:nvSpPr>
          <p:cNvPr id="8" name="文本框 7"/>
          <p:cNvSpPr txBox="1"/>
          <p:nvPr/>
        </p:nvSpPr>
        <p:spPr>
          <a:xfrm>
            <a:off x="2404761" y="4155926"/>
            <a:ext cx="1730480" cy="338554"/>
          </a:xfrm>
          <a:prstGeom prst="rect">
            <a:avLst/>
          </a:prstGeom>
          <a:noFill/>
        </p:spPr>
        <p:txBody>
          <a:bodyPr wrap="square">
            <a:spAutoFit/>
          </a:bodyPr>
          <a:lstStyle/>
          <a:p>
            <a:r>
              <a:rPr lang="zh-CN" altLang="en-US" sz="1600" dirty="0">
                <a:solidFill>
                  <a:srgbClr val="FF0000"/>
                </a:solidFill>
                <a:cs typeface="+mn-ea"/>
              </a:rPr>
              <a:t>炉台积水未清理</a:t>
            </a:r>
          </a:p>
        </p:txBody>
      </p:sp>
      <p:sp>
        <p:nvSpPr>
          <p:cNvPr id="10" name="文本框 9"/>
          <p:cNvSpPr txBox="1"/>
          <p:nvPr/>
        </p:nvSpPr>
        <p:spPr>
          <a:xfrm>
            <a:off x="4474383" y="4155926"/>
            <a:ext cx="1836204" cy="338554"/>
          </a:xfrm>
          <a:prstGeom prst="rect">
            <a:avLst/>
          </a:prstGeom>
          <a:noFill/>
        </p:spPr>
        <p:txBody>
          <a:bodyPr wrap="square">
            <a:spAutoFit/>
          </a:bodyPr>
          <a:lstStyle/>
          <a:p>
            <a:r>
              <a:rPr lang="zh-CN" altLang="en-US" sz="1600" dirty="0">
                <a:solidFill>
                  <a:srgbClr val="FF0000"/>
                </a:solidFill>
                <a:cs typeface="+mn-ea"/>
              </a:rPr>
              <a:t>炉下存在积水现象</a:t>
            </a:r>
          </a:p>
        </p:txBody>
      </p:sp>
      <p:sp>
        <p:nvSpPr>
          <p:cNvPr id="9" name="矩形 8"/>
          <p:cNvSpPr/>
          <p:nvPr/>
        </p:nvSpPr>
        <p:spPr>
          <a:xfrm>
            <a:off x="467544" y="742119"/>
            <a:ext cx="8064896"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smtClean="0"/>
              <a:t>（</a:t>
            </a:r>
            <a:r>
              <a:rPr lang="zh-CN" altLang="zh-CN" sz="1600" dirty="0" smtClean="0"/>
              <a:t>二</a:t>
            </a:r>
            <a:r>
              <a:rPr lang="zh-CN" altLang="zh-CN" sz="1600" dirty="0"/>
              <a:t>）生产期间冶炼、精炼和铸造生产区域的事故坑、炉下渣坑，以及熔融金属泄漏和喷溅影响范围内的炉前平台、炉基区域、厂房内吊运和地面运输通道等</a:t>
            </a:r>
            <a:r>
              <a:rPr lang="en-US" altLang="zh-CN" sz="1600" dirty="0"/>
              <a:t>6</a:t>
            </a:r>
            <a:r>
              <a:rPr lang="zh-CN" altLang="zh-CN" sz="1600" dirty="0"/>
              <a:t>类区域存在</a:t>
            </a:r>
            <a:r>
              <a:rPr lang="zh-CN" altLang="zh-CN" sz="1600" dirty="0" smtClean="0"/>
              <a:t>积水</a:t>
            </a:r>
            <a:endParaRPr lang="zh-CN" altLang="zh-CN" sz="1600" dirty="0"/>
          </a:p>
        </p:txBody>
      </p:sp>
      <p:pic>
        <p:nvPicPr>
          <p:cNvPr id="3" name="图片 2"/>
          <p:cNvPicPr>
            <a:picLocks noChangeAspect="1"/>
          </p:cNvPicPr>
          <p:nvPr/>
        </p:nvPicPr>
        <p:blipFill>
          <a:blip r:embed="rId3"/>
          <a:stretch>
            <a:fillRect/>
          </a:stretch>
        </p:blipFill>
        <p:spPr>
          <a:xfrm>
            <a:off x="2035975" y="2306034"/>
            <a:ext cx="2081085" cy="1800000"/>
          </a:xfrm>
          <a:prstGeom prst="rect">
            <a:avLst/>
          </a:prstGeom>
        </p:spPr>
      </p:pic>
      <p:pic>
        <p:nvPicPr>
          <p:cNvPr id="7" name="图片 6"/>
          <p:cNvPicPr>
            <a:picLocks noChangeAspect="1"/>
          </p:cNvPicPr>
          <p:nvPr/>
        </p:nvPicPr>
        <p:blipFill>
          <a:blip r:embed="rId4"/>
          <a:stretch>
            <a:fillRect/>
          </a:stretch>
        </p:blipFill>
        <p:spPr>
          <a:xfrm>
            <a:off x="4283968" y="2312577"/>
            <a:ext cx="2112014" cy="1800000"/>
          </a:xfrm>
          <a:prstGeom prst="rect">
            <a:avLst/>
          </a:prstGeom>
        </p:spPr>
      </p:pic>
      <p:pic>
        <p:nvPicPr>
          <p:cNvPr id="11" name="图片 10"/>
          <p:cNvPicPr>
            <a:picLocks noChangeAspect="1"/>
          </p:cNvPicPr>
          <p:nvPr/>
        </p:nvPicPr>
        <p:blipFill>
          <a:blip r:embed="rId5"/>
          <a:stretch>
            <a:fillRect/>
          </a:stretch>
        </p:blipFill>
        <p:spPr>
          <a:xfrm>
            <a:off x="4357121" y="2363719"/>
            <a:ext cx="357750" cy="357333"/>
          </a:xfrm>
          <a:prstGeom prst="rect">
            <a:avLst/>
          </a:prstGeom>
        </p:spPr>
      </p:pic>
      <p:pic>
        <p:nvPicPr>
          <p:cNvPr id="12" name="图片 11"/>
          <p:cNvPicPr>
            <a:picLocks noChangeAspect="1"/>
          </p:cNvPicPr>
          <p:nvPr/>
        </p:nvPicPr>
        <p:blipFill>
          <a:blip r:embed="rId5"/>
          <a:stretch>
            <a:fillRect/>
          </a:stretch>
        </p:blipFill>
        <p:spPr>
          <a:xfrm>
            <a:off x="2123728" y="2363719"/>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419622"/>
            <a:ext cx="7992888" cy="666849"/>
          </a:xfrm>
          <a:prstGeom prst="rect">
            <a:avLst/>
          </a:prstGeom>
        </p:spPr>
        <p:txBody>
          <a:bodyPr wrap="square">
            <a:spAutoFit/>
          </a:bodyPr>
          <a:lstStyle/>
          <a:p>
            <a:pPr indent="406400" algn="just" hangingPunct="0">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r>
              <a:rPr kumimoji="0" lang="zh-CN" altLang="en-US" sz="16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 </a:t>
            </a:r>
            <a:endParaRPr kumimoji="0" lang="en-US" altLang="zh-CN" sz="16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a:p>
            <a:pPr indent="360680" algn="just" hangingPunct="0"/>
            <a:r>
              <a:rPr lang="zh-CN" altLang="zh-CN" sz="1400" kern="100" dirty="0">
                <a:effectLst/>
                <a:latin typeface="+mn-ea"/>
                <a:cs typeface="Times New Roman" panose="02020603050405020304" charset="0"/>
              </a:rPr>
              <a:t>（</a:t>
            </a:r>
            <a:r>
              <a:rPr lang="en-US" altLang="zh-CN" sz="1400" kern="100" dirty="0">
                <a:effectLst/>
                <a:latin typeface="+mn-ea"/>
                <a:cs typeface="Times New Roman" panose="02020603050405020304" charset="0"/>
              </a:rPr>
              <a:t>3</a:t>
            </a:r>
            <a:r>
              <a:rPr lang="zh-CN" altLang="zh-CN" sz="1400" kern="100" dirty="0">
                <a:effectLst/>
                <a:latin typeface="+mn-ea"/>
                <a:cs typeface="Times New Roman" panose="02020603050405020304" charset="0"/>
              </a:rPr>
              <a:t>）</a:t>
            </a:r>
            <a:r>
              <a:rPr lang="zh-CN" altLang="zh-CN" sz="1400" kern="0" dirty="0">
                <a:effectLst/>
                <a:latin typeface="+mn-ea"/>
                <a:cs typeface="宋体" panose="02010600030101010101" pitchFamily="2" charset="-122"/>
              </a:rPr>
              <a:t>生产期间</a:t>
            </a:r>
            <a:r>
              <a:rPr lang="zh-CN" altLang="zh-CN" sz="1400" kern="100" dirty="0">
                <a:effectLst/>
                <a:latin typeface="+mn-ea"/>
                <a:cs typeface="Times New Roman" panose="02020603050405020304" charset="0"/>
              </a:rPr>
              <a:t>炼钢钢锭浇注坑内、浇注车运行轨道区域内，存在积水。</a:t>
            </a:r>
          </a:p>
        </p:txBody>
      </p:sp>
      <p:sp>
        <p:nvSpPr>
          <p:cNvPr id="9" name="文本框 8"/>
          <p:cNvSpPr txBox="1"/>
          <p:nvPr/>
        </p:nvSpPr>
        <p:spPr>
          <a:xfrm>
            <a:off x="2283437" y="3992933"/>
            <a:ext cx="2016224" cy="338554"/>
          </a:xfrm>
          <a:prstGeom prst="rect">
            <a:avLst/>
          </a:prstGeom>
          <a:noFill/>
        </p:spPr>
        <p:txBody>
          <a:bodyPr wrap="square">
            <a:spAutoFit/>
          </a:bodyPr>
          <a:lstStyle/>
          <a:p>
            <a:r>
              <a:rPr lang="zh-CN" altLang="en-US" sz="1600" dirty="0">
                <a:solidFill>
                  <a:srgbClr val="0070C0"/>
                </a:solidFill>
                <a:cs typeface="+mn-ea"/>
              </a:rPr>
              <a:t>钢锭浇注坑内无积水</a:t>
            </a:r>
          </a:p>
        </p:txBody>
      </p:sp>
      <p:sp>
        <p:nvSpPr>
          <p:cNvPr id="11" name="文本框 10"/>
          <p:cNvSpPr txBox="1"/>
          <p:nvPr/>
        </p:nvSpPr>
        <p:spPr>
          <a:xfrm>
            <a:off x="4887214" y="3992933"/>
            <a:ext cx="1872208" cy="338554"/>
          </a:xfrm>
          <a:prstGeom prst="rect">
            <a:avLst/>
          </a:prstGeom>
          <a:noFill/>
        </p:spPr>
        <p:txBody>
          <a:bodyPr wrap="square">
            <a:spAutoFit/>
          </a:bodyPr>
          <a:lstStyle/>
          <a:p>
            <a:r>
              <a:rPr lang="zh-CN" altLang="en-US" sz="1600" dirty="0">
                <a:solidFill>
                  <a:srgbClr val="0070C0"/>
                </a:solidFill>
                <a:cs typeface="+mn-ea"/>
              </a:rPr>
              <a:t>浇注车轨道无积水</a:t>
            </a:r>
          </a:p>
        </p:txBody>
      </p:sp>
      <p:sp>
        <p:nvSpPr>
          <p:cNvPr id="10" name="矩形 9"/>
          <p:cNvSpPr/>
          <p:nvPr/>
        </p:nvSpPr>
        <p:spPr>
          <a:xfrm>
            <a:off x="467544" y="742119"/>
            <a:ext cx="8064896"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smtClean="0"/>
              <a:t>（</a:t>
            </a:r>
            <a:r>
              <a:rPr lang="zh-CN" altLang="zh-CN" sz="1600" dirty="0" smtClean="0"/>
              <a:t>二</a:t>
            </a:r>
            <a:r>
              <a:rPr lang="zh-CN" altLang="zh-CN" sz="1600" dirty="0"/>
              <a:t>）生产期间冶炼、精炼和铸造生产区域的事故坑、炉下渣坑，以及熔融金属泄漏和喷溅影响范围内的炉前平台、炉基区域、厂房内吊运和地面运输通道等</a:t>
            </a:r>
            <a:r>
              <a:rPr lang="en-US" altLang="zh-CN" sz="1600" dirty="0"/>
              <a:t>6</a:t>
            </a:r>
            <a:r>
              <a:rPr lang="zh-CN" altLang="zh-CN" sz="1600" dirty="0"/>
              <a:t>类区域存在</a:t>
            </a:r>
            <a:r>
              <a:rPr lang="zh-CN" altLang="zh-CN" sz="1600" dirty="0" smtClean="0"/>
              <a:t>积水</a:t>
            </a:r>
            <a:endParaRPr lang="zh-CN" altLang="zh-CN" sz="1600" dirty="0"/>
          </a:p>
        </p:txBody>
      </p:sp>
      <p:pic>
        <p:nvPicPr>
          <p:cNvPr id="3" name="图片 2"/>
          <p:cNvPicPr>
            <a:picLocks noChangeAspect="1"/>
          </p:cNvPicPr>
          <p:nvPr/>
        </p:nvPicPr>
        <p:blipFill>
          <a:blip r:embed="rId3"/>
          <a:stretch>
            <a:fillRect/>
          </a:stretch>
        </p:blipFill>
        <p:spPr>
          <a:xfrm>
            <a:off x="2065137" y="2161361"/>
            <a:ext cx="2362847" cy="1800000"/>
          </a:xfrm>
          <a:prstGeom prst="rect">
            <a:avLst/>
          </a:prstGeom>
        </p:spPr>
      </p:pic>
      <p:pic>
        <p:nvPicPr>
          <p:cNvPr id="5" name="图片 4"/>
          <p:cNvPicPr>
            <a:picLocks noChangeAspect="1"/>
          </p:cNvPicPr>
          <p:nvPr/>
        </p:nvPicPr>
        <p:blipFill>
          <a:blip r:embed="rId4"/>
          <a:stretch>
            <a:fillRect/>
          </a:stretch>
        </p:blipFill>
        <p:spPr>
          <a:xfrm>
            <a:off x="4526393" y="2161361"/>
            <a:ext cx="2508522" cy="1800000"/>
          </a:xfrm>
          <a:prstGeom prst="rect">
            <a:avLst/>
          </a:prstGeom>
        </p:spPr>
      </p:pic>
      <p:pic>
        <p:nvPicPr>
          <p:cNvPr id="6" name="图片 5"/>
          <p:cNvPicPr>
            <a:picLocks noChangeAspect="1"/>
          </p:cNvPicPr>
          <p:nvPr/>
        </p:nvPicPr>
        <p:blipFill>
          <a:blip r:embed="rId5"/>
          <a:stretch>
            <a:fillRect/>
          </a:stretch>
        </p:blipFill>
        <p:spPr>
          <a:xfrm>
            <a:off x="4572000" y="2218384"/>
            <a:ext cx="357750" cy="357333"/>
          </a:xfrm>
          <a:prstGeom prst="rect">
            <a:avLst/>
          </a:prstGeom>
        </p:spPr>
      </p:pic>
      <p:pic>
        <p:nvPicPr>
          <p:cNvPr id="12" name="图片 11"/>
          <p:cNvPicPr>
            <a:picLocks noChangeAspect="1"/>
          </p:cNvPicPr>
          <p:nvPr/>
        </p:nvPicPr>
        <p:blipFill>
          <a:blip r:embed="rId5"/>
          <a:stretch>
            <a:fillRect/>
          </a:stretch>
        </p:blipFill>
        <p:spPr>
          <a:xfrm>
            <a:off x="2109085" y="2215193"/>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419622"/>
            <a:ext cx="7992888" cy="1097736"/>
          </a:xfrm>
          <a:prstGeom prst="rect">
            <a:avLst/>
          </a:prstGeom>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不判定为重大事故隐患的情形：</a:t>
            </a:r>
            <a:r>
              <a:rPr kumimoji="0" lang="zh-CN" altLang="en-US" sz="16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 </a:t>
            </a:r>
            <a:endParaRPr kumimoji="0" lang="en-US" altLang="zh-CN" sz="16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a:p>
            <a:pPr indent="360680" algn="just" hangingPunct="0"/>
            <a:r>
              <a:rPr lang="zh-CN" altLang="zh-CN" sz="1400" kern="100" dirty="0">
                <a:effectLst/>
                <a:latin typeface="+mn-ea"/>
                <a:cs typeface="Times New Roman" panose="02020603050405020304" charset="0"/>
              </a:rPr>
              <a:t>（</a:t>
            </a:r>
            <a:r>
              <a:rPr lang="en-US" altLang="zh-CN" sz="1400" kern="100" dirty="0">
                <a:effectLst/>
                <a:latin typeface="+mn-ea"/>
                <a:cs typeface="Times New Roman" panose="02020603050405020304" charset="0"/>
              </a:rPr>
              <a:t>1</a:t>
            </a:r>
            <a:r>
              <a:rPr lang="zh-CN" altLang="zh-CN" sz="1400" kern="100" dirty="0">
                <a:effectLst/>
                <a:latin typeface="+mn-ea"/>
                <a:cs typeface="Times New Roman" panose="02020603050405020304" charset="0"/>
              </a:rPr>
              <a:t>）生产期间</a:t>
            </a:r>
            <a:r>
              <a:rPr lang="zh-CN" altLang="zh-CN" sz="1400" kern="0" dirty="0">
                <a:effectLst/>
                <a:latin typeface="+mn-ea"/>
                <a:cs typeface="宋体" panose="02010600030101010101" pitchFamily="2" charset="-122"/>
              </a:rPr>
              <a:t>炉前出铁场内</a:t>
            </a:r>
            <a:r>
              <a:rPr lang="zh-CN" altLang="zh-CN" sz="1400" kern="100" dirty="0">
                <a:effectLst/>
                <a:latin typeface="+mn-ea"/>
                <a:cs typeface="Times New Roman" panose="02020603050405020304" charset="0"/>
              </a:rPr>
              <a:t>距离高炉主沟、铁沟边沿</a:t>
            </a:r>
            <a:r>
              <a:rPr lang="en-US" altLang="zh-CN" sz="1400" kern="100" dirty="0">
                <a:effectLst/>
                <a:latin typeface="+mn-ea"/>
                <a:cs typeface="Times New Roman" panose="02020603050405020304" charset="0"/>
              </a:rPr>
              <a:t>3</a:t>
            </a:r>
            <a:r>
              <a:rPr lang="zh-CN" altLang="zh-CN" sz="1400" kern="100" dirty="0">
                <a:effectLst/>
                <a:latin typeface="+mn-ea"/>
                <a:cs typeface="Times New Roman" panose="02020603050405020304" charset="0"/>
              </a:rPr>
              <a:t>米以内区域潮湿</a:t>
            </a:r>
            <a:r>
              <a:rPr lang="zh-CN" altLang="zh-CN" sz="1400" kern="100" dirty="0" smtClean="0">
                <a:effectLst/>
                <a:latin typeface="+mn-ea"/>
                <a:cs typeface="Times New Roman" panose="02020603050405020304" charset="0"/>
              </a:rPr>
              <a:t>。</a:t>
            </a:r>
            <a:endParaRPr lang="en-US" altLang="zh-CN" sz="1400" kern="100" dirty="0" smtClean="0">
              <a:effectLst/>
              <a:latin typeface="+mn-ea"/>
              <a:cs typeface="Times New Roman" panose="02020603050405020304" charset="0"/>
            </a:endParaRPr>
          </a:p>
          <a:p>
            <a:pPr indent="360680" algn="just" hangingPunct="0"/>
            <a:r>
              <a:rPr lang="zh-CN" altLang="zh-CN" sz="1400" kern="100" dirty="0">
                <a:latin typeface="+mn-ea"/>
                <a:cs typeface="Times New Roman" panose="02020603050405020304" charset="0"/>
              </a:rPr>
              <a:t>（</a:t>
            </a:r>
            <a:r>
              <a:rPr lang="en-US" altLang="zh-CN" sz="1400" kern="100" dirty="0">
                <a:latin typeface="+mn-ea"/>
                <a:cs typeface="Times New Roman" panose="02020603050405020304" charset="0"/>
              </a:rPr>
              <a:t>2</a:t>
            </a:r>
            <a:r>
              <a:rPr lang="zh-CN" altLang="zh-CN" sz="1400" kern="100" dirty="0">
                <a:latin typeface="+mn-ea"/>
                <a:cs typeface="Times New Roman" panose="02020603050405020304" charset="0"/>
              </a:rPr>
              <a:t>）生产期间炼钢渣跨、铁水预处理、转炉、电弧炉、感应炉、精炼炉、连铸、矿热炉的炉前作业平台和炉下事故坑、渣坑，以及厂房内的熔融金属吊运通道和厂房内的地面运输通道潮湿</a:t>
            </a:r>
            <a:r>
              <a:rPr lang="zh-CN" altLang="zh-CN" sz="1400" kern="100" dirty="0" smtClean="0">
                <a:latin typeface="+mn-ea"/>
                <a:cs typeface="Times New Roman" panose="02020603050405020304" charset="0"/>
              </a:rPr>
              <a:t>。</a:t>
            </a:r>
            <a:endParaRPr lang="zh-CN" altLang="zh-CN" sz="1600" kern="100" dirty="0">
              <a:effectLst/>
              <a:latin typeface="+mn-ea"/>
              <a:cs typeface="Times New Roman" panose="02020603050405020304" charset="0"/>
            </a:endParaRPr>
          </a:p>
        </p:txBody>
      </p:sp>
      <p:sp>
        <p:nvSpPr>
          <p:cNvPr id="10" name="文本框 9"/>
          <p:cNvSpPr txBox="1"/>
          <p:nvPr/>
        </p:nvSpPr>
        <p:spPr>
          <a:xfrm>
            <a:off x="1043608" y="4383926"/>
            <a:ext cx="3312368" cy="338554"/>
          </a:xfrm>
          <a:prstGeom prst="rect">
            <a:avLst/>
          </a:prstGeom>
          <a:noFill/>
        </p:spPr>
        <p:txBody>
          <a:bodyPr wrap="square">
            <a:spAutoFit/>
          </a:bodyPr>
          <a:lstStyle/>
          <a:p>
            <a:r>
              <a:rPr lang="zh-CN" altLang="en-US" sz="1600" dirty="0" smtClean="0">
                <a:solidFill>
                  <a:srgbClr val="0070C0"/>
                </a:solidFill>
                <a:cs typeface="+mn-ea"/>
              </a:rPr>
              <a:t>铁沟</a:t>
            </a:r>
            <a:r>
              <a:rPr lang="en-US" altLang="zh-CN" sz="1600" dirty="0" smtClean="0">
                <a:solidFill>
                  <a:srgbClr val="0070C0"/>
                </a:solidFill>
                <a:cs typeface="+mn-ea"/>
              </a:rPr>
              <a:t>3</a:t>
            </a:r>
            <a:r>
              <a:rPr lang="zh-CN" altLang="en-US" sz="1600" dirty="0" smtClean="0">
                <a:solidFill>
                  <a:srgbClr val="0070C0"/>
                </a:solidFill>
                <a:cs typeface="+mn-ea"/>
              </a:rPr>
              <a:t>米</a:t>
            </a:r>
            <a:r>
              <a:rPr lang="zh-CN" altLang="en-US" sz="1600" dirty="0">
                <a:solidFill>
                  <a:srgbClr val="0070C0"/>
                </a:solidFill>
                <a:cs typeface="+mn-ea"/>
              </a:rPr>
              <a:t>内潮湿，不判定重大隐患 </a:t>
            </a:r>
          </a:p>
        </p:txBody>
      </p:sp>
      <p:sp>
        <p:nvSpPr>
          <p:cNvPr id="7" name="矩形 6"/>
          <p:cNvSpPr/>
          <p:nvPr/>
        </p:nvSpPr>
        <p:spPr>
          <a:xfrm>
            <a:off x="467544" y="742119"/>
            <a:ext cx="8064896"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smtClean="0"/>
              <a:t>（</a:t>
            </a:r>
            <a:r>
              <a:rPr lang="zh-CN" altLang="zh-CN" sz="1600" dirty="0" smtClean="0"/>
              <a:t>二</a:t>
            </a:r>
            <a:r>
              <a:rPr lang="zh-CN" altLang="zh-CN" sz="1600" dirty="0"/>
              <a:t>）生产期间冶炼、精炼和铸造生产区域的事故坑、炉下渣坑，以及熔融金属泄漏和喷溅影响范围内的炉前平台、炉基区域、厂房内吊运和地面运输通道等</a:t>
            </a:r>
            <a:r>
              <a:rPr lang="en-US" altLang="zh-CN" sz="1600" dirty="0"/>
              <a:t>6</a:t>
            </a:r>
            <a:r>
              <a:rPr lang="zh-CN" altLang="zh-CN" sz="1600" dirty="0"/>
              <a:t>类区域存在</a:t>
            </a:r>
            <a:r>
              <a:rPr lang="zh-CN" altLang="zh-CN" sz="1600" dirty="0" smtClean="0"/>
              <a:t>积水</a:t>
            </a:r>
            <a:endParaRPr lang="zh-CN" altLang="zh-CN" sz="1600" dirty="0"/>
          </a:p>
        </p:txBody>
      </p:sp>
      <p:pic>
        <p:nvPicPr>
          <p:cNvPr id="5" name="图片 4"/>
          <p:cNvPicPr>
            <a:picLocks noChangeAspect="1"/>
          </p:cNvPicPr>
          <p:nvPr/>
        </p:nvPicPr>
        <p:blipFill>
          <a:blip r:embed="rId3"/>
          <a:stretch>
            <a:fillRect/>
          </a:stretch>
        </p:blipFill>
        <p:spPr>
          <a:xfrm>
            <a:off x="1403648" y="2517358"/>
            <a:ext cx="2402799" cy="1800000"/>
          </a:xfrm>
          <a:prstGeom prst="rect">
            <a:avLst/>
          </a:prstGeom>
        </p:spPr>
      </p:pic>
      <p:pic>
        <p:nvPicPr>
          <p:cNvPr id="3" name="图片 2"/>
          <p:cNvPicPr>
            <a:picLocks noChangeAspect="1"/>
          </p:cNvPicPr>
          <p:nvPr/>
        </p:nvPicPr>
        <p:blipFill>
          <a:blip r:embed="rId4"/>
          <a:stretch>
            <a:fillRect/>
          </a:stretch>
        </p:blipFill>
        <p:spPr>
          <a:xfrm>
            <a:off x="1475656" y="2583926"/>
            <a:ext cx="357750" cy="357333"/>
          </a:xfrm>
          <a:prstGeom prst="rect">
            <a:avLst/>
          </a:prstGeom>
        </p:spPr>
      </p:pic>
      <p:pic>
        <p:nvPicPr>
          <p:cNvPr id="9" name="图片 8"/>
          <p:cNvPicPr>
            <a:picLocks noChangeAspect="1"/>
          </p:cNvPicPr>
          <p:nvPr/>
        </p:nvPicPr>
        <p:blipFill>
          <a:blip r:embed="rId5"/>
          <a:stretch>
            <a:fillRect/>
          </a:stretch>
        </p:blipFill>
        <p:spPr>
          <a:xfrm>
            <a:off x="5148064" y="2517358"/>
            <a:ext cx="2271139" cy="1800000"/>
          </a:xfrm>
          <a:prstGeom prst="rect">
            <a:avLst/>
          </a:prstGeom>
        </p:spPr>
      </p:pic>
      <p:sp>
        <p:nvSpPr>
          <p:cNvPr id="11" name="文本框 10"/>
          <p:cNvSpPr txBox="1"/>
          <p:nvPr/>
        </p:nvSpPr>
        <p:spPr>
          <a:xfrm>
            <a:off x="4644008" y="4383926"/>
            <a:ext cx="3492387" cy="338554"/>
          </a:xfrm>
          <a:prstGeom prst="rect">
            <a:avLst/>
          </a:prstGeom>
          <a:noFill/>
        </p:spPr>
        <p:txBody>
          <a:bodyPr wrap="square">
            <a:spAutoFit/>
          </a:bodyPr>
          <a:lstStyle/>
          <a:p>
            <a:r>
              <a:rPr lang="zh-CN" altLang="en-US" sz="1600" dirty="0">
                <a:solidFill>
                  <a:srgbClr val="0070C0"/>
                </a:solidFill>
                <a:cs typeface="+mn-ea"/>
              </a:rPr>
              <a:t>炼钢渣跨地面潮湿，不判定重大隐患</a:t>
            </a:r>
          </a:p>
        </p:txBody>
      </p:sp>
      <p:pic>
        <p:nvPicPr>
          <p:cNvPr id="12" name="图片 11"/>
          <p:cNvPicPr>
            <a:picLocks noChangeAspect="1"/>
          </p:cNvPicPr>
          <p:nvPr/>
        </p:nvPicPr>
        <p:blipFill>
          <a:blip r:embed="rId4"/>
          <a:stretch>
            <a:fillRect/>
          </a:stretch>
        </p:blipFill>
        <p:spPr>
          <a:xfrm>
            <a:off x="5220072" y="2583925"/>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415970"/>
            <a:ext cx="7992888" cy="1097736"/>
          </a:xfrm>
          <a:prstGeom prst="rect">
            <a:avLst/>
          </a:prstGeom>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不判定为重大事故隐患的情形： </a:t>
            </a:r>
            <a:endParaRPr lang="en-US" altLang="zh-CN" sz="1600" b="1" dirty="0">
              <a:solidFill>
                <a:srgbClr val="002060"/>
              </a:solidFill>
              <a:latin typeface="+mn-ea"/>
              <a:cs typeface="Times New Roman" panose="02020603050405020304" charset="0"/>
            </a:endParaRPr>
          </a:p>
          <a:p>
            <a:pPr indent="360680" algn="just" hangingPunct="0"/>
            <a:r>
              <a:rPr lang="zh-CN" altLang="zh-CN" sz="1400" kern="100" dirty="0">
                <a:effectLst/>
                <a:latin typeface="+mn-ea"/>
                <a:cs typeface="Times New Roman" panose="02020603050405020304" charset="0"/>
              </a:rPr>
              <a:t>（</a:t>
            </a:r>
            <a:r>
              <a:rPr lang="en-US" altLang="zh-CN" sz="1400" kern="100" dirty="0">
                <a:effectLst/>
                <a:latin typeface="+mn-ea"/>
                <a:cs typeface="Times New Roman" panose="02020603050405020304" charset="0"/>
              </a:rPr>
              <a:t>3</a:t>
            </a:r>
            <a:r>
              <a:rPr lang="zh-CN" altLang="zh-CN" sz="1400" kern="100" dirty="0">
                <a:effectLst/>
                <a:latin typeface="+mn-ea"/>
                <a:cs typeface="Times New Roman" panose="02020603050405020304" charset="0"/>
              </a:rPr>
              <a:t>）生产期间用于收集（外排）检修和设备故障漏水以及工艺冷却水的排水沟（槽）内积水保持流动状态</a:t>
            </a:r>
            <a:r>
              <a:rPr lang="zh-CN" altLang="zh-CN" sz="1400" kern="100" dirty="0" smtClean="0">
                <a:effectLst/>
                <a:latin typeface="+mn-ea"/>
                <a:cs typeface="Times New Roman" panose="02020603050405020304" charset="0"/>
              </a:rPr>
              <a:t>。</a:t>
            </a:r>
            <a:endParaRPr lang="en-US" altLang="zh-CN" sz="1400" kern="100" dirty="0" smtClean="0">
              <a:effectLst/>
              <a:latin typeface="+mn-ea"/>
              <a:cs typeface="Times New Roman" panose="02020603050405020304" charset="0"/>
            </a:endParaRPr>
          </a:p>
          <a:p>
            <a:pPr indent="360680" algn="just" hangingPunct="0"/>
            <a:r>
              <a:rPr lang="zh-CN" altLang="zh-CN" sz="1400" kern="100" dirty="0">
                <a:latin typeface="+mn-ea"/>
                <a:cs typeface="Times New Roman" panose="02020603050405020304" charset="0"/>
              </a:rPr>
              <a:t>（</a:t>
            </a:r>
            <a:r>
              <a:rPr lang="en-US" altLang="zh-CN" sz="1400" kern="100" dirty="0">
                <a:latin typeface="+mn-ea"/>
                <a:cs typeface="Times New Roman" panose="02020603050405020304" charset="0"/>
              </a:rPr>
              <a:t>4</a:t>
            </a:r>
            <a:r>
              <a:rPr lang="zh-CN" altLang="zh-CN" sz="1400" kern="100" dirty="0">
                <a:latin typeface="+mn-ea"/>
                <a:cs typeface="Times New Roman" panose="02020603050405020304" charset="0"/>
              </a:rPr>
              <a:t>）生产期间炼钢渣跨闷渣和电弧炉炉下热泼渣的排水沟（井）内积水保持流动状态</a:t>
            </a:r>
            <a:r>
              <a:rPr lang="zh-CN" altLang="zh-CN" sz="1400" kern="100" dirty="0" smtClean="0">
                <a:latin typeface="+mn-ea"/>
                <a:cs typeface="Times New Roman" panose="02020603050405020304" charset="0"/>
              </a:rPr>
              <a:t>。</a:t>
            </a:r>
            <a:endParaRPr lang="zh-CN" altLang="zh-CN" sz="1400" kern="100" dirty="0">
              <a:effectLst/>
              <a:latin typeface="Calibri" panose="020F0502020204030204" pitchFamily="34" charset="0"/>
              <a:ea typeface="仿宋_GB2312"/>
              <a:cs typeface="Times New Roman" panose="02020603050405020304" charset="0"/>
            </a:endParaRPr>
          </a:p>
        </p:txBody>
      </p:sp>
      <p:sp>
        <p:nvSpPr>
          <p:cNvPr id="9" name="文本框 8"/>
          <p:cNvSpPr txBox="1"/>
          <p:nvPr/>
        </p:nvSpPr>
        <p:spPr>
          <a:xfrm>
            <a:off x="827584" y="4371950"/>
            <a:ext cx="3312368" cy="338554"/>
          </a:xfrm>
          <a:prstGeom prst="rect">
            <a:avLst/>
          </a:prstGeom>
          <a:noFill/>
        </p:spPr>
        <p:txBody>
          <a:bodyPr wrap="square">
            <a:spAutoFit/>
          </a:bodyPr>
          <a:lstStyle/>
          <a:p>
            <a:r>
              <a:rPr lang="zh-CN" altLang="en-US" sz="1600" dirty="0">
                <a:solidFill>
                  <a:srgbClr val="FF0000"/>
                </a:solidFill>
              </a:rPr>
              <a:t>热闷渣排水沟未流动，为重大隐患</a:t>
            </a:r>
          </a:p>
        </p:txBody>
      </p:sp>
      <p:sp>
        <p:nvSpPr>
          <p:cNvPr id="8" name="矩形 7"/>
          <p:cNvSpPr/>
          <p:nvPr/>
        </p:nvSpPr>
        <p:spPr>
          <a:xfrm>
            <a:off x="467544" y="742119"/>
            <a:ext cx="8064896"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smtClean="0"/>
              <a:t>（</a:t>
            </a:r>
            <a:r>
              <a:rPr lang="zh-CN" altLang="zh-CN" sz="1600" dirty="0" smtClean="0"/>
              <a:t>二</a:t>
            </a:r>
            <a:r>
              <a:rPr lang="zh-CN" altLang="zh-CN" sz="1600" dirty="0"/>
              <a:t>）生产期间冶炼、精炼和铸造生产区域的事故坑、炉下渣坑，以及熔融金属泄漏和喷溅影响范围内的炉前平台、炉基区域、厂房内吊运和地面运输通道等</a:t>
            </a:r>
            <a:r>
              <a:rPr lang="en-US" altLang="zh-CN" sz="1600" dirty="0"/>
              <a:t>6</a:t>
            </a:r>
            <a:r>
              <a:rPr lang="zh-CN" altLang="zh-CN" sz="1600" dirty="0"/>
              <a:t>类区域存在</a:t>
            </a:r>
            <a:r>
              <a:rPr lang="zh-CN" altLang="zh-CN" sz="1600" dirty="0" smtClean="0"/>
              <a:t>积水</a:t>
            </a:r>
            <a:endParaRPr lang="zh-CN" altLang="zh-CN" sz="1600" dirty="0"/>
          </a:p>
        </p:txBody>
      </p:sp>
      <p:sp>
        <p:nvSpPr>
          <p:cNvPr id="11" name="文本框 10"/>
          <p:cNvSpPr txBox="1"/>
          <p:nvPr/>
        </p:nvSpPr>
        <p:spPr>
          <a:xfrm>
            <a:off x="4283968" y="4371950"/>
            <a:ext cx="3888432" cy="338554"/>
          </a:xfrm>
          <a:prstGeom prst="rect">
            <a:avLst/>
          </a:prstGeom>
          <a:noFill/>
        </p:spPr>
        <p:txBody>
          <a:bodyPr wrap="square">
            <a:spAutoFit/>
          </a:bodyPr>
          <a:lstStyle/>
          <a:p>
            <a:r>
              <a:rPr lang="zh-CN" altLang="en-US" sz="1600" dirty="0">
                <a:solidFill>
                  <a:srgbClr val="FF0000"/>
                </a:solidFill>
              </a:rPr>
              <a:t>工艺冷却水的排水沟未流动，为重大隐患</a:t>
            </a:r>
          </a:p>
        </p:txBody>
      </p:sp>
      <p:pic>
        <p:nvPicPr>
          <p:cNvPr id="3" name="图片 2"/>
          <p:cNvPicPr>
            <a:picLocks noChangeAspect="1"/>
          </p:cNvPicPr>
          <p:nvPr/>
        </p:nvPicPr>
        <p:blipFill>
          <a:blip r:embed="rId3"/>
          <a:stretch>
            <a:fillRect/>
          </a:stretch>
        </p:blipFill>
        <p:spPr>
          <a:xfrm>
            <a:off x="994181" y="2513706"/>
            <a:ext cx="2732853" cy="1800000"/>
          </a:xfrm>
          <a:prstGeom prst="rect">
            <a:avLst/>
          </a:prstGeom>
        </p:spPr>
      </p:pic>
      <p:pic>
        <p:nvPicPr>
          <p:cNvPr id="5" name="图片 4"/>
          <p:cNvPicPr>
            <a:picLocks noChangeAspect="1"/>
          </p:cNvPicPr>
          <p:nvPr/>
        </p:nvPicPr>
        <p:blipFill>
          <a:blip r:embed="rId4"/>
          <a:stretch>
            <a:fillRect/>
          </a:stretch>
        </p:blipFill>
        <p:spPr>
          <a:xfrm>
            <a:off x="4355976" y="2513706"/>
            <a:ext cx="3643804" cy="1800000"/>
          </a:xfrm>
          <a:prstGeom prst="rect">
            <a:avLst/>
          </a:prstGeom>
        </p:spPr>
      </p:pic>
      <p:pic>
        <p:nvPicPr>
          <p:cNvPr id="6" name="图片 5"/>
          <p:cNvPicPr>
            <a:picLocks noChangeAspect="1"/>
          </p:cNvPicPr>
          <p:nvPr/>
        </p:nvPicPr>
        <p:blipFill>
          <a:blip r:embed="rId5"/>
          <a:stretch>
            <a:fillRect/>
          </a:stretch>
        </p:blipFill>
        <p:spPr>
          <a:xfrm>
            <a:off x="4463988" y="2571950"/>
            <a:ext cx="357750" cy="357333"/>
          </a:xfrm>
          <a:prstGeom prst="rect">
            <a:avLst/>
          </a:prstGeom>
        </p:spPr>
      </p:pic>
      <p:pic>
        <p:nvPicPr>
          <p:cNvPr id="12" name="图片 11"/>
          <p:cNvPicPr>
            <a:picLocks noChangeAspect="1"/>
          </p:cNvPicPr>
          <p:nvPr/>
        </p:nvPicPr>
        <p:blipFill>
          <a:blip r:embed="rId5"/>
          <a:stretch>
            <a:fillRect/>
          </a:stretch>
        </p:blipFill>
        <p:spPr>
          <a:xfrm>
            <a:off x="1099138" y="2585694"/>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418483"/>
            <a:ext cx="8064896" cy="882293"/>
          </a:xfrm>
          <a:prstGeom prst="rect">
            <a:avLst/>
          </a:prstGeom>
        </p:spPr>
        <p:txBody>
          <a:bodyPr wrap="square">
            <a:spAutoFit/>
          </a:bodyPr>
          <a:lstStyle/>
          <a:p>
            <a:pPr indent="406400" algn="just" hangingPunct="0">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r>
              <a:rPr kumimoji="0" lang="zh-CN" altLang="en-US" sz="1600" b="1" i="0" u="none" strike="noStrike" kern="1200" cap="none" spc="0" normalizeH="0" baseline="0" noProof="0" dirty="0">
                <a:ln>
                  <a:noFill/>
                </a:ln>
                <a:solidFill>
                  <a:prstClr val="black"/>
                </a:solidFill>
                <a:effectLst/>
                <a:uLnTx/>
                <a:uFillTx/>
                <a:latin typeface="+mn-ea"/>
                <a:cs typeface="+mn-cs"/>
              </a:rPr>
              <a:t> </a:t>
            </a:r>
            <a:endParaRPr kumimoji="0" lang="en-US" altLang="zh-CN" sz="1600" b="1" i="0" u="none" strike="noStrike" kern="1200" cap="none" spc="0" normalizeH="0" baseline="0" noProof="0" dirty="0">
              <a:ln>
                <a:noFill/>
              </a:ln>
              <a:solidFill>
                <a:prstClr val="black"/>
              </a:solidFill>
              <a:effectLst/>
              <a:uLnTx/>
              <a:uFillTx/>
              <a:latin typeface="+mn-ea"/>
              <a:cs typeface="+mn-cs"/>
            </a:endParaRPr>
          </a:p>
          <a:p>
            <a:pPr indent="360680" algn="just" hangingPunct="0"/>
            <a:r>
              <a:rPr lang="zh-CN" altLang="zh-CN" sz="1400" kern="100" dirty="0">
                <a:solidFill>
                  <a:srgbClr val="000000"/>
                </a:solidFill>
                <a:effectLst/>
                <a:latin typeface="+mn-ea"/>
                <a:cs typeface="Times New Roman" panose="02020603050405020304" charset="0"/>
              </a:rPr>
              <a:t>（</a:t>
            </a:r>
            <a:r>
              <a:rPr lang="en-US" altLang="zh-CN" sz="1400" kern="100" dirty="0">
                <a:solidFill>
                  <a:srgbClr val="000000"/>
                </a:solidFill>
                <a:effectLst/>
                <a:latin typeface="+mn-ea"/>
                <a:cs typeface="Times New Roman" panose="02020603050405020304" charset="0"/>
              </a:rPr>
              <a:t>1</a:t>
            </a:r>
            <a:r>
              <a:rPr lang="zh-CN" altLang="zh-CN" sz="1400" kern="100" dirty="0">
                <a:solidFill>
                  <a:srgbClr val="000000"/>
                </a:solidFill>
                <a:effectLst/>
                <a:latin typeface="+mn-ea"/>
                <a:cs typeface="Times New Roman" panose="02020603050405020304" charset="0"/>
              </a:rPr>
              <a:t>）连铸流程未设置事故钢水罐、中间罐漏钢坑（槽）、中间罐溢流坑（槽）、漏钢回转溜槽。</a:t>
            </a:r>
            <a:endParaRPr lang="zh-CN" altLang="zh-CN" sz="1600" kern="100" dirty="0">
              <a:effectLst/>
              <a:latin typeface="Calibri" panose="020F0502020204030204" pitchFamily="34" charset="0"/>
              <a:ea typeface="仿宋_GB2312"/>
              <a:cs typeface="Times New Roman" panose="02020603050405020304" charset="0"/>
            </a:endParaRPr>
          </a:p>
        </p:txBody>
      </p:sp>
      <p:sp>
        <p:nvSpPr>
          <p:cNvPr id="9" name="矩形 8"/>
          <p:cNvSpPr/>
          <p:nvPr/>
        </p:nvSpPr>
        <p:spPr>
          <a:xfrm>
            <a:off x="467544" y="742119"/>
            <a:ext cx="8064896"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zh-CN" sz="1600" dirty="0"/>
              <a:t>（三）炼钢连铸流程未设置事故钢水罐、中间罐漏钢坑（槽）、中间罐溢流坑（槽）、漏钢回转溜槽，或者模铸流程未设置事故钢水罐（坑、槽）</a:t>
            </a:r>
          </a:p>
        </p:txBody>
      </p:sp>
      <p:sp>
        <p:nvSpPr>
          <p:cNvPr id="11" name="文本框 10"/>
          <p:cNvSpPr txBox="1"/>
          <p:nvPr/>
        </p:nvSpPr>
        <p:spPr>
          <a:xfrm>
            <a:off x="2270020" y="4187298"/>
            <a:ext cx="2016224" cy="338554"/>
          </a:xfrm>
          <a:prstGeom prst="rect">
            <a:avLst/>
          </a:prstGeom>
          <a:noFill/>
        </p:spPr>
        <p:txBody>
          <a:bodyPr wrap="square">
            <a:spAutoFit/>
          </a:bodyPr>
          <a:lstStyle/>
          <a:p>
            <a:r>
              <a:rPr lang="zh-CN" altLang="en-US" sz="1600" dirty="0">
                <a:solidFill>
                  <a:srgbClr val="0070C0"/>
                </a:solidFill>
                <a:cs typeface="+mn-ea"/>
              </a:rPr>
              <a:t>钢锭浇注坑内无积水</a:t>
            </a:r>
          </a:p>
        </p:txBody>
      </p:sp>
      <p:sp>
        <p:nvSpPr>
          <p:cNvPr id="12" name="文本框 11"/>
          <p:cNvSpPr txBox="1"/>
          <p:nvPr/>
        </p:nvSpPr>
        <p:spPr>
          <a:xfrm>
            <a:off x="4873797" y="4187298"/>
            <a:ext cx="1872208" cy="338554"/>
          </a:xfrm>
          <a:prstGeom prst="rect">
            <a:avLst/>
          </a:prstGeom>
          <a:noFill/>
        </p:spPr>
        <p:txBody>
          <a:bodyPr wrap="square">
            <a:spAutoFit/>
          </a:bodyPr>
          <a:lstStyle/>
          <a:p>
            <a:r>
              <a:rPr lang="zh-CN" altLang="en-US" sz="1600" dirty="0">
                <a:solidFill>
                  <a:srgbClr val="0070C0"/>
                </a:solidFill>
                <a:cs typeface="+mn-ea"/>
              </a:rPr>
              <a:t>浇注车轨道无积水</a:t>
            </a:r>
          </a:p>
        </p:txBody>
      </p:sp>
      <p:pic>
        <p:nvPicPr>
          <p:cNvPr id="13" name="图片 12"/>
          <p:cNvPicPr>
            <a:picLocks noChangeAspect="1"/>
          </p:cNvPicPr>
          <p:nvPr/>
        </p:nvPicPr>
        <p:blipFill>
          <a:blip r:embed="rId3"/>
          <a:stretch>
            <a:fillRect/>
          </a:stretch>
        </p:blipFill>
        <p:spPr>
          <a:xfrm>
            <a:off x="2051720" y="2355726"/>
            <a:ext cx="2362847" cy="1800000"/>
          </a:xfrm>
          <a:prstGeom prst="rect">
            <a:avLst/>
          </a:prstGeom>
        </p:spPr>
      </p:pic>
      <p:pic>
        <p:nvPicPr>
          <p:cNvPr id="14" name="图片 13"/>
          <p:cNvPicPr>
            <a:picLocks noChangeAspect="1"/>
          </p:cNvPicPr>
          <p:nvPr/>
        </p:nvPicPr>
        <p:blipFill>
          <a:blip r:embed="rId4"/>
          <a:stretch>
            <a:fillRect/>
          </a:stretch>
        </p:blipFill>
        <p:spPr>
          <a:xfrm>
            <a:off x="4512976" y="2355726"/>
            <a:ext cx="2508522" cy="1800000"/>
          </a:xfrm>
          <a:prstGeom prst="rect">
            <a:avLst/>
          </a:prstGeom>
        </p:spPr>
      </p:pic>
      <p:pic>
        <p:nvPicPr>
          <p:cNvPr id="15" name="图片 14"/>
          <p:cNvPicPr>
            <a:picLocks noChangeAspect="1"/>
          </p:cNvPicPr>
          <p:nvPr/>
        </p:nvPicPr>
        <p:blipFill>
          <a:blip r:embed="rId5"/>
          <a:stretch>
            <a:fillRect/>
          </a:stretch>
        </p:blipFill>
        <p:spPr>
          <a:xfrm>
            <a:off x="4558583" y="2412749"/>
            <a:ext cx="357750" cy="357333"/>
          </a:xfrm>
          <a:prstGeom prst="rect">
            <a:avLst/>
          </a:prstGeom>
        </p:spPr>
      </p:pic>
      <p:pic>
        <p:nvPicPr>
          <p:cNvPr id="16" name="图片 15"/>
          <p:cNvPicPr>
            <a:picLocks noChangeAspect="1"/>
          </p:cNvPicPr>
          <p:nvPr/>
        </p:nvPicPr>
        <p:blipFill>
          <a:blip r:embed="rId5"/>
          <a:stretch>
            <a:fillRect/>
          </a:stretch>
        </p:blipFill>
        <p:spPr>
          <a:xfrm>
            <a:off x="2095668" y="2409558"/>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419622"/>
            <a:ext cx="8064896" cy="1313180"/>
          </a:xfrm>
          <a:prstGeom prst="rect">
            <a:avLst/>
          </a:prstGeom>
        </p:spPr>
        <p:txBody>
          <a:bodyPr wrap="square">
            <a:spAutoFit/>
          </a:bodyPr>
          <a:lstStyle/>
          <a:p>
            <a:pPr indent="406400" algn="just" hangingPunct="0">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endParaRPr kumimoji="0" lang="en-US" altLang="zh-CN" sz="16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a:p>
            <a:pPr indent="360680" algn="just" hangingPunct="0"/>
            <a:r>
              <a:rPr lang="zh-CN" altLang="zh-CN" sz="1400" kern="100" dirty="0">
                <a:solidFill>
                  <a:srgbClr val="000000"/>
                </a:solidFill>
                <a:effectLst/>
                <a:latin typeface="+mn-ea"/>
                <a:cs typeface="Times New Roman" panose="02020603050405020304" charset="0"/>
              </a:rPr>
              <a:t>（</a:t>
            </a:r>
            <a:r>
              <a:rPr lang="en-US" altLang="zh-CN" sz="1400" kern="100" dirty="0">
                <a:solidFill>
                  <a:srgbClr val="000000"/>
                </a:solidFill>
                <a:effectLst/>
                <a:latin typeface="+mn-ea"/>
                <a:cs typeface="Times New Roman" panose="02020603050405020304" charset="0"/>
              </a:rPr>
              <a:t>2</a:t>
            </a:r>
            <a:r>
              <a:rPr lang="zh-CN" altLang="zh-CN" sz="1400" kern="100" dirty="0">
                <a:solidFill>
                  <a:srgbClr val="000000"/>
                </a:solidFill>
                <a:effectLst/>
                <a:latin typeface="+mn-ea"/>
                <a:cs typeface="Times New Roman" panose="02020603050405020304" charset="0"/>
              </a:rPr>
              <a:t>）漏钢回转溜槽未按要求设置或者维护。</a:t>
            </a:r>
            <a:endParaRPr lang="zh-CN" altLang="zh-CN" sz="1400" kern="100" dirty="0">
              <a:effectLst/>
              <a:latin typeface="+mn-ea"/>
              <a:cs typeface="Times New Roman" panose="02020603050405020304" charset="0"/>
            </a:endParaRPr>
          </a:p>
          <a:p>
            <a:pPr indent="360680" algn="just" hangingPunct="0"/>
            <a:r>
              <a:rPr lang="zh-CN" altLang="zh-CN" sz="1400" b="1" kern="100" dirty="0">
                <a:solidFill>
                  <a:srgbClr val="000000"/>
                </a:solidFill>
                <a:effectLst/>
                <a:latin typeface="+mn-ea"/>
                <a:cs typeface="Times New Roman" panose="02020603050405020304" charset="0"/>
              </a:rPr>
              <a:t>注</a:t>
            </a:r>
            <a:r>
              <a:rPr lang="zh-CN" altLang="zh-CN" sz="1400" kern="100" dirty="0">
                <a:solidFill>
                  <a:srgbClr val="000000"/>
                </a:solidFill>
                <a:effectLst/>
                <a:latin typeface="+mn-ea"/>
                <a:cs typeface="Times New Roman" panose="02020603050405020304" charset="0"/>
              </a:rPr>
              <a:t>：回转溜槽设置要求包括溜槽本体使用钢板焊接，内部使用耐火砖或者耐火材料砌筑，溜槽一端延伸至事故钢水罐上方，另一端应在不影响中间罐车正常行走情况下尽量靠近中间罐车本体一侧，且端头封闭；维护要求包括内部无堵塞、无积水。连铸机设置单侧漏钢回转溜槽即可。</a:t>
            </a:r>
            <a:endParaRPr lang="zh-CN" altLang="zh-CN" sz="1600" kern="100" dirty="0">
              <a:effectLst/>
              <a:latin typeface="+mn-ea"/>
              <a:cs typeface="Times New Roman" panose="02020603050405020304" charset="0"/>
            </a:endParaRPr>
          </a:p>
        </p:txBody>
      </p:sp>
      <p:sp>
        <p:nvSpPr>
          <p:cNvPr id="10" name="文本框 9"/>
          <p:cNvSpPr txBox="1"/>
          <p:nvPr/>
        </p:nvSpPr>
        <p:spPr>
          <a:xfrm>
            <a:off x="179512" y="3357809"/>
            <a:ext cx="1051381" cy="830997"/>
          </a:xfrm>
          <a:prstGeom prst="rect">
            <a:avLst/>
          </a:prstGeom>
          <a:noFill/>
        </p:spPr>
        <p:txBody>
          <a:bodyPr wrap="square">
            <a:spAutoFit/>
          </a:bodyPr>
          <a:lstStyle/>
          <a:p>
            <a:r>
              <a:rPr lang="zh-CN" altLang="en-US" sz="1600" dirty="0">
                <a:solidFill>
                  <a:srgbClr val="FF0000"/>
                </a:solidFill>
              </a:rPr>
              <a:t>回转事故流槽黄沙填满 </a:t>
            </a:r>
          </a:p>
        </p:txBody>
      </p:sp>
      <p:sp>
        <p:nvSpPr>
          <p:cNvPr id="14" name="文本框 13"/>
          <p:cNvSpPr txBox="1"/>
          <p:nvPr/>
        </p:nvSpPr>
        <p:spPr>
          <a:xfrm>
            <a:off x="3077424" y="4571696"/>
            <a:ext cx="2880320" cy="338554"/>
          </a:xfrm>
          <a:prstGeom prst="rect">
            <a:avLst/>
          </a:prstGeom>
          <a:noFill/>
        </p:spPr>
        <p:txBody>
          <a:bodyPr wrap="square">
            <a:spAutoFit/>
          </a:bodyPr>
          <a:lstStyle/>
          <a:p>
            <a:r>
              <a:rPr lang="zh-CN" altLang="en-US" sz="1600" dirty="0">
                <a:solidFill>
                  <a:srgbClr val="FF0000"/>
                </a:solidFill>
                <a:highlight>
                  <a:srgbClr val="FFFF00"/>
                </a:highlight>
              </a:rPr>
              <a:t>回转流槽用简易钢板</a:t>
            </a:r>
            <a:r>
              <a:rPr lang="en-US" altLang="zh-CN" sz="1600" dirty="0">
                <a:solidFill>
                  <a:srgbClr val="FF0000"/>
                </a:solidFill>
                <a:highlight>
                  <a:srgbClr val="FFFF00"/>
                </a:highlight>
              </a:rPr>
              <a:t>+</a:t>
            </a:r>
            <a:r>
              <a:rPr lang="zh-CN" altLang="en-US" sz="1600" dirty="0">
                <a:solidFill>
                  <a:srgbClr val="FF0000"/>
                </a:solidFill>
                <a:highlight>
                  <a:srgbClr val="FFFF00"/>
                </a:highlight>
              </a:rPr>
              <a:t>不流畅 </a:t>
            </a:r>
          </a:p>
        </p:txBody>
      </p:sp>
      <p:sp>
        <p:nvSpPr>
          <p:cNvPr id="16" name="文本框 15"/>
          <p:cNvSpPr txBox="1"/>
          <p:nvPr/>
        </p:nvSpPr>
        <p:spPr>
          <a:xfrm>
            <a:off x="7668344" y="3357809"/>
            <a:ext cx="1224136" cy="830997"/>
          </a:xfrm>
          <a:prstGeom prst="rect">
            <a:avLst/>
          </a:prstGeom>
          <a:noFill/>
        </p:spPr>
        <p:txBody>
          <a:bodyPr wrap="square">
            <a:spAutoFit/>
          </a:bodyPr>
          <a:lstStyle/>
          <a:p>
            <a:r>
              <a:rPr lang="zh-CN" altLang="en-US" sz="1600" dirty="0">
                <a:solidFill>
                  <a:srgbClr val="FF0000"/>
                </a:solidFill>
              </a:rPr>
              <a:t>中间包溢流槽高度差保障不足</a:t>
            </a:r>
          </a:p>
        </p:txBody>
      </p:sp>
      <p:sp>
        <p:nvSpPr>
          <p:cNvPr id="13" name="矩形 12"/>
          <p:cNvSpPr/>
          <p:nvPr/>
        </p:nvSpPr>
        <p:spPr>
          <a:xfrm>
            <a:off x="467544" y="742119"/>
            <a:ext cx="8064896"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zh-CN" sz="1600" dirty="0"/>
              <a:t>（三）炼钢连铸流程未设置事故钢水罐、中间罐漏钢坑（槽）、中间罐溢流坑（槽）、漏钢回转溜槽，或者模铸流程未设置事故钢水罐（坑、槽</a:t>
            </a:r>
            <a:r>
              <a:rPr lang="zh-CN" altLang="zh-CN" sz="1600" dirty="0" smtClean="0"/>
              <a:t>）</a:t>
            </a:r>
            <a:endParaRPr lang="zh-CN" altLang="zh-CN" sz="1600" dirty="0"/>
          </a:p>
        </p:txBody>
      </p:sp>
      <p:pic>
        <p:nvPicPr>
          <p:cNvPr id="3" name="图片 2"/>
          <p:cNvPicPr>
            <a:picLocks noChangeAspect="1"/>
          </p:cNvPicPr>
          <p:nvPr/>
        </p:nvPicPr>
        <p:blipFill>
          <a:blip r:embed="rId3"/>
          <a:stretch>
            <a:fillRect/>
          </a:stretch>
        </p:blipFill>
        <p:spPr>
          <a:xfrm>
            <a:off x="1195285" y="2732802"/>
            <a:ext cx="1649090" cy="1800000"/>
          </a:xfrm>
          <a:prstGeom prst="rect">
            <a:avLst/>
          </a:prstGeom>
        </p:spPr>
      </p:pic>
      <p:pic>
        <p:nvPicPr>
          <p:cNvPr id="5" name="图片 4"/>
          <p:cNvPicPr>
            <a:picLocks noChangeAspect="1"/>
          </p:cNvPicPr>
          <p:nvPr/>
        </p:nvPicPr>
        <p:blipFill>
          <a:blip r:embed="rId4"/>
          <a:stretch>
            <a:fillRect/>
          </a:stretch>
        </p:blipFill>
        <p:spPr>
          <a:xfrm>
            <a:off x="3283517" y="2732802"/>
            <a:ext cx="2233911" cy="1800000"/>
          </a:xfrm>
          <a:prstGeom prst="rect">
            <a:avLst/>
          </a:prstGeom>
        </p:spPr>
      </p:pic>
      <p:pic>
        <p:nvPicPr>
          <p:cNvPr id="6" name="图片 5"/>
          <p:cNvPicPr>
            <a:picLocks noChangeAspect="1"/>
          </p:cNvPicPr>
          <p:nvPr/>
        </p:nvPicPr>
        <p:blipFill>
          <a:blip r:embed="rId5"/>
          <a:stretch>
            <a:fillRect/>
          </a:stretch>
        </p:blipFill>
        <p:spPr>
          <a:xfrm>
            <a:off x="5956570" y="2732802"/>
            <a:ext cx="1664796" cy="1800000"/>
          </a:xfrm>
          <a:prstGeom prst="rect">
            <a:avLst/>
          </a:prstGeom>
        </p:spPr>
      </p:pic>
      <p:pic>
        <p:nvPicPr>
          <p:cNvPr id="8" name="图片 7"/>
          <p:cNvPicPr>
            <a:picLocks noChangeAspect="1"/>
          </p:cNvPicPr>
          <p:nvPr/>
        </p:nvPicPr>
        <p:blipFill>
          <a:blip r:embed="rId6"/>
          <a:stretch>
            <a:fillRect/>
          </a:stretch>
        </p:blipFill>
        <p:spPr>
          <a:xfrm>
            <a:off x="6043688" y="2803940"/>
            <a:ext cx="357750" cy="357333"/>
          </a:xfrm>
          <a:prstGeom prst="rect">
            <a:avLst/>
          </a:prstGeom>
        </p:spPr>
      </p:pic>
      <p:pic>
        <p:nvPicPr>
          <p:cNvPr id="9" name="图片 8"/>
          <p:cNvPicPr>
            <a:picLocks noChangeAspect="1"/>
          </p:cNvPicPr>
          <p:nvPr/>
        </p:nvPicPr>
        <p:blipFill>
          <a:blip r:embed="rId6"/>
          <a:stretch>
            <a:fillRect/>
          </a:stretch>
        </p:blipFill>
        <p:spPr>
          <a:xfrm>
            <a:off x="3391658" y="2771696"/>
            <a:ext cx="357750" cy="357333"/>
          </a:xfrm>
          <a:prstGeom prst="rect">
            <a:avLst/>
          </a:prstGeom>
        </p:spPr>
      </p:pic>
      <p:pic>
        <p:nvPicPr>
          <p:cNvPr id="15" name="图片 14"/>
          <p:cNvPicPr>
            <a:picLocks noChangeAspect="1"/>
          </p:cNvPicPr>
          <p:nvPr/>
        </p:nvPicPr>
        <p:blipFill>
          <a:blip r:embed="rId6"/>
          <a:stretch>
            <a:fillRect/>
          </a:stretch>
        </p:blipFill>
        <p:spPr>
          <a:xfrm>
            <a:off x="1239146" y="2771696"/>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425874"/>
            <a:ext cx="7992888" cy="666849"/>
          </a:xfrm>
          <a:prstGeom prst="rect">
            <a:avLst/>
          </a:prstGeom>
        </p:spPr>
        <p:txBody>
          <a:bodyPr wrap="square">
            <a:spAutoFit/>
          </a:bodyPr>
          <a:lstStyle/>
          <a:p>
            <a:pPr indent="406400" algn="just" hangingPunct="0">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r>
              <a:rPr kumimoji="0" lang="zh-CN" altLang="en-US" sz="16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 </a:t>
            </a:r>
            <a:endParaRPr kumimoji="0" lang="en-US" altLang="zh-CN" sz="16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a:p>
            <a:pPr indent="360680" algn="just" hangingPunct="0"/>
            <a:r>
              <a:rPr lang="zh-CN" altLang="zh-CN" sz="1400" kern="100" dirty="0">
                <a:solidFill>
                  <a:srgbClr val="000000"/>
                </a:solidFill>
                <a:effectLst/>
                <a:latin typeface="+mn-ea"/>
                <a:cs typeface="Times New Roman" panose="02020603050405020304" charset="0"/>
              </a:rPr>
              <a:t>（</a:t>
            </a:r>
            <a:r>
              <a:rPr lang="en-US" altLang="zh-CN" sz="1400" kern="100" dirty="0">
                <a:solidFill>
                  <a:srgbClr val="000000"/>
                </a:solidFill>
                <a:effectLst/>
                <a:latin typeface="+mn-ea"/>
                <a:cs typeface="Times New Roman" panose="02020603050405020304" charset="0"/>
              </a:rPr>
              <a:t>3</a:t>
            </a:r>
            <a:r>
              <a:rPr lang="zh-CN" altLang="zh-CN" sz="1400" kern="100" dirty="0">
                <a:solidFill>
                  <a:srgbClr val="000000"/>
                </a:solidFill>
                <a:effectLst/>
                <a:latin typeface="+mn-ea"/>
                <a:cs typeface="Times New Roman" panose="02020603050405020304" charset="0"/>
              </a:rPr>
              <a:t>）中间罐漏钢坑（槽）的应急储存容量小于中间罐满罐容量。</a:t>
            </a:r>
            <a:endParaRPr lang="zh-CN" altLang="zh-CN" sz="1600" kern="100" dirty="0">
              <a:effectLst/>
              <a:latin typeface="Calibri" panose="020F0502020204030204" pitchFamily="34" charset="0"/>
              <a:ea typeface="仿宋_GB2312"/>
              <a:cs typeface="Times New Roman" panose="02020603050405020304" charset="0"/>
            </a:endParaRPr>
          </a:p>
        </p:txBody>
      </p:sp>
      <p:pic>
        <p:nvPicPr>
          <p:cNvPr id="5" name="图片 4"/>
          <p:cNvPicPr>
            <a:picLocks noChangeAspect="1"/>
          </p:cNvPicPr>
          <p:nvPr/>
        </p:nvPicPr>
        <p:blipFill>
          <a:blip r:embed="rId3"/>
          <a:stretch>
            <a:fillRect/>
          </a:stretch>
        </p:blipFill>
        <p:spPr>
          <a:xfrm>
            <a:off x="1403648" y="2101294"/>
            <a:ext cx="2550000" cy="1800000"/>
          </a:xfrm>
          <a:prstGeom prst="rect">
            <a:avLst/>
          </a:prstGeom>
        </p:spPr>
      </p:pic>
      <p:pic>
        <p:nvPicPr>
          <p:cNvPr id="6" name="图片 5"/>
          <p:cNvPicPr>
            <a:picLocks noChangeAspect="1"/>
          </p:cNvPicPr>
          <p:nvPr/>
        </p:nvPicPr>
        <p:blipFill>
          <a:blip r:embed="rId4"/>
          <a:stretch>
            <a:fillRect/>
          </a:stretch>
        </p:blipFill>
        <p:spPr>
          <a:xfrm>
            <a:off x="4788024" y="2092723"/>
            <a:ext cx="2565270" cy="1800000"/>
          </a:xfrm>
          <a:prstGeom prst="rect">
            <a:avLst/>
          </a:prstGeom>
        </p:spPr>
      </p:pic>
      <p:sp>
        <p:nvSpPr>
          <p:cNvPr id="8" name="文本框 7"/>
          <p:cNvSpPr txBox="1"/>
          <p:nvPr/>
        </p:nvSpPr>
        <p:spPr>
          <a:xfrm>
            <a:off x="807906" y="4029824"/>
            <a:ext cx="3656082" cy="338554"/>
          </a:xfrm>
          <a:prstGeom prst="rect">
            <a:avLst/>
          </a:prstGeom>
          <a:noFill/>
        </p:spPr>
        <p:txBody>
          <a:bodyPr wrap="square">
            <a:spAutoFit/>
          </a:bodyPr>
          <a:lstStyle/>
          <a:p>
            <a:r>
              <a:rPr lang="zh-CN" altLang="en-US" sz="1600" dirty="0">
                <a:solidFill>
                  <a:srgbClr val="0070C0"/>
                </a:solidFill>
              </a:rPr>
              <a:t>中间罐事故坑容量大于中间罐满罐容量</a:t>
            </a:r>
          </a:p>
        </p:txBody>
      </p:sp>
      <p:sp>
        <p:nvSpPr>
          <p:cNvPr id="10" name="文本框 9"/>
          <p:cNvSpPr txBox="1"/>
          <p:nvPr/>
        </p:nvSpPr>
        <p:spPr>
          <a:xfrm>
            <a:off x="5072838" y="4027236"/>
            <a:ext cx="2274660" cy="338554"/>
          </a:xfrm>
          <a:prstGeom prst="rect">
            <a:avLst/>
          </a:prstGeom>
          <a:noFill/>
        </p:spPr>
        <p:txBody>
          <a:bodyPr wrap="square">
            <a:spAutoFit/>
          </a:bodyPr>
          <a:lstStyle/>
          <a:p>
            <a:r>
              <a:rPr lang="zh-CN" altLang="en-US" sz="1600" dirty="0">
                <a:solidFill>
                  <a:srgbClr val="FF0000"/>
                </a:solidFill>
              </a:rPr>
              <a:t>中间罐事故坑容量不足</a:t>
            </a:r>
          </a:p>
        </p:txBody>
      </p:sp>
      <p:pic>
        <p:nvPicPr>
          <p:cNvPr id="11" name="图片 10"/>
          <p:cNvPicPr>
            <a:picLocks noChangeAspect="1"/>
          </p:cNvPicPr>
          <p:nvPr/>
        </p:nvPicPr>
        <p:blipFill>
          <a:blip r:embed="rId5"/>
          <a:stretch>
            <a:fillRect/>
          </a:stretch>
        </p:blipFill>
        <p:spPr>
          <a:xfrm>
            <a:off x="1495675" y="2167460"/>
            <a:ext cx="438950" cy="481626"/>
          </a:xfrm>
          <a:prstGeom prst="rect">
            <a:avLst/>
          </a:prstGeom>
        </p:spPr>
      </p:pic>
      <p:pic>
        <p:nvPicPr>
          <p:cNvPr id="12" name="图片 11"/>
          <p:cNvPicPr>
            <a:picLocks noChangeAspect="1"/>
          </p:cNvPicPr>
          <p:nvPr/>
        </p:nvPicPr>
        <p:blipFill>
          <a:blip r:embed="rId6"/>
          <a:stretch>
            <a:fillRect/>
          </a:stretch>
        </p:blipFill>
        <p:spPr>
          <a:xfrm>
            <a:off x="4870161" y="2126408"/>
            <a:ext cx="432854" cy="481626"/>
          </a:xfrm>
          <a:prstGeom prst="rect">
            <a:avLst/>
          </a:prstGeom>
        </p:spPr>
      </p:pic>
      <p:sp>
        <p:nvSpPr>
          <p:cNvPr id="13" name="矩形 12"/>
          <p:cNvSpPr/>
          <p:nvPr/>
        </p:nvSpPr>
        <p:spPr>
          <a:xfrm>
            <a:off x="467544" y="742119"/>
            <a:ext cx="8064896"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zh-CN" sz="1600" dirty="0"/>
              <a:t>（三）炼钢连铸流程未设置事故钢水罐、中间罐漏钢坑（槽）、中间罐溢流坑（槽）、漏钢回转溜槽，或者模铸流程未设置事故钢水罐（坑、槽</a:t>
            </a:r>
            <a:r>
              <a:rPr lang="zh-CN" altLang="zh-CN" sz="1600" dirty="0" smtClean="0"/>
              <a:t>）</a:t>
            </a:r>
            <a:endParaRPr lang="zh-CN" altLang="zh-CN" sz="1600" dirty="0"/>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89570"/>
            <a:ext cx="212994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判定标准发布</a:t>
            </a:r>
          </a:p>
        </p:txBody>
      </p:sp>
      <p:sp>
        <p:nvSpPr>
          <p:cNvPr id="46" name="矩形 45"/>
          <p:cNvSpPr/>
          <p:nvPr/>
        </p:nvSpPr>
        <p:spPr>
          <a:xfrm>
            <a:off x="4185192" y="769798"/>
            <a:ext cx="3868798" cy="646331"/>
          </a:xfrm>
          <a:prstGeom prst="rect">
            <a:avLst/>
          </a:prstGeom>
        </p:spPr>
        <p:txBody>
          <a:bodyPr wrap="square">
            <a:spAutoFit/>
          </a:bodyPr>
          <a:lstStyle/>
          <a:p>
            <a:pPr algn="ctr"/>
            <a:r>
              <a:rPr lang="en-US" altLang="zh-CN" b="1" dirty="0">
                <a:solidFill>
                  <a:srgbClr val="002060"/>
                </a:solidFill>
                <a:cs typeface="+mn-ea"/>
              </a:rPr>
              <a:t>《</a:t>
            </a:r>
            <a:r>
              <a:rPr lang="zh-CN" altLang="en-US" b="1" dirty="0">
                <a:solidFill>
                  <a:srgbClr val="002060"/>
                </a:solidFill>
                <a:cs typeface="+mn-ea"/>
              </a:rPr>
              <a:t>工贸企业重大事故隐患判定标准</a:t>
            </a:r>
            <a:r>
              <a:rPr lang="en-US" altLang="zh-CN" b="1" dirty="0">
                <a:solidFill>
                  <a:srgbClr val="002060"/>
                </a:solidFill>
                <a:cs typeface="+mn-ea"/>
              </a:rPr>
              <a:t>》</a:t>
            </a:r>
          </a:p>
          <a:p>
            <a:pPr algn="ctr"/>
            <a:r>
              <a:rPr lang="zh-CN" altLang="en-US" dirty="0">
                <a:solidFill>
                  <a:srgbClr val="002060"/>
                </a:solidFill>
              </a:rPr>
              <a:t>（应急管理部第</a:t>
            </a:r>
            <a:r>
              <a:rPr lang="en-US" altLang="zh-CN" dirty="0">
                <a:solidFill>
                  <a:srgbClr val="002060"/>
                </a:solidFill>
              </a:rPr>
              <a:t>10</a:t>
            </a:r>
            <a:r>
              <a:rPr lang="zh-CN" altLang="en-US" dirty="0">
                <a:solidFill>
                  <a:srgbClr val="002060"/>
                </a:solidFill>
              </a:rPr>
              <a:t>号令）</a:t>
            </a:r>
            <a:endParaRPr lang="zh-CN" altLang="en-US" b="1" dirty="0">
              <a:solidFill>
                <a:srgbClr val="002060"/>
              </a:solidFill>
              <a:cs typeface="+mn-ea"/>
              <a:sym typeface="+mn-lt"/>
            </a:endParaRPr>
          </a:p>
        </p:txBody>
      </p:sp>
      <p:sp>
        <p:nvSpPr>
          <p:cNvPr id="48" name="矩形 47"/>
          <p:cNvSpPr/>
          <p:nvPr/>
        </p:nvSpPr>
        <p:spPr>
          <a:xfrm>
            <a:off x="3655530" y="1419622"/>
            <a:ext cx="4928122" cy="3416320"/>
          </a:xfrm>
          <a:prstGeom prst="rect">
            <a:avLst/>
          </a:prstGeom>
        </p:spPr>
        <p:txBody>
          <a:bodyPr wrap="square">
            <a:spAutoFit/>
          </a:bodyPr>
          <a:lstStyle/>
          <a:p>
            <a:pPr algn="just">
              <a:lnSpc>
                <a:spcPct val="150000"/>
              </a:lnSpc>
            </a:pPr>
            <a:r>
              <a:rPr lang="zh-CN" altLang="en-US" sz="1600" dirty="0">
                <a:solidFill>
                  <a:schemeClr val="bg2">
                    <a:lumMod val="10000"/>
                  </a:schemeClr>
                </a:solidFill>
                <a:latin typeface="微软雅黑" panose="020B0503020204020204" pitchFamily="34" charset="-122"/>
                <a:ea typeface="微软雅黑" panose="020B0503020204020204" pitchFamily="34" charset="-122"/>
              </a:rPr>
              <a:t>      为准确判定、及时消除工贸企业重大事故隐患，根据《安全生产法》等法律、行政法规，结合近年来工贸企业典型事故教训。</a:t>
            </a:r>
            <a:r>
              <a:rPr lang="en-US" altLang="zh-CN" sz="1600" dirty="0">
                <a:latin typeface="微软雅黑" panose="020B0503020204020204" pitchFamily="34" charset="-122"/>
                <a:ea typeface="微软雅黑" panose="020B0503020204020204" pitchFamily="34" charset="-122"/>
              </a:rPr>
              <a:t>2023</a:t>
            </a:r>
            <a:r>
              <a:rPr lang="zh-CN" altLang="en-US" sz="1600" dirty="0">
                <a:latin typeface="微软雅黑" panose="020B0503020204020204" pitchFamily="34" charset="-122"/>
                <a:ea typeface="微软雅黑" panose="020B0503020204020204" pitchFamily="34" charset="-122"/>
              </a:rPr>
              <a:t>年</a:t>
            </a:r>
            <a:r>
              <a:rPr lang="en-US" altLang="zh-CN" sz="1600" dirty="0">
                <a:latin typeface="微软雅黑" panose="020B0503020204020204" pitchFamily="34" charset="-122"/>
                <a:ea typeface="微软雅黑" panose="020B0503020204020204" pitchFamily="34" charset="-122"/>
              </a:rPr>
              <a:t>4</a:t>
            </a:r>
            <a:r>
              <a:rPr lang="zh-CN" altLang="en-US" sz="1600" dirty="0">
                <a:latin typeface="微软雅黑" panose="020B0503020204020204" pitchFamily="34" charset="-122"/>
                <a:ea typeface="微软雅黑" panose="020B0503020204020204" pitchFamily="34" charset="-122"/>
              </a:rPr>
              <a:t>月</a:t>
            </a:r>
            <a:r>
              <a:rPr lang="en-US" altLang="zh-CN" sz="1600" dirty="0">
                <a:latin typeface="微软雅黑" panose="020B0503020204020204" pitchFamily="34" charset="-122"/>
                <a:ea typeface="微软雅黑" panose="020B0503020204020204" pitchFamily="34" charset="-122"/>
              </a:rPr>
              <a:t>14</a:t>
            </a:r>
            <a:r>
              <a:rPr lang="zh-CN" altLang="en-US" sz="1600" dirty="0">
                <a:latin typeface="微软雅黑" panose="020B0503020204020204" pitchFamily="34" charset="-122"/>
                <a:ea typeface="微软雅黑" panose="020B0503020204020204" pitchFamily="34" charset="-122"/>
              </a:rPr>
              <a:t>日应急管理部颁布了</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工贸企业重大事故隐患判定标准</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（应急管理部</a:t>
            </a:r>
            <a:r>
              <a:rPr lang="zh-CN" altLang="en-US" sz="1600" dirty="0" smtClean="0">
                <a:latin typeface="微软雅黑" panose="020B0503020204020204" pitchFamily="34" charset="-122"/>
                <a:ea typeface="微软雅黑" panose="020B0503020204020204" pitchFamily="34" charset="-122"/>
              </a:rPr>
              <a:t>令第</a:t>
            </a:r>
            <a:r>
              <a:rPr lang="en-US" altLang="zh-CN" sz="1600" dirty="0" smtClean="0">
                <a:latin typeface="微软雅黑" panose="020B0503020204020204" pitchFamily="34" charset="-122"/>
                <a:ea typeface="微软雅黑" panose="020B0503020204020204" pitchFamily="34" charset="-122"/>
              </a:rPr>
              <a:t>10</a:t>
            </a:r>
            <a:r>
              <a:rPr lang="zh-CN" altLang="en-US" sz="1600" dirty="0">
                <a:latin typeface="微软雅黑" panose="020B0503020204020204" pitchFamily="34" charset="-122"/>
                <a:ea typeface="微软雅黑" panose="020B0503020204020204" pitchFamily="34" charset="-122"/>
              </a:rPr>
              <a:t>号），</a:t>
            </a:r>
            <a:r>
              <a:rPr lang="en-US" altLang="zh-CN" sz="1600" dirty="0">
                <a:latin typeface="微软雅黑" panose="020B0503020204020204" pitchFamily="34" charset="-122"/>
                <a:ea typeface="微软雅黑" panose="020B0503020204020204" pitchFamily="34" charset="-122"/>
              </a:rPr>
              <a:t>2023</a:t>
            </a:r>
            <a:r>
              <a:rPr lang="zh-CN" altLang="en-US" sz="1600" dirty="0">
                <a:latin typeface="微软雅黑" panose="020B0503020204020204" pitchFamily="34" charset="-122"/>
                <a:ea typeface="微软雅黑" panose="020B0503020204020204" pitchFamily="34" charset="-122"/>
              </a:rPr>
              <a:t>年</a:t>
            </a:r>
            <a:r>
              <a:rPr lang="en-US" altLang="zh-CN" sz="1600" dirty="0">
                <a:latin typeface="微软雅黑" panose="020B0503020204020204" pitchFamily="34" charset="-122"/>
                <a:ea typeface="微软雅黑" panose="020B0503020204020204" pitchFamily="34" charset="-122"/>
              </a:rPr>
              <a:t>5</a:t>
            </a:r>
            <a:r>
              <a:rPr lang="zh-CN" altLang="en-US" sz="1600" dirty="0">
                <a:latin typeface="微软雅黑" panose="020B0503020204020204" pitchFamily="34" charset="-122"/>
                <a:ea typeface="微软雅黑" panose="020B0503020204020204" pitchFamily="34" charset="-122"/>
              </a:rPr>
              <a:t>月</a:t>
            </a:r>
            <a:r>
              <a:rPr lang="en-US" altLang="zh-CN" sz="1600" dirty="0">
                <a:latin typeface="微软雅黑" panose="020B0503020204020204" pitchFamily="34" charset="-122"/>
                <a:ea typeface="微软雅黑" panose="020B0503020204020204" pitchFamily="34" charset="-122"/>
              </a:rPr>
              <a:t>15</a:t>
            </a:r>
            <a:r>
              <a:rPr lang="zh-CN" altLang="en-US" sz="1600" dirty="0">
                <a:latin typeface="微软雅黑" panose="020B0503020204020204" pitchFamily="34" charset="-122"/>
                <a:ea typeface="微软雅黑" panose="020B0503020204020204" pitchFamily="34" charset="-122"/>
              </a:rPr>
              <a:t>日施行。</a:t>
            </a:r>
            <a:r>
              <a:rPr lang="zh-CN" altLang="en-US" sz="1600" dirty="0">
                <a:solidFill>
                  <a:schemeClr val="bg2">
                    <a:lumMod val="10000"/>
                  </a:schemeClr>
                </a:solidFill>
                <a:latin typeface="微软雅黑" panose="020B0503020204020204" pitchFamily="34" charset="-122"/>
                <a:ea typeface="微软雅黑" panose="020B0503020204020204" pitchFamily="34" charset="-122"/>
              </a:rPr>
              <a:t>) 列举了64项应当判定为重大事故隐患的情形。为进一步明确具体的判定情形，便于各级应急管理部门和工贸企业应用，规范《判定标准》有效执行，现对《判定标准》中重点条款含义进行解释说明。</a:t>
            </a:r>
          </a:p>
        </p:txBody>
      </p:sp>
      <p:grpSp>
        <p:nvGrpSpPr>
          <p:cNvPr id="2" name="组合 1"/>
          <p:cNvGrpSpPr/>
          <p:nvPr/>
        </p:nvGrpSpPr>
        <p:grpSpPr>
          <a:xfrm>
            <a:off x="875725" y="1290793"/>
            <a:ext cx="2629370" cy="2707857"/>
            <a:chOff x="2870519" y="1088029"/>
            <a:chExt cx="575710" cy="592895"/>
          </a:xfrm>
        </p:grpSpPr>
        <p:sp>
          <p:nvSpPr>
            <p:cNvPr id="6" name="Freeform: Shape 27"/>
            <p:cNvSpPr/>
            <p:nvPr/>
          </p:nvSpPr>
          <p:spPr bwMode="auto">
            <a:xfrm>
              <a:off x="3136892" y="1132425"/>
              <a:ext cx="309337" cy="481190"/>
            </a:xfrm>
            <a:custGeom>
              <a:avLst/>
              <a:gdLst/>
              <a:ahLst/>
              <a:cxnLst>
                <a:cxn ang="0">
                  <a:pos x="135" y="53"/>
                </a:cxn>
                <a:cxn ang="0">
                  <a:pos x="134" y="52"/>
                </a:cxn>
                <a:cxn ang="0">
                  <a:pos x="121" y="47"/>
                </a:cxn>
                <a:cxn ang="0">
                  <a:pos x="112" y="56"/>
                </a:cxn>
                <a:cxn ang="0">
                  <a:pos x="103" y="46"/>
                </a:cxn>
                <a:cxn ang="0">
                  <a:pos x="103" y="46"/>
                </a:cxn>
                <a:cxn ang="0">
                  <a:pos x="91" y="52"/>
                </a:cxn>
                <a:cxn ang="0">
                  <a:pos x="88" y="53"/>
                </a:cxn>
                <a:cxn ang="0">
                  <a:pos x="71" y="55"/>
                </a:cxn>
                <a:cxn ang="0">
                  <a:pos x="29" y="9"/>
                </a:cxn>
                <a:cxn ang="0">
                  <a:pos x="22" y="2"/>
                </a:cxn>
                <a:cxn ang="0">
                  <a:pos x="18" y="1"/>
                </a:cxn>
                <a:cxn ang="0">
                  <a:pos x="10" y="2"/>
                </a:cxn>
                <a:cxn ang="0">
                  <a:pos x="3" y="21"/>
                </a:cxn>
                <a:cxn ang="0">
                  <a:pos x="12" y="36"/>
                </a:cxn>
                <a:cxn ang="0">
                  <a:pos x="16" y="41"/>
                </a:cxn>
                <a:cxn ang="0">
                  <a:pos x="63" y="82"/>
                </a:cxn>
                <a:cxn ang="0">
                  <a:pos x="75" y="84"/>
                </a:cxn>
                <a:cxn ang="0">
                  <a:pos x="75" y="158"/>
                </a:cxn>
                <a:cxn ang="0">
                  <a:pos x="77" y="168"/>
                </a:cxn>
                <a:cxn ang="0">
                  <a:pos x="77" y="170"/>
                </a:cxn>
                <a:cxn ang="0">
                  <a:pos x="77" y="305"/>
                </a:cxn>
                <a:cxn ang="0">
                  <a:pos x="93" y="321"/>
                </a:cxn>
                <a:cxn ang="0">
                  <a:pos x="110" y="305"/>
                </a:cxn>
                <a:cxn ang="0">
                  <a:pos x="110" y="190"/>
                </a:cxn>
                <a:cxn ang="0">
                  <a:pos x="112" y="190"/>
                </a:cxn>
                <a:cxn ang="0">
                  <a:pos x="112" y="190"/>
                </a:cxn>
                <a:cxn ang="0">
                  <a:pos x="112" y="305"/>
                </a:cxn>
                <a:cxn ang="0">
                  <a:pos x="129" y="321"/>
                </a:cxn>
                <a:cxn ang="0">
                  <a:pos x="129" y="321"/>
                </a:cxn>
                <a:cxn ang="0">
                  <a:pos x="146" y="305"/>
                </a:cxn>
                <a:cxn ang="0">
                  <a:pos x="146" y="173"/>
                </a:cxn>
                <a:cxn ang="0">
                  <a:pos x="149" y="175"/>
                </a:cxn>
                <a:cxn ang="0">
                  <a:pos x="155" y="177"/>
                </a:cxn>
                <a:cxn ang="0">
                  <a:pos x="168" y="170"/>
                </a:cxn>
                <a:cxn ang="0">
                  <a:pos x="135" y="53"/>
                </a:cxn>
                <a:cxn ang="0">
                  <a:pos x="112" y="127"/>
                </a:cxn>
                <a:cxn ang="0">
                  <a:pos x="112" y="127"/>
                </a:cxn>
                <a:cxn ang="0">
                  <a:pos x="103" y="115"/>
                </a:cxn>
                <a:cxn ang="0">
                  <a:pos x="112" y="57"/>
                </a:cxn>
                <a:cxn ang="0">
                  <a:pos x="112" y="57"/>
                </a:cxn>
                <a:cxn ang="0">
                  <a:pos x="121" y="115"/>
                </a:cxn>
                <a:cxn ang="0">
                  <a:pos x="112" y="127"/>
                </a:cxn>
                <a:cxn ang="0">
                  <a:pos x="149" y="143"/>
                </a:cxn>
                <a:cxn ang="0">
                  <a:pos x="149" y="103"/>
                </a:cxn>
                <a:cxn ang="0">
                  <a:pos x="149" y="143"/>
                </a:cxn>
                <a:cxn ang="0">
                  <a:pos x="149" y="143"/>
                </a:cxn>
                <a:cxn ang="0">
                  <a:pos x="149" y="143"/>
                </a:cxn>
              </a:cxnLst>
              <a:rect l="0" t="0" r="r" b="b"/>
              <a:pathLst>
                <a:path w="207" h="321">
                  <a:moveTo>
                    <a:pt x="135" y="53"/>
                  </a:moveTo>
                  <a:cubicBezTo>
                    <a:pt x="135" y="53"/>
                    <a:pt x="134" y="52"/>
                    <a:pt x="134" y="52"/>
                  </a:cubicBezTo>
                  <a:cubicBezTo>
                    <a:pt x="130" y="50"/>
                    <a:pt x="126" y="48"/>
                    <a:pt x="121" y="47"/>
                  </a:cubicBezTo>
                  <a:cubicBezTo>
                    <a:pt x="112" y="56"/>
                    <a:pt x="112" y="56"/>
                    <a:pt x="112" y="56"/>
                  </a:cubicBezTo>
                  <a:cubicBezTo>
                    <a:pt x="103" y="46"/>
                    <a:pt x="103" y="46"/>
                    <a:pt x="103" y="46"/>
                  </a:cubicBezTo>
                  <a:cubicBezTo>
                    <a:pt x="103" y="46"/>
                    <a:pt x="103" y="46"/>
                    <a:pt x="103" y="46"/>
                  </a:cubicBezTo>
                  <a:cubicBezTo>
                    <a:pt x="99" y="48"/>
                    <a:pt x="95" y="49"/>
                    <a:pt x="91" y="52"/>
                  </a:cubicBezTo>
                  <a:cubicBezTo>
                    <a:pt x="90" y="52"/>
                    <a:pt x="89" y="52"/>
                    <a:pt x="88" y="53"/>
                  </a:cubicBezTo>
                  <a:cubicBezTo>
                    <a:pt x="82" y="56"/>
                    <a:pt x="77" y="57"/>
                    <a:pt x="71" y="55"/>
                  </a:cubicBezTo>
                  <a:cubicBezTo>
                    <a:pt x="52" y="49"/>
                    <a:pt x="34" y="19"/>
                    <a:pt x="29" y="9"/>
                  </a:cubicBezTo>
                  <a:cubicBezTo>
                    <a:pt x="27" y="6"/>
                    <a:pt x="25" y="4"/>
                    <a:pt x="22" y="2"/>
                  </a:cubicBezTo>
                  <a:cubicBezTo>
                    <a:pt x="18" y="1"/>
                    <a:pt x="18" y="1"/>
                    <a:pt x="18" y="1"/>
                  </a:cubicBezTo>
                  <a:cubicBezTo>
                    <a:pt x="16" y="0"/>
                    <a:pt x="13" y="1"/>
                    <a:pt x="10" y="2"/>
                  </a:cubicBezTo>
                  <a:cubicBezTo>
                    <a:pt x="3" y="5"/>
                    <a:pt x="0" y="14"/>
                    <a:pt x="3" y="21"/>
                  </a:cubicBezTo>
                  <a:cubicBezTo>
                    <a:pt x="4" y="23"/>
                    <a:pt x="7" y="29"/>
                    <a:pt x="12" y="36"/>
                  </a:cubicBezTo>
                  <a:cubicBezTo>
                    <a:pt x="16" y="41"/>
                    <a:pt x="16" y="41"/>
                    <a:pt x="16" y="41"/>
                  </a:cubicBezTo>
                  <a:cubicBezTo>
                    <a:pt x="26" y="56"/>
                    <a:pt x="42" y="75"/>
                    <a:pt x="63" y="82"/>
                  </a:cubicBezTo>
                  <a:cubicBezTo>
                    <a:pt x="67" y="83"/>
                    <a:pt x="71" y="84"/>
                    <a:pt x="75" y="84"/>
                  </a:cubicBezTo>
                  <a:cubicBezTo>
                    <a:pt x="75" y="158"/>
                    <a:pt x="75" y="158"/>
                    <a:pt x="75" y="158"/>
                  </a:cubicBezTo>
                  <a:cubicBezTo>
                    <a:pt x="75" y="162"/>
                    <a:pt x="76" y="165"/>
                    <a:pt x="77" y="168"/>
                  </a:cubicBezTo>
                  <a:cubicBezTo>
                    <a:pt x="77" y="169"/>
                    <a:pt x="77" y="170"/>
                    <a:pt x="77" y="170"/>
                  </a:cubicBezTo>
                  <a:cubicBezTo>
                    <a:pt x="77" y="305"/>
                    <a:pt x="77" y="305"/>
                    <a:pt x="77" y="305"/>
                  </a:cubicBezTo>
                  <a:cubicBezTo>
                    <a:pt x="77" y="314"/>
                    <a:pt x="84" y="321"/>
                    <a:pt x="93" y="321"/>
                  </a:cubicBezTo>
                  <a:cubicBezTo>
                    <a:pt x="103" y="321"/>
                    <a:pt x="110" y="314"/>
                    <a:pt x="110" y="305"/>
                  </a:cubicBezTo>
                  <a:cubicBezTo>
                    <a:pt x="110" y="190"/>
                    <a:pt x="110" y="190"/>
                    <a:pt x="110" y="190"/>
                  </a:cubicBezTo>
                  <a:cubicBezTo>
                    <a:pt x="111" y="190"/>
                    <a:pt x="111" y="190"/>
                    <a:pt x="112" y="190"/>
                  </a:cubicBezTo>
                  <a:cubicBezTo>
                    <a:pt x="112" y="190"/>
                    <a:pt x="112" y="190"/>
                    <a:pt x="112" y="190"/>
                  </a:cubicBezTo>
                  <a:cubicBezTo>
                    <a:pt x="112" y="305"/>
                    <a:pt x="112" y="305"/>
                    <a:pt x="112" y="305"/>
                  </a:cubicBezTo>
                  <a:cubicBezTo>
                    <a:pt x="112" y="314"/>
                    <a:pt x="120" y="321"/>
                    <a:pt x="129" y="321"/>
                  </a:cubicBezTo>
                  <a:cubicBezTo>
                    <a:pt x="129" y="321"/>
                    <a:pt x="129" y="321"/>
                    <a:pt x="129" y="321"/>
                  </a:cubicBezTo>
                  <a:cubicBezTo>
                    <a:pt x="138" y="321"/>
                    <a:pt x="146" y="314"/>
                    <a:pt x="146" y="305"/>
                  </a:cubicBezTo>
                  <a:cubicBezTo>
                    <a:pt x="146" y="173"/>
                    <a:pt x="146" y="173"/>
                    <a:pt x="146" y="173"/>
                  </a:cubicBezTo>
                  <a:cubicBezTo>
                    <a:pt x="146" y="174"/>
                    <a:pt x="147" y="175"/>
                    <a:pt x="149" y="175"/>
                  </a:cubicBezTo>
                  <a:cubicBezTo>
                    <a:pt x="151" y="176"/>
                    <a:pt x="153" y="177"/>
                    <a:pt x="155" y="177"/>
                  </a:cubicBezTo>
                  <a:cubicBezTo>
                    <a:pt x="160" y="177"/>
                    <a:pt x="165" y="174"/>
                    <a:pt x="168" y="170"/>
                  </a:cubicBezTo>
                  <a:cubicBezTo>
                    <a:pt x="207" y="97"/>
                    <a:pt x="153" y="64"/>
                    <a:pt x="135" y="53"/>
                  </a:cubicBezTo>
                  <a:close/>
                  <a:moveTo>
                    <a:pt x="112" y="127"/>
                  </a:moveTo>
                  <a:cubicBezTo>
                    <a:pt x="112" y="127"/>
                    <a:pt x="112" y="127"/>
                    <a:pt x="112" y="127"/>
                  </a:cubicBezTo>
                  <a:cubicBezTo>
                    <a:pt x="103" y="115"/>
                    <a:pt x="103" y="115"/>
                    <a:pt x="103" y="115"/>
                  </a:cubicBezTo>
                  <a:cubicBezTo>
                    <a:pt x="112" y="57"/>
                    <a:pt x="112" y="57"/>
                    <a:pt x="112" y="57"/>
                  </a:cubicBezTo>
                  <a:cubicBezTo>
                    <a:pt x="112" y="57"/>
                    <a:pt x="112" y="57"/>
                    <a:pt x="112" y="57"/>
                  </a:cubicBezTo>
                  <a:cubicBezTo>
                    <a:pt x="121" y="115"/>
                    <a:pt x="121" y="115"/>
                    <a:pt x="121" y="115"/>
                  </a:cubicBezTo>
                  <a:lnTo>
                    <a:pt x="112" y="127"/>
                  </a:lnTo>
                  <a:close/>
                  <a:moveTo>
                    <a:pt x="149" y="143"/>
                  </a:moveTo>
                  <a:cubicBezTo>
                    <a:pt x="149" y="103"/>
                    <a:pt x="149" y="103"/>
                    <a:pt x="149" y="103"/>
                  </a:cubicBezTo>
                  <a:cubicBezTo>
                    <a:pt x="154" y="113"/>
                    <a:pt x="156" y="126"/>
                    <a:pt x="149" y="143"/>
                  </a:cubicBezTo>
                  <a:close/>
                  <a:moveTo>
                    <a:pt x="149" y="143"/>
                  </a:moveTo>
                  <a:cubicBezTo>
                    <a:pt x="149" y="143"/>
                    <a:pt x="149" y="143"/>
                    <a:pt x="149" y="143"/>
                  </a:cubicBezTo>
                </a:path>
              </a:pathLst>
            </a:custGeom>
            <a:solidFill>
              <a:schemeClr val="tx2"/>
            </a:solidFill>
            <a:ln w="9525">
              <a:noFill/>
              <a:round/>
            </a:ln>
          </p:spPr>
          <p:txBody>
            <a:bodyPr anchor="ctr"/>
            <a:lstStyle/>
            <a:p>
              <a:pPr algn="ctr"/>
              <a:endParaRPr sz="2400" dirty="0">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7" name="Freeform: Shape 28"/>
            <p:cNvSpPr/>
            <p:nvPr/>
          </p:nvSpPr>
          <p:spPr bwMode="auto">
            <a:xfrm>
              <a:off x="3250029" y="1089462"/>
              <a:ext cx="107409" cy="108841"/>
            </a:xfrm>
            <a:custGeom>
              <a:avLst/>
              <a:gdLst/>
              <a:ahLst/>
              <a:cxnLst>
                <a:cxn ang="0">
                  <a:pos x="72" y="36"/>
                </a:cxn>
                <a:cxn ang="0">
                  <a:pos x="36" y="72"/>
                </a:cxn>
                <a:cxn ang="0">
                  <a:pos x="0" y="36"/>
                </a:cxn>
                <a:cxn ang="0">
                  <a:pos x="36" y="0"/>
                </a:cxn>
                <a:cxn ang="0">
                  <a:pos x="72" y="36"/>
                </a:cxn>
                <a:cxn ang="0">
                  <a:pos x="72" y="36"/>
                </a:cxn>
                <a:cxn ang="0">
                  <a:pos x="72" y="36"/>
                </a:cxn>
              </a:cxnLst>
              <a:rect l="0" t="0" r="r" b="b"/>
              <a:pathLst>
                <a:path w="72" h="72">
                  <a:moveTo>
                    <a:pt x="72" y="36"/>
                  </a:moveTo>
                  <a:cubicBezTo>
                    <a:pt x="72" y="56"/>
                    <a:pt x="56" y="72"/>
                    <a:pt x="36" y="72"/>
                  </a:cubicBezTo>
                  <a:cubicBezTo>
                    <a:pt x="16" y="72"/>
                    <a:pt x="0" y="56"/>
                    <a:pt x="0" y="36"/>
                  </a:cubicBezTo>
                  <a:cubicBezTo>
                    <a:pt x="0" y="16"/>
                    <a:pt x="16" y="0"/>
                    <a:pt x="36" y="0"/>
                  </a:cubicBezTo>
                  <a:cubicBezTo>
                    <a:pt x="56" y="0"/>
                    <a:pt x="72" y="16"/>
                    <a:pt x="72" y="36"/>
                  </a:cubicBezTo>
                  <a:close/>
                  <a:moveTo>
                    <a:pt x="72" y="36"/>
                  </a:moveTo>
                  <a:cubicBezTo>
                    <a:pt x="72" y="36"/>
                    <a:pt x="72" y="36"/>
                    <a:pt x="72" y="36"/>
                  </a:cubicBezTo>
                </a:path>
              </a:pathLst>
            </a:custGeom>
            <a:solidFill>
              <a:schemeClr val="tx2"/>
            </a:solidFill>
            <a:ln w="9525">
              <a:noFill/>
              <a:round/>
            </a:ln>
          </p:spPr>
          <p:txBody>
            <a:bodyPr anchor="ctr"/>
            <a:lstStyle/>
            <a:p>
              <a:pPr algn="ctr"/>
              <a:endParaRPr sz="2400" dirty="0">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8" name="Freeform: Shape 29"/>
            <p:cNvSpPr/>
            <p:nvPr/>
          </p:nvSpPr>
          <p:spPr bwMode="auto">
            <a:xfrm>
              <a:off x="2890569" y="1088029"/>
              <a:ext cx="326522" cy="305040"/>
            </a:xfrm>
            <a:custGeom>
              <a:avLst/>
              <a:gdLst/>
              <a:ahLst/>
              <a:cxnLst>
                <a:cxn ang="0">
                  <a:pos x="197" y="203"/>
                </a:cxn>
                <a:cxn ang="0">
                  <a:pos x="20" y="203"/>
                </a:cxn>
                <a:cxn ang="0">
                  <a:pos x="0" y="182"/>
                </a:cxn>
                <a:cxn ang="0">
                  <a:pos x="0" y="20"/>
                </a:cxn>
                <a:cxn ang="0">
                  <a:pos x="20" y="0"/>
                </a:cxn>
                <a:cxn ang="0">
                  <a:pos x="197" y="0"/>
                </a:cxn>
                <a:cxn ang="0">
                  <a:pos x="218" y="20"/>
                </a:cxn>
                <a:cxn ang="0">
                  <a:pos x="218" y="182"/>
                </a:cxn>
                <a:cxn ang="0">
                  <a:pos x="197" y="203"/>
                </a:cxn>
                <a:cxn ang="0">
                  <a:pos x="20" y="13"/>
                </a:cxn>
                <a:cxn ang="0">
                  <a:pos x="13" y="20"/>
                </a:cxn>
                <a:cxn ang="0">
                  <a:pos x="13" y="182"/>
                </a:cxn>
                <a:cxn ang="0">
                  <a:pos x="20" y="189"/>
                </a:cxn>
                <a:cxn ang="0">
                  <a:pos x="197" y="189"/>
                </a:cxn>
                <a:cxn ang="0">
                  <a:pos x="204" y="182"/>
                </a:cxn>
                <a:cxn ang="0">
                  <a:pos x="204" y="20"/>
                </a:cxn>
                <a:cxn ang="0">
                  <a:pos x="197" y="13"/>
                </a:cxn>
                <a:cxn ang="0">
                  <a:pos x="20" y="13"/>
                </a:cxn>
                <a:cxn ang="0">
                  <a:pos x="20" y="13"/>
                </a:cxn>
                <a:cxn ang="0">
                  <a:pos x="20" y="13"/>
                </a:cxn>
              </a:cxnLst>
              <a:rect l="0" t="0" r="r" b="b"/>
              <a:pathLst>
                <a:path w="218" h="203">
                  <a:moveTo>
                    <a:pt x="197" y="203"/>
                  </a:moveTo>
                  <a:cubicBezTo>
                    <a:pt x="20" y="203"/>
                    <a:pt x="20" y="203"/>
                    <a:pt x="20" y="203"/>
                  </a:cubicBezTo>
                  <a:cubicBezTo>
                    <a:pt x="9" y="203"/>
                    <a:pt x="0" y="194"/>
                    <a:pt x="0" y="182"/>
                  </a:cubicBezTo>
                  <a:cubicBezTo>
                    <a:pt x="0" y="20"/>
                    <a:pt x="0" y="20"/>
                    <a:pt x="0" y="20"/>
                  </a:cubicBezTo>
                  <a:cubicBezTo>
                    <a:pt x="0" y="9"/>
                    <a:pt x="9" y="0"/>
                    <a:pt x="20" y="0"/>
                  </a:cubicBezTo>
                  <a:cubicBezTo>
                    <a:pt x="197" y="0"/>
                    <a:pt x="197" y="0"/>
                    <a:pt x="197" y="0"/>
                  </a:cubicBezTo>
                  <a:cubicBezTo>
                    <a:pt x="208" y="0"/>
                    <a:pt x="218" y="9"/>
                    <a:pt x="218" y="20"/>
                  </a:cubicBezTo>
                  <a:cubicBezTo>
                    <a:pt x="218" y="182"/>
                    <a:pt x="218" y="182"/>
                    <a:pt x="218" y="182"/>
                  </a:cubicBezTo>
                  <a:cubicBezTo>
                    <a:pt x="218" y="194"/>
                    <a:pt x="208" y="203"/>
                    <a:pt x="197" y="203"/>
                  </a:cubicBezTo>
                  <a:close/>
                  <a:moveTo>
                    <a:pt x="20" y="13"/>
                  </a:moveTo>
                  <a:cubicBezTo>
                    <a:pt x="16" y="13"/>
                    <a:pt x="13" y="16"/>
                    <a:pt x="13" y="20"/>
                  </a:cubicBezTo>
                  <a:cubicBezTo>
                    <a:pt x="13" y="182"/>
                    <a:pt x="13" y="182"/>
                    <a:pt x="13" y="182"/>
                  </a:cubicBezTo>
                  <a:cubicBezTo>
                    <a:pt x="13" y="186"/>
                    <a:pt x="16" y="189"/>
                    <a:pt x="20" y="189"/>
                  </a:cubicBezTo>
                  <a:cubicBezTo>
                    <a:pt x="197" y="189"/>
                    <a:pt x="197" y="189"/>
                    <a:pt x="197" y="189"/>
                  </a:cubicBezTo>
                  <a:cubicBezTo>
                    <a:pt x="201" y="189"/>
                    <a:pt x="204" y="186"/>
                    <a:pt x="204" y="182"/>
                  </a:cubicBezTo>
                  <a:cubicBezTo>
                    <a:pt x="204" y="20"/>
                    <a:pt x="204" y="20"/>
                    <a:pt x="204" y="20"/>
                  </a:cubicBezTo>
                  <a:cubicBezTo>
                    <a:pt x="204" y="16"/>
                    <a:pt x="201" y="13"/>
                    <a:pt x="197" y="13"/>
                  </a:cubicBezTo>
                  <a:lnTo>
                    <a:pt x="20" y="13"/>
                  </a:lnTo>
                  <a:close/>
                  <a:moveTo>
                    <a:pt x="20" y="13"/>
                  </a:moveTo>
                  <a:cubicBezTo>
                    <a:pt x="20" y="13"/>
                    <a:pt x="20" y="13"/>
                    <a:pt x="20" y="13"/>
                  </a:cubicBezTo>
                </a:path>
              </a:pathLst>
            </a:custGeom>
            <a:solidFill>
              <a:schemeClr val="tx2"/>
            </a:solidFill>
            <a:ln w="9525">
              <a:noFill/>
              <a:round/>
            </a:ln>
          </p:spPr>
          <p:txBody>
            <a:bodyPr anchor="ctr"/>
            <a:lstStyle/>
            <a:p>
              <a:pPr algn="ctr"/>
              <a:endParaRPr sz="2400" dirty="0">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9" name="Freeform: Shape 30"/>
            <p:cNvSpPr/>
            <p:nvPr/>
          </p:nvSpPr>
          <p:spPr bwMode="auto">
            <a:xfrm>
              <a:off x="2926371" y="1423144"/>
              <a:ext cx="87359" cy="84494"/>
            </a:xfrm>
            <a:custGeom>
              <a:avLst/>
              <a:gdLst/>
              <a:ahLst/>
              <a:cxnLst>
                <a:cxn ang="0">
                  <a:pos x="58" y="29"/>
                </a:cxn>
                <a:cxn ang="0">
                  <a:pos x="29" y="57"/>
                </a:cxn>
                <a:cxn ang="0">
                  <a:pos x="0" y="29"/>
                </a:cxn>
                <a:cxn ang="0">
                  <a:pos x="29" y="0"/>
                </a:cxn>
                <a:cxn ang="0">
                  <a:pos x="58" y="29"/>
                </a:cxn>
                <a:cxn ang="0">
                  <a:pos x="58" y="29"/>
                </a:cxn>
                <a:cxn ang="0">
                  <a:pos x="58" y="29"/>
                </a:cxn>
              </a:cxnLst>
              <a:rect l="0" t="0" r="r" b="b"/>
              <a:pathLst>
                <a:path w="58" h="57">
                  <a:moveTo>
                    <a:pt x="58" y="29"/>
                  </a:moveTo>
                  <a:cubicBezTo>
                    <a:pt x="58" y="45"/>
                    <a:pt x="45" y="57"/>
                    <a:pt x="29" y="57"/>
                  </a:cubicBezTo>
                  <a:cubicBezTo>
                    <a:pt x="13" y="57"/>
                    <a:pt x="0" y="45"/>
                    <a:pt x="0" y="29"/>
                  </a:cubicBezTo>
                  <a:cubicBezTo>
                    <a:pt x="0" y="13"/>
                    <a:pt x="13" y="0"/>
                    <a:pt x="29" y="0"/>
                  </a:cubicBezTo>
                  <a:cubicBezTo>
                    <a:pt x="45" y="0"/>
                    <a:pt x="58" y="13"/>
                    <a:pt x="58" y="29"/>
                  </a:cubicBezTo>
                  <a:close/>
                  <a:moveTo>
                    <a:pt x="58" y="29"/>
                  </a:moveTo>
                  <a:cubicBezTo>
                    <a:pt x="58" y="29"/>
                    <a:pt x="58" y="29"/>
                    <a:pt x="58" y="29"/>
                  </a:cubicBezTo>
                </a:path>
              </a:pathLst>
            </a:custGeom>
            <a:solidFill>
              <a:schemeClr val="tx2"/>
            </a:solidFill>
            <a:ln w="9525">
              <a:noFill/>
              <a:round/>
            </a:ln>
          </p:spPr>
          <p:txBody>
            <a:bodyPr anchor="ctr"/>
            <a:lstStyle/>
            <a:p>
              <a:pPr algn="ctr"/>
              <a:endParaRPr sz="2400" dirty="0">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10" name="Freeform: Shape 31"/>
            <p:cNvSpPr/>
            <p:nvPr/>
          </p:nvSpPr>
          <p:spPr bwMode="auto">
            <a:xfrm>
              <a:off x="2883408" y="1510503"/>
              <a:ext cx="173286" cy="95951"/>
            </a:xfrm>
            <a:custGeom>
              <a:avLst/>
              <a:gdLst/>
              <a:ahLst/>
              <a:cxnLst>
                <a:cxn ang="0">
                  <a:pos x="25" y="64"/>
                </a:cxn>
                <a:cxn ang="0">
                  <a:pos x="29" y="44"/>
                </a:cxn>
                <a:cxn ang="0">
                  <a:pos x="29" y="64"/>
                </a:cxn>
                <a:cxn ang="0">
                  <a:pos x="58" y="64"/>
                </a:cxn>
                <a:cxn ang="0">
                  <a:pos x="51" y="54"/>
                </a:cxn>
                <a:cxn ang="0">
                  <a:pos x="58" y="8"/>
                </a:cxn>
                <a:cxn ang="0">
                  <a:pos x="58" y="8"/>
                </a:cxn>
                <a:cxn ang="0">
                  <a:pos x="65" y="54"/>
                </a:cxn>
                <a:cxn ang="0">
                  <a:pos x="58" y="64"/>
                </a:cxn>
                <a:cxn ang="0">
                  <a:pos x="87" y="64"/>
                </a:cxn>
                <a:cxn ang="0">
                  <a:pos x="87" y="44"/>
                </a:cxn>
                <a:cxn ang="0">
                  <a:pos x="91" y="64"/>
                </a:cxn>
                <a:cxn ang="0">
                  <a:pos x="114" y="64"/>
                </a:cxn>
                <a:cxn ang="0">
                  <a:pos x="77" y="5"/>
                </a:cxn>
                <a:cxn ang="0">
                  <a:pos x="76" y="5"/>
                </a:cxn>
                <a:cxn ang="0">
                  <a:pos x="65" y="0"/>
                </a:cxn>
                <a:cxn ang="0">
                  <a:pos x="58" y="7"/>
                </a:cxn>
                <a:cxn ang="0">
                  <a:pos x="51" y="0"/>
                </a:cxn>
                <a:cxn ang="0">
                  <a:pos x="51" y="0"/>
                </a:cxn>
                <a:cxn ang="0">
                  <a:pos x="40" y="5"/>
                </a:cxn>
                <a:cxn ang="0">
                  <a:pos x="39" y="5"/>
                </a:cxn>
                <a:cxn ang="0">
                  <a:pos x="2" y="64"/>
                </a:cxn>
                <a:cxn ang="0">
                  <a:pos x="25" y="64"/>
                </a:cxn>
                <a:cxn ang="0">
                  <a:pos x="25" y="64"/>
                </a:cxn>
                <a:cxn ang="0">
                  <a:pos x="25" y="64"/>
                </a:cxn>
              </a:cxnLst>
              <a:rect l="0" t="0" r="r" b="b"/>
              <a:pathLst>
                <a:path w="116" h="64">
                  <a:moveTo>
                    <a:pt x="25" y="64"/>
                  </a:moveTo>
                  <a:cubicBezTo>
                    <a:pt x="24" y="56"/>
                    <a:pt x="26" y="49"/>
                    <a:pt x="29" y="44"/>
                  </a:cubicBezTo>
                  <a:cubicBezTo>
                    <a:pt x="29" y="64"/>
                    <a:pt x="29" y="64"/>
                    <a:pt x="29" y="64"/>
                  </a:cubicBezTo>
                  <a:cubicBezTo>
                    <a:pt x="58" y="64"/>
                    <a:pt x="58" y="64"/>
                    <a:pt x="58" y="64"/>
                  </a:cubicBezTo>
                  <a:cubicBezTo>
                    <a:pt x="51" y="54"/>
                    <a:pt x="51" y="54"/>
                    <a:pt x="51" y="54"/>
                  </a:cubicBezTo>
                  <a:cubicBezTo>
                    <a:pt x="58" y="8"/>
                    <a:pt x="58" y="8"/>
                    <a:pt x="58" y="8"/>
                  </a:cubicBezTo>
                  <a:cubicBezTo>
                    <a:pt x="58" y="8"/>
                    <a:pt x="58" y="8"/>
                    <a:pt x="58" y="8"/>
                  </a:cubicBezTo>
                  <a:cubicBezTo>
                    <a:pt x="65" y="54"/>
                    <a:pt x="65" y="54"/>
                    <a:pt x="65" y="54"/>
                  </a:cubicBezTo>
                  <a:cubicBezTo>
                    <a:pt x="58" y="64"/>
                    <a:pt x="58" y="64"/>
                    <a:pt x="58" y="64"/>
                  </a:cubicBezTo>
                  <a:cubicBezTo>
                    <a:pt x="87" y="64"/>
                    <a:pt x="87" y="64"/>
                    <a:pt x="87" y="64"/>
                  </a:cubicBezTo>
                  <a:cubicBezTo>
                    <a:pt x="87" y="44"/>
                    <a:pt x="87" y="44"/>
                    <a:pt x="87" y="44"/>
                  </a:cubicBezTo>
                  <a:cubicBezTo>
                    <a:pt x="90" y="49"/>
                    <a:pt x="92" y="56"/>
                    <a:pt x="91" y="64"/>
                  </a:cubicBezTo>
                  <a:cubicBezTo>
                    <a:pt x="114" y="64"/>
                    <a:pt x="114" y="64"/>
                    <a:pt x="114" y="64"/>
                  </a:cubicBezTo>
                  <a:cubicBezTo>
                    <a:pt x="116" y="29"/>
                    <a:pt x="88" y="12"/>
                    <a:pt x="77" y="5"/>
                  </a:cubicBezTo>
                  <a:cubicBezTo>
                    <a:pt x="77" y="5"/>
                    <a:pt x="76" y="5"/>
                    <a:pt x="76" y="5"/>
                  </a:cubicBezTo>
                  <a:cubicBezTo>
                    <a:pt x="72" y="2"/>
                    <a:pt x="69" y="1"/>
                    <a:pt x="65" y="0"/>
                  </a:cubicBezTo>
                  <a:cubicBezTo>
                    <a:pt x="58" y="7"/>
                    <a:pt x="58" y="7"/>
                    <a:pt x="58" y="7"/>
                  </a:cubicBezTo>
                  <a:cubicBezTo>
                    <a:pt x="51" y="0"/>
                    <a:pt x="51" y="0"/>
                    <a:pt x="51" y="0"/>
                  </a:cubicBezTo>
                  <a:cubicBezTo>
                    <a:pt x="51" y="0"/>
                    <a:pt x="51" y="0"/>
                    <a:pt x="51" y="0"/>
                  </a:cubicBezTo>
                  <a:cubicBezTo>
                    <a:pt x="47" y="1"/>
                    <a:pt x="44" y="2"/>
                    <a:pt x="40" y="5"/>
                  </a:cubicBezTo>
                  <a:cubicBezTo>
                    <a:pt x="40" y="5"/>
                    <a:pt x="39" y="5"/>
                    <a:pt x="39" y="5"/>
                  </a:cubicBezTo>
                  <a:cubicBezTo>
                    <a:pt x="28" y="12"/>
                    <a:pt x="0" y="29"/>
                    <a:pt x="2" y="64"/>
                  </a:cubicBezTo>
                  <a:lnTo>
                    <a:pt x="25" y="64"/>
                  </a:lnTo>
                  <a:close/>
                  <a:moveTo>
                    <a:pt x="25" y="64"/>
                  </a:moveTo>
                  <a:cubicBezTo>
                    <a:pt x="25" y="64"/>
                    <a:pt x="25" y="64"/>
                    <a:pt x="25" y="64"/>
                  </a:cubicBezTo>
                </a:path>
              </a:pathLst>
            </a:custGeom>
            <a:solidFill>
              <a:schemeClr val="tx2"/>
            </a:solidFill>
            <a:ln w="9525">
              <a:noFill/>
              <a:round/>
            </a:ln>
          </p:spPr>
          <p:txBody>
            <a:bodyPr anchor="ctr"/>
            <a:lstStyle/>
            <a:p>
              <a:pPr algn="ctr"/>
              <a:endParaRPr sz="2400" dirty="0">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11" name="Freeform: Shape 32"/>
            <p:cNvSpPr/>
            <p:nvPr/>
          </p:nvSpPr>
          <p:spPr bwMode="auto">
            <a:xfrm>
              <a:off x="3093929" y="1423144"/>
              <a:ext cx="84495" cy="84494"/>
            </a:xfrm>
            <a:custGeom>
              <a:avLst/>
              <a:gdLst/>
              <a:ahLst/>
              <a:cxnLst>
                <a:cxn ang="0">
                  <a:pos x="57" y="29"/>
                </a:cxn>
                <a:cxn ang="0">
                  <a:pos x="28" y="57"/>
                </a:cxn>
                <a:cxn ang="0">
                  <a:pos x="0" y="29"/>
                </a:cxn>
                <a:cxn ang="0">
                  <a:pos x="28" y="0"/>
                </a:cxn>
                <a:cxn ang="0">
                  <a:pos x="57" y="29"/>
                </a:cxn>
                <a:cxn ang="0">
                  <a:pos x="57" y="29"/>
                </a:cxn>
                <a:cxn ang="0">
                  <a:pos x="57" y="29"/>
                </a:cxn>
              </a:cxnLst>
              <a:rect l="0" t="0" r="r" b="b"/>
              <a:pathLst>
                <a:path w="57" h="57">
                  <a:moveTo>
                    <a:pt x="57" y="29"/>
                  </a:moveTo>
                  <a:cubicBezTo>
                    <a:pt x="57" y="45"/>
                    <a:pt x="44" y="57"/>
                    <a:pt x="28" y="57"/>
                  </a:cubicBezTo>
                  <a:cubicBezTo>
                    <a:pt x="13" y="57"/>
                    <a:pt x="0" y="45"/>
                    <a:pt x="0" y="29"/>
                  </a:cubicBezTo>
                  <a:cubicBezTo>
                    <a:pt x="0" y="13"/>
                    <a:pt x="13" y="0"/>
                    <a:pt x="28" y="0"/>
                  </a:cubicBezTo>
                  <a:cubicBezTo>
                    <a:pt x="44" y="0"/>
                    <a:pt x="57" y="13"/>
                    <a:pt x="57" y="29"/>
                  </a:cubicBezTo>
                  <a:close/>
                  <a:moveTo>
                    <a:pt x="57" y="29"/>
                  </a:moveTo>
                  <a:cubicBezTo>
                    <a:pt x="57" y="29"/>
                    <a:pt x="57" y="29"/>
                    <a:pt x="57" y="29"/>
                  </a:cubicBezTo>
                </a:path>
              </a:pathLst>
            </a:custGeom>
            <a:solidFill>
              <a:schemeClr val="tx2"/>
            </a:solidFill>
            <a:ln w="9525">
              <a:noFill/>
              <a:round/>
            </a:ln>
          </p:spPr>
          <p:txBody>
            <a:bodyPr anchor="ctr"/>
            <a:lstStyle/>
            <a:p>
              <a:pPr algn="ctr"/>
              <a:endParaRPr sz="2400" dirty="0">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12" name="Freeform: Shape 33"/>
            <p:cNvSpPr/>
            <p:nvPr/>
          </p:nvSpPr>
          <p:spPr bwMode="auto">
            <a:xfrm>
              <a:off x="3049533" y="1510503"/>
              <a:ext cx="173286" cy="95951"/>
            </a:xfrm>
            <a:custGeom>
              <a:avLst/>
              <a:gdLst/>
              <a:ahLst/>
              <a:cxnLst>
                <a:cxn ang="0">
                  <a:pos x="25" y="64"/>
                </a:cxn>
                <a:cxn ang="0">
                  <a:pos x="29" y="44"/>
                </a:cxn>
                <a:cxn ang="0">
                  <a:pos x="29" y="64"/>
                </a:cxn>
                <a:cxn ang="0">
                  <a:pos x="58" y="64"/>
                </a:cxn>
                <a:cxn ang="0">
                  <a:pos x="51" y="54"/>
                </a:cxn>
                <a:cxn ang="0">
                  <a:pos x="58" y="8"/>
                </a:cxn>
                <a:cxn ang="0">
                  <a:pos x="58" y="8"/>
                </a:cxn>
                <a:cxn ang="0">
                  <a:pos x="65" y="54"/>
                </a:cxn>
                <a:cxn ang="0">
                  <a:pos x="59" y="64"/>
                </a:cxn>
                <a:cxn ang="0">
                  <a:pos x="88" y="64"/>
                </a:cxn>
                <a:cxn ang="0">
                  <a:pos x="88" y="44"/>
                </a:cxn>
                <a:cxn ang="0">
                  <a:pos x="92" y="64"/>
                </a:cxn>
                <a:cxn ang="0">
                  <a:pos x="114" y="64"/>
                </a:cxn>
                <a:cxn ang="0">
                  <a:pos x="77" y="5"/>
                </a:cxn>
                <a:cxn ang="0">
                  <a:pos x="76" y="5"/>
                </a:cxn>
                <a:cxn ang="0">
                  <a:pos x="66" y="0"/>
                </a:cxn>
                <a:cxn ang="0">
                  <a:pos x="58" y="7"/>
                </a:cxn>
                <a:cxn ang="0">
                  <a:pos x="52" y="0"/>
                </a:cxn>
                <a:cxn ang="0">
                  <a:pos x="51" y="0"/>
                </a:cxn>
                <a:cxn ang="0">
                  <a:pos x="41" y="5"/>
                </a:cxn>
                <a:cxn ang="0">
                  <a:pos x="39" y="5"/>
                </a:cxn>
                <a:cxn ang="0">
                  <a:pos x="3" y="64"/>
                </a:cxn>
                <a:cxn ang="0">
                  <a:pos x="25" y="64"/>
                </a:cxn>
                <a:cxn ang="0">
                  <a:pos x="25" y="64"/>
                </a:cxn>
                <a:cxn ang="0">
                  <a:pos x="25" y="64"/>
                </a:cxn>
              </a:cxnLst>
              <a:rect l="0" t="0" r="r" b="b"/>
              <a:pathLst>
                <a:path w="116" h="64">
                  <a:moveTo>
                    <a:pt x="25" y="64"/>
                  </a:moveTo>
                  <a:cubicBezTo>
                    <a:pt x="24" y="56"/>
                    <a:pt x="26" y="49"/>
                    <a:pt x="29" y="44"/>
                  </a:cubicBezTo>
                  <a:cubicBezTo>
                    <a:pt x="29" y="64"/>
                    <a:pt x="29" y="64"/>
                    <a:pt x="29" y="64"/>
                  </a:cubicBezTo>
                  <a:cubicBezTo>
                    <a:pt x="58" y="64"/>
                    <a:pt x="58" y="64"/>
                    <a:pt x="58" y="64"/>
                  </a:cubicBezTo>
                  <a:cubicBezTo>
                    <a:pt x="51" y="54"/>
                    <a:pt x="51" y="54"/>
                    <a:pt x="51" y="54"/>
                  </a:cubicBezTo>
                  <a:cubicBezTo>
                    <a:pt x="58" y="8"/>
                    <a:pt x="58" y="8"/>
                    <a:pt x="58" y="8"/>
                  </a:cubicBezTo>
                  <a:cubicBezTo>
                    <a:pt x="58" y="8"/>
                    <a:pt x="58" y="8"/>
                    <a:pt x="58" y="8"/>
                  </a:cubicBezTo>
                  <a:cubicBezTo>
                    <a:pt x="65" y="54"/>
                    <a:pt x="65" y="54"/>
                    <a:pt x="65" y="54"/>
                  </a:cubicBezTo>
                  <a:cubicBezTo>
                    <a:pt x="59" y="64"/>
                    <a:pt x="59" y="64"/>
                    <a:pt x="59" y="64"/>
                  </a:cubicBezTo>
                  <a:cubicBezTo>
                    <a:pt x="88" y="64"/>
                    <a:pt x="88" y="64"/>
                    <a:pt x="88" y="64"/>
                  </a:cubicBezTo>
                  <a:cubicBezTo>
                    <a:pt x="88" y="44"/>
                    <a:pt x="88" y="44"/>
                    <a:pt x="88" y="44"/>
                  </a:cubicBezTo>
                  <a:cubicBezTo>
                    <a:pt x="91" y="49"/>
                    <a:pt x="92" y="56"/>
                    <a:pt x="92" y="64"/>
                  </a:cubicBezTo>
                  <a:cubicBezTo>
                    <a:pt x="114" y="64"/>
                    <a:pt x="114" y="64"/>
                    <a:pt x="114" y="64"/>
                  </a:cubicBezTo>
                  <a:cubicBezTo>
                    <a:pt x="116" y="29"/>
                    <a:pt x="88" y="12"/>
                    <a:pt x="77" y="5"/>
                  </a:cubicBezTo>
                  <a:cubicBezTo>
                    <a:pt x="77" y="5"/>
                    <a:pt x="76" y="5"/>
                    <a:pt x="76" y="5"/>
                  </a:cubicBezTo>
                  <a:cubicBezTo>
                    <a:pt x="73" y="2"/>
                    <a:pt x="69" y="1"/>
                    <a:pt x="66" y="0"/>
                  </a:cubicBezTo>
                  <a:cubicBezTo>
                    <a:pt x="58" y="7"/>
                    <a:pt x="58" y="7"/>
                    <a:pt x="58" y="7"/>
                  </a:cubicBezTo>
                  <a:cubicBezTo>
                    <a:pt x="52" y="0"/>
                    <a:pt x="52" y="0"/>
                    <a:pt x="52" y="0"/>
                  </a:cubicBezTo>
                  <a:cubicBezTo>
                    <a:pt x="51" y="0"/>
                    <a:pt x="51" y="0"/>
                    <a:pt x="51" y="0"/>
                  </a:cubicBezTo>
                  <a:cubicBezTo>
                    <a:pt x="48" y="1"/>
                    <a:pt x="44" y="2"/>
                    <a:pt x="41" y="5"/>
                  </a:cubicBezTo>
                  <a:cubicBezTo>
                    <a:pt x="40" y="5"/>
                    <a:pt x="40" y="5"/>
                    <a:pt x="39" y="5"/>
                  </a:cubicBezTo>
                  <a:cubicBezTo>
                    <a:pt x="28" y="12"/>
                    <a:pt x="0" y="29"/>
                    <a:pt x="3" y="64"/>
                  </a:cubicBezTo>
                  <a:lnTo>
                    <a:pt x="25" y="64"/>
                  </a:lnTo>
                  <a:close/>
                  <a:moveTo>
                    <a:pt x="25" y="64"/>
                  </a:moveTo>
                  <a:cubicBezTo>
                    <a:pt x="25" y="64"/>
                    <a:pt x="25" y="64"/>
                    <a:pt x="25" y="64"/>
                  </a:cubicBezTo>
                </a:path>
              </a:pathLst>
            </a:custGeom>
            <a:solidFill>
              <a:schemeClr val="tx2"/>
            </a:solidFill>
            <a:ln w="9525">
              <a:noFill/>
              <a:round/>
            </a:ln>
          </p:spPr>
          <p:txBody>
            <a:bodyPr anchor="ctr"/>
            <a:lstStyle/>
            <a:p>
              <a:pPr algn="ctr"/>
              <a:endParaRPr sz="2400" dirty="0">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13" name="Rectangle 34"/>
            <p:cNvSpPr/>
            <p:nvPr/>
          </p:nvSpPr>
          <p:spPr bwMode="auto">
            <a:xfrm>
              <a:off x="2870519" y="1620775"/>
              <a:ext cx="489783" cy="60149"/>
            </a:xfrm>
            <a:prstGeom prst="rect">
              <a:avLst/>
            </a:prstGeom>
            <a:solidFill>
              <a:schemeClr val="tx2"/>
            </a:solidFill>
            <a:ln w="9525">
              <a:noFill/>
              <a:miter lim="800000"/>
            </a:ln>
          </p:spPr>
          <p:txBody>
            <a:bodyPr anchor="ctr"/>
            <a:lstStyle/>
            <a:p>
              <a:pPr algn="ctr"/>
              <a:endParaRPr sz="2400" dirty="0">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sp>
          <p:nvSpPr>
            <p:cNvPr id="14" name="Freeform: Shape 35"/>
            <p:cNvSpPr/>
            <p:nvPr/>
          </p:nvSpPr>
          <p:spPr bwMode="auto">
            <a:xfrm>
              <a:off x="2973631" y="1158203"/>
              <a:ext cx="160397" cy="161828"/>
            </a:xfrm>
            <a:custGeom>
              <a:avLst/>
              <a:gdLst/>
              <a:ahLst/>
              <a:cxnLst>
                <a:cxn ang="0">
                  <a:pos x="103" y="61"/>
                </a:cxn>
                <a:cxn ang="0">
                  <a:pos x="97" y="59"/>
                </a:cxn>
                <a:cxn ang="0">
                  <a:pos x="97" y="46"/>
                </a:cxn>
                <a:cxn ang="0">
                  <a:pos x="102" y="44"/>
                </a:cxn>
                <a:cxn ang="0">
                  <a:pos x="105" y="35"/>
                </a:cxn>
                <a:cxn ang="0">
                  <a:pos x="102" y="28"/>
                </a:cxn>
                <a:cxn ang="0">
                  <a:pos x="93" y="24"/>
                </a:cxn>
                <a:cxn ang="0">
                  <a:pos x="88" y="27"/>
                </a:cxn>
                <a:cxn ang="0">
                  <a:pos x="78" y="18"/>
                </a:cxn>
                <a:cxn ang="0">
                  <a:pos x="81" y="13"/>
                </a:cxn>
                <a:cxn ang="0">
                  <a:pos x="76" y="4"/>
                </a:cxn>
                <a:cxn ang="0">
                  <a:pos x="69" y="1"/>
                </a:cxn>
                <a:cxn ang="0">
                  <a:pos x="60" y="5"/>
                </a:cxn>
                <a:cxn ang="0">
                  <a:pos x="58" y="11"/>
                </a:cxn>
                <a:cxn ang="0">
                  <a:pos x="46" y="11"/>
                </a:cxn>
                <a:cxn ang="0">
                  <a:pos x="43" y="6"/>
                </a:cxn>
                <a:cxn ang="0">
                  <a:pos x="34" y="3"/>
                </a:cxn>
                <a:cxn ang="0">
                  <a:pos x="27" y="6"/>
                </a:cxn>
                <a:cxn ang="0">
                  <a:pos x="24" y="15"/>
                </a:cxn>
                <a:cxn ang="0">
                  <a:pos x="26" y="20"/>
                </a:cxn>
                <a:cxn ang="0">
                  <a:pos x="18" y="30"/>
                </a:cxn>
                <a:cxn ang="0">
                  <a:pos x="12" y="28"/>
                </a:cxn>
                <a:cxn ang="0">
                  <a:pos x="3" y="32"/>
                </a:cxn>
                <a:cxn ang="0">
                  <a:pos x="1" y="39"/>
                </a:cxn>
                <a:cxn ang="0">
                  <a:pos x="1" y="44"/>
                </a:cxn>
                <a:cxn ang="0">
                  <a:pos x="5" y="48"/>
                </a:cxn>
                <a:cxn ang="0">
                  <a:pos x="10" y="50"/>
                </a:cxn>
                <a:cxn ang="0">
                  <a:pos x="11" y="62"/>
                </a:cxn>
                <a:cxn ang="0">
                  <a:pos x="5" y="65"/>
                </a:cxn>
                <a:cxn ang="0">
                  <a:pos x="2" y="74"/>
                </a:cxn>
                <a:cxn ang="0">
                  <a:pos x="5" y="81"/>
                </a:cxn>
                <a:cxn ang="0">
                  <a:pos x="14" y="84"/>
                </a:cxn>
                <a:cxn ang="0">
                  <a:pos x="20" y="82"/>
                </a:cxn>
                <a:cxn ang="0">
                  <a:pos x="29" y="90"/>
                </a:cxn>
                <a:cxn ang="0">
                  <a:pos x="27" y="96"/>
                </a:cxn>
                <a:cxn ang="0">
                  <a:pos x="27" y="101"/>
                </a:cxn>
                <a:cxn ang="0">
                  <a:pos x="31" y="105"/>
                </a:cxn>
                <a:cxn ang="0">
                  <a:pos x="38" y="107"/>
                </a:cxn>
                <a:cxn ang="0">
                  <a:pos x="43" y="107"/>
                </a:cxn>
                <a:cxn ang="0">
                  <a:pos x="47" y="103"/>
                </a:cxn>
                <a:cxn ang="0">
                  <a:pos x="49" y="98"/>
                </a:cxn>
                <a:cxn ang="0">
                  <a:pos x="62" y="97"/>
                </a:cxn>
                <a:cxn ang="0">
                  <a:pos x="64" y="103"/>
                </a:cxn>
                <a:cxn ang="0">
                  <a:pos x="73" y="106"/>
                </a:cxn>
                <a:cxn ang="0">
                  <a:pos x="80" y="103"/>
                </a:cxn>
                <a:cxn ang="0">
                  <a:pos x="84" y="94"/>
                </a:cxn>
                <a:cxn ang="0">
                  <a:pos x="81" y="88"/>
                </a:cxn>
                <a:cxn ang="0">
                  <a:pos x="90" y="79"/>
                </a:cxn>
                <a:cxn ang="0">
                  <a:pos x="95" y="81"/>
                </a:cxn>
                <a:cxn ang="0">
                  <a:pos x="101" y="81"/>
                </a:cxn>
                <a:cxn ang="0">
                  <a:pos x="104" y="77"/>
                </a:cxn>
                <a:cxn ang="0">
                  <a:pos x="107" y="70"/>
                </a:cxn>
                <a:cxn ang="0">
                  <a:pos x="103" y="61"/>
                </a:cxn>
                <a:cxn ang="0">
                  <a:pos x="65" y="79"/>
                </a:cxn>
                <a:cxn ang="0">
                  <a:pos x="54" y="81"/>
                </a:cxn>
                <a:cxn ang="0">
                  <a:pos x="29" y="66"/>
                </a:cxn>
                <a:cxn ang="0">
                  <a:pos x="42" y="30"/>
                </a:cxn>
                <a:cxn ang="0">
                  <a:pos x="54" y="27"/>
                </a:cxn>
                <a:cxn ang="0">
                  <a:pos x="78" y="43"/>
                </a:cxn>
                <a:cxn ang="0">
                  <a:pos x="65" y="79"/>
                </a:cxn>
                <a:cxn ang="0">
                  <a:pos x="65" y="79"/>
                </a:cxn>
                <a:cxn ang="0">
                  <a:pos x="65" y="79"/>
                </a:cxn>
              </a:cxnLst>
              <a:rect l="0" t="0" r="r" b="b"/>
              <a:pathLst>
                <a:path w="108" h="108">
                  <a:moveTo>
                    <a:pt x="103" y="61"/>
                  </a:moveTo>
                  <a:cubicBezTo>
                    <a:pt x="97" y="59"/>
                    <a:pt x="97" y="59"/>
                    <a:pt x="97" y="59"/>
                  </a:cubicBezTo>
                  <a:cubicBezTo>
                    <a:pt x="98" y="55"/>
                    <a:pt x="97" y="51"/>
                    <a:pt x="97" y="46"/>
                  </a:cubicBezTo>
                  <a:cubicBezTo>
                    <a:pt x="102" y="44"/>
                    <a:pt x="102" y="44"/>
                    <a:pt x="102" y="44"/>
                  </a:cubicBezTo>
                  <a:cubicBezTo>
                    <a:pt x="106" y="42"/>
                    <a:pt x="107" y="38"/>
                    <a:pt x="105" y="35"/>
                  </a:cubicBezTo>
                  <a:cubicBezTo>
                    <a:pt x="102" y="28"/>
                    <a:pt x="102" y="28"/>
                    <a:pt x="102" y="28"/>
                  </a:cubicBezTo>
                  <a:cubicBezTo>
                    <a:pt x="101" y="24"/>
                    <a:pt x="97" y="23"/>
                    <a:pt x="93" y="24"/>
                  </a:cubicBezTo>
                  <a:cubicBezTo>
                    <a:pt x="88" y="27"/>
                    <a:pt x="88" y="27"/>
                    <a:pt x="88" y="27"/>
                  </a:cubicBezTo>
                  <a:cubicBezTo>
                    <a:pt x="85" y="24"/>
                    <a:pt x="82" y="21"/>
                    <a:pt x="78" y="18"/>
                  </a:cubicBezTo>
                  <a:cubicBezTo>
                    <a:pt x="81" y="13"/>
                    <a:pt x="81" y="13"/>
                    <a:pt x="81" y="13"/>
                  </a:cubicBezTo>
                  <a:cubicBezTo>
                    <a:pt x="82" y="9"/>
                    <a:pt x="80" y="5"/>
                    <a:pt x="76" y="4"/>
                  </a:cubicBezTo>
                  <a:cubicBezTo>
                    <a:pt x="69" y="1"/>
                    <a:pt x="69" y="1"/>
                    <a:pt x="69" y="1"/>
                  </a:cubicBezTo>
                  <a:cubicBezTo>
                    <a:pt x="66" y="0"/>
                    <a:pt x="62" y="2"/>
                    <a:pt x="60" y="5"/>
                  </a:cubicBezTo>
                  <a:cubicBezTo>
                    <a:pt x="58" y="11"/>
                    <a:pt x="58" y="11"/>
                    <a:pt x="58" y="11"/>
                  </a:cubicBezTo>
                  <a:cubicBezTo>
                    <a:pt x="54" y="10"/>
                    <a:pt x="50" y="11"/>
                    <a:pt x="46" y="11"/>
                  </a:cubicBezTo>
                  <a:cubicBezTo>
                    <a:pt x="43" y="6"/>
                    <a:pt x="43" y="6"/>
                    <a:pt x="43" y="6"/>
                  </a:cubicBezTo>
                  <a:cubicBezTo>
                    <a:pt x="42" y="2"/>
                    <a:pt x="38" y="1"/>
                    <a:pt x="34" y="3"/>
                  </a:cubicBezTo>
                  <a:cubicBezTo>
                    <a:pt x="27" y="6"/>
                    <a:pt x="27" y="6"/>
                    <a:pt x="27" y="6"/>
                  </a:cubicBezTo>
                  <a:cubicBezTo>
                    <a:pt x="24" y="7"/>
                    <a:pt x="22" y="11"/>
                    <a:pt x="24" y="15"/>
                  </a:cubicBezTo>
                  <a:cubicBezTo>
                    <a:pt x="26" y="20"/>
                    <a:pt x="26" y="20"/>
                    <a:pt x="26" y="20"/>
                  </a:cubicBezTo>
                  <a:cubicBezTo>
                    <a:pt x="23" y="23"/>
                    <a:pt x="20" y="26"/>
                    <a:pt x="18" y="30"/>
                  </a:cubicBezTo>
                  <a:cubicBezTo>
                    <a:pt x="12" y="28"/>
                    <a:pt x="12" y="28"/>
                    <a:pt x="12" y="28"/>
                  </a:cubicBezTo>
                  <a:cubicBezTo>
                    <a:pt x="9" y="26"/>
                    <a:pt x="4" y="28"/>
                    <a:pt x="3" y="32"/>
                  </a:cubicBezTo>
                  <a:cubicBezTo>
                    <a:pt x="1" y="39"/>
                    <a:pt x="1" y="39"/>
                    <a:pt x="1" y="39"/>
                  </a:cubicBezTo>
                  <a:cubicBezTo>
                    <a:pt x="0" y="41"/>
                    <a:pt x="0" y="42"/>
                    <a:pt x="1" y="44"/>
                  </a:cubicBezTo>
                  <a:cubicBezTo>
                    <a:pt x="2" y="46"/>
                    <a:pt x="3" y="47"/>
                    <a:pt x="5" y="48"/>
                  </a:cubicBezTo>
                  <a:cubicBezTo>
                    <a:pt x="10" y="50"/>
                    <a:pt x="10" y="50"/>
                    <a:pt x="10" y="50"/>
                  </a:cubicBezTo>
                  <a:cubicBezTo>
                    <a:pt x="10" y="54"/>
                    <a:pt x="10" y="58"/>
                    <a:pt x="11" y="62"/>
                  </a:cubicBezTo>
                  <a:cubicBezTo>
                    <a:pt x="5" y="65"/>
                    <a:pt x="5" y="65"/>
                    <a:pt x="5" y="65"/>
                  </a:cubicBezTo>
                  <a:cubicBezTo>
                    <a:pt x="2" y="66"/>
                    <a:pt x="0" y="71"/>
                    <a:pt x="2" y="74"/>
                  </a:cubicBezTo>
                  <a:cubicBezTo>
                    <a:pt x="5" y="81"/>
                    <a:pt x="5" y="81"/>
                    <a:pt x="5" y="81"/>
                  </a:cubicBezTo>
                  <a:cubicBezTo>
                    <a:pt x="7" y="84"/>
                    <a:pt x="11" y="86"/>
                    <a:pt x="14" y="84"/>
                  </a:cubicBezTo>
                  <a:cubicBezTo>
                    <a:pt x="20" y="82"/>
                    <a:pt x="20" y="82"/>
                    <a:pt x="20" y="82"/>
                  </a:cubicBezTo>
                  <a:cubicBezTo>
                    <a:pt x="22" y="85"/>
                    <a:pt x="26" y="88"/>
                    <a:pt x="29" y="90"/>
                  </a:cubicBezTo>
                  <a:cubicBezTo>
                    <a:pt x="27" y="96"/>
                    <a:pt x="27" y="96"/>
                    <a:pt x="27" y="96"/>
                  </a:cubicBezTo>
                  <a:cubicBezTo>
                    <a:pt x="26" y="98"/>
                    <a:pt x="26" y="100"/>
                    <a:pt x="27" y="101"/>
                  </a:cubicBezTo>
                  <a:cubicBezTo>
                    <a:pt x="28" y="103"/>
                    <a:pt x="29" y="104"/>
                    <a:pt x="31" y="105"/>
                  </a:cubicBezTo>
                  <a:cubicBezTo>
                    <a:pt x="38" y="107"/>
                    <a:pt x="38" y="107"/>
                    <a:pt x="38" y="107"/>
                  </a:cubicBezTo>
                  <a:cubicBezTo>
                    <a:pt x="40" y="108"/>
                    <a:pt x="42" y="108"/>
                    <a:pt x="43" y="107"/>
                  </a:cubicBezTo>
                  <a:cubicBezTo>
                    <a:pt x="45" y="107"/>
                    <a:pt x="46" y="105"/>
                    <a:pt x="47" y="103"/>
                  </a:cubicBezTo>
                  <a:cubicBezTo>
                    <a:pt x="49" y="98"/>
                    <a:pt x="49" y="98"/>
                    <a:pt x="49" y="98"/>
                  </a:cubicBezTo>
                  <a:cubicBezTo>
                    <a:pt x="53" y="98"/>
                    <a:pt x="57" y="98"/>
                    <a:pt x="62" y="97"/>
                  </a:cubicBezTo>
                  <a:cubicBezTo>
                    <a:pt x="64" y="103"/>
                    <a:pt x="64" y="103"/>
                    <a:pt x="64" y="103"/>
                  </a:cubicBezTo>
                  <a:cubicBezTo>
                    <a:pt x="66" y="106"/>
                    <a:pt x="70" y="108"/>
                    <a:pt x="73" y="106"/>
                  </a:cubicBezTo>
                  <a:cubicBezTo>
                    <a:pt x="80" y="103"/>
                    <a:pt x="80" y="103"/>
                    <a:pt x="80" y="103"/>
                  </a:cubicBezTo>
                  <a:cubicBezTo>
                    <a:pt x="84" y="101"/>
                    <a:pt x="85" y="97"/>
                    <a:pt x="84" y="94"/>
                  </a:cubicBezTo>
                  <a:cubicBezTo>
                    <a:pt x="81" y="88"/>
                    <a:pt x="81" y="88"/>
                    <a:pt x="81" y="88"/>
                  </a:cubicBezTo>
                  <a:cubicBezTo>
                    <a:pt x="84" y="86"/>
                    <a:pt x="87" y="82"/>
                    <a:pt x="90" y="79"/>
                  </a:cubicBezTo>
                  <a:cubicBezTo>
                    <a:pt x="95" y="81"/>
                    <a:pt x="95" y="81"/>
                    <a:pt x="95" y="81"/>
                  </a:cubicBezTo>
                  <a:cubicBezTo>
                    <a:pt x="97" y="82"/>
                    <a:pt x="99" y="82"/>
                    <a:pt x="101" y="81"/>
                  </a:cubicBezTo>
                  <a:cubicBezTo>
                    <a:pt x="102" y="80"/>
                    <a:pt x="104" y="79"/>
                    <a:pt x="104" y="77"/>
                  </a:cubicBezTo>
                  <a:cubicBezTo>
                    <a:pt x="107" y="70"/>
                    <a:pt x="107" y="70"/>
                    <a:pt x="107" y="70"/>
                  </a:cubicBezTo>
                  <a:cubicBezTo>
                    <a:pt x="108" y="66"/>
                    <a:pt x="106" y="62"/>
                    <a:pt x="103" y="61"/>
                  </a:cubicBezTo>
                  <a:close/>
                  <a:moveTo>
                    <a:pt x="65" y="79"/>
                  </a:moveTo>
                  <a:cubicBezTo>
                    <a:pt x="61" y="81"/>
                    <a:pt x="58" y="81"/>
                    <a:pt x="54" y="81"/>
                  </a:cubicBezTo>
                  <a:cubicBezTo>
                    <a:pt x="43" y="81"/>
                    <a:pt x="33" y="75"/>
                    <a:pt x="29" y="66"/>
                  </a:cubicBezTo>
                  <a:cubicBezTo>
                    <a:pt x="23" y="52"/>
                    <a:pt x="29" y="36"/>
                    <a:pt x="42" y="30"/>
                  </a:cubicBezTo>
                  <a:cubicBezTo>
                    <a:pt x="46" y="28"/>
                    <a:pt x="50" y="27"/>
                    <a:pt x="54" y="27"/>
                  </a:cubicBezTo>
                  <a:cubicBezTo>
                    <a:pt x="64" y="27"/>
                    <a:pt x="74" y="33"/>
                    <a:pt x="78" y="43"/>
                  </a:cubicBezTo>
                  <a:cubicBezTo>
                    <a:pt x="85" y="57"/>
                    <a:pt x="79" y="73"/>
                    <a:pt x="65" y="79"/>
                  </a:cubicBezTo>
                  <a:close/>
                  <a:moveTo>
                    <a:pt x="65" y="79"/>
                  </a:moveTo>
                  <a:cubicBezTo>
                    <a:pt x="65" y="79"/>
                    <a:pt x="65" y="79"/>
                    <a:pt x="65" y="79"/>
                  </a:cubicBezTo>
                </a:path>
              </a:pathLst>
            </a:custGeom>
            <a:solidFill>
              <a:schemeClr val="tx2"/>
            </a:solidFill>
            <a:ln w="9525">
              <a:noFill/>
              <a:round/>
            </a:ln>
          </p:spPr>
          <p:txBody>
            <a:bodyPr anchor="ctr"/>
            <a:lstStyle/>
            <a:p>
              <a:pPr algn="ctr"/>
              <a:endParaRPr sz="2400" dirty="0">
                <a:latin typeface="字魂105号-简雅黑" panose="00000500000000000000" pitchFamily="2" charset="-122"/>
                <a:ea typeface="字魂105号-简雅黑" panose="00000500000000000000" pitchFamily="2" charset="-122"/>
                <a:sym typeface="字魂105号-简雅黑" panose="00000500000000000000" pitchFamily="2" charset="-122"/>
              </a:endParaRPr>
            </a:p>
          </p:txBody>
        </p:sp>
      </p:gr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1"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arn(inVertical)">
                                      <p:cBhvr>
                                        <p:cTn id="16" dur="500"/>
                                        <p:tgtEl>
                                          <p:spTgt spid="2"/>
                                        </p:tgtEl>
                                      </p:cBhvr>
                                    </p:animEffect>
                                  </p:childTnLst>
                                </p:cTn>
                              </p:par>
                            </p:childTnLst>
                          </p:cTn>
                        </p:par>
                        <p:par>
                          <p:cTn id="17" fill="hold">
                            <p:stCondLst>
                              <p:cond delay="500"/>
                            </p:stCondLst>
                            <p:childTnLst>
                              <p:par>
                                <p:cTn id="18" presetID="42" presetClass="entr" presetSubtype="0" fill="hold" grpId="0" nodeType="after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fade">
                                      <p:cBhvr>
                                        <p:cTn id="20" dur="1000"/>
                                        <p:tgtEl>
                                          <p:spTgt spid="46"/>
                                        </p:tgtEl>
                                      </p:cBhvr>
                                    </p:animEffect>
                                    <p:anim calcmode="lin" valueType="num">
                                      <p:cBhvr>
                                        <p:cTn id="21" dur="1000" fill="hold"/>
                                        <p:tgtEl>
                                          <p:spTgt spid="46"/>
                                        </p:tgtEl>
                                        <p:attrNameLst>
                                          <p:attrName>ppt_x</p:attrName>
                                        </p:attrNameLst>
                                      </p:cBhvr>
                                      <p:tavLst>
                                        <p:tav tm="0">
                                          <p:val>
                                            <p:strVal val="#ppt_x"/>
                                          </p:val>
                                        </p:tav>
                                        <p:tav tm="100000">
                                          <p:val>
                                            <p:strVal val="#ppt_x"/>
                                          </p:val>
                                        </p:tav>
                                      </p:tavLst>
                                    </p:anim>
                                    <p:anim calcmode="lin" valueType="num">
                                      <p:cBhvr>
                                        <p:cTn id="22" dur="1000" fill="hold"/>
                                        <p:tgtEl>
                                          <p:spTgt spid="46"/>
                                        </p:tgtEl>
                                        <p:attrNameLst>
                                          <p:attrName>ppt_y</p:attrName>
                                        </p:attrNameLst>
                                      </p:cBhvr>
                                      <p:tavLst>
                                        <p:tav tm="0">
                                          <p:val>
                                            <p:strVal val="#ppt_y+.1"/>
                                          </p:val>
                                        </p:tav>
                                        <p:tav tm="100000">
                                          <p:val>
                                            <p:strVal val="#ppt_y"/>
                                          </p:val>
                                        </p:tav>
                                      </p:tavLst>
                                    </p:anim>
                                  </p:childTnLst>
                                </p:cTn>
                              </p:par>
                            </p:childTnLst>
                          </p:cTn>
                        </p:par>
                        <p:par>
                          <p:cTn id="23" fill="hold">
                            <p:stCondLst>
                              <p:cond delay="1500"/>
                            </p:stCondLst>
                            <p:childTnLst>
                              <p:par>
                                <p:cTn id="24" presetID="22" presetClass="entr" presetSubtype="1" fill="hold" grpId="0" nodeType="afterEffect">
                                  <p:stCondLst>
                                    <p:cond delay="0"/>
                                  </p:stCondLst>
                                  <p:childTnLst>
                                    <p:set>
                                      <p:cBhvr>
                                        <p:cTn id="25" dur="1" fill="hold">
                                          <p:stCondLst>
                                            <p:cond delay="0"/>
                                          </p:stCondLst>
                                        </p:cTn>
                                        <p:tgtEl>
                                          <p:spTgt spid="48"/>
                                        </p:tgtEl>
                                        <p:attrNameLst>
                                          <p:attrName>style.visibility</p:attrName>
                                        </p:attrNameLst>
                                      </p:cBhvr>
                                      <p:to>
                                        <p:strVal val="visible"/>
                                      </p:to>
                                    </p:set>
                                    <p:animEffect transition="in" filter="wipe(up)">
                                      <p:cBhvr>
                                        <p:cTn id="26"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1"/>
      <p:bldP spid="46" grpId="0"/>
      <p:bldP spid="4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419622"/>
            <a:ext cx="7704856" cy="882293"/>
          </a:xfrm>
          <a:prstGeom prst="rect">
            <a:avLst/>
          </a:prstGeom>
        </p:spPr>
        <p:txBody>
          <a:bodyPr wrap="square">
            <a:spAutoFit/>
          </a:bodyPr>
          <a:lstStyle/>
          <a:p>
            <a:pPr indent="406400" algn="just" hangingPunct="0">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r>
              <a:rPr kumimoji="0" lang="zh-CN" altLang="en-US" sz="1600" b="1" i="0" u="none" strike="noStrike" kern="1200" cap="none" spc="0" normalizeH="0" baseline="0" noProof="0" dirty="0">
                <a:ln>
                  <a:noFill/>
                </a:ln>
                <a:solidFill>
                  <a:prstClr val="black"/>
                </a:solidFill>
                <a:effectLst/>
                <a:uLnTx/>
                <a:uFillTx/>
                <a:latin typeface="+mn-ea"/>
                <a:cs typeface="+mn-cs"/>
              </a:rPr>
              <a:t> </a:t>
            </a:r>
            <a:endParaRPr kumimoji="0" lang="en-US" altLang="zh-CN" sz="1600" b="1" i="0" u="none" strike="noStrike" kern="1200" cap="none" spc="0" normalizeH="0" baseline="0" noProof="0" dirty="0">
              <a:ln>
                <a:noFill/>
              </a:ln>
              <a:solidFill>
                <a:prstClr val="black"/>
              </a:solidFill>
              <a:effectLst/>
              <a:uLnTx/>
              <a:uFillTx/>
              <a:latin typeface="+mn-ea"/>
              <a:cs typeface="+mn-cs"/>
            </a:endParaRPr>
          </a:p>
          <a:p>
            <a:pPr indent="360680" algn="just" hangingPunct="0"/>
            <a:r>
              <a:rPr lang="zh-CN" altLang="en-US" sz="1400" dirty="0">
                <a:latin typeface="+mn-ea"/>
              </a:rPr>
              <a:t>（</a:t>
            </a:r>
            <a:r>
              <a:rPr lang="en-US" altLang="zh-CN" sz="1400" dirty="0">
                <a:latin typeface="+mn-ea"/>
              </a:rPr>
              <a:t>4</a:t>
            </a:r>
            <a:r>
              <a:rPr lang="zh-CN" altLang="en-US" sz="1400" dirty="0">
                <a:latin typeface="+mn-ea"/>
              </a:rPr>
              <a:t>）钢锭模铸流程未设置事故钢水罐（槽、坑）。</a:t>
            </a:r>
            <a:endParaRPr lang="en-US" altLang="zh-CN" sz="1400" dirty="0">
              <a:latin typeface="+mn-ea"/>
            </a:endParaRPr>
          </a:p>
          <a:p>
            <a:pPr indent="406400" algn="just" hangingPunct="0"/>
            <a:r>
              <a:rPr lang="zh-CN" altLang="en-US" sz="1400" b="1" dirty="0">
                <a:latin typeface="+mn-ea"/>
              </a:rPr>
              <a:t>注</a:t>
            </a:r>
            <a:r>
              <a:rPr lang="zh-CN" altLang="en-US" sz="1400" dirty="0">
                <a:latin typeface="+mn-ea"/>
              </a:rPr>
              <a:t>：钢锭浇注坑不视为事故坑。</a:t>
            </a:r>
            <a:endParaRPr lang="zh-CN" altLang="zh-CN" sz="1600" kern="100" dirty="0">
              <a:effectLst/>
              <a:latin typeface="Calibri" panose="020F0502020204030204" pitchFamily="34" charset="0"/>
              <a:ea typeface="仿宋_GB2312"/>
              <a:cs typeface="Times New Roman" panose="02020603050405020304" charset="0"/>
            </a:endParaRPr>
          </a:p>
        </p:txBody>
      </p:sp>
      <p:sp>
        <p:nvSpPr>
          <p:cNvPr id="11" name="文本框 10"/>
          <p:cNvSpPr txBox="1"/>
          <p:nvPr/>
        </p:nvSpPr>
        <p:spPr>
          <a:xfrm>
            <a:off x="4067944" y="3538151"/>
            <a:ext cx="1944216" cy="338554"/>
          </a:xfrm>
          <a:prstGeom prst="rect">
            <a:avLst/>
          </a:prstGeom>
          <a:noFill/>
        </p:spPr>
        <p:txBody>
          <a:bodyPr wrap="square">
            <a:spAutoFit/>
          </a:bodyPr>
          <a:lstStyle/>
          <a:p>
            <a:r>
              <a:rPr lang="zh-CN" altLang="en-US" sz="1600" dirty="0">
                <a:solidFill>
                  <a:srgbClr val="FF0000"/>
                </a:solidFill>
              </a:rPr>
              <a:t>未设置钢水应急罐</a:t>
            </a:r>
          </a:p>
        </p:txBody>
      </p:sp>
      <p:sp>
        <p:nvSpPr>
          <p:cNvPr id="13" name="文本框 12"/>
          <p:cNvSpPr txBox="1"/>
          <p:nvPr/>
        </p:nvSpPr>
        <p:spPr>
          <a:xfrm>
            <a:off x="467544" y="2301915"/>
            <a:ext cx="7704856" cy="523220"/>
          </a:xfrm>
          <a:prstGeom prst="rect">
            <a:avLst/>
          </a:prstGeom>
          <a:noFill/>
        </p:spPr>
        <p:txBody>
          <a:bodyPr wrap="square">
            <a:spAutoFit/>
          </a:bodyPr>
          <a:lstStyle/>
          <a:p>
            <a:pPr indent="360680" algn="just" hangingPunct="0"/>
            <a:r>
              <a:rPr lang="zh-CN" altLang="en-US" sz="1400" dirty="0">
                <a:latin typeface="+mn-ea"/>
              </a:rPr>
              <a:t>（</a:t>
            </a:r>
            <a:r>
              <a:rPr lang="en-US" altLang="zh-CN" sz="1400" dirty="0">
                <a:latin typeface="+mn-ea"/>
              </a:rPr>
              <a:t>5</a:t>
            </a:r>
            <a:r>
              <a:rPr lang="zh-CN" altLang="en-US" sz="1400" dirty="0">
                <a:latin typeface="+mn-ea"/>
              </a:rPr>
              <a:t>）连铸事故钢水罐或钢锭模铸事故钢水罐（坑、槽）的</a:t>
            </a:r>
            <a:r>
              <a:rPr lang="zh-CN" altLang="en-US" sz="1400" dirty="0" smtClean="0">
                <a:latin typeface="+mn-ea"/>
              </a:rPr>
              <a:t>应急储存</a:t>
            </a:r>
            <a:r>
              <a:rPr lang="zh-CN" altLang="en-US" sz="1400" dirty="0">
                <a:latin typeface="+mn-ea"/>
              </a:rPr>
              <a:t>容量小于钢水罐满罐容量。</a:t>
            </a:r>
          </a:p>
        </p:txBody>
      </p:sp>
      <p:sp>
        <p:nvSpPr>
          <p:cNvPr id="8" name="矩形 7"/>
          <p:cNvSpPr/>
          <p:nvPr/>
        </p:nvSpPr>
        <p:spPr>
          <a:xfrm>
            <a:off x="467544" y="742119"/>
            <a:ext cx="8064896"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zh-CN" sz="1600" dirty="0"/>
              <a:t>（三）炼钢连铸流程未设置事故钢水罐、中间罐漏钢坑（槽）、中间罐溢流坑（槽）、漏钢回转溜槽，或者模铸流程未设置事故钢水罐（坑、槽</a:t>
            </a:r>
            <a:r>
              <a:rPr lang="zh-CN" altLang="zh-CN" sz="1600" dirty="0" smtClean="0"/>
              <a:t>）</a:t>
            </a:r>
            <a:endParaRPr lang="zh-CN" altLang="zh-CN" sz="1600" dirty="0"/>
          </a:p>
        </p:txBody>
      </p:sp>
      <p:pic>
        <p:nvPicPr>
          <p:cNvPr id="3" name="图片 2"/>
          <p:cNvPicPr>
            <a:picLocks noChangeAspect="1"/>
          </p:cNvPicPr>
          <p:nvPr/>
        </p:nvPicPr>
        <p:blipFill>
          <a:blip r:embed="rId3"/>
          <a:stretch>
            <a:fillRect/>
          </a:stretch>
        </p:blipFill>
        <p:spPr>
          <a:xfrm>
            <a:off x="1260034" y="2825135"/>
            <a:ext cx="2489582" cy="1800000"/>
          </a:xfrm>
          <a:prstGeom prst="rect">
            <a:avLst/>
          </a:prstGeom>
        </p:spPr>
      </p:pic>
      <p:pic>
        <p:nvPicPr>
          <p:cNvPr id="5" name="图片 4"/>
          <p:cNvPicPr>
            <a:picLocks noChangeAspect="1"/>
          </p:cNvPicPr>
          <p:nvPr/>
        </p:nvPicPr>
        <p:blipFill>
          <a:blip r:embed="rId4"/>
          <a:stretch>
            <a:fillRect/>
          </a:stretch>
        </p:blipFill>
        <p:spPr>
          <a:xfrm>
            <a:off x="1331640" y="2931790"/>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419622"/>
            <a:ext cx="8064896" cy="1097736"/>
          </a:xfrm>
          <a:prstGeom prst="rect">
            <a:avLst/>
          </a:prstGeom>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不判定为重大事故的情形：</a:t>
            </a:r>
            <a:r>
              <a:rPr kumimoji="0" lang="zh-CN" altLang="en-US" sz="16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 </a:t>
            </a:r>
            <a:endParaRPr kumimoji="0" lang="en-US" altLang="zh-CN" sz="16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a:p>
            <a:pPr indent="360680" algn="just" hangingPunct="0"/>
            <a:r>
              <a:rPr lang="zh-CN" altLang="en-US" sz="1400" dirty="0">
                <a:latin typeface="+mn-ea"/>
              </a:rPr>
              <a:t>（</a:t>
            </a:r>
            <a:r>
              <a:rPr lang="en-US" altLang="zh-CN" sz="1400" dirty="0">
                <a:latin typeface="+mn-ea"/>
              </a:rPr>
              <a:t>1</a:t>
            </a:r>
            <a:r>
              <a:rPr lang="zh-CN" altLang="en-US" sz="1400" dirty="0">
                <a:latin typeface="+mn-ea"/>
              </a:rPr>
              <a:t>）使用钢水罐水平连浇车的连铸工艺，未设置漏钢回转溜槽。 </a:t>
            </a:r>
            <a:endParaRPr lang="en-US" altLang="zh-CN" sz="1400" dirty="0">
              <a:latin typeface="+mn-ea"/>
            </a:endParaRPr>
          </a:p>
          <a:p>
            <a:pPr indent="360680" algn="just" hangingPunct="0"/>
            <a:r>
              <a:rPr lang="zh-CN" altLang="en-US" sz="1400" dirty="0">
                <a:latin typeface="+mn-ea"/>
              </a:rPr>
              <a:t>（</a:t>
            </a:r>
            <a:r>
              <a:rPr lang="en-US" altLang="zh-CN" sz="1400" dirty="0">
                <a:latin typeface="+mn-ea"/>
              </a:rPr>
              <a:t>2</a:t>
            </a:r>
            <a:r>
              <a:rPr lang="zh-CN" altLang="en-US" sz="1400" dirty="0">
                <a:latin typeface="+mn-ea"/>
              </a:rPr>
              <a:t>）使用钢水罐水平连浇车的连铸工艺，其事故钢水罐设置</a:t>
            </a:r>
            <a:r>
              <a:rPr lang="zh-CN" altLang="en-US" sz="1400" dirty="0" smtClean="0">
                <a:latin typeface="+mn-ea"/>
              </a:rPr>
              <a:t>在连铸</a:t>
            </a:r>
            <a:r>
              <a:rPr lang="zh-CN" altLang="en-US" sz="1400" dirty="0">
                <a:latin typeface="+mn-ea"/>
              </a:rPr>
              <a:t>平台下方的车间内零米地面。</a:t>
            </a:r>
            <a:endParaRPr lang="zh-CN" altLang="zh-CN" sz="1400" kern="100" dirty="0">
              <a:effectLst/>
              <a:latin typeface="+mn-ea"/>
              <a:cs typeface="Times New Roman" panose="02020603050405020304" charset="0"/>
            </a:endParaRPr>
          </a:p>
        </p:txBody>
      </p:sp>
      <p:sp>
        <p:nvSpPr>
          <p:cNvPr id="5" name="矩形 4"/>
          <p:cNvSpPr/>
          <p:nvPr/>
        </p:nvSpPr>
        <p:spPr>
          <a:xfrm>
            <a:off x="467544" y="742119"/>
            <a:ext cx="8064896"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zh-CN" sz="1600" dirty="0"/>
              <a:t>（三）炼钢连铸流程未设置事故钢水罐、中间罐漏钢坑（槽）、中间罐溢流坑（槽）、漏钢回转溜槽，或者模铸流程未设置事故钢水罐（坑、槽</a:t>
            </a:r>
            <a:r>
              <a:rPr lang="zh-CN" altLang="zh-CN" sz="1600" dirty="0" smtClean="0"/>
              <a:t>）</a:t>
            </a:r>
            <a:endParaRPr lang="zh-CN" altLang="zh-CN" sz="1600" dirty="0"/>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635646"/>
            <a:ext cx="7992888" cy="1097736"/>
          </a:xfrm>
          <a:prstGeom prst="rect">
            <a:avLst/>
          </a:prstGeom>
        </p:spPr>
        <p:txBody>
          <a:bodyPr wrap="square">
            <a:spAutoFit/>
          </a:bodyPr>
          <a:lstStyle/>
          <a:p>
            <a:pPr indent="406400" algn="just" hangingPunct="0">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r>
              <a:rPr kumimoji="0" lang="zh-CN" altLang="en-US" sz="1600" b="1" i="0" u="none" strike="noStrike" kern="1200" cap="none" spc="0" normalizeH="0" baseline="0" noProof="0" dirty="0">
                <a:ln>
                  <a:noFill/>
                </a:ln>
                <a:solidFill>
                  <a:prstClr val="black"/>
                </a:solidFill>
                <a:effectLst/>
                <a:uLnTx/>
                <a:uFillTx/>
                <a:latin typeface="+mn-ea"/>
                <a:cs typeface="+mn-cs"/>
              </a:rPr>
              <a:t> </a:t>
            </a:r>
            <a:endParaRPr kumimoji="0" lang="en-US" altLang="zh-CN" sz="1600" b="1" i="0" u="none" strike="noStrike" kern="1200" cap="none" spc="0" normalizeH="0" baseline="0" noProof="0" dirty="0">
              <a:ln>
                <a:noFill/>
              </a:ln>
              <a:solidFill>
                <a:prstClr val="black"/>
              </a:solidFill>
              <a:effectLst/>
              <a:uLnTx/>
              <a:uFillTx/>
              <a:latin typeface="+mn-ea"/>
              <a:cs typeface="+mn-cs"/>
            </a:endParaRPr>
          </a:p>
          <a:p>
            <a:pPr indent="360680" algn="just" hangingPunct="0"/>
            <a:r>
              <a:rPr lang="zh-CN" altLang="en-US" sz="1400" dirty="0">
                <a:latin typeface="+mn-ea"/>
              </a:rPr>
              <a:t>（</a:t>
            </a:r>
            <a:r>
              <a:rPr lang="en-US" altLang="zh-CN" sz="1400" dirty="0">
                <a:latin typeface="+mn-ea"/>
              </a:rPr>
              <a:t>1</a:t>
            </a:r>
            <a:r>
              <a:rPr lang="zh-CN" altLang="en-US" sz="1400" dirty="0">
                <a:latin typeface="+mn-ea"/>
              </a:rPr>
              <a:t>）转炉、</a:t>
            </a:r>
            <a:r>
              <a:rPr lang="en-US" altLang="zh-CN" sz="1400" dirty="0">
                <a:latin typeface="+mn-ea"/>
              </a:rPr>
              <a:t>AOD</a:t>
            </a:r>
            <a:r>
              <a:rPr lang="zh-CN" altLang="en-US" sz="1400" dirty="0">
                <a:latin typeface="+mn-ea"/>
              </a:rPr>
              <a:t>炉的氧枪自动升起未与氧枪氧气压力、</a:t>
            </a:r>
            <a:r>
              <a:rPr lang="zh-CN" altLang="en-US" sz="1400" dirty="0" smtClean="0">
                <a:latin typeface="+mn-ea"/>
              </a:rPr>
              <a:t>冷却水进水</a:t>
            </a:r>
            <a:r>
              <a:rPr lang="zh-CN" altLang="en-US" sz="1400" dirty="0">
                <a:latin typeface="+mn-ea"/>
              </a:rPr>
              <a:t>流量、出水温度、进出水流量差联锁；水冷副枪自动升起未</a:t>
            </a:r>
            <a:r>
              <a:rPr lang="zh-CN" altLang="en-US" sz="1400" dirty="0" smtClean="0">
                <a:latin typeface="+mn-ea"/>
              </a:rPr>
              <a:t>与副枪</a:t>
            </a:r>
            <a:r>
              <a:rPr lang="zh-CN" altLang="en-US" sz="1400" dirty="0">
                <a:latin typeface="+mn-ea"/>
              </a:rPr>
              <a:t>冷却水进水流量、出水温度、进出水流量差联锁；炉体倾动未与水冷氧枪或者副枪的进出水流量差联锁。</a:t>
            </a:r>
            <a:endParaRPr lang="zh-CN" altLang="zh-CN" sz="1400" kern="100" dirty="0">
              <a:effectLst/>
              <a:latin typeface="+mn-ea"/>
              <a:cs typeface="Times New Roman" panose="02020603050405020304" charset="0"/>
            </a:endParaRPr>
          </a:p>
        </p:txBody>
      </p:sp>
      <p:sp>
        <p:nvSpPr>
          <p:cNvPr id="8" name="文本框 7"/>
          <p:cNvSpPr txBox="1"/>
          <p:nvPr/>
        </p:nvSpPr>
        <p:spPr>
          <a:xfrm>
            <a:off x="2987824" y="3661775"/>
            <a:ext cx="1819716" cy="338554"/>
          </a:xfrm>
          <a:prstGeom prst="rect">
            <a:avLst/>
          </a:prstGeom>
          <a:noFill/>
        </p:spPr>
        <p:txBody>
          <a:bodyPr wrap="square">
            <a:spAutoFit/>
          </a:bodyPr>
          <a:lstStyle/>
          <a:p>
            <a:r>
              <a:rPr lang="zh-CN" altLang="en-US" sz="1600" dirty="0">
                <a:solidFill>
                  <a:srgbClr val="0070C0"/>
                </a:solidFill>
              </a:rPr>
              <a:t>氧枪自动升起联锁</a:t>
            </a:r>
          </a:p>
        </p:txBody>
      </p:sp>
      <p:pic>
        <p:nvPicPr>
          <p:cNvPr id="7" name="图片 6"/>
          <p:cNvPicPr/>
          <p:nvPr/>
        </p:nvPicPr>
        <p:blipFill>
          <a:blip r:embed="rId3"/>
          <a:stretch>
            <a:fillRect/>
          </a:stretch>
        </p:blipFill>
        <p:spPr>
          <a:xfrm>
            <a:off x="4860032" y="2859782"/>
            <a:ext cx="3474000" cy="1800000"/>
          </a:xfrm>
          <a:prstGeom prst="rect">
            <a:avLst/>
          </a:prstGeom>
        </p:spPr>
      </p:pic>
      <p:sp>
        <p:nvSpPr>
          <p:cNvPr id="9" name="矩形 8"/>
          <p:cNvSpPr/>
          <p:nvPr/>
        </p:nvSpPr>
        <p:spPr>
          <a:xfrm>
            <a:off x="467544" y="742119"/>
            <a:ext cx="8064896" cy="893527"/>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a:t>（四）转炉、电弧炉、</a:t>
            </a:r>
            <a:r>
              <a:rPr lang="en-US" altLang="zh-CN" sz="1600" dirty="0"/>
              <a:t>AOD</a:t>
            </a:r>
            <a:r>
              <a:rPr lang="zh-CN" altLang="en-US" sz="1600" dirty="0"/>
              <a:t>炉、</a:t>
            </a:r>
            <a:r>
              <a:rPr lang="en-US" altLang="zh-CN" sz="1600" dirty="0"/>
              <a:t>LF</a:t>
            </a:r>
            <a:r>
              <a:rPr lang="zh-CN" altLang="en-US" sz="1600" dirty="0"/>
              <a:t>炉、</a:t>
            </a:r>
            <a:r>
              <a:rPr lang="en-US" altLang="zh-CN" sz="1600" dirty="0"/>
              <a:t>RH</a:t>
            </a:r>
            <a:r>
              <a:rPr lang="zh-CN" altLang="en-US" sz="1600" dirty="0"/>
              <a:t>炉、</a:t>
            </a:r>
            <a:r>
              <a:rPr lang="en-US" altLang="zh-CN" sz="1600" dirty="0"/>
              <a:t>VOD</a:t>
            </a:r>
            <a:r>
              <a:rPr lang="zh-CN" altLang="en-US" sz="1600" dirty="0"/>
              <a:t>炉等</a:t>
            </a:r>
            <a:r>
              <a:rPr lang="zh-CN" altLang="en-US" sz="1600" dirty="0" smtClean="0"/>
              <a:t>炼钢炉</a:t>
            </a:r>
            <a:r>
              <a:rPr lang="zh-CN" altLang="en-US" sz="1600" dirty="0"/>
              <a:t>的水冷元件未设置出水温度、进出水流量差等监测报警装置，</a:t>
            </a:r>
            <a:r>
              <a:rPr lang="zh-CN" altLang="en-US" sz="1600" dirty="0" smtClean="0"/>
              <a:t>或者</a:t>
            </a:r>
            <a:r>
              <a:rPr lang="zh-CN" altLang="en-US" sz="1600" dirty="0"/>
              <a:t>监测报警装置未与炉体倾动、氧（副）枪自动提升、电极自动断电和升起装置</a:t>
            </a:r>
            <a:r>
              <a:rPr lang="zh-CN" altLang="en-US" sz="1600" dirty="0" smtClean="0"/>
              <a:t>联锁 </a:t>
            </a:r>
            <a:endParaRPr lang="zh-CN" altLang="zh-CN" sz="1600" dirty="0"/>
          </a:p>
        </p:txBody>
      </p:sp>
      <p:pic>
        <p:nvPicPr>
          <p:cNvPr id="5" name="图片 4"/>
          <p:cNvPicPr>
            <a:picLocks noChangeAspect="1"/>
          </p:cNvPicPr>
          <p:nvPr/>
        </p:nvPicPr>
        <p:blipFill>
          <a:blip r:embed="rId4"/>
          <a:stretch>
            <a:fillRect/>
          </a:stretch>
        </p:blipFill>
        <p:spPr>
          <a:xfrm>
            <a:off x="4932040" y="2931790"/>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635646"/>
            <a:ext cx="8064896" cy="1097736"/>
          </a:xfrm>
          <a:prstGeom prst="rect">
            <a:avLst/>
          </a:prstGeom>
        </p:spPr>
        <p:txBody>
          <a:bodyPr wrap="square">
            <a:spAutoFit/>
          </a:bodyPr>
          <a:lstStyle/>
          <a:p>
            <a:pPr indent="406400" algn="just" hangingPunct="0">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endParaRPr kumimoji="0" lang="en-US" altLang="zh-CN" sz="1600" b="1" i="0" u="none" strike="noStrike" kern="1200" cap="none" spc="0" normalizeH="0" baseline="0" noProof="0" dirty="0">
              <a:ln>
                <a:noFill/>
              </a:ln>
              <a:solidFill>
                <a:prstClr val="black"/>
              </a:solidFill>
              <a:effectLst/>
              <a:uLnTx/>
              <a:uFillTx/>
              <a:latin typeface="+mn-ea"/>
              <a:cs typeface="+mn-cs"/>
            </a:endParaRPr>
          </a:p>
          <a:p>
            <a:pPr indent="360680" algn="just" hangingPunct="0"/>
            <a:r>
              <a:rPr lang="zh-CN" altLang="en-US" sz="1400" dirty="0">
                <a:latin typeface="+mn-ea"/>
              </a:rPr>
              <a:t>（</a:t>
            </a:r>
            <a:r>
              <a:rPr lang="en-US" altLang="zh-CN" sz="1400" dirty="0">
                <a:latin typeface="+mn-ea"/>
              </a:rPr>
              <a:t>2</a:t>
            </a:r>
            <a:r>
              <a:rPr lang="zh-CN" altLang="en-US" sz="1400" dirty="0">
                <a:latin typeface="+mn-ea"/>
              </a:rPr>
              <a:t>）</a:t>
            </a:r>
            <a:r>
              <a:rPr lang="en-US" altLang="zh-CN" sz="1400" dirty="0">
                <a:latin typeface="+mn-ea"/>
              </a:rPr>
              <a:t>LF</a:t>
            </a:r>
            <a:r>
              <a:rPr lang="zh-CN" altLang="en-US" sz="1400" dirty="0">
                <a:latin typeface="+mn-ea"/>
              </a:rPr>
              <a:t>炉的水冷钢包盖，电弧炉水冷炉壁、水冷炉盖、水冷氧气顶枪、竖井水冷件，</a:t>
            </a:r>
            <a:r>
              <a:rPr lang="en-US" altLang="zh-CN" sz="1400" dirty="0">
                <a:latin typeface="+mn-ea"/>
              </a:rPr>
              <a:t>Consteel</a:t>
            </a:r>
            <a:r>
              <a:rPr lang="zh-CN" altLang="en-US" sz="1400" dirty="0">
                <a:latin typeface="+mn-ea"/>
              </a:rPr>
              <a:t>炉连接小车水套，未设置出水温度与进出水流量差监测报警装置，或者报警装置未与电极自动断电和升起联锁。</a:t>
            </a:r>
            <a:endParaRPr lang="zh-CN" altLang="zh-CN" sz="1400" kern="100" dirty="0">
              <a:effectLst/>
              <a:latin typeface="+mn-ea"/>
              <a:cs typeface="Times New Roman" panose="02020603050405020304" charset="0"/>
            </a:endParaRPr>
          </a:p>
        </p:txBody>
      </p:sp>
      <p:sp>
        <p:nvSpPr>
          <p:cNvPr id="9" name="文本框 8"/>
          <p:cNvSpPr txBox="1"/>
          <p:nvPr/>
        </p:nvSpPr>
        <p:spPr>
          <a:xfrm>
            <a:off x="5652120" y="3247673"/>
            <a:ext cx="1444516" cy="584775"/>
          </a:xfrm>
          <a:prstGeom prst="rect">
            <a:avLst/>
          </a:prstGeom>
          <a:noFill/>
        </p:spPr>
        <p:txBody>
          <a:bodyPr wrap="square">
            <a:spAutoFit/>
          </a:bodyPr>
          <a:lstStyle/>
          <a:p>
            <a:r>
              <a:rPr lang="zh-CN" altLang="en-US" sz="1600" dirty="0">
                <a:solidFill>
                  <a:srgbClr val="0070C0"/>
                </a:solidFill>
              </a:rPr>
              <a:t>电炉进出水流量差监测界面</a:t>
            </a:r>
          </a:p>
        </p:txBody>
      </p:sp>
      <p:sp>
        <p:nvSpPr>
          <p:cNvPr id="7" name="矩形 6"/>
          <p:cNvSpPr/>
          <p:nvPr/>
        </p:nvSpPr>
        <p:spPr>
          <a:xfrm>
            <a:off x="467544" y="742119"/>
            <a:ext cx="8064896" cy="893527"/>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a:t>（四）转炉、电弧炉、</a:t>
            </a:r>
            <a:r>
              <a:rPr lang="en-US" altLang="zh-CN" sz="1600" dirty="0"/>
              <a:t>AOD</a:t>
            </a:r>
            <a:r>
              <a:rPr lang="zh-CN" altLang="en-US" sz="1600" dirty="0"/>
              <a:t>炉、</a:t>
            </a:r>
            <a:r>
              <a:rPr lang="en-US" altLang="zh-CN" sz="1600" dirty="0"/>
              <a:t>LF</a:t>
            </a:r>
            <a:r>
              <a:rPr lang="zh-CN" altLang="en-US" sz="1600" dirty="0"/>
              <a:t>炉、</a:t>
            </a:r>
            <a:r>
              <a:rPr lang="en-US" altLang="zh-CN" sz="1600" dirty="0"/>
              <a:t>RH</a:t>
            </a:r>
            <a:r>
              <a:rPr lang="zh-CN" altLang="en-US" sz="1600" dirty="0"/>
              <a:t>炉、</a:t>
            </a:r>
            <a:r>
              <a:rPr lang="en-US" altLang="zh-CN" sz="1600" dirty="0"/>
              <a:t>VOD</a:t>
            </a:r>
            <a:r>
              <a:rPr lang="zh-CN" altLang="en-US" sz="1600" dirty="0"/>
              <a:t>炉等</a:t>
            </a:r>
            <a:r>
              <a:rPr lang="zh-CN" altLang="en-US" sz="1600" dirty="0" smtClean="0"/>
              <a:t>炼钢炉</a:t>
            </a:r>
            <a:r>
              <a:rPr lang="zh-CN" altLang="en-US" sz="1600" dirty="0"/>
              <a:t>的水冷元件未设置出水温度、进出水流量差等监测报警装置，</a:t>
            </a:r>
            <a:r>
              <a:rPr lang="zh-CN" altLang="en-US" sz="1600" dirty="0" smtClean="0"/>
              <a:t>或者</a:t>
            </a:r>
            <a:r>
              <a:rPr lang="zh-CN" altLang="en-US" sz="1600" dirty="0"/>
              <a:t>监测报警装置未与炉体倾动、氧（副）枪自动提升、电极自动断电和升起装置</a:t>
            </a:r>
            <a:r>
              <a:rPr lang="zh-CN" altLang="en-US" sz="1600" dirty="0" smtClean="0"/>
              <a:t>联锁</a:t>
            </a:r>
            <a:endParaRPr lang="zh-CN" altLang="zh-CN" sz="1600" dirty="0"/>
          </a:p>
        </p:txBody>
      </p:sp>
      <p:pic>
        <p:nvPicPr>
          <p:cNvPr id="3" name="图片 2"/>
          <p:cNvPicPr>
            <a:picLocks noChangeAspect="1"/>
          </p:cNvPicPr>
          <p:nvPr/>
        </p:nvPicPr>
        <p:blipFill>
          <a:blip r:embed="rId3"/>
          <a:stretch>
            <a:fillRect/>
          </a:stretch>
        </p:blipFill>
        <p:spPr>
          <a:xfrm>
            <a:off x="1835696" y="2733382"/>
            <a:ext cx="3685847" cy="1800000"/>
          </a:xfrm>
          <a:prstGeom prst="rect">
            <a:avLst/>
          </a:prstGeom>
        </p:spPr>
      </p:pic>
      <p:pic>
        <p:nvPicPr>
          <p:cNvPr id="5" name="图片 4"/>
          <p:cNvPicPr>
            <a:picLocks noChangeAspect="1"/>
          </p:cNvPicPr>
          <p:nvPr/>
        </p:nvPicPr>
        <p:blipFill>
          <a:blip r:embed="rId4"/>
          <a:stretch>
            <a:fillRect/>
          </a:stretch>
        </p:blipFill>
        <p:spPr>
          <a:xfrm>
            <a:off x="1907704" y="2859782"/>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635646"/>
            <a:ext cx="8064896" cy="882293"/>
          </a:xfrm>
          <a:prstGeom prst="rect">
            <a:avLst/>
          </a:prstGeom>
        </p:spPr>
        <p:txBody>
          <a:bodyPr wrap="square">
            <a:spAutoFit/>
          </a:bodyPr>
          <a:lstStyle/>
          <a:p>
            <a:pPr indent="406400" algn="just" hangingPunct="0">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endParaRPr kumimoji="0" lang="en-US" altLang="zh-CN" sz="1600" b="1" i="0" u="none" strike="noStrike" kern="1200" cap="none" spc="0" normalizeH="0" baseline="0" noProof="0" dirty="0">
              <a:ln>
                <a:noFill/>
              </a:ln>
              <a:solidFill>
                <a:prstClr val="black"/>
              </a:solidFill>
              <a:effectLst/>
              <a:uLnTx/>
              <a:uFillTx/>
              <a:latin typeface="+mn-ea"/>
              <a:cs typeface="+mn-cs"/>
            </a:endParaRPr>
          </a:p>
          <a:p>
            <a:pPr indent="360680" algn="just" hangingPunct="0"/>
            <a:r>
              <a:rPr lang="zh-CN" altLang="en-US" sz="1400" dirty="0"/>
              <a:t>（</a:t>
            </a:r>
            <a:r>
              <a:rPr lang="en-US" altLang="zh-CN" sz="1400" dirty="0"/>
              <a:t>3</a:t>
            </a:r>
            <a:r>
              <a:rPr lang="zh-CN" altLang="en-US" sz="1400" dirty="0"/>
              <a:t>）电弧炉水冷氧气顶枪的出水温度与进出水流量差监测报警装置，未与顶枪自动提升和停止供氧联锁。</a:t>
            </a:r>
            <a:endParaRPr lang="zh-CN" altLang="zh-CN" sz="1600" kern="100" dirty="0">
              <a:effectLst/>
              <a:latin typeface="Calibri" panose="020F0502020204030204" pitchFamily="34" charset="0"/>
              <a:ea typeface="仿宋_GB2312"/>
              <a:cs typeface="Times New Roman" panose="02020603050405020304" charset="0"/>
            </a:endParaRPr>
          </a:p>
        </p:txBody>
      </p:sp>
      <p:sp>
        <p:nvSpPr>
          <p:cNvPr id="9" name="文本框 8"/>
          <p:cNvSpPr txBox="1"/>
          <p:nvPr/>
        </p:nvSpPr>
        <p:spPr>
          <a:xfrm>
            <a:off x="5448322" y="3188273"/>
            <a:ext cx="3066048" cy="584775"/>
          </a:xfrm>
          <a:prstGeom prst="rect">
            <a:avLst/>
          </a:prstGeom>
          <a:noFill/>
        </p:spPr>
        <p:txBody>
          <a:bodyPr wrap="square">
            <a:spAutoFit/>
          </a:bodyPr>
          <a:lstStyle/>
          <a:p>
            <a:r>
              <a:rPr lang="zh-CN" altLang="en-US" sz="1600" dirty="0">
                <a:solidFill>
                  <a:srgbClr val="0070C0"/>
                </a:solidFill>
              </a:rPr>
              <a:t>炉体倾动、氧（副）枪自动提升与出水温度、进出水流量差联锁</a:t>
            </a:r>
          </a:p>
        </p:txBody>
      </p:sp>
      <p:sp>
        <p:nvSpPr>
          <p:cNvPr id="7" name="矩形 6"/>
          <p:cNvSpPr/>
          <p:nvPr/>
        </p:nvSpPr>
        <p:spPr>
          <a:xfrm>
            <a:off x="467544" y="742119"/>
            <a:ext cx="8064896" cy="893527"/>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a:t>（四）转炉、电弧炉、</a:t>
            </a:r>
            <a:r>
              <a:rPr lang="en-US" altLang="zh-CN" sz="1600" dirty="0"/>
              <a:t>AOD</a:t>
            </a:r>
            <a:r>
              <a:rPr lang="zh-CN" altLang="en-US" sz="1600" dirty="0"/>
              <a:t>炉、</a:t>
            </a:r>
            <a:r>
              <a:rPr lang="en-US" altLang="zh-CN" sz="1600" dirty="0"/>
              <a:t>LF</a:t>
            </a:r>
            <a:r>
              <a:rPr lang="zh-CN" altLang="en-US" sz="1600" dirty="0"/>
              <a:t>炉、</a:t>
            </a:r>
            <a:r>
              <a:rPr lang="en-US" altLang="zh-CN" sz="1600" dirty="0"/>
              <a:t>RH</a:t>
            </a:r>
            <a:r>
              <a:rPr lang="zh-CN" altLang="en-US" sz="1600" dirty="0"/>
              <a:t>炉、</a:t>
            </a:r>
            <a:r>
              <a:rPr lang="en-US" altLang="zh-CN" sz="1600" dirty="0"/>
              <a:t>VOD</a:t>
            </a:r>
            <a:r>
              <a:rPr lang="zh-CN" altLang="en-US" sz="1600" dirty="0"/>
              <a:t>炉等</a:t>
            </a:r>
            <a:r>
              <a:rPr lang="zh-CN" altLang="en-US" sz="1600" dirty="0" smtClean="0"/>
              <a:t>炼钢炉</a:t>
            </a:r>
            <a:r>
              <a:rPr lang="zh-CN" altLang="en-US" sz="1600" dirty="0"/>
              <a:t>的水冷元件未设置出水温度、进出水流量差等监测报警装置，</a:t>
            </a:r>
            <a:r>
              <a:rPr lang="zh-CN" altLang="en-US" sz="1600" dirty="0" smtClean="0"/>
              <a:t>或者</a:t>
            </a:r>
            <a:r>
              <a:rPr lang="zh-CN" altLang="en-US" sz="1600" dirty="0"/>
              <a:t>监测报警装置未与炉体倾动、氧（副）枪自动提升、电极自动断电和升起装置</a:t>
            </a:r>
            <a:r>
              <a:rPr lang="zh-CN" altLang="en-US" sz="1600" dirty="0" smtClean="0"/>
              <a:t>联锁 </a:t>
            </a:r>
            <a:endParaRPr lang="zh-CN" altLang="zh-CN" sz="1600" dirty="0"/>
          </a:p>
        </p:txBody>
      </p:sp>
      <p:pic>
        <p:nvPicPr>
          <p:cNvPr id="3" name="图片 2"/>
          <p:cNvPicPr>
            <a:picLocks noChangeAspect="1"/>
          </p:cNvPicPr>
          <p:nvPr/>
        </p:nvPicPr>
        <p:blipFill>
          <a:blip r:embed="rId3"/>
          <a:stretch>
            <a:fillRect/>
          </a:stretch>
        </p:blipFill>
        <p:spPr>
          <a:xfrm>
            <a:off x="755576" y="2580661"/>
            <a:ext cx="4629783" cy="1800000"/>
          </a:xfrm>
          <a:prstGeom prst="rect">
            <a:avLst/>
          </a:prstGeom>
        </p:spPr>
      </p:pic>
      <p:pic>
        <p:nvPicPr>
          <p:cNvPr id="6" name="图片 5"/>
          <p:cNvPicPr>
            <a:picLocks noChangeAspect="1"/>
          </p:cNvPicPr>
          <p:nvPr/>
        </p:nvPicPr>
        <p:blipFill>
          <a:blip r:embed="rId4"/>
          <a:stretch>
            <a:fillRect/>
          </a:stretch>
        </p:blipFill>
        <p:spPr>
          <a:xfrm>
            <a:off x="3851920" y="2718253"/>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633932"/>
            <a:ext cx="8064896" cy="882293"/>
          </a:xfrm>
          <a:prstGeom prst="rect">
            <a:avLst/>
          </a:prstGeom>
        </p:spPr>
        <p:txBody>
          <a:bodyPr wrap="square">
            <a:spAutoFit/>
          </a:bodyPr>
          <a:lstStyle/>
          <a:p>
            <a:pPr indent="406400" algn="just" hangingPunct="0">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endParaRPr kumimoji="0" lang="en-US" altLang="zh-CN" sz="1600" b="1" i="0" u="none" strike="noStrike" kern="1200" cap="none" spc="0" normalizeH="0" baseline="0" noProof="0" dirty="0">
              <a:ln>
                <a:noFill/>
              </a:ln>
              <a:solidFill>
                <a:prstClr val="black"/>
              </a:solidFill>
              <a:effectLst/>
              <a:uLnTx/>
              <a:uFillTx/>
              <a:latin typeface="+mn-ea"/>
              <a:cs typeface="+mn-cs"/>
            </a:endParaRPr>
          </a:p>
          <a:p>
            <a:pPr indent="406400" algn="just" hangingPunct="0"/>
            <a:r>
              <a:rPr lang="zh-CN" altLang="en-US" sz="1400" dirty="0"/>
              <a:t>（</a:t>
            </a:r>
            <a:r>
              <a:rPr lang="en-US" altLang="zh-CN" sz="1400" dirty="0"/>
              <a:t>4</a:t>
            </a:r>
            <a:r>
              <a:rPr lang="zh-CN" altLang="en-US" sz="1400" dirty="0"/>
              <a:t>）</a:t>
            </a:r>
            <a:r>
              <a:rPr lang="en-US" altLang="zh-CN" sz="1400" dirty="0"/>
              <a:t>VOD</a:t>
            </a:r>
            <a:r>
              <a:rPr lang="zh-CN" altLang="en-US" sz="1400" dirty="0"/>
              <a:t>、</a:t>
            </a:r>
            <a:r>
              <a:rPr lang="en-US" altLang="zh-CN" sz="1400" dirty="0"/>
              <a:t>CAS-OB</a:t>
            </a:r>
            <a:r>
              <a:rPr lang="zh-CN" altLang="en-US" sz="1400" dirty="0"/>
              <a:t>、</a:t>
            </a:r>
            <a:r>
              <a:rPr lang="en-US" altLang="zh-CN" sz="1400" dirty="0"/>
              <a:t>IR-UT</a:t>
            </a:r>
            <a:r>
              <a:rPr lang="zh-CN" altLang="en-US" sz="1400" dirty="0"/>
              <a:t>、</a:t>
            </a:r>
            <a:r>
              <a:rPr lang="en-US" altLang="zh-CN" sz="1400" dirty="0"/>
              <a:t>RH-KTB</a:t>
            </a:r>
            <a:r>
              <a:rPr lang="zh-CN" altLang="en-US" sz="1400" dirty="0"/>
              <a:t>等精炼炉的水冷氧枪未设置进出水流量差监测报警装置，或者报警装置未与氧枪自动提升和停止供氧联锁。</a:t>
            </a:r>
            <a:endParaRPr lang="zh-CN" altLang="zh-CN" sz="1600" kern="100" dirty="0">
              <a:effectLst/>
              <a:latin typeface="Calibri" panose="020F0502020204030204" pitchFamily="34" charset="0"/>
              <a:ea typeface="仿宋_GB2312"/>
              <a:cs typeface="Times New Roman" panose="02020603050405020304" charset="0"/>
            </a:endParaRPr>
          </a:p>
        </p:txBody>
      </p:sp>
      <p:sp>
        <p:nvSpPr>
          <p:cNvPr id="9" name="文本框 8"/>
          <p:cNvSpPr txBox="1"/>
          <p:nvPr/>
        </p:nvSpPr>
        <p:spPr>
          <a:xfrm>
            <a:off x="539552" y="4371950"/>
            <a:ext cx="3888432" cy="338554"/>
          </a:xfrm>
          <a:prstGeom prst="rect">
            <a:avLst/>
          </a:prstGeom>
          <a:noFill/>
        </p:spPr>
        <p:txBody>
          <a:bodyPr wrap="square">
            <a:spAutoFit/>
          </a:bodyPr>
          <a:lstStyle/>
          <a:p>
            <a:r>
              <a:rPr lang="zh-CN" altLang="en-US" sz="1600" dirty="0">
                <a:solidFill>
                  <a:srgbClr val="0070C0"/>
                </a:solidFill>
              </a:rPr>
              <a:t>氧（副）枪自动提升与进出水流量差联锁</a:t>
            </a:r>
          </a:p>
        </p:txBody>
      </p:sp>
      <p:pic>
        <p:nvPicPr>
          <p:cNvPr id="7" name="图片 6"/>
          <p:cNvPicPr>
            <a:picLocks noChangeAspect="1"/>
          </p:cNvPicPr>
          <p:nvPr/>
        </p:nvPicPr>
        <p:blipFill>
          <a:blip r:embed="rId3"/>
          <a:stretch>
            <a:fillRect/>
          </a:stretch>
        </p:blipFill>
        <p:spPr>
          <a:xfrm>
            <a:off x="635943" y="2514450"/>
            <a:ext cx="3432001" cy="1800000"/>
          </a:xfrm>
          <a:prstGeom prst="rect">
            <a:avLst/>
          </a:prstGeom>
        </p:spPr>
      </p:pic>
      <p:pic>
        <p:nvPicPr>
          <p:cNvPr id="11" name="图片 10"/>
          <p:cNvPicPr>
            <a:picLocks noChangeAspect="1"/>
          </p:cNvPicPr>
          <p:nvPr/>
        </p:nvPicPr>
        <p:blipFill>
          <a:blip r:embed="rId4"/>
          <a:stretch>
            <a:fillRect/>
          </a:stretch>
        </p:blipFill>
        <p:spPr>
          <a:xfrm>
            <a:off x="683568" y="2527459"/>
            <a:ext cx="438950" cy="481626"/>
          </a:xfrm>
          <a:prstGeom prst="rect">
            <a:avLst/>
          </a:prstGeom>
        </p:spPr>
      </p:pic>
      <p:sp>
        <p:nvSpPr>
          <p:cNvPr id="8" name="矩形 7"/>
          <p:cNvSpPr/>
          <p:nvPr/>
        </p:nvSpPr>
        <p:spPr>
          <a:xfrm>
            <a:off x="467544" y="742119"/>
            <a:ext cx="8064896" cy="893527"/>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a:t>（四）转炉、电弧炉、</a:t>
            </a:r>
            <a:r>
              <a:rPr lang="en-US" altLang="zh-CN" sz="1600" dirty="0"/>
              <a:t>AOD</a:t>
            </a:r>
            <a:r>
              <a:rPr lang="zh-CN" altLang="en-US" sz="1600" dirty="0"/>
              <a:t>炉、</a:t>
            </a:r>
            <a:r>
              <a:rPr lang="en-US" altLang="zh-CN" sz="1600" dirty="0"/>
              <a:t>LF</a:t>
            </a:r>
            <a:r>
              <a:rPr lang="zh-CN" altLang="en-US" sz="1600" dirty="0"/>
              <a:t>炉、</a:t>
            </a:r>
            <a:r>
              <a:rPr lang="en-US" altLang="zh-CN" sz="1600" dirty="0"/>
              <a:t>RH</a:t>
            </a:r>
            <a:r>
              <a:rPr lang="zh-CN" altLang="en-US" sz="1600" dirty="0"/>
              <a:t>炉、</a:t>
            </a:r>
            <a:r>
              <a:rPr lang="en-US" altLang="zh-CN" sz="1600" dirty="0"/>
              <a:t>VOD</a:t>
            </a:r>
            <a:r>
              <a:rPr lang="zh-CN" altLang="en-US" sz="1600" dirty="0"/>
              <a:t>炉等</a:t>
            </a:r>
            <a:r>
              <a:rPr lang="zh-CN" altLang="en-US" sz="1600" dirty="0" smtClean="0"/>
              <a:t>炼钢炉</a:t>
            </a:r>
            <a:r>
              <a:rPr lang="zh-CN" altLang="en-US" sz="1600" dirty="0"/>
              <a:t>的水冷元件未设置出水温度、进出水流量差等监测报警装置，</a:t>
            </a:r>
            <a:r>
              <a:rPr lang="zh-CN" altLang="en-US" sz="1600" dirty="0" smtClean="0"/>
              <a:t>或者</a:t>
            </a:r>
            <a:r>
              <a:rPr lang="zh-CN" altLang="en-US" sz="1600" dirty="0"/>
              <a:t>监测报警装置未与炉体倾动、氧（副）枪自动提升、电极自动断电和升起装置</a:t>
            </a:r>
            <a:r>
              <a:rPr lang="zh-CN" altLang="en-US" sz="1600" dirty="0" smtClean="0"/>
              <a:t>联锁 </a:t>
            </a:r>
            <a:endParaRPr lang="zh-CN" altLang="zh-CN" sz="1600" dirty="0"/>
          </a:p>
        </p:txBody>
      </p:sp>
      <p:sp>
        <p:nvSpPr>
          <p:cNvPr id="10" name="矩形 9"/>
          <p:cNvSpPr/>
          <p:nvPr/>
        </p:nvSpPr>
        <p:spPr>
          <a:xfrm>
            <a:off x="4236342" y="2514450"/>
            <a:ext cx="4296097" cy="1097736"/>
          </a:xfrm>
          <a:prstGeom prst="rect">
            <a:avLst/>
          </a:prstGeom>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不判定为重大危险源的情形：</a:t>
            </a:r>
            <a:endParaRPr lang="en-US" altLang="zh-CN" sz="1600" b="1" dirty="0">
              <a:solidFill>
                <a:srgbClr val="002060"/>
              </a:solidFill>
              <a:latin typeface="+mn-ea"/>
              <a:cs typeface="Times New Roman" panose="02020603050405020304" charset="0"/>
            </a:endParaRPr>
          </a:p>
          <a:p>
            <a:pPr indent="406400" algn="just" hangingPunct="0"/>
            <a:r>
              <a:rPr kumimoji="0" lang="zh-CN" altLang="en-US" sz="1400" b="0"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使用雾化水（压缩空气和水的混合物）冷却工艺，且设有雾化水循环供水水箱和实时监测水箱内水位差的电弧炉，未设置进出水流量差监测报警装置。</a:t>
            </a:r>
            <a:endParaRPr lang="zh-CN" altLang="zh-CN" sz="1400" kern="100" dirty="0">
              <a:effectLst/>
              <a:latin typeface="Calibri" panose="020F0502020204030204" pitchFamily="34" charset="0"/>
              <a:ea typeface="仿宋_GB2312"/>
              <a:cs typeface="Times New Roman" panose="02020603050405020304"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3304" y="1635646"/>
            <a:ext cx="7992888" cy="1097736"/>
          </a:xfrm>
          <a:prstGeom prst="rect">
            <a:avLst/>
          </a:prstGeom>
        </p:spPr>
        <p:txBody>
          <a:bodyPr wrap="square">
            <a:spAutoFit/>
          </a:bodyPr>
          <a:lstStyle/>
          <a:p>
            <a:pPr indent="406400" algn="just" hangingPunct="0">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p>
          <a:p>
            <a:pPr indent="360680" algn="just" hangingPunct="0"/>
            <a:r>
              <a:rPr lang="zh-CN" altLang="en-US" sz="1400" dirty="0"/>
              <a:t>（</a:t>
            </a:r>
            <a:r>
              <a:rPr lang="en-US" altLang="zh-CN" sz="1400" dirty="0">
                <a:latin typeface="+mn-ea"/>
              </a:rPr>
              <a:t>1</a:t>
            </a:r>
            <a:r>
              <a:rPr lang="zh-CN" altLang="en-US" sz="1400" dirty="0">
                <a:latin typeface="+mn-ea"/>
              </a:rPr>
              <a:t>）生产期间炉顶工作压力设定值超过设计文件规定的最高工作压力设计值。</a:t>
            </a:r>
            <a:endParaRPr lang="en-US" altLang="zh-CN" sz="1400" dirty="0">
              <a:latin typeface="+mn-ea"/>
            </a:endParaRPr>
          </a:p>
          <a:p>
            <a:pPr indent="406400" algn="just" hangingPunct="0"/>
            <a:r>
              <a:rPr lang="zh-CN" altLang="en-US" sz="1400" b="1" dirty="0">
                <a:latin typeface="+mn-ea"/>
              </a:rPr>
              <a:t>注：</a:t>
            </a:r>
            <a:r>
              <a:rPr lang="zh-CN" altLang="en-US" sz="1400" dirty="0">
                <a:latin typeface="+mn-ea"/>
              </a:rPr>
              <a:t>“</a:t>
            </a:r>
            <a:r>
              <a:rPr lang="zh-CN" altLang="en-US" sz="1400" b="1" dirty="0">
                <a:latin typeface="+mn-ea"/>
              </a:rPr>
              <a:t>设备设计压力值</a:t>
            </a:r>
            <a:r>
              <a:rPr lang="zh-CN" altLang="en-US" sz="1400" dirty="0">
                <a:latin typeface="+mn-ea"/>
              </a:rPr>
              <a:t>”是指设计文件规定的炉顶放散阀联锁自动放散的最大压力值</a:t>
            </a:r>
            <a:r>
              <a:rPr lang="zh-CN" altLang="en-US" sz="1400" dirty="0" smtClean="0">
                <a:latin typeface="+mn-ea"/>
              </a:rPr>
              <a:t>。</a:t>
            </a:r>
            <a:endParaRPr lang="en-US" altLang="zh-CN" sz="1400" dirty="0" smtClean="0">
              <a:latin typeface="+mn-ea"/>
            </a:endParaRPr>
          </a:p>
          <a:p>
            <a:pPr indent="360680" algn="just" hangingPunct="0"/>
            <a:r>
              <a:rPr lang="zh-CN" altLang="en-US" sz="1400" dirty="0"/>
              <a:t>（</a:t>
            </a:r>
            <a:r>
              <a:rPr lang="en-US" altLang="zh-CN" sz="1400" dirty="0"/>
              <a:t>2</a:t>
            </a:r>
            <a:r>
              <a:rPr lang="zh-CN" altLang="en-US" sz="1400" dirty="0"/>
              <a:t>）生产期间炉顶放散阀未与炉顶工作压力联锁</a:t>
            </a:r>
            <a:r>
              <a:rPr lang="zh-CN" altLang="en-US" sz="1400" dirty="0" smtClean="0"/>
              <a:t>。</a:t>
            </a:r>
            <a:endParaRPr lang="zh-CN" altLang="zh-CN" sz="1400" dirty="0">
              <a:latin typeface="+mn-ea"/>
            </a:endParaRPr>
          </a:p>
        </p:txBody>
      </p:sp>
      <p:sp>
        <p:nvSpPr>
          <p:cNvPr id="7" name="文本框 6"/>
          <p:cNvSpPr txBox="1"/>
          <p:nvPr/>
        </p:nvSpPr>
        <p:spPr>
          <a:xfrm>
            <a:off x="1403648" y="4540401"/>
            <a:ext cx="2304256" cy="338554"/>
          </a:xfrm>
          <a:prstGeom prst="rect">
            <a:avLst/>
          </a:prstGeom>
          <a:solidFill>
            <a:schemeClr val="accent2"/>
          </a:solidFill>
        </p:spPr>
        <p:txBody>
          <a:bodyPr wrap="square">
            <a:spAutoFit/>
          </a:bodyPr>
          <a:lstStyle/>
          <a:p>
            <a:r>
              <a:rPr lang="zh-CN" altLang="en-US" sz="1600" dirty="0">
                <a:solidFill>
                  <a:srgbClr val="0070C0"/>
                </a:solidFill>
              </a:rPr>
              <a:t>炉顶工作压力监测界面</a:t>
            </a:r>
          </a:p>
        </p:txBody>
      </p:sp>
      <p:pic>
        <p:nvPicPr>
          <p:cNvPr id="8" name="图片 7"/>
          <p:cNvPicPr>
            <a:picLocks noChangeAspect="1"/>
          </p:cNvPicPr>
          <p:nvPr/>
        </p:nvPicPr>
        <p:blipFill>
          <a:blip r:embed="rId3"/>
          <a:stretch>
            <a:fillRect/>
          </a:stretch>
        </p:blipFill>
        <p:spPr>
          <a:xfrm>
            <a:off x="850972" y="2733382"/>
            <a:ext cx="3669231" cy="1800000"/>
          </a:xfrm>
          <a:prstGeom prst="rect">
            <a:avLst/>
          </a:prstGeom>
        </p:spPr>
      </p:pic>
      <p:pic>
        <p:nvPicPr>
          <p:cNvPr id="9" name="图片 8"/>
          <p:cNvPicPr>
            <a:picLocks noChangeAspect="1"/>
          </p:cNvPicPr>
          <p:nvPr/>
        </p:nvPicPr>
        <p:blipFill>
          <a:blip r:embed="rId4"/>
          <a:stretch>
            <a:fillRect/>
          </a:stretch>
        </p:blipFill>
        <p:spPr>
          <a:xfrm>
            <a:off x="4020798" y="2787774"/>
            <a:ext cx="438950" cy="481626"/>
          </a:xfrm>
          <a:prstGeom prst="rect">
            <a:avLst/>
          </a:prstGeom>
        </p:spPr>
      </p:pic>
      <p:sp>
        <p:nvSpPr>
          <p:cNvPr id="10" name="矩形 9"/>
          <p:cNvSpPr/>
          <p:nvPr/>
        </p:nvSpPr>
        <p:spPr>
          <a:xfrm>
            <a:off x="467544" y="742119"/>
            <a:ext cx="8064896" cy="893527"/>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smtClean="0"/>
              <a:t>（</a:t>
            </a:r>
            <a:r>
              <a:rPr lang="zh-CN" altLang="en-US" sz="1600" dirty="0"/>
              <a:t>五）高炉生产期间炉顶工作压力设定值超过设计文件规定的最高工作压力，或者炉顶工作压力监测装置未与炉顶放散阀联锁，或者炉顶放散阀的联锁放散压力设定值超过设备设计压力</a:t>
            </a:r>
            <a:r>
              <a:rPr lang="zh-CN" altLang="en-US" sz="1600" dirty="0" smtClean="0"/>
              <a:t>值</a:t>
            </a:r>
            <a:endParaRPr lang="zh-CN" altLang="zh-CN" sz="1600" dirty="0"/>
          </a:p>
        </p:txBody>
      </p:sp>
      <p:pic>
        <p:nvPicPr>
          <p:cNvPr id="11" name="图片 10"/>
          <p:cNvPicPr>
            <a:picLocks noChangeAspect="1"/>
          </p:cNvPicPr>
          <p:nvPr/>
        </p:nvPicPr>
        <p:blipFill>
          <a:blip r:embed="rId5"/>
          <a:stretch>
            <a:fillRect/>
          </a:stretch>
        </p:blipFill>
        <p:spPr>
          <a:xfrm>
            <a:off x="5004048" y="2740401"/>
            <a:ext cx="3563241" cy="1800000"/>
          </a:xfrm>
          <a:prstGeom prst="rect">
            <a:avLst/>
          </a:prstGeom>
        </p:spPr>
      </p:pic>
      <p:sp>
        <p:nvSpPr>
          <p:cNvPr id="12" name="文本框 11"/>
          <p:cNvSpPr txBox="1"/>
          <p:nvPr/>
        </p:nvSpPr>
        <p:spPr>
          <a:xfrm>
            <a:off x="4886624" y="4553432"/>
            <a:ext cx="3672408" cy="338554"/>
          </a:xfrm>
          <a:prstGeom prst="rect">
            <a:avLst/>
          </a:prstGeom>
          <a:noFill/>
        </p:spPr>
        <p:txBody>
          <a:bodyPr wrap="square">
            <a:spAutoFit/>
          </a:bodyPr>
          <a:lstStyle/>
          <a:p>
            <a:r>
              <a:rPr lang="zh-CN" altLang="en-US" sz="1600" dirty="0">
                <a:solidFill>
                  <a:srgbClr val="FF0000"/>
                </a:solidFill>
              </a:rPr>
              <a:t>炉顶放散阀与炉顶工作压力联锁未开启</a:t>
            </a:r>
          </a:p>
        </p:txBody>
      </p:sp>
      <p:pic>
        <p:nvPicPr>
          <p:cNvPr id="13" name="图片 12"/>
          <p:cNvPicPr>
            <a:picLocks noChangeAspect="1"/>
          </p:cNvPicPr>
          <p:nvPr/>
        </p:nvPicPr>
        <p:blipFill>
          <a:blip r:embed="rId6"/>
          <a:stretch>
            <a:fillRect/>
          </a:stretch>
        </p:blipFill>
        <p:spPr>
          <a:xfrm>
            <a:off x="5076056" y="2810153"/>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635646"/>
            <a:ext cx="7992888" cy="882293"/>
          </a:xfrm>
          <a:prstGeom prst="rect">
            <a:avLst/>
          </a:prstGeom>
        </p:spPr>
        <p:txBody>
          <a:bodyPr wrap="square">
            <a:spAutoFit/>
          </a:bodyPr>
          <a:lstStyle/>
          <a:p>
            <a:pPr indent="406400" algn="just" hangingPunct="0">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p>
          <a:p>
            <a:pPr indent="360680" algn="just" hangingPunct="0"/>
            <a:r>
              <a:rPr lang="zh-CN" altLang="en-US" sz="1400" dirty="0" smtClean="0">
                <a:latin typeface="+mn-ea"/>
              </a:rPr>
              <a:t>（</a:t>
            </a:r>
            <a:r>
              <a:rPr lang="en-US" altLang="zh-CN" sz="1400" dirty="0">
                <a:latin typeface="+mn-ea"/>
              </a:rPr>
              <a:t>3</a:t>
            </a:r>
            <a:r>
              <a:rPr lang="zh-CN" altLang="en-US" sz="1400" dirty="0">
                <a:latin typeface="+mn-ea"/>
              </a:rPr>
              <a:t>）生产期间炉顶放散阀的联锁放散压力设定值，超过设备设计压力值</a:t>
            </a:r>
            <a:r>
              <a:rPr lang="zh-CN" altLang="en-US" sz="1400" dirty="0" smtClean="0">
                <a:latin typeface="+mn-ea"/>
              </a:rPr>
              <a:t>。</a:t>
            </a:r>
            <a:endParaRPr lang="en-US" altLang="zh-CN" sz="1400" dirty="0" smtClean="0">
              <a:latin typeface="+mn-ea"/>
            </a:endParaRPr>
          </a:p>
          <a:p>
            <a:pPr indent="360680" algn="just" hangingPunct="0"/>
            <a:r>
              <a:rPr lang="zh-CN" altLang="en-US" sz="1400" dirty="0" smtClean="0">
                <a:latin typeface="+mn-ea"/>
              </a:rPr>
              <a:t>（</a:t>
            </a:r>
            <a:r>
              <a:rPr lang="en-US" altLang="zh-CN" sz="1400" dirty="0">
                <a:latin typeface="+mn-ea"/>
              </a:rPr>
              <a:t>4</a:t>
            </a:r>
            <a:r>
              <a:rPr lang="zh-CN" altLang="en-US" sz="1400" dirty="0">
                <a:latin typeface="+mn-ea"/>
              </a:rPr>
              <a:t>）炉顶放散阀阀盖拴拉固定</a:t>
            </a:r>
            <a:r>
              <a:rPr lang="zh-CN" altLang="en-US" sz="1400" dirty="0" smtClean="0">
                <a:latin typeface="+mn-ea"/>
              </a:rPr>
              <a:t>。</a:t>
            </a:r>
            <a:endParaRPr lang="zh-CN" altLang="zh-CN" sz="1400" dirty="0">
              <a:latin typeface="+mn-ea"/>
            </a:endParaRPr>
          </a:p>
        </p:txBody>
      </p:sp>
      <p:sp>
        <p:nvSpPr>
          <p:cNvPr id="8" name="矩形 7"/>
          <p:cNvSpPr/>
          <p:nvPr/>
        </p:nvSpPr>
        <p:spPr>
          <a:xfrm>
            <a:off x="467544" y="742119"/>
            <a:ext cx="8064896" cy="893527"/>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smtClean="0"/>
              <a:t>（</a:t>
            </a:r>
            <a:r>
              <a:rPr lang="zh-CN" altLang="en-US" sz="1600" dirty="0"/>
              <a:t>五）高炉生产期间炉顶工作压力设定值超过设计文件规定的最高工作压力，或者炉顶工作压力监测装置未与炉顶放散阀联锁，或者炉顶放散阀的联锁放散压力设定值超过设备设计压力</a:t>
            </a:r>
            <a:r>
              <a:rPr lang="zh-CN" altLang="en-US" sz="1600" dirty="0" smtClean="0"/>
              <a:t>值</a:t>
            </a:r>
            <a:endParaRPr lang="zh-CN" altLang="zh-CN" sz="1600" dirty="0"/>
          </a:p>
        </p:txBody>
      </p:sp>
      <p:pic>
        <p:nvPicPr>
          <p:cNvPr id="5" name="图片 4"/>
          <p:cNvPicPr>
            <a:picLocks noChangeAspect="1"/>
          </p:cNvPicPr>
          <p:nvPr/>
        </p:nvPicPr>
        <p:blipFill>
          <a:blip r:embed="rId3"/>
          <a:stretch>
            <a:fillRect/>
          </a:stretch>
        </p:blipFill>
        <p:spPr>
          <a:xfrm>
            <a:off x="840467" y="2571750"/>
            <a:ext cx="2809002" cy="1800000"/>
          </a:xfrm>
          <a:prstGeom prst="rect">
            <a:avLst/>
          </a:prstGeom>
        </p:spPr>
      </p:pic>
      <p:sp>
        <p:nvSpPr>
          <p:cNvPr id="9" name="文本框 8"/>
          <p:cNvSpPr txBox="1"/>
          <p:nvPr/>
        </p:nvSpPr>
        <p:spPr>
          <a:xfrm>
            <a:off x="710359" y="4425761"/>
            <a:ext cx="3069218" cy="338554"/>
          </a:xfrm>
          <a:prstGeom prst="rect">
            <a:avLst/>
          </a:prstGeom>
          <a:noFill/>
        </p:spPr>
        <p:txBody>
          <a:bodyPr wrap="square">
            <a:spAutoFit/>
          </a:bodyPr>
          <a:lstStyle/>
          <a:p>
            <a:r>
              <a:rPr lang="zh-CN" altLang="en-US" sz="1600" dirty="0">
                <a:solidFill>
                  <a:srgbClr val="0070C0"/>
                </a:solidFill>
              </a:rPr>
              <a:t>炉顶工作压力未超过设计压力值</a:t>
            </a:r>
          </a:p>
        </p:txBody>
      </p:sp>
      <p:pic>
        <p:nvPicPr>
          <p:cNvPr id="11" name="图片 10"/>
          <p:cNvPicPr>
            <a:picLocks noChangeAspect="1"/>
          </p:cNvPicPr>
          <p:nvPr/>
        </p:nvPicPr>
        <p:blipFill>
          <a:blip r:embed="rId4"/>
          <a:stretch>
            <a:fillRect/>
          </a:stretch>
        </p:blipFill>
        <p:spPr>
          <a:xfrm>
            <a:off x="940291" y="2644709"/>
            <a:ext cx="357750" cy="357333"/>
          </a:xfrm>
          <a:prstGeom prst="rect">
            <a:avLst/>
          </a:prstGeom>
        </p:spPr>
      </p:pic>
      <p:sp>
        <p:nvSpPr>
          <p:cNvPr id="12" name="文本框 11"/>
          <p:cNvSpPr txBox="1"/>
          <p:nvPr/>
        </p:nvSpPr>
        <p:spPr>
          <a:xfrm>
            <a:off x="5166069" y="4425561"/>
            <a:ext cx="2447869" cy="338554"/>
          </a:xfrm>
          <a:prstGeom prst="rect">
            <a:avLst/>
          </a:prstGeom>
          <a:noFill/>
        </p:spPr>
        <p:txBody>
          <a:bodyPr wrap="square">
            <a:spAutoFit/>
          </a:bodyPr>
          <a:lstStyle/>
          <a:p>
            <a:r>
              <a:rPr lang="zh-CN" altLang="en-US" sz="1600" dirty="0">
                <a:solidFill>
                  <a:srgbClr val="FF0000"/>
                </a:solidFill>
              </a:rPr>
              <a:t>炉顶放散阀不能自动开启</a:t>
            </a:r>
          </a:p>
        </p:txBody>
      </p:sp>
      <p:pic>
        <p:nvPicPr>
          <p:cNvPr id="13" name="图片 12"/>
          <p:cNvPicPr>
            <a:picLocks noChangeAspect="1"/>
          </p:cNvPicPr>
          <p:nvPr/>
        </p:nvPicPr>
        <p:blipFill>
          <a:blip r:embed="rId5"/>
          <a:stretch>
            <a:fillRect/>
          </a:stretch>
        </p:blipFill>
        <p:spPr>
          <a:xfrm>
            <a:off x="5004048" y="2571750"/>
            <a:ext cx="2771912" cy="1800000"/>
          </a:xfrm>
          <a:prstGeom prst="rect">
            <a:avLst/>
          </a:prstGeom>
        </p:spPr>
      </p:pic>
      <p:pic>
        <p:nvPicPr>
          <p:cNvPr id="14" name="图片 13"/>
          <p:cNvPicPr>
            <a:picLocks noChangeAspect="1"/>
          </p:cNvPicPr>
          <p:nvPr/>
        </p:nvPicPr>
        <p:blipFill>
          <a:blip r:embed="rId6"/>
          <a:stretch>
            <a:fillRect/>
          </a:stretch>
        </p:blipFill>
        <p:spPr>
          <a:xfrm>
            <a:off x="5039649" y="2601181"/>
            <a:ext cx="432854" cy="48162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635646"/>
            <a:ext cx="7992888" cy="882293"/>
          </a:xfrm>
          <a:prstGeom prst="rect">
            <a:avLst/>
          </a:prstGeom>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不判定为重大危险源的情形：</a:t>
            </a:r>
            <a:endParaRPr lang="en-US" altLang="zh-CN" sz="1600" b="1" dirty="0">
              <a:solidFill>
                <a:srgbClr val="002060"/>
              </a:solidFill>
              <a:latin typeface="+mn-ea"/>
              <a:cs typeface="Times New Roman" panose="02020603050405020304" charset="0"/>
            </a:endParaRPr>
          </a:p>
          <a:p>
            <a:pPr indent="406400" algn="just" hangingPunct="0"/>
            <a:r>
              <a:rPr lang="zh-CN" altLang="en-US" sz="1400" dirty="0">
                <a:latin typeface="+mn-ea"/>
              </a:rPr>
              <a:t>单座高炉的炉顶放散阀数量大于等于</a:t>
            </a:r>
            <a:r>
              <a:rPr lang="en-US" altLang="zh-CN" sz="1400" dirty="0">
                <a:latin typeface="+mn-ea"/>
              </a:rPr>
              <a:t>3</a:t>
            </a:r>
            <a:r>
              <a:rPr lang="zh-CN" altLang="en-US" sz="1400" dirty="0">
                <a:latin typeface="+mn-ea"/>
              </a:rPr>
              <a:t>个，生产期间至少有</a:t>
            </a:r>
            <a:r>
              <a:rPr lang="en-US" altLang="zh-CN" sz="1400" dirty="0">
                <a:latin typeface="+mn-ea"/>
              </a:rPr>
              <a:t>2</a:t>
            </a:r>
            <a:r>
              <a:rPr lang="zh-CN" altLang="en-US" sz="1400" dirty="0">
                <a:latin typeface="+mn-ea"/>
              </a:rPr>
              <a:t>个炉顶放散阀与炉顶工作压力联锁。</a:t>
            </a:r>
          </a:p>
        </p:txBody>
      </p:sp>
      <p:sp>
        <p:nvSpPr>
          <p:cNvPr id="5" name="矩形 4"/>
          <p:cNvSpPr/>
          <p:nvPr/>
        </p:nvSpPr>
        <p:spPr>
          <a:xfrm>
            <a:off x="467544" y="742119"/>
            <a:ext cx="8064896" cy="893527"/>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smtClean="0"/>
              <a:t>（</a:t>
            </a:r>
            <a:r>
              <a:rPr lang="zh-CN" altLang="en-US" sz="1600" dirty="0"/>
              <a:t>五）高炉生产期间炉顶工作压力设定值超过设计文件规定的最高工作压力，或者炉顶工作压力监测装置未与炉顶放散阀联锁，或者炉顶放散阀的联锁放散压力设定值超过设备设计压力</a:t>
            </a:r>
            <a:r>
              <a:rPr lang="zh-CN" altLang="en-US" sz="1600" dirty="0" smtClean="0"/>
              <a:t>值</a:t>
            </a:r>
            <a:endParaRPr lang="zh-CN" altLang="zh-CN" sz="1600" dirty="0"/>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9781" y="1923678"/>
            <a:ext cx="8134667" cy="2605842"/>
          </a:xfrm>
          <a:prstGeom prst="rect">
            <a:avLst/>
          </a:prstGeom>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endParaRPr lang="en-US" altLang="zh-CN" sz="1600" b="1" dirty="0">
              <a:solidFill>
                <a:srgbClr val="002060"/>
              </a:solidFill>
              <a:latin typeface="+mn-ea"/>
              <a:cs typeface="Times New Roman" panose="02020603050405020304" charset="0"/>
            </a:endParaRPr>
          </a:p>
          <a:p>
            <a:pPr indent="360680" algn="just" hangingPunct="0"/>
            <a:r>
              <a:rPr lang="zh-CN" altLang="en-US" sz="1400" dirty="0">
                <a:latin typeface="+mn-ea"/>
              </a:rPr>
              <a:t>（</a:t>
            </a:r>
            <a:r>
              <a:rPr lang="en-US" altLang="zh-CN" sz="1400" dirty="0">
                <a:latin typeface="+mn-ea"/>
              </a:rPr>
              <a:t>1</a:t>
            </a:r>
            <a:r>
              <a:rPr lang="zh-CN" altLang="en-US" sz="1400" dirty="0">
                <a:latin typeface="+mn-ea"/>
              </a:rPr>
              <a:t>）“</a:t>
            </a:r>
            <a:r>
              <a:rPr lang="zh-CN" altLang="en-US" sz="1400" b="1" dirty="0">
                <a:latin typeface="+mn-ea"/>
              </a:rPr>
              <a:t>煤气生产、回收净化、加压混合、储存、使用设施</a:t>
            </a:r>
            <a:r>
              <a:rPr lang="zh-CN" altLang="en-US" sz="1400" dirty="0">
                <a:latin typeface="+mn-ea"/>
              </a:rPr>
              <a:t>”是指高炉、转炉、焦炉、竖炉、竖窑、连铸、矿热炉、煤气除尘器、煤气柜、加压机、抽气机、混合装置和煤气加热炉、退火炉、预热炉、点火炉、干燥炉、热风炉、回转窑、发电设施。</a:t>
            </a:r>
            <a:endParaRPr lang="en-US" altLang="zh-CN" sz="1400" dirty="0">
              <a:latin typeface="+mn-ea"/>
            </a:endParaRPr>
          </a:p>
          <a:p>
            <a:pPr indent="360680" algn="just" hangingPunct="0"/>
            <a:r>
              <a:rPr lang="zh-CN" altLang="en-US" sz="1400" dirty="0">
                <a:latin typeface="+mn-ea"/>
              </a:rPr>
              <a:t>（</a:t>
            </a:r>
            <a:r>
              <a:rPr lang="en-US" altLang="zh-CN" sz="1400" dirty="0">
                <a:latin typeface="+mn-ea"/>
              </a:rPr>
              <a:t>2</a:t>
            </a:r>
            <a:r>
              <a:rPr lang="zh-CN" altLang="en-US" sz="1400" dirty="0">
                <a:latin typeface="+mn-ea"/>
              </a:rPr>
              <a:t>）“</a:t>
            </a:r>
            <a:r>
              <a:rPr lang="zh-CN" altLang="en-US" sz="1400" b="1" dirty="0">
                <a:latin typeface="+mn-ea"/>
              </a:rPr>
              <a:t>可能发生煤气泄漏、积聚的场所和部位</a:t>
            </a:r>
            <a:r>
              <a:rPr lang="zh-CN" altLang="en-US" sz="1400" dirty="0">
                <a:latin typeface="+mn-ea"/>
              </a:rPr>
              <a:t>”是指焦炉地下室、加热炉地下室、退火炉地下室、煤气柜进出口管道地下室、煤气柜活塞上部、加压机房、抽气机房、排水器房、烘烤器、预热器、高炉风口及以上各层平台（炉顶大方孔以上各层平台除外）、高炉炉顶液压站（含封闭式油泵间、封闭式工具间）、热风炉煤气自动切断阀操作平台、喷煤干燥炉、煤粉制备间、煤气发电设施间（含</a:t>
            </a:r>
            <a:r>
              <a:rPr lang="en-US" altLang="zh-CN" sz="1400" dirty="0">
                <a:latin typeface="+mn-ea"/>
              </a:rPr>
              <a:t>TRT</a:t>
            </a:r>
            <a:r>
              <a:rPr lang="zh-CN" altLang="en-US" sz="1400" dirty="0">
                <a:latin typeface="+mn-ea"/>
              </a:rPr>
              <a:t>透平机隔音罩）、煤气除尘器卸灰平台、转炉炉口以上各层平台、真空精炼装置的水封池、机械真空泵房、煤气加热炉、煤气预热炉、煤气热处理炉、烧结球团主抽风机室、烧结点火炉、球团竖炉（回转窑）点火器、白灰竖窑（回转窑）点火器。</a:t>
            </a:r>
            <a:endParaRPr lang="zh-CN" altLang="en-US" sz="1400" dirty="0"/>
          </a:p>
        </p:txBody>
      </p:sp>
      <p:sp>
        <p:nvSpPr>
          <p:cNvPr id="5" name="矩形 4"/>
          <p:cNvSpPr/>
          <p:nvPr/>
        </p:nvSpPr>
        <p:spPr>
          <a:xfrm>
            <a:off x="467544" y="742119"/>
            <a:ext cx="8064896" cy="1181559"/>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a:t>（六）煤气生产、回收净化、加压混合、储存、使用设施附近的会议室、活动室、休息室、操作室、交接班室、更衣室等</a:t>
            </a:r>
            <a:r>
              <a:rPr lang="en-US" altLang="zh-CN" sz="1600" dirty="0"/>
              <a:t>6</a:t>
            </a:r>
            <a:r>
              <a:rPr lang="zh-CN" altLang="en-US" sz="1600" dirty="0"/>
              <a:t>类人员聚集场所，以及可能发生煤气泄漏、积聚的场所和部位未设置固定式一氧化碳浓度监测报警装置，或者监测数据未接入</a:t>
            </a:r>
            <a:r>
              <a:rPr lang="en-US" altLang="zh-CN" sz="1600" dirty="0"/>
              <a:t>24</a:t>
            </a:r>
            <a:r>
              <a:rPr lang="zh-CN" altLang="en-US" sz="1600" dirty="0"/>
              <a:t>小时有人值守</a:t>
            </a:r>
            <a:r>
              <a:rPr lang="zh-CN" altLang="en-US" sz="1600" dirty="0" smtClean="0"/>
              <a:t>场所</a:t>
            </a:r>
            <a:endParaRPr lang="zh-CN" altLang="zh-CN" sz="1600" dirty="0"/>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12994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工贸行业包括哪些？</a:t>
            </a:r>
          </a:p>
        </p:txBody>
      </p:sp>
      <p:grpSp>
        <p:nvGrpSpPr>
          <p:cNvPr id="18" name="组合 17"/>
          <p:cNvGrpSpPr/>
          <p:nvPr/>
        </p:nvGrpSpPr>
        <p:grpSpPr>
          <a:xfrm>
            <a:off x="1331640" y="627534"/>
            <a:ext cx="6683830" cy="4016426"/>
            <a:chOff x="371863" y="673947"/>
            <a:chExt cx="8563332" cy="5413086"/>
          </a:xfrm>
        </p:grpSpPr>
        <p:grpSp>
          <p:nvGrpSpPr>
            <p:cNvPr id="19" name="组合 18"/>
            <p:cNvGrpSpPr/>
            <p:nvPr/>
          </p:nvGrpSpPr>
          <p:grpSpPr>
            <a:xfrm>
              <a:off x="371863" y="1193180"/>
              <a:ext cx="8563332" cy="4472743"/>
              <a:chOff x="2270189" y="1593850"/>
              <a:chExt cx="7824724" cy="3938588"/>
            </a:xfrm>
          </p:grpSpPr>
          <p:sp>
            <p:nvSpPr>
              <p:cNvPr id="23" name="AutoShape 2"/>
              <p:cNvSpPr>
                <a:spLocks noChangeArrowheads="1"/>
              </p:cNvSpPr>
              <p:nvPr/>
            </p:nvSpPr>
            <p:spPr bwMode="auto">
              <a:xfrm>
                <a:off x="4886325" y="2376488"/>
                <a:ext cx="2374900" cy="2374900"/>
              </a:xfrm>
              <a:prstGeom prst="diamond">
                <a:avLst/>
              </a:prstGeom>
              <a:solidFill>
                <a:schemeClr val="accent6">
                  <a:lumMod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eaLnBrk="1" hangingPunct="1"/>
                <a:endParaRPr lang="es-ES" altLang="en-US" sz="2800">
                  <a:solidFill>
                    <a:srgbClr val="0070C0"/>
                  </a:solidFill>
                  <a:latin typeface="Arial" panose="020B0604020202020204" pitchFamily="34" charset="0"/>
                  <a:ea typeface="微软雅黑" panose="020B0503020204020204" pitchFamily="34" charset="-122"/>
                  <a:sym typeface="Arial" panose="020B0604020202020204" pitchFamily="34" charset="0"/>
                </a:endParaRPr>
              </a:p>
            </p:txBody>
          </p:sp>
          <p:sp>
            <p:nvSpPr>
              <p:cNvPr id="24" name="AutoShape 3"/>
              <p:cNvSpPr/>
              <p:nvPr/>
            </p:nvSpPr>
            <p:spPr bwMode="auto">
              <a:xfrm>
                <a:off x="4341813" y="1790700"/>
                <a:ext cx="3432175" cy="3454400"/>
              </a:xfrm>
              <a:custGeom>
                <a:avLst/>
                <a:gdLst>
                  <a:gd name="T0" fmla="*/ 16796 w 19679"/>
                  <a:gd name="T1" fmla="*/ 2882 h 19679"/>
                  <a:gd name="T2" fmla="*/ 16796 w 19679"/>
                  <a:gd name="T3" fmla="*/ 16796 h 19679"/>
                  <a:gd name="T4" fmla="*/ 2882 w 19679"/>
                  <a:gd name="T5" fmla="*/ 16796 h 19679"/>
                  <a:gd name="T6" fmla="*/ 2882 w 19679"/>
                  <a:gd name="T7" fmla="*/ 2882 h 19679"/>
                  <a:gd name="T8" fmla="*/ 16796 w 19679"/>
                  <a:gd name="T9" fmla="*/ 2882 h 19679"/>
                  <a:gd name="T10" fmla="*/ 16796 w 19679"/>
                  <a:gd name="T11" fmla="*/ 2882 h 19679"/>
                </a:gdLst>
                <a:ahLst/>
                <a:cxnLst>
                  <a:cxn ang="0">
                    <a:pos x="T0" y="T1"/>
                  </a:cxn>
                  <a:cxn ang="0">
                    <a:pos x="T2" y="T3"/>
                  </a:cxn>
                  <a:cxn ang="0">
                    <a:pos x="T4" y="T5"/>
                  </a:cxn>
                  <a:cxn ang="0">
                    <a:pos x="T6" y="T7"/>
                  </a:cxn>
                  <a:cxn ang="0">
                    <a:pos x="T8" y="T9"/>
                  </a:cxn>
                  <a:cxn ang="0">
                    <a:pos x="T10" y="T11"/>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moveTo>
                      <a:pt x="16796" y="2882"/>
                    </a:moveTo>
                  </a:path>
                </a:pathLst>
              </a:custGeom>
              <a:noFill/>
              <a:ln w="12700" cap="flat" cmpd="sng">
                <a:solidFill>
                  <a:srgbClr val="ADBACA"/>
                </a:solidFill>
                <a:miter lim="800000"/>
              </a:ln>
              <a:extLst>
                <a:ext uri="{909E8E84-426E-40DD-AFC4-6F175D3DCCD1}">
                  <a14:hiddenFill xmlns:a14="http://schemas.microsoft.com/office/drawing/2010/main">
                    <a:solidFill>
                      <a:srgbClr val="FFFFFF"/>
                    </a:solidFill>
                  </a14:hiddenFill>
                </a:ext>
              </a:extLst>
            </p:spPr>
            <p:txBody>
              <a:bodyPr lIns="0" tIns="0" rIns="0" bIns="0"/>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2800">
                  <a:solidFill>
                    <a:srgbClr val="0070C0"/>
                  </a:solidFill>
                </a:endParaRPr>
              </a:p>
            </p:txBody>
          </p:sp>
          <p:sp>
            <p:nvSpPr>
              <p:cNvPr id="25" name="AutoShape 16"/>
              <p:cNvSpPr/>
              <p:nvPr/>
            </p:nvSpPr>
            <p:spPr bwMode="auto">
              <a:xfrm rot="10800000">
                <a:off x="5813425" y="5013325"/>
                <a:ext cx="515938" cy="519113"/>
              </a:xfrm>
              <a:custGeom>
                <a:avLst/>
                <a:gdLst>
                  <a:gd name="T0" fmla="*/ 16796 w 19679"/>
                  <a:gd name="T1" fmla="*/ 2882 h 19679"/>
                  <a:gd name="T2" fmla="*/ 16796 w 19679"/>
                  <a:gd name="T3" fmla="*/ 16796 h 19679"/>
                  <a:gd name="T4" fmla="*/ 2882 w 19679"/>
                  <a:gd name="T5" fmla="*/ 16796 h 19679"/>
                  <a:gd name="T6" fmla="*/ 2882 w 19679"/>
                  <a:gd name="T7" fmla="*/ 2882 h 19679"/>
                  <a:gd name="T8" fmla="*/ 16796 w 19679"/>
                  <a:gd name="T9" fmla="*/ 2882 h 19679"/>
                  <a:gd name="T10" fmla="*/ 16796 w 19679"/>
                  <a:gd name="T11" fmla="*/ 2882 h 19679"/>
                </a:gdLst>
                <a:ahLst/>
                <a:cxnLst>
                  <a:cxn ang="0">
                    <a:pos x="T0" y="T1"/>
                  </a:cxn>
                  <a:cxn ang="0">
                    <a:pos x="T2" y="T3"/>
                  </a:cxn>
                  <a:cxn ang="0">
                    <a:pos x="T4" y="T5"/>
                  </a:cxn>
                  <a:cxn ang="0">
                    <a:pos x="T6" y="T7"/>
                  </a:cxn>
                  <a:cxn ang="0">
                    <a:pos x="T8" y="T9"/>
                  </a:cxn>
                  <a:cxn ang="0">
                    <a:pos x="T10" y="T11"/>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moveTo>
                      <a:pt x="16796" y="2882"/>
                    </a:moveTo>
                  </a:path>
                </a:pathLst>
              </a:custGeom>
              <a:solidFill>
                <a:srgbClr val="DE4477"/>
              </a:solidFill>
              <a:ln>
                <a:noFill/>
              </a:ln>
              <a:extLst>
                <a:ext uri="{91240B29-F687-4F45-9708-019B960494DF}">
                  <a14:hiddenLine xmlns:a14="http://schemas.microsoft.com/office/drawing/2010/main" w="9525">
                    <a:solidFill>
                      <a:srgbClr val="000000"/>
                    </a:solidFill>
                    <a:round/>
                  </a14:hiddenLine>
                </a:ext>
              </a:extLst>
            </p:spPr>
            <p:txBody>
              <a:bodyPr lIns="0" tIns="0" rIns="0" bIns="0"/>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2800">
                  <a:solidFill>
                    <a:srgbClr val="0070C0"/>
                  </a:solidFill>
                </a:endParaRPr>
              </a:p>
            </p:txBody>
          </p:sp>
          <p:sp>
            <p:nvSpPr>
              <p:cNvPr id="26" name="AutoShape 17"/>
              <p:cNvSpPr/>
              <p:nvPr/>
            </p:nvSpPr>
            <p:spPr bwMode="auto">
              <a:xfrm rot="10800000">
                <a:off x="4559300" y="4479925"/>
                <a:ext cx="515938" cy="519113"/>
              </a:xfrm>
              <a:custGeom>
                <a:avLst/>
                <a:gdLst>
                  <a:gd name="T0" fmla="*/ 16796 w 19679"/>
                  <a:gd name="T1" fmla="*/ 2882 h 19679"/>
                  <a:gd name="T2" fmla="*/ 16796 w 19679"/>
                  <a:gd name="T3" fmla="*/ 16796 h 19679"/>
                  <a:gd name="T4" fmla="*/ 2882 w 19679"/>
                  <a:gd name="T5" fmla="*/ 16796 h 19679"/>
                  <a:gd name="T6" fmla="*/ 2882 w 19679"/>
                  <a:gd name="T7" fmla="*/ 2882 h 19679"/>
                  <a:gd name="T8" fmla="*/ 16796 w 19679"/>
                  <a:gd name="T9" fmla="*/ 2882 h 19679"/>
                  <a:gd name="T10" fmla="*/ 16796 w 19679"/>
                  <a:gd name="T11" fmla="*/ 2882 h 19679"/>
                </a:gdLst>
                <a:ahLst/>
                <a:cxnLst>
                  <a:cxn ang="0">
                    <a:pos x="T0" y="T1"/>
                  </a:cxn>
                  <a:cxn ang="0">
                    <a:pos x="T2" y="T3"/>
                  </a:cxn>
                  <a:cxn ang="0">
                    <a:pos x="T4" y="T5"/>
                  </a:cxn>
                  <a:cxn ang="0">
                    <a:pos x="T6" y="T7"/>
                  </a:cxn>
                  <a:cxn ang="0">
                    <a:pos x="T8" y="T9"/>
                  </a:cxn>
                  <a:cxn ang="0">
                    <a:pos x="T10" y="T11"/>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moveTo>
                      <a:pt x="16796" y="2882"/>
                    </a:moveTo>
                  </a:path>
                </a:pathLst>
              </a:custGeom>
              <a:solidFill>
                <a:srgbClr val="513087"/>
              </a:solidFill>
              <a:ln>
                <a:noFill/>
              </a:ln>
              <a:extLst>
                <a:ext uri="{91240B29-F687-4F45-9708-019B960494DF}">
                  <a14:hiddenLine xmlns:a14="http://schemas.microsoft.com/office/drawing/2010/main" w="9525">
                    <a:solidFill>
                      <a:srgbClr val="000000"/>
                    </a:solidFill>
                    <a:round/>
                  </a14:hiddenLine>
                </a:ext>
              </a:extLst>
            </p:spPr>
            <p:txBody>
              <a:bodyPr lIns="0" tIns="0" rIns="0" bIns="0"/>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2800">
                  <a:solidFill>
                    <a:srgbClr val="0070C0"/>
                  </a:solidFill>
                </a:endParaRPr>
              </a:p>
            </p:txBody>
          </p:sp>
          <p:sp>
            <p:nvSpPr>
              <p:cNvPr id="27" name="AutoShape 18"/>
              <p:cNvSpPr/>
              <p:nvPr/>
            </p:nvSpPr>
            <p:spPr bwMode="auto">
              <a:xfrm rot="10800000">
                <a:off x="6972300" y="4498975"/>
                <a:ext cx="515938" cy="519113"/>
              </a:xfrm>
              <a:custGeom>
                <a:avLst/>
                <a:gdLst>
                  <a:gd name="T0" fmla="*/ 16796 w 19679"/>
                  <a:gd name="T1" fmla="*/ 2882 h 19679"/>
                  <a:gd name="T2" fmla="*/ 16796 w 19679"/>
                  <a:gd name="T3" fmla="*/ 16796 h 19679"/>
                  <a:gd name="T4" fmla="*/ 2882 w 19679"/>
                  <a:gd name="T5" fmla="*/ 16796 h 19679"/>
                  <a:gd name="T6" fmla="*/ 2882 w 19679"/>
                  <a:gd name="T7" fmla="*/ 2882 h 19679"/>
                  <a:gd name="T8" fmla="*/ 16796 w 19679"/>
                  <a:gd name="T9" fmla="*/ 2882 h 19679"/>
                  <a:gd name="T10" fmla="*/ 16796 w 19679"/>
                  <a:gd name="T11" fmla="*/ 2882 h 19679"/>
                </a:gdLst>
                <a:ahLst/>
                <a:cxnLst>
                  <a:cxn ang="0">
                    <a:pos x="T0" y="T1"/>
                  </a:cxn>
                  <a:cxn ang="0">
                    <a:pos x="T2" y="T3"/>
                  </a:cxn>
                  <a:cxn ang="0">
                    <a:pos x="T4" y="T5"/>
                  </a:cxn>
                  <a:cxn ang="0">
                    <a:pos x="T6" y="T7"/>
                  </a:cxn>
                  <a:cxn ang="0">
                    <a:pos x="T8" y="T9"/>
                  </a:cxn>
                  <a:cxn ang="0">
                    <a:pos x="T10" y="T11"/>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moveTo>
                      <a:pt x="16796" y="2882"/>
                    </a:moveTo>
                  </a:path>
                </a:pathLst>
              </a:custGeom>
              <a:solidFill>
                <a:srgbClr val="767171"/>
              </a:solidFill>
              <a:ln>
                <a:noFill/>
              </a:ln>
              <a:extLst>
                <a:ext uri="{91240B29-F687-4F45-9708-019B960494DF}">
                  <a14:hiddenLine xmlns:a14="http://schemas.microsoft.com/office/drawing/2010/main" w="9525">
                    <a:solidFill>
                      <a:srgbClr val="000000"/>
                    </a:solidFill>
                    <a:round/>
                  </a14:hiddenLine>
                </a:ext>
              </a:extLst>
            </p:spPr>
            <p:txBody>
              <a:bodyPr lIns="0" tIns="0" rIns="0" bIns="0"/>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2800">
                  <a:solidFill>
                    <a:srgbClr val="0070C0"/>
                  </a:solidFill>
                </a:endParaRPr>
              </a:p>
            </p:txBody>
          </p:sp>
          <p:sp>
            <p:nvSpPr>
              <p:cNvPr id="29" name="AutoShape 19"/>
              <p:cNvSpPr/>
              <p:nvPr/>
            </p:nvSpPr>
            <p:spPr bwMode="auto">
              <a:xfrm>
                <a:off x="5915025" y="5124450"/>
                <a:ext cx="311150" cy="258763"/>
              </a:xfrm>
              <a:custGeom>
                <a:avLst/>
                <a:gdLst>
                  <a:gd name="T0" fmla="*/ 21336 w 21600"/>
                  <a:gd name="T1" fmla="*/ 14334 h 21600"/>
                  <a:gd name="T2" fmla="*/ 21600 w 21600"/>
                  <a:gd name="T3" fmla="*/ 20504 h 21600"/>
                  <a:gd name="T4" fmla="*/ 20709 w 21600"/>
                  <a:gd name="T5" fmla="*/ 21600 h 21600"/>
                  <a:gd name="T6" fmla="*/ 15564 w 21600"/>
                  <a:gd name="T7" fmla="*/ 21286 h 21600"/>
                  <a:gd name="T8" fmla="*/ 15316 w 21600"/>
                  <a:gd name="T9" fmla="*/ 15116 h 21600"/>
                  <a:gd name="T10" fmla="*/ 16198 w 21600"/>
                  <a:gd name="T11" fmla="*/ 14020 h 21600"/>
                  <a:gd name="T12" fmla="*/ 17789 w 21600"/>
                  <a:gd name="T13" fmla="*/ 11869 h 21600"/>
                  <a:gd name="T14" fmla="*/ 11473 w 21600"/>
                  <a:gd name="T15" fmla="*/ 11602 h 21600"/>
                  <a:gd name="T16" fmla="*/ 13054 w 21600"/>
                  <a:gd name="T17" fmla="*/ 14020 h 21600"/>
                  <a:gd name="T18" fmla="*/ 13945 w 21600"/>
                  <a:gd name="T19" fmla="*/ 15116 h 21600"/>
                  <a:gd name="T20" fmla="*/ 13681 w 21600"/>
                  <a:gd name="T21" fmla="*/ 21286 h 21600"/>
                  <a:gd name="T22" fmla="*/ 8543 w 21600"/>
                  <a:gd name="T23" fmla="*/ 21600 h 21600"/>
                  <a:gd name="T24" fmla="*/ 7652 w 21600"/>
                  <a:gd name="T25" fmla="*/ 20504 h 21600"/>
                  <a:gd name="T26" fmla="*/ 7914 w 21600"/>
                  <a:gd name="T27" fmla="*/ 14334 h 21600"/>
                  <a:gd name="T28" fmla="*/ 10124 w 21600"/>
                  <a:gd name="T29" fmla="*/ 14020 h 21600"/>
                  <a:gd name="T30" fmla="*/ 4056 w 21600"/>
                  <a:gd name="T31" fmla="*/ 11602 h 21600"/>
                  <a:gd name="T32" fmla="*/ 3821 w 21600"/>
                  <a:gd name="T33" fmla="*/ 14020 h 21600"/>
                  <a:gd name="T34" fmla="*/ 6054 w 21600"/>
                  <a:gd name="T35" fmla="*/ 14334 h 21600"/>
                  <a:gd name="T36" fmla="*/ 6316 w 21600"/>
                  <a:gd name="T37" fmla="*/ 20504 h 21600"/>
                  <a:gd name="T38" fmla="*/ 5402 w 21600"/>
                  <a:gd name="T39" fmla="*/ 21600 h 21600"/>
                  <a:gd name="T40" fmla="*/ 262 w 21600"/>
                  <a:gd name="T41" fmla="*/ 21286 h 21600"/>
                  <a:gd name="T42" fmla="*/ 0 w 21600"/>
                  <a:gd name="T43" fmla="*/ 15116 h 21600"/>
                  <a:gd name="T44" fmla="*/ 913 w 21600"/>
                  <a:gd name="T45" fmla="*/ 14020 h 21600"/>
                  <a:gd name="T46" fmla="*/ 2472 w 21600"/>
                  <a:gd name="T47" fmla="*/ 11869 h 21600"/>
                  <a:gd name="T48" fmla="*/ 4054 w 21600"/>
                  <a:gd name="T49" fmla="*/ 9998 h 21600"/>
                  <a:gd name="T50" fmla="*/ 10122 w 21600"/>
                  <a:gd name="T51" fmla="*/ 7551 h 21600"/>
                  <a:gd name="T52" fmla="*/ 7912 w 21600"/>
                  <a:gd name="T53" fmla="*/ 7248 h 21600"/>
                  <a:gd name="T54" fmla="*/ 7650 w 21600"/>
                  <a:gd name="T55" fmla="*/ 1066 h 21600"/>
                  <a:gd name="T56" fmla="*/ 8541 w 21600"/>
                  <a:gd name="T57" fmla="*/ 0 h 21600"/>
                  <a:gd name="T58" fmla="*/ 13679 w 21600"/>
                  <a:gd name="T59" fmla="*/ 314 h 21600"/>
                  <a:gd name="T60" fmla="*/ 13943 w 21600"/>
                  <a:gd name="T61" fmla="*/ 6484 h 21600"/>
                  <a:gd name="T62" fmla="*/ 13052 w 21600"/>
                  <a:gd name="T63" fmla="*/ 7551 h 21600"/>
                  <a:gd name="T64" fmla="*/ 11471 w 21600"/>
                  <a:gd name="T65" fmla="*/ 9998 h 21600"/>
                  <a:gd name="T66" fmla="*/ 18653 w 21600"/>
                  <a:gd name="T67" fmla="*/ 10539 h 21600"/>
                  <a:gd name="T68" fmla="*/ 19123 w 21600"/>
                  <a:gd name="T69" fmla="*/ 14020 h 21600"/>
                  <a:gd name="T70" fmla="*/ 20709 w 21600"/>
                  <a:gd name="T71" fmla="*/ 1402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600" h="21600">
                    <a:moveTo>
                      <a:pt x="20709" y="14020"/>
                    </a:moveTo>
                    <a:cubicBezTo>
                      <a:pt x="20951" y="14020"/>
                      <a:pt x="21162" y="14126"/>
                      <a:pt x="21336" y="14334"/>
                    </a:cubicBezTo>
                    <a:cubicBezTo>
                      <a:pt x="21512" y="14549"/>
                      <a:pt x="21600" y="14810"/>
                      <a:pt x="21600" y="15116"/>
                    </a:cubicBezTo>
                    <a:lnTo>
                      <a:pt x="21600" y="20504"/>
                    </a:lnTo>
                    <a:cubicBezTo>
                      <a:pt x="21600" y="20816"/>
                      <a:pt x="21512" y="21071"/>
                      <a:pt x="21336" y="21286"/>
                    </a:cubicBezTo>
                    <a:cubicBezTo>
                      <a:pt x="21162" y="21494"/>
                      <a:pt x="20951" y="21600"/>
                      <a:pt x="20709" y="21600"/>
                    </a:cubicBezTo>
                    <a:lnTo>
                      <a:pt x="16198" y="21600"/>
                    </a:lnTo>
                    <a:cubicBezTo>
                      <a:pt x="15940" y="21600"/>
                      <a:pt x="15730" y="21494"/>
                      <a:pt x="15564" y="21286"/>
                    </a:cubicBezTo>
                    <a:cubicBezTo>
                      <a:pt x="15400" y="21071"/>
                      <a:pt x="15316" y="20816"/>
                      <a:pt x="15316" y="20504"/>
                    </a:cubicBezTo>
                    <a:lnTo>
                      <a:pt x="15316" y="15116"/>
                    </a:lnTo>
                    <a:cubicBezTo>
                      <a:pt x="15316" y="14810"/>
                      <a:pt x="15400" y="14549"/>
                      <a:pt x="15571" y="14334"/>
                    </a:cubicBezTo>
                    <a:cubicBezTo>
                      <a:pt x="15737" y="14126"/>
                      <a:pt x="15945" y="14020"/>
                      <a:pt x="16198" y="14020"/>
                    </a:cubicBezTo>
                    <a:lnTo>
                      <a:pt x="17789" y="14020"/>
                    </a:lnTo>
                    <a:lnTo>
                      <a:pt x="17789" y="11869"/>
                    </a:lnTo>
                    <a:cubicBezTo>
                      <a:pt x="17789" y="11699"/>
                      <a:pt x="17708" y="11611"/>
                      <a:pt x="17544" y="11602"/>
                    </a:cubicBezTo>
                    <a:lnTo>
                      <a:pt x="11473" y="11602"/>
                    </a:lnTo>
                    <a:lnTo>
                      <a:pt x="11473" y="14020"/>
                    </a:lnTo>
                    <a:lnTo>
                      <a:pt x="13054" y="14020"/>
                    </a:lnTo>
                    <a:cubicBezTo>
                      <a:pt x="13297" y="14020"/>
                      <a:pt x="13507" y="14126"/>
                      <a:pt x="13681" y="14334"/>
                    </a:cubicBezTo>
                    <a:cubicBezTo>
                      <a:pt x="13857" y="14549"/>
                      <a:pt x="13945" y="14810"/>
                      <a:pt x="13945" y="15116"/>
                    </a:cubicBezTo>
                    <a:lnTo>
                      <a:pt x="13945" y="20504"/>
                    </a:lnTo>
                    <a:cubicBezTo>
                      <a:pt x="13945" y="20816"/>
                      <a:pt x="13857" y="21071"/>
                      <a:pt x="13681" y="21286"/>
                    </a:cubicBezTo>
                    <a:cubicBezTo>
                      <a:pt x="13507" y="21494"/>
                      <a:pt x="13297" y="21600"/>
                      <a:pt x="13054" y="21600"/>
                    </a:cubicBezTo>
                    <a:lnTo>
                      <a:pt x="8543" y="21600"/>
                    </a:lnTo>
                    <a:cubicBezTo>
                      <a:pt x="8298" y="21600"/>
                      <a:pt x="8090" y="21494"/>
                      <a:pt x="7914" y="21286"/>
                    </a:cubicBezTo>
                    <a:cubicBezTo>
                      <a:pt x="7740" y="21071"/>
                      <a:pt x="7652" y="20816"/>
                      <a:pt x="7652" y="20504"/>
                    </a:cubicBezTo>
                    <a:lnTo>
                      <a:pt x="7652" y="15116"/>
                    </a:lnTo>
                    <a:cubicBezTo>
                      <a:pt x="7652" y="14810"/>
                      <a:pt x="7740" y="14549"/>
                      <a:pt x="7914" y="14334"/>
                    </a:cubicBezTo>
                    <a:cubicBezTo>
                      <a:pt x="8090" y="14126"/>
                      <a:pt x="8298" y="14020"/>
                      <a:pt x="8543" y="14020"/>
                    </a:cubicBezTo>
                    <a:lnTo>
                      <a:pt x="10124" y="14020"/>
                    </a:lnTo>
                    <a:lnTo>
                      <a:pt x="10124" y="11602"/>
                    </a:lnTo>
                    <a:lnTo>
                      <a:pt x="4056" y="11602"/>
                    </a:lnTo>
                    <a:cubicBezTo>
                      <a:pt x="3902" y="11602"/>
                      <a:pt x="3821" y="11690"/>
                      <a:pt x="3821" y="11869"/>
                    </a:cubicBezTo>
                    <a:lnTo>
                      <a:pt x="3821" y="14020"/>
                    </a:lnTo>
                    <a:lnTo>
                      <a:pt x="5402" y="14020"/>
                    </a:lnTo>
                    <a:cubicBezTo>
                      <a:pt x="5662" y="14020"/>
                      <a:pt x="5875" y="14126"/>
                      <a:pt x="6054" y="14334"/>
                    </a:cubicBezTo>
                    <a:cubicBezTo>
                      <a:pt x="6230" y="14549"/>
                      <a:pt x="6316" y="14810"/>
                      <a:pt x="6316" y="15116"/>
                    </a:cubicBezTo>
                    <a:lnTo>
                      <a:pt x="6316" y="20504"/>
                    </a:lnTo>
                    <a:cubicBezTo>
                      <a:pt x="6316" y="20816"/>
                      <a:pt x="6230" y="21071"/>
                      <a:pt x="6054" y="21286"/>
                    </a:cubicBezTo>
                    <a:cubicBezTo>
                      <a:pt x="5877" y="21494"/>
                      <a:pt x="5664" y="21600"/>
                      <a:pt x="5402" y="21600"/>
                    </a:cubicBezTo>
                    <a:lnTo>
                      <a:pt x="913" y="21600"/>
                    </a:lnTo>
                    <a:cubicBezTo>
                      <a:pt x="658" y="21600"/>
                      <a:pt x="441" y="21494"/>
                      <a:pt x="262" y="21286"/>
                    </a:cubicBezTo>
                    <a:cubicBezTo>
                      <a:pt x="88" y="21071"/>
                      <a:pt x="0" y="20816"/>
                      <a:pt x="0" y="20504"/>
                    </a:cubicBezTo>
                    <a:lnTo>
                      <a:pt x="0" y="15116"/>
                    </a:lnTo>
                    <a:cubicBezTo>
                      <a:pt x="0" y="14810"/>
                      <a:pt x="88" y="14549"/>
                      <a:pt x="262" y="14334"/>
                    </a:cubicBezTo>
                    <a:cubicBezTo>
                      <a:pt x="438" y="14126"/>
                      <a:pt x="656" y="14020"/>
                      <a:pt x="913" y="14020"/>
                    </a:cubicBezTo>
                    <a:lnTo>
                      <a:pt x="2472" y="14020"/>
                    </a:lnTo>
                    <a:lnTo>
                      <a:pt x="2472" y="11869"/>
                    </a:lnTo>
                    <a:cubicBezTo>
                      <a:pt x="2472" y="11352"/>
                      <a:pt x="2629" y="10912"/>
                      <a:pt x="2942" y="10544"/>
                    </a:cubicBezTo>
                    <a:cubicBezTo>
                      <a:pt x="3253" y="10180"/>
                      <a:pt x="3623" y="9998"/>
                      <a:pt x="4054" y="9998"/>
                    </a:cubicBezTo>
                    <a:lnTo>
                      <a:pt x="10122" y="9998"/>
                    </a:lnTo>
                    <a:lnTo>
                      <a:pt x="10122" y="7551"/>
                    </a:lnTo>
                    <a:lnTo>
                      <a:pt x="8541" y="7551"/>
                    </a:lnTo>
                    <a:cubicBezTo>
                      <a:pt x="8296" y="7551"/>
                      <a:pt x="8088" y="7451"/>
                      <a:pt x="7912" y="7248"/>
                    </a:cubicBezTo>
                    <a:cubicBezTo>
                      <a:pt x="7738" y="7045"/>
                      <a:pt x="7650" y="6790"/>
                      <a:pt x="7650" y="6484"/>
                    </a:cubicBezTo>
                    <a:lnTo>
                      <a:pt x="7650" y="1066"/>
                    </a:lnTo>
                    <a:cubicBezTo>
                      <a:pt x="7650" y="776"/>
                      <a:pt x="7738" y="523"/>
                      <a:pt x="7912" y="314"/>
                    </a:cubicBezTo>
                    <a:cubicBezTo>
                      <a:pt x="8088" y="103"/>
                      <a:pt x="8296" y="0"/>
                      <a:pt x="8541" y="0"/>
                    </a:cubicBezTo>
                    <a:lnTo>
                      <a:pt x="13052" y="0"/>
                    </a:lnTo>
                    <a:cubicBezTo>
                      <a:pt x="13294" y="0"/>
                      <a:pt x="13505" y="103"/>
                      <a:pt x="13679" y="314"/>
                    </a:cubicBezTo>
                    <a:cubicBezTo>
                      <a:pt x="13855" y="523"/>
                      <a:pt x="13943" y="776"/>
                      <a:pt x="13943" y="1066"/>
                    </a:cubicBezTo>
                    <a:lnTo>
                      <a:pt x="13943" y="6484"/>
                    </a:lnTo>
                    <a:cubicBezTo>
                      <a:pt x="13943" y="6790"/>
                      <a:pt x="13855" y="7045"/>
                      <a:pt x="13679" y="7248"/>
                    </a:cubicBezTo>
                    <a:cubicBezTo>
                      <a:pt x="13505" y="7451"/>
                      <a:pt x="13294" y="7551"/>
                      <a:pt x="13052" y="7551"/>
                    </a:cubicBezTo>
                    <a:lnTo>
                      <a:pt x="11471" y="7551"/>
                    </a:lnTo>
                    <a:lnTo>
                      <a:pt x="11471" y="9998"/>
                    </a:lnTo>
                    <a:lnTo>
                      <a:pt x="17541" y="9998"/>
                    </a:lnTo>
                    <a:cubicBezTo>
                      <a:pt x="17970" y="9998"/>
                      <a:pt x="18339" y="10177"/>
                      <a:pt x="18653" y="10539"/>
                    </a:cubicBezTo>
                    <a:cubicBezTo>
                      <a:pt x="18966" y="10900"/>
                      <a:pt x="19123" y="11344"/>
                      <a:pt x="19123" y="11869"/>
                    </a:cubicBezTo>
                    <a:lnTo>
                      <a:pt x="19123" y="14020"/>
                    </a:lnTo>
                    <a:lnTo>
                      <a:pt x="20709" y="14020"/>
                    </a:lnTo>
                    <a:close/>
                    <a:moveTo>
                      <a:pt x="20709" y="14020"/>
                    </a:move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0" tIns="0" rIns="0" bIns="0"/>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2800">
                  <a:solidFill>
                    <a:srgbClr val="0070C0"/>
                  </a:solidFill>
                </a:endParaRPr>
              </a:p>
            </p:txBody>
          </p:sp>
          <p:sp>
            <p:nvSpPr>
              <p:cNvPr id="36" name="AutoShape 20"/>
              <p:cNvSpPr/>
              <p:nvPr/>
            </p:nvSpPr>
            <p:spPr bwMode="auto">
              <a:xfrm>
                <a:off x="4660900" y="4598988"/>
                <a:ext cx="309563" cy="258762"/>
              </a:xfrm>
              <a:custGeom>
                <a:avLst/>
                <a:gdLst>
                  <a:gd name="T0" fmla="*/ 21600 w 21600"/>
                  <a:gd name="T1" fmla="*/ 9391 h 21579"/>
                  <a:gd name="T2" fmla="*/ 21218 w 21600"/>
                  <a:gd name="T3" fmla="*/ 10697 h 21579"/>
                  <a:gd name="T4" fmla="*/ 20263 w 21600"/>
                  <a:gd name="T5" fmla="*/ 11428 h 21579"/>
                  <a:gd name="T6" fmla="*/ 20263 w 21600"/>
                  <a:gd name="T7" fmla="*/ 16611 h 21579"/>
                  <a:gd name="T8" fmla="*/ 19730 w 21600"/>
                  <a:gd name="T9" fmla="*/ 18128 h 21579"/>
                  <a:gd name="T10" fmla="*/ 18459 w 21600"/>
                  <a:gd name="T11" fmla="*/ 18759 h 21579"/>
                  <a:gd name="T12" fmla="*/ 16537 w 21600"/>
                  <a:gd name="T13" fmla="*/ 16904 h 21579"/>
                  <a:gd name="T14" fmla="*/ 14116 w 21600"/>
                  <a:gd name="T15" fmla="*/ 15255 h 21579"/>
                  <a:gd name="T16" fmla="*/ 11450 w 21600"/>
                  <a:gd name="T17" fmla="*/ 13969 h 21579"/>
                  <a:gd name="T18" fmla="*/ 8789 w 21600"/>
                  <a:gd name="T19" fmla="*/ 13268 h 21579"/>
                  <a:gd name="T20" fmla="*/ 7969 w 21600"/>
                  <a:gd name="T21" fmla="*/ 13829 h 21579"/>
                  <a:gd name="T22" fmla="*/ 7535 w 21600"/>
                  <a:gd name="T23" fmla="*/ 14706 h 21579"/>
                  <a:gd name="T24" fmla="*/ 7511 w 21600"/>
                  <a:gd name="T25" fmla="*/ 15698 h 21579"/>
                  <a:gd name="T26" fmla="*/ 7947 w 21600"/>
                  <a:gd name="T27" fmla="*/ 16611 h 21579"/>
                  <a:gd name="T28" fmla="*/ 7677 w 21600"/>
                  <a:gd name="T29" fmla="*/ 17673 h 21579"/>
                  <a:gd name="T30" fmla="*/ 7917 w 21600"/>
                  <a:gd name="T31" fmla="*/ 18606 h 21579"/>
                  <a:gd name="T32" fmla="*/ 8498 w 21600"/>
                  <a:gd name="T33" fmla="*/ 19469 h 21579"/>
                  <a:gd name="T34" fmla="*/ 9271 w 21600"/>
                  <a:gd name="T35" fmla="*/ 20291 h 21579"/>
                  <a:gd name="T36" fmla="*/ 8456 w 21600"/>
                  <a:gd name="T37" fmla="*/ 21213 h 21579"/>
                  <a:gd name="T38" fmla="*/ 7212 w 21600"/>
                  <a:gd name="T39" fmla="*/ 21571 h 21579"/>
                  <a:gd name="T40" fmla="*/ 5917 w 21600"/>
                  <a:gd name="T41" fmla="*/ 21424 h 21579"/>
                  <a:gd name="T42" fmla="*/ 4923 w 21600"/>
                  <a:gd name="T43" fmla="*/ 20811 h 21579"/>
                  <a:gd name="T44" fmla="*/ 4453 w 21600"/>
                  <a:gd name="T45" fmla="*/ 19056 h 21579"/>
                  <a:gd name="T46" fmla="*/ 4032 w 21600"/>
                  <a:gd name="T47" fmla="*/ 17224 h 21579"/>
                  <a:gd name="T48" fmla="*/ 3868 w 21600"/>
                  <a:gd name="T49" fmla="*/ 15281 h 21579"/>
                  <a:gd name="T50" fmla="*/ 4150 w 21600"/>
                  <a:gd name="T51" fmla="*/ 13154 h 21579"/>
                  <a:gd name="T52" fmla="*/ 1804 w 21600"/>
                  <a:gd name="T53" fmla="*/ 13154 h 21579"/>
                  <a:gd name="T54" fmla="*/ 534 w 21600"/>
                  <a:gd name="T55" fmla="*/ 12523 h 21579"/>
                  <a:gd name="T56" fmla="*/ 0 w 21600"/>
                  <a:gd name="T57" fmla="*/ 10991 h 21579"/>
                  <a:gd name="T58" fmla="*/ 0 w 21600"/>
                  <a:gd name="T59" fmla="*/ 7774 h 21579"/>
                  <a:gd name="T60" fmla="*/ 526 w 21600"/>
                  <a:gd name="T61" fmla="*/ 6245 h 21579"/>
                  <a:gd name="T62" fmla="*/ 1804 w 21600"/>
                  <a:gd name="T63" fmla="*/ 5605 h 21579"/>
                  <a:gd name="T64" fmla="*/ 7653 w 21600"/>
                  <a:gd name="T65" fmla="*/ 5605 h 21579"/>
                  <a:gd name="T66" fmla="*/ 10525 w 21600"/>
                  <a:gd name="T67" fmla="*/ 5136 h 21579"/>
                  <a:gd name="T68" fmla="*/ 13511 w 21600"/>
                  <a:gd name="T69" fmla="*/ 3874 h 21579"/>
                  <a:gd name="T70" fmla="*/ 16273 w 21600"/>
                  <a:gd name="T71" fmla="*/ 2072 h 21579"/>
                  <a:gd name="T72" fmla="*/ 18459 w 21600"/>
                  <a:gd name="T73" fmla="*/ 0 h 21579"/>
                  <a:gd name="T74" fmla="*/ 19730 w 21600"/>
                  <a:gd name="T75" fmla="*/ 634 h 21579"/>
                  <a:gd name="T76" fmla="*/ 20263 w 21600"/>
                  <a:gd name="T77" fmla="*/ 2166 h 21579"/>
                  <a:gd name="T78" fmla="*/ 20263 w 21600"/>
                  <a:gd name="T79" fmla="*/ 7334 h 21579"/>
                  <a:gd name="T80" fmla="*/ 21218 w 21600"/>
                  <a:gd name="T81" fmla="*/ 8071 h 21579"/>
                  <a:gd name="T82" fmla="*/ 21600 w 21600"/>
                  <a:gd name="T83" fmla="*/ 9391 h 21579"/>
                  <a:gd name="T84" fmla="*/ 18459 w 21600"/>
                  <a:gd name="T85" fmla="*/ 2855 h 21579"/>
                  <a:gd name="T86" fmla="*/ 16513 w 21600"/>
                  <a:gd name="T87" fmla="*/ 4452 h 21579"/>
                  <a:gd name="T88" fmla="*/ 14280 w 21600"/>
                  <a:gd name="T89" fmla="*/ 5834 h 21579"/>
                  <a:gd name="T90" fmla="*/ 11878 w 21600"/>
                  <a:gd name="T91" fmla="*/ 6923 h 21579"/>
                  <a:gd name="T92" fmla="*/ 9457 w 21600"/>
                  <a:gd name="T93" fmla="*/ 7604 h 21579"/>
                  <a:gd name="T94" fmla="*/ 9457 w 21600"/>
                  <a:gd name="T95" fmla="*/ 11173 h 21579"/>
                  <a:gd name="T96" fmla="*/ 11878 w 21600"/>
                  <a:gd name="T97" fmla="*/ 11862 h 21579"/>
                  <a:gd name="T98" fmla="*/ 14280 w 21600"/>
                  <a:gd name="T99" fmla="*/ 12957 h 21579"/>
                  <a:gd name="T100" fmla="*/ 16525 w 21600"/>
                  <a:gd name="T101" fmla="*/ 14348 h 21579"/>
                  <a:gd name="T102" fmla="*/ 18459 w 21600"/>
                  <a:gd name="T103" fmla="*/ 15921 h 21579"/>
                  <a:gd name="T104" fmla="*/ 18459 w 21600"/>
                  <a:gd name="T105" fmla="*/ 2855 h 21579"/>
                  <a:gd name="T106" fmla="*/ 18459 w 21600"/>
                  <a:gd name="T107" fmla="*/ 2855 h 21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1600" h="21579">
                    <a:moveTo>
                      <a:pt x="21600" y="9391"/>
                    </a:moveTo>
                    <a:cubicBezTo>
                      <a:pt x="21600" y="9887"/>
                      <a:pt x="21473" y="10321"/>
                      <a:pt x="21218" y="10697"/>
                    </a:cubicBezTo>
                    <a:cubicBezTo>
                      <a:pt x="20963" y="11073"/>
                      <a:pt x="20648" y="11313"/>
                      <a:pt x="20263" y="11428"/>
                    </a:cubicBezTo>
                    <a:lnTo>
                      <a:pt x="20263" y="16611"/>
                    </a:lnTo>
                    <a:cubicBezTo>
                      <a:pt x="20263" y="17201"/>
                      <a:pt x="20087" y="17708"/>
                      <a:pt x="19730" y="18128"/>
                    </a:cubicBezTo>
                    <a:cubicBezTo>
                      <a:pt x="19375" y="18551"/>
                      <a:pt x="18951" y="18759"/>
                      <a:pt x="18459" y="18759"/>
                    </a:cubicBezTo>
                    <a:cubicBezTo>
                      <a:pt x="17928" y="18122"/>
                      <a:pt x="17286" y="17506"/>
                      <a:pt x="16537" y="16904"/>
                    </a:cubicBezTo>
                    <a:cubicBezTo>
                      <a:pt x="15786" y="16305"/>
                      <a:pt x="14980" y="15757"/>
                      <a:pt x="14116" y="15255"/>
                    </a:cubicBezTo>
                    <a:cubicBezTo>
                      <a:pt x="13254" y="14756"/>
                      <a:pt x="12363" y="14325"/>
                      <a:pt x="11450" y="13969"/>
                    </a:cubicBezTo>
                    <a:cubicBezTo>
                      <a:pt x="10537" y="13614"/>
                      <a:pt x="9648" y="13380"/>
                      <a:pt x="8789" y="13268"/>
                    </a:cubicBezTo>
                    <a:cubicBezTo>
                      <a:pt x="8453" y="13380"/>
                      <a:pt x="8179" y="13564"/>
                      <a:pt x="7969" y="13829"/>
                    </a:cubicBezTo>
                    <a:cubicBezTo>
                      <a:pt x="7758" y="14093"/>
                      <a:pt x="7614" y="14386"/>
                      <a:pt x="7535" y="14706"/>
                    </a:cubicBezTo>
                    <a:cubicBezTo>
                      <a:pt x="7457" y="15029"/>
                      <a:pt x="7450" y="15361"/>
                      <a:pt x="7511" y="15698"/>
                    </a:cubicBezTo>
                    <a:cubicBezTo>
                      <a:pt x="7575" y="16036"/>
                      <a:pt x="7719" y="16341"/>
                      <a:pt x="7947" y="16611"/>
                    </a:cubicBezTo>
                    <a:cubicBezTo>
                      <a:pt x="7751" y="16992"/>
                      <a:pt x="7660" y="17347"/>
                      <a:pt x="7677" y="17673"/>
                    </a:cubicBezTo>
                    <a:cubicBezTo>
                      <a:pt x="7692" y="17993"/>
                      <a:pt x="7773" y="18307"/>
                      <a:pt x="7917" y="18606"/>
                    </a:cubicBezTo>
                    <a:cubicBezTo>
                      <a:pt x="8059" y="18909"/>
                      <a:pt x="8255" y="19193"/>
                      <a:pt x="8498" y="19469"/>
                    </a:cubicBezTo>
                    <a:cubicBezTo>
                      <a:pt x="8737" y="19745"/>
                      <a:pt x="8997" y="20021"/>
                      <a:pt x="9271" y="20291"/>
                    </a:cubicBezTo>
                    <a:cubicBezTo>
                      <a:pt x="9114" y="20696"/>
                      <a:pt x="8843" y="21001"/>
                      <a:pt x="8456" y="21213"/>
                    </a:cubicBezTo>
                    <a:cubicBezTo>
                      <a:pt x="8069" y="21424"/>
                      <a:pt x="7655" y="21541"/>
                      <a:pt x="7212" y="21571"/>
                    </a:cubicBezTo>
                    <a:cubicBezTo>
                      <a:pt x="6772" y="21600"/>
                      <a:pt x="6341" y="21550"/>
                      <a:pt x="5917" y="21424"/>
                    </a:cubicBezTo>
                    <a:cubicBezTo>
                      <a:pt x="5496" y="21295"/>
                      <a:pt x="5163" y="21092"/>
                      <a:pt x="4923" y="20811"/>
                    </a:cubicBezTo>
                    <a:cubicBezTo>
                      <a:pt x="4781" y="20241"/>
                      <a:pt x="4625" y="19657"/>
                      <a:pt x="4453" y="19056"/>
                    </a:cubicBezTo>
                    <a:cubicBezTo>
                      <a:pt x="4282" y="18454"/>
                      <a:pt x="4140" y="17843"/>
                      <a:pt x="4032" y="17224"/>
                    </a:cubicBezTo>
                    <a:cubicBezTo>
                      <a:pt x="3922" y="16599"/>
                      <a:pt x="3868" y="15953"/>
                      <a:pt x="3868" y="15281"/>
                    </a:cubicBezTo>
                    <a:cubicBezTo>
                      <a:pt x="3868" y="14615"/>
                      <a:pt x="3961" y="13905"/>
                      <a:pt x="4150" y="13154"/>
                    </a:cubicBezTo>
                    <a:lnTo>
                      <a:pt x="1804" y="13154"/>
                    </a:lnTo>
                    <a:cubicBezTo>
                      <a:pt x="1312" y="13154"/>
                      <a:pt x="889" y="12945"/>
                      <a:pt x="534" y="12523"/>
                    </a:cubicBezTo>
                    <a:cubicBezTo>
                      <a:pt x="176" y="12100"/>
                      <a:pt x="0" y="11592"/>
                      <a:pt x="0" y="10991"/>
                    </a:cubicBezTo>
                    <a:lnTo>
                      <a:pt x="0" y="7774"/>
                    </a:lnTo>
                    <a:cubicBezTo>
                      <a:pt x="0" y="7184"/>
                      <a:pt x="176" y="6677"/>
                      <a:pt x="526" y="6245"/>
                    </a:cubicBezTo>
                    <a:cubicBezTo>
                      <a:pt x="879" y="5820"/>
                      <a:pt x="1305" y="5605"/>
                      <a:pt x="1804" y="5605"/>
                    </a:cubicBezTo>
                    <a:lnTo>
                      <a:pt x="7653" y="5605"/>
                    </a:lnTo>
                    <a:cubicBezTo>
                      <a:pt x="8551" y="5605"/>
                      <a:pt x="9509" y="5450"/>
                      <a:pt x="10525" y="5136"/>
                    </a:cubicBezTo>
                    <a:cubicBezTo>
                      <a:pt x="11541" y="4822"/>
                      <a:pt x="12537" y="4399"/>
                      <a:pt x="13511" y="3874"/>
                    </a:cubicBezTo>
                    <a:cubicBezTo>
                      <a:pt x="14488" y="3343"/>
                      <a:pt x="15409" y="2744"/>
                      <a:pt x="16273" y="2072"/>
                    </a:cubicBezTo>
                    <a:cubicBezTo>
                      <a:pt x="17135" y="1406"/>
                      <a:pt x="17864" y="713"/>
                      <a:pt x="18459" y="0"/>
                    </a:cubicBezTo>
                    <a:cubicBezTo>
                      <a:pt x="18951" y="0"/>
                      <a:pt x="19375" y="214"/>
                      <a:pt x="19730" y="634"/>
                    </a:cubicBezTo>
                    <a:cubicBezTo>
                      <a:pt x="20087" y="1057"/>
                      <a:pt x="20263" y="1567"/>
                      <a:pt x="20263" y="2166"/>
                    </a:cubicBezTo>
                    <a:lnTo>
                      <a:pt x="20263" y="7334"/>
                    </a:lnTo>
                    <a:cubicBezTo>
                      <a:pt x="20648" y="7446"/>
                      <a:pt x="20963" y="7692"/>
                      <a:pt x="21218" y="8071"/>
                    </a:cubicBezTo>
                    <a:cubicBezTo>
                      <a:pt x="21473" y="8455"/>
                      <a:pt x="21600" y="8895"/>
                      <a:pt x="21600" y="9391"/>
                    </a:cubicBezTo>
                    <a:moveTo>
                      <a:pt x="18459" y="2855"/>
                    </a:moveTo>
                    <a:cubicBezTo>
                      <a:pt x="17864" y="3407"/>
                      <a:pt x="17215" y="3941"/>
                      <a:pt x="16513" y="4452"/>
                    </a:cubicBezTo>
                    <a:cubicBezTo>
                      <a:pt x="15810" y="4963"/>
                      <a:pt x="15066" y="5423"/>
                      <a:pt x="14280" y="5834"/>
                    </a:cubicBezTo>
                    <a:cubicBezTo>
                      <a:pt x="13494" y="6245"/>
                      <a:pt x="12694" y="6609"/>
                      <a:pt x="11878" y="6923"/>
                    </a:cubicBezTo>
                    <a:cubicBezTo>
                      <a:pt x="11061" y="7237"/>
                      <a:pt x="10255" y="7463"/>
                      <a:pt x="9457" y="7604"/>
                    </a:cubicBezTo>
                    <a:lnTo>
                      <a:pt x="9457" y="11173"/>
                    </a:lnTo>
                    <a:cubicBezTo>
                      <a:pt x="10255" y="11325"/>
                      <a:pt x="11061" y="11554"/>
                      <a:pt x="11878" y="11862"/>
                    </a:cubicBezTo>
                    <a:cubicBezTo>
                      <a:pt x="12694" y="12170"/>
                      <a:pt x="13494" y="12537"/>
                      <a:pt x="14280" y="12957"/>
                    </a:cubicBezTo>
                    <a:cubicBezTo>
                      <a:pt x="15066" y="13379"/>
                      <a:pt x="15813" y="13843"/>
                      <a:pt x="16525" y="14348"/>
                    </a:cubicBezTo>
                    <a:cubicBezTo>
                      <a:pt x="17235" y="14856"/>
                      <a:pt x="17881" y="15381"/>
                      <a:pt x="18459" y="15921"/>
                    </a:cubicBezTo>
                    <a:lnTo>
                      <a:pt x="18459" y="2855"/>
                    </a:lnTo>
                    <a:close/>
                    <a:moveTo>
                      <a:pt x="18459" y="2855"/>
                    </a:move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0" tIns="0" rIns="0" bIns="0"/>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2800">
                  <a:solidFill>
                    <a:srgbClr val="0070C0"/>
                  </a:solidFill>
                </a:endParaRPr>
              </a:p>
            </p:txBody>
          </p:sp>
          <p:sp>
            <p:nvSpPr>
              <p:cNvPr id="38" name="AutoShape 21"/>
              <p:cNvSpPr/>
              <p:nvPr/>
            </p:nvSpPr>
            <p:spPr bwMode="auto">
              <a:xfrm>
                <a:off x="7110413" y="4633913"/>
                <a:ext cx="260350" cy="258762"/>
              </a:xfrm>
              <a:custGeom>
                <a:avLst/>
                <a:gdLst>
                  <a:gd name="T0" fmla="*/ 21600 w 21600"/>
                  <a:gd name="T1" fmla="*/ 4176 h 21600"/>
                  <a:gd name="T2" fmla="*/ 19988 w 21600"/>
                  <a:gd name="T3" fmla="*/ 21600 h 21600"/>
                  <a:gd name="T4" fmla="*/ 0 w 21600"/>
                  <a:gd name="T5" fmla="*/ 19987 h 21600"/>
                  <a:gd name="T6" fmla="*/ 1612 w 21600"/>
                  <a:gd name="T7" fmla="*/ 2580 h 21600"/>
                  <a:gd name="T8" fmla="*/ 2289 w 21600"/>
                  <a:gd name="T9" fmla="*/ 1541 h 21600"/>
                  <a:gd name="T10" fmla="*/ 4797 w 21600"/>
                  <a:gd name="T11" fmla="*/ 0 h 21600"/>
                  <a:gd name="T12" fmla="*/ 7313 w 21600"/>
                  <a:gd name="T13" fmla="*/ 1546 h 21600"/>
                  <a:gd name="T14" fmla="*/ 8134 w 21600"/>
                  <a:gd name="T15" fmla="*/ 2580 h 21600"/>
                  <a:gd name="T16" fmla="*/ 8718 w 21600"/>
                  <a:gd name="T17" fmla="*/ 766 h 21600"/>
                  <a:gd name="T18" fmla="*/ 12021 w 21600"/>
                  <a:gd name="T19" fmla="*/ 213 h 21600"/>
                  <a:gd name="T20" fmla="*/ 13469 w 21600"/>
                  <a:gd name="T21" fmla="*/ 2402 h 21600"/>
                  <a:gd name="T22" fmla="*/ 14143 w 21600"/>
                  <a:gd name="T23" fmla="*/ 2402 h 21600"/>
                  <a:gd name="T24" fmla="*/ 15556 w 21600"/>
                  <a:gd name="T25" fmla="*/ 213 h 21600"/>
                  <a:gd name="T26" fmla="*/ 18865 w 21600"/>
                  <a:gd name="T27" fmla="*/ 766 h 21600"/>
                  <a:gd name="T28" fmla="*/ 19449 w 21600"/>
                  <a:gd name="T29" fmla="*/ 2580 h 21600"/>
                  <a:gd name="T30" fmla="*/ 2180 w 21600"/>
                  <a:gd name="T31" fmla="*/ 7968 h 21600"/>
                  <a:gd name="T32" fmla="*/ 6067 w 21600"/>
                  <a:gd name="T33" fmla="*/ 7968 h 21600"/>
                  <a:gd name="T34" fmla="*/ 2180 w 21600"/>
                  <a:gd name="T35" fmla="*/ 15452 h 21600"/>
                  <a:gd name="T36" fmla="*/ 6067 w 21600"/>
                  <a:gd name="T37" fmla="*/ 15976 h 21600"/>
                  <a:gd name="T38" fmla="*/ 6067 w 21600"/>
                  <a:gd name="T39" fmla="*/ 19423 h 21600"/>
                  <a:gd name="T40" fmla="*/ 4800 w 21600"/>
                  <a:gd name="T41" fmla="*/ 6324 h 21600"/>
                  <a:gd name="T42" fmla="*/ 4800 w 21600"/>
                  <a:gd name="T43" fmla="*/ 1613 h 21600"/>
                  <a:gd name="T44" fmla="*/ 10535 w 21600"/>
                  <a:gd name="T45" fmla="*/ 7968 h 21600"/>
                  <a:gd name="T46" fmla="*/ 10535 w 21600"/>
                  <a:gd name="T47" fmla="*/ 11444 h 21600"/>
                  <a:gd name="T48" fmla="*/ 6608 w 21600"/>
                  <a:gd name="T49" fmla="*/ 11976 h 21600"/>
                  <a:gd name="T50" fmla="*/ 10535 w 21600"/>
                  <a:gd name="T51" fmla="*/ 11976 h 21600"/>
                  <a:gd name="T52" fmla="*/ 6608 w 21600"/>
                  <a:gd name="T53" fmla="*/ 19423 h 21600"/>
                  <a:gd name="T54" fmla="*/ 9775 w 21600"/>
                  <a:gd name="T55" fmla="*/ 5543 h 21600"/>
                  <a:gd name="T56" fmla="*/ 11589 w 21600"/>
                  <a:gd name="T57" fmla="*/ 6140 h 21600"/>
                  <a:gd name="T58" fmla="*/ 11589 w 21600"/>
                  <a:gd name="T59" fmla="*/ 1803 h 21600"/>
                  <a:gd name="T60" fmla="*/ 9775 w 21600"/>
                  <a:gd name="T61" fmla="*/ 2399 h 21600"/>
                  <a:gd name="T62" fmla="*/ 11074 w 21600"/>
                  <a:gd name="T63" fmla="*/ 7968 h 21600"/>
                  <a:gd name="T64" fmla="*/ 14986 w 21600"/>
                  <a:gd name="T65" fmla="*/ 7968 h 21600"/>
                  <a:gd name="T66" fmla="*/ 11074 w 21600"/>
                  <a:gd name="T67" fmla="*/ 15452 h 21600"/>
                  <a:gd name="T68" fmla="*/ 14986 w 21600"/>
                  <a:gd name="T69" fmla="*/ 15976 h 21600"/>
                  <a:gd name="T70" fmla="*/ 14986 w 21600"/>
                  <a:gd name="T71" fmla="*/ 19423 h 21600"/>
                  <a:gd name="T72" fmla="*/ 15522 w 21600"/>
                  <a:gd name="T73" fmla="*/ 7968 h 21600"/>
                  <a:gd name="T74" fmla="*/ 19423 w 21600"/>
                  <a:gd name="T75" fmla="*/ 7968 h 21600"/>
                  <a:gd name="T76" fmla="*/ 15522 w 21600"/>
                  <a:gd name="T77" fmla="*/ 15452 h 21600"/>
                  <a:gd name="T78" fmla="*/ 19423 w 21600"/>
                  <a:gd name="T79" fmla="*/ 15976 h 21600"/>
                  <a:gd name="T80" fmla="*/ 19423 w 21600"/>
                  <a:gd name="T81" fmla="*/ 19423 h 21600"/>
                  <a:gd name="T82" fmla="*/ 16806 w 21600"/>
                  <a:gd name="T83" fmla="*/ 6324 h 21600"/>
                  <a:gd name="T84" fmla="*/ 16806 w 21600"/>
                  <a:gd name="T85" fmla="*/ 1613 h 21600"/>
                  <a:gd name="T86" fmla="*/ 15758 w 21600"/>
                  <a:gd name="T87" fmla="*/ 5543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600" h="21600">
                    <a:moveTo>
                      <a:pt x="19988" y="2580"/>
                    </a:moveTo>
                    <a:cubicBezTo>
                      <a:pt x="20420" y="2580"/>
                      <a:pt x="20794" y="2736"/>
                      <a:pt x="21116" y="3053"/>
                    </a:cubicBezTo>
                    <a:cubicBezTo>
                      <a:pt x="21439" y="3372"/>
                      <a:pt x="21600" y="3744"/>
                      <a:pt x="21600" y="4176"/>
                    </a:cubicBezTo>
                    <a:lnTo>
                      <a:pt x="21600" y="19987"/>
                    </a:lnTo>
                    <a:cubicBezTo>
                      <a:pt x="21600" y="20419"/>
                      <a:pt x="21439" y="20797"/>
                      <a:pt x="21116" y="21116"/>
                    </a:cubicBezTo>
                    <a:cubicBezTo>
                      <a:pt x="20794" y="21439"/>
                      <a:pt x="20420" y="21600"/>
                      <a:pt x="19988" y="21600"/>
                    </a:cubicBezTo>
                    <a:lnTo>
                      <a:pt x="1612" y="21600"/>
                    </a:lnTo>
                    <a:cubicBezTo>
                      <a:pt x="1180" y="21600"/>
                      <a:pt x="806" y="21439"/>
                      <a:pt x="484" y="21116"/>
                    </a:cubicBezTo>
                    <a:cubicBezTo>
                      <a:pt x="161" y="20797"/>
                      <a:pt x="0" y="20419"/>
                      <a:pt x="0" y="19987"/>
                    </a:cubicBezTo>
                    <a:lnTo>
                      <a:pt x="0" y="4176"/>
                    </a:lnTo>
                    <a:cubicBezTo>
                      <a:pt x="0" y="3744"/>
                      <a:pt x="161" y="3372"/>
                      <a:pt x="484" y="3053"/>
                    </a:cubicBezTo>
                    <a:cubicBezTo>
                      <a:pt x="806" y="2736"/>
                      <a:pt x="1180" y="2580"/>
                      <a:pt x="1612" y="2580"/>
                    </a:cubicBezTo>
                    <a:lnTo>
                      <a:pt x="2151" y="2580"/>
                    </a:lnTo>
                    <a:lnTo>
                      <a:pt x="2151" y="2402"/>
                    </a:lnTo>
                    <a:cubicBezTo>
                      <a:pt x="2151" y="2117"/>
                      <a:pt x="2197" y="1829"/>
                      <a:pt x="2289" y="1541"/>
                    </a:cubicBezTo>
                    <a:cubicBezTo>
                      <a:pt x="2381" y="1250"/>
                      <a:pt x="2531" y="991"/>
                      <a:pt x="2738" y="766"/>
                    </a:cubicBezTo>
                    <a:cubicBezTo>
                      <a:pt x="2943" y="542"/>
                      <a:pt x="3216" y="360"/>
                      <a:pt x="3556" y="213"/>
                    </a:cubicBezTo>
                    <a:cubicBezTo>
                      <a:pt x="3896" y="75"/>
                      <a:pt x="4310" y="0"/>
                      <a:pt x="4797" y="0"/>
                    </a:cubicBezTo>
                    <a:cubicBezTo>
                      <a:pt x="5283" y="0"/>
                      <a:pt x="5698" y="75"/>
                      <a:pt x="6038" y="213"/>
                    </a:cubicBezTo>
                    <a:cubicBezTo>
                      <a:pt x="6378" y="360"/>
                      <a:pt x="6651" y="542"/>
                      <a:pt x="6858" y="766"/>
                    </a:cubicBezTo>
                    <a:cubicBezTo>
                      <a:pt x="7063" y="991"/>
                      <a:pt x="7215" y="1256"/>
                      <a:pt x="7313" y="1546"/>
                    </a:cubicBezTo>
                    <a:cubicBezTo>
                      <a:pt x="7411" y="1840"/>
                      <a:pt x="7457" y="2125"/>
                      <a:pt x="7457" y="2402"/>
                    </a:cubicBezTo>
                    <a:lnTo>
                      <a:pt x="7457" y="2580"/>
                    </a:lnTo>
                    <a:lnTo>
                      <a:pt x="8134" y="2580"/>
                    </a:lnTo>
                    <a:lnTo>
                      <a:pt x="8134" y="2402"/>
                    </a:lnTo>
                    <a:cubicBezTo>
                      <a:pt x="8134" y="2117"/>
                      <a:pt x="8180" y="1829"/>
                      <a:pt x="8269" y="1541"/>
                    </a:cubicBezTo>
                    <a:cubicBezTo>
                      <a:pt x="8364" y="1250"/>
                      <a:pt x="8511" y="991"/>
                      <a:pt x="8718" y="766"/>
                    </a:cubicBezTo>
                    <a:cubicBezTo>
                      <a:pt x="8926" y="541"/>
                      <a:pt x="9199" y="360"/>
                      <a:pt x="9539" y="213"/>
                    </a:cubicBezTo>
                    <a:cubicBezTo>
                      <a:pt x="9879" y="75"/>
                      <a:pt x="10293" y="0"/>
                      <a:pt x="10780" y="0"/>
                    </a:cubicBezTo>
                    <a:cubicBezTo>
                      <a:pt x="11266" y="0"/>
                      <a:pt x="11678" y="75"/>
                      <a:pt x="12021" y="213"/>
                    </a:cubicBezTo>
                    <a:cubicBezTo>
                      <a:pt x="12361" y="360"/>
                      <a:pt x="12637" y="542"/>
                      <a:pt x="12853" y="766"/>
                    </a:cubicBezTo>
                    <a:cubicBezTo>
                      <a:pt x="13069" y="991"/>
                      <a:pt x="13227" y="1256"/>
                      <a:pt x="13322" y="1546"/>
                    </a:cubicBezTo>
                    <a:cubicBezTo>
                      <a:pt x="13417" y="1840"/>
                      <a:pt x="13469" y="2125"/>
                      <a:pt x="13469" y="2402"/>
                    </a:cubicBezTo>
                    <a:lnTo>
                      <a:pt x="13469" y="2580"/>
                    </a:lnTo>
                    <a:lnTo>
                      <a:pt x="14143" y="2580"/>
                    </a:lnTo>
                    <a:lnTo>
                      <a:pt x="14143" y="2402"/>
                    </a:lnTo>
                    <a:cubicBezTo>
                      <a:pt x="14143" y="2117"/>
                      <a:pt x="14192" y="1829"/>
                      <a:pt x="14287" y="1541"/>
                    </a:cubicBezTo>
                    <a:cubicBezTo>
                      <a:pt x="14385" y="1250"/>
                      <a:pt x="14534" y="991"/>
                      <a:pt x="14742" y="766"/>
                    </a:cubicBezTo>
                    <a:cubicBezTo>
                      <a:pt x="14949" y="541"/>
                      <a:pt x="15220" y="360"/>
                      <a:pt x="15556" y="213"/>
                    </a:cubicBezTo>
                    <a:cubicBezTo>
                      <a:pt x="15890" y="75"/>
                      <a:pt x="16305" y="0"/>
                      <a:pt x="16803" y="0"/>
                    </a:cubicBezTo>
                    <a:cubicBezTo>
                      <a:pt x="17290" y="0"/>
                      <a:pt x="17704" y="75"/>
                      <a:pt x="18044" y="213"/>
                    </a:cubicBezTo>
                    <a:cubicBezTo>
                      <a:pt x="18384" y="360"/>
                      <a:pt x="18657" y="541"/>
                      <a:pt x="18865" y="766"/>
                    </a:cubicBezTo>
                    <a:cubicBezTo>
                      <a:pt x="19069" y="991"/>
                      <a:pt x="19219" y="1256"/>
                      <a:pt x="19311" y="1546"/>
                    </a:cubicBezTo>
                    <a:cubicBezTo>
                      <a:pt x="19403" y="1840"/>
                      <a:pt x="19449" y="2125"/>
                      <a:pt x="19449" y="2402"/>
                    </a:cubicBezTo>
                    <a:lnTo>
                      <a:pt x="19449" y="2580"/>
                    </a:lnTo>
                    <a:lnTo>
                      <a:pt x="19988" y="2580"/>
                    </a:lnTo>
                    <a:close/>
                    <a:moveTo>
                      <a:pt x="6067" y="7968"/>
                    </a:moveTo>
                    <a:lnTo>
                      <a:pt x="2180" y="7968"/>
                    </a:lnTo>
                    <a:lnTo>
                      <a:pt x="2180" y="11444"/>
                    </a:lnTo>
                    <a:lnTo>
                      <a:pt x="6067" y="11444"/>
                    </a:lnTo>
                    <a:lnTo>
                      <a:pt x="6067" y="7968"/>
                    </a:lnTo>
                    <a:close/>
                    <a:moveTo>
                      <a:pt x="6067" y="11976"/>
                    </a:moveTo>
                    <a:lnTo>
                      <a:pt x="2180" y="11976"/>
                    </a:lnTo>
                    <a:lnTo>
                      <a:pt x="2180" y="15452"/>
                    </a:lnTo>
                    <a:lnTo>
                      <a:pt x="6067" y="15452"/>
                    </a:lnTo>
                    <a:lnTo>
                      <a:pt x="6067" y="11976"/>
                    </a:lnTo>
                    <a:close/>
                    <a:moveTo>
                      <a:pt x="6067" y="15976"/>
                    </a:moveTo>
                    <a:lnTo>
                      <a:pt x="2180" y="15976"/>
                    </a:lnTo>
                    <a:lnTo>
                      <a:pt x="2180" y="19423"/>
                    </a:lnTo>
                    <a:lnTo>
                      <a:pt x="6067" y="19423"/>
                    </a:lnTo>
                    <a:lnTo>
                      <a:pt x="6067" y="15976"/>
                    </a:lnTo>
                    <a:close/>
                    <a:moveTo>
                      <a:pt x="3755" y="5543"/>
                    </a:moveTo>
                    <a:cubicBezTo>
                      <a:pt x="3755" y="6068"/>
                      <a:pt x="4103" y="6324"/>
                      <a:pt x="4800" y="6324"/>
                    </a:cubicBezTo>
                    <a:cubicBezTo>
                      <a:pt x="5499" y="6324"/>
                      <a:pt x="5848" y="6068"/>
                      <a:pt x="5848" y="5543"/>
                    </a:cubicBezTo>
                    <a:lnTo>
                      <a:pt x="5848" y="2399"/>
                    </a:lnTo>
                    <a:cubicBezTo>
                      <a:pt x="5848" y="1878"/>
                      <a:pt x="5499" y="1613"/>
                      <a:pt x="4800" y="1613"/>
                    </a:cubicBezTo>
                    <a:cubicBezTo>
                      <a:pt x="4103" y="1613"/>
                      <a:pt x="3755" y="1878"/>
                      <a:pt x="3755" y="2399"/>
                    </a:cubicBezTo>
                    <a:lnTo>
                      <a:pt x="3755" y="5543"/>
                    </a:lnTo>
                    <a:close/>
                    <a:moveTo>
                      <a:pt x="10535" y="7968"/>
                    </a:moveTo>
                    <a:lnTo>
                      <a:pt x="6608" y="7968"/>
                    </a:lnTo>
                    <a:lnTo>
                      <a:pt x="6608" y="11444"/>
                    </a:lnTo>
                    <a:lnTo>
                      <a:pt x="10535" y="11444"/>
                    </a:lnTo>
                    <a:lnTo>
                      <a:pt x="10535" y="7968"/>
                    </a:lnTo>
                    <a:close/>
                    <a:moveTo>
                      <a:pt x="10535" y="11976"/>
                    </a:moveTo>
                    <a:lnTo>
                      <a:pt x="6608" y="11976"/>
                    </a:lnTo>
                    <a:lnTo>
                      <a:pt x="6608" y="15452"/>
                    </a:lnTo>
                    <a:lnTo>
                      <a:pt x="10535" y="15452"/>
                    </a:lnTo>
                    <a:lnTo>
                      <a:pt x="10535" y="11976"/>
                    </a:lnTo>
                    <a:close/>
                    <a:moveTo>
                      <a:pt x="10535" y="15976"/>
                    </a:moveTo>
                    <a:lnTo>
                      <a:pt x="6608" y="15976"/>
                    </a:lnTo>
                    <a:lnTo>
                      <a:pt x="6608" y="19423"/>
                    </a:lnTo>
                    <a:lnTo>
                      <a:pt x="10535" y="19423"/>
                    </a:lnTo>
                    <a:lnTo>
                      <a:pt x="10535" y="15976"/>
                    </a:lnTo>
                    <a:close/>
                    <a:moveTo>
                      <a:pt x="9775" y="5543"/>
                    </a:moveTo>
                    <a:cubicBezTo>
                      <a:pt x="9775" y="5826"/>
                      <a:pt x="9850" y="6027"/>
                      <a:pt x="9997" y="6145"/>
                    </a:cubicBezTo>
                    <a:cubicBezTo>
                      <a:pt x="10144" y="6269"/>
                      <a:pt x="10406" y="6324"/>
                      <a:pt x="10783" y="6324"/>
                    </a:cubicBezTo>
                    <a:cubicBezTo>
                      <a:pt x="11160" y="6324"/>
                      <a:pt x="11428" y="6263"/>
                      <a:pt x="11589" y="6140"/>
                    </a:cubicBezTo>
                    <a:cubicBezTo>
                      <a:pt x="11750" y="6016"/>
                      <a:pt x="11831" y="5820"/>
                      <a:pt x="11831" y="5544"/>
                    </a:cubicBezTo>
                    <a:lnTo>
                      <a:pt x="11831" y="2399"/>
                    </a:lnTo>
                    <a:cubicBezTo>
                      <a:pt x="11831" y="2128"/>
                      <a:pt x="11750" y="1933"/>
                      <a:pt x="11589" y="1803"/>
                    </a:cubicBezTo>
                    <a:cubicBezTo>
                      <a:pt x="11428" y="1673"/>
                      <a:pt x="11160" y="1613"/>
                      <a:pt x="10783" y="1613"/>
                    </a:cubicBezTo>
                    <a:cubicBezTo>
                      <a:pt x="10406" y="1613"/>
                      <a:pt x="10144" y="1679"/>
                      <a:pt x="9997" y="1814"/>
                    </a:cubicBezTo>
                    <a:cubicBezTo>
                      <a:pt x="9850" y="1944"/>
                      <a:pt x="9775" y="2140"/>
                      <a:pt x="9775" y="2399"/>
                    </a:cubicBezTo>
                    <a:lnTo>
                      <a:pt x="9775" y="5543"/>
                    </a:lnTo>
                    <a:close/>
                    <a:moveTo>
                      <a:pt x="14986" y="7968"/>
                    </a:moveTo>
                    <a:lnTo>
                      <a:pt x="11074" y="7968"/>
                    </a:lnTo>
                    <a:lnTo>
                      <a:pt x="11074" y="11444"/>
                    </a:lnTo>
                    <a:lnTo>
                      <a:pt x="14986" y="11444"/>
                    </a:lnTo>
                    <a:lnTo>
                      <a:pt x="14986" y="7968"/>
                    </a:lnTo>
                    <a:close/>
                    <a:moveTo>
                      <a:pt x="14986" y="11976"/>
                    </a:moveTo>
                    <a:lnTo>
                      <a:pt x="11074" y="11976"/>
                    </a:lnTo>
                    <a:lnTo>
                      <a:pt x="11074" y="15452"/>
                    </a:lnTo>
                    <a:lnTo>
                      <a:pt x="14986" y="15452"/>
                    </a:lnTo>
                    <a:lnTo>
                      <a:pt x="14986" y="11976"/>
                    </a:lnTo>
                    <a:close/>
                    <a:moveTo>
                      <a:pt x="14986" y="15976"/>
                    </a:moveTo>
                    <a:lnTo>
                      <a:pt x="11074" y="15976"/>
                    </a:lnTo>
                    <a:lnTo>
                      <a:pt x="11074" y="19423"/>
                    </a:lnTo>
                    <a:lnTo>
                      <a:pt x="14986" y="19423"/>
                    </a:lnTo>
                    <a:lnTo>
                      <a:pt x="14986" y="15976"/>
                    </a:lnTo>
                    <a:close/>
                    <a:moveTo>
                      <a:pt x="19423" y="7968"/>
                    </a:moveTo>
                    <a:lnTo>
                      <a:pt x="15522" y="7968"/>
                    </a:lnTo>
                    <a:lnTo>
                      <a:pt x="15522" y="11444"/>
                    </a:lnTo>
                    <a:lnTo>
                      <a:pt x="19423" y="11444"/>
                    </a:lnTo>
                    <a:lnTo>
                      <a:pt x="19423" y="7968"/>
                    </a:lnTo>
                    <a:close/>
                    <a:moveTo>
                      <a:pt x="19423" y="11976"/>
                    </a:moveTo>
                    <a:lnTo>
                      <a:pt x="15522" y="11976"/>
                    </a:lnTo>
                    <a:lnTo>
                      <a:pt x="15522" y="15452"/>
                    </a:lnTo>
                    <a:lnTo>
                      <a:pt x="19423" y="15452"/>
                    </a:lnTo>
                    <a:lnTo>
                      <a:pt x="19423" y="11976"/>
                    </a:lnTo>
                    <a:close/>
                    <a:moveTo>
                      <a:pt x="19423" y="15976"/>
                    </a:moveTo>
                    <a:lnTo>
                      <a:pt x="15522" y="15976"/>
                    </a:lnTo>
                    <a:lnTo>
                      <a:pt x="15522" y="19423"/>
                    </a:lnTo>
                    <a:lnTo>
                      <a:pt x="19423" y="19423"/>
                    </a:lnTo>
                    <a:lnTo>
                      <a:pt x="19423" y="15976"/>
                    </a:lnTo>
                    <a:close/>
                    <a:moveTo>
                      <a:pt x="15758" y="5543"/>
                    </a:moveTo>
                    <a:cubicBezTo>
                      <a:pt x="15758" y="6068"/>
                      <a:pt x="16106" y="6324"/>
                      <a:pt x="16806" y="6324"/>
                    </a:cubicBezTo>
                    <a:cubicBezTo>
                      <a:pt x="17503" y="6324"/>
                      <a:pt x="17848" y="6068"/>
                      <a:pt x="17840" y="5543"/>
                    </a:cubicBezTo>
                    <a:lnTo>
                      <a:pt x="17840" y="2399"/>
                    </a:lnTo>
                    <a:cubicBezTo>
                      <a:pt x="17840" y="1878"/>
                      <a:pt x="17494" y="1613"/>
                      <a:pt x="16806" y="1613"/>
                    </a:cubicBezTo>
                    <a:cubicBezTo>
                      <a:pt x="16106" y="1613"/>
                      <a:pt x="15758" y="1878"/>
                      <a:pt x="15758" y="2399"/>
                    </a:cubicBezTo>
                    <a:lnTo>
                      <a:pt x="15758" y="5543"/>
                    </a:lnTo>
                    <a:close/>
                    <a:moveTo>
                      <a:pt x="15758" y="5543"/>
                    </a:move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0" tIns="0" rIns="0" bIns="0"/>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2800">
                  <a:solidFill>
                    <a:srgbClr val="0070C0"/>
                  </a:solidFill>
                </a:endParaRPr>
              </a:p>
            </p:txBody>
          </p:sp>
          <p:sp>
            <p:nvSpPr>
              <p:cNvPr id="43" name="AutoShape 22"/>
              <p:cNvSpPr/>
              <p:nvPr/>
            </p:nvSpPr>
            <p:spPr bwMode="auto">
              <a:xfrm>
                <a:off x="5788025" y="1593850"/>
                <a:ext cx="515938" cy="519113"/>
              </a:xfrm>
              <a:custGeom>
                <a:avLst/>
                <a:gdLst>
                  <a:gd name="T0" fmla="*/ 16796 w 19679"/>
                  <a:gd name="T1" fmla="*/ 2882 h 19679"/>
                  <a:gd name="T2" fmla="*/ 16796 w 19679"/>
                  <a:gd name="T3" fmla="*/ 16796 h 19679"/>
                  <a:gd name="T4" fmla="*/ 2882 w 19679"/>
                  <a:gd name="T5" fmla="*/ 16796 h 19679"/>
                  <a:gd name="T6" fmla="*/ 2882 w 19679"/>
                  <a:gd name="T7" fmla="*/ 2882 h 19679"/>
                  <a:gd name="T8" fmla="*/ 16796 w 19679"/>
                  <a:gd name="T9" fmla="*/ 2882 h 19679"/>
                  <a:gd name="T10" fmla="*/ 16796 w 19679"/>
                  <a:gd name="T11" fmla="*/ 2882 h 19679"/>
                </a:gdLst>
                <a:ahLst/>
                <a:cxnLst>
                  <a:cxn ang="0">
                    <a:pos x="T0" y="T1"/>
                  </a:cxn>
                  <a:cxn ang="0">
                    <a:pos x="T2" y="T3"/>
                  </a:cxn>
                  <a:cxn ang="0">
                    <a:pos x="T4" y="T5"/>
                  </a:cxn>
                  <a:cxn ang="0">
                    <a:pos x="T6" y="T7"/>
                  </a:cxn>
                  <a:cxn ang="0">
                    <a:pos x="T8" y="T9"/>
                  </a:cxn>
                  <a:cxn ang="0">
                    <a:pos x="T10" y="T11"/>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moveTo>
                      <a:pt x="16796" y="2882"/>
                    </a:moveTo>
                  </a:path>
                </a:pathLst>
              </a:custGeom>
              <a:solidFill>
                <a:srgbClr val="767171"/>
              </a:solidFill>
              <a:ln>
                <a:noFill/>
              </a:ln>
              <a:extLst>
                <a:ext uri="{91240B29-F687-4F45-9708-019B960494DF}">
                  <a14:hiddenLine xmlns:a14="http://schemas.microsoft.com/office/drawing/2010/main" w="9525">
                    <a:solidFill>
                      <a:srgbClr val="000000"/>
                    </a:solidFill>
                    <a:round/>
                  </a14:hiddenLine>
                </a:ext>
              </a:extLst>
            </p:spPr>
            <p:txBody>
              <a:bodyPr lIns="0" tIns="0" rIns="0" bIns="0"/>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2800">
                  <a:solidFill>
                    <a:srgbClr val="0070C0"/>
                  </a:solidFill>
                </a:endParaRPr>
              </a:p>
            </p:txBody>
          </p:sp>
          <p:sp>
            <p:nvSpPr>
              <p:cNvPr id="44" name="AutoShape 23"/>
              <p:cNvSpPr/>
              <p:nvPr/>
            </p:nvSpPr>
            <p:spPr bwMode="auto">
              <a:xfrm>
                <a:off x="7169150" y="2254250"/>
                <a:ext cx="515938" cy="519113"/>
              </a:xfrm>
              <a:custGeom>
                <a:avLst/>
                <a:gdLst>
                  <a:gd name="T0" fmla="*/ 16796 w 19679"/>
                  <a:gd name="T1" fmla="*/ 2882 h 19679"/>
                  <a:gd name="T2" fmla="*/ 16796 w 19679"/>
                  <a:gd name="T3" fmla="*/ 16796 h 19679"/>
                  <a:gd name="T4" fmla="*/ 2882 w 19679"/>
                  <a:gd name="T5" fmla="*/ 16796 h 19679"/>
                  <a:gd name="T6" fmla="*/ 2882 w 19679"/>
                  <a:gd name="T7" fmla="*/ 2882 h 19679"/>
                  <a:gd name="T8" fmla="*/ 16796 w 19679"/>
                  <a:gd name="T9" fmla="*/ 2882 h 19679"/>
                  <a:gd name="T10" fmla="*/ 16796 w 19679"/>
                  <a:gd name="T11" fmla="*/ 2882 h 19679"/>
                </a:gdLst>
                <a:ahLst/>
                <a:cxnLst>
                  <a:cxn ang="0">
                    <a:pos x="T0" y="T1"/>
                  </a:cxn>
                  <a:cxn ang="0">
                    <a:pos x="T2" y="T3"/>
                  </a:cxn>
                  <a:cxn ang="0">
                    <a:pos x="T4" y="T5"/>
                  </a:cxn>
                  <a:cxn ang="0">
                    <a:pos x="T6" y="T7"/>
                  </a:cxn>
                  <a:cxn ang="0">
                    <a:pos x="T8" y="T9"/>
                  </a:cxn>
                  <a:cxn ang="0">
                    <a:pos x="T10" y="T11"/>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moveTo>
                      <a:pt x="16796" y="2882"/>
                    </a:moveTo>
                  </a:path>
                </a:pathLst>
              </a:custGeom>
              <a:solidFill>
                <a:srgbClr val="DE4477"/>
              </a:solidFill>
              <a:ln>
                <a:noFill/>
              </a:ln>
              <a:extLst>
                <a:ext uri="{91240B29-F687-4F45-9708-019B960494DF}">
                  <a14:hiddenLine xmlns:a14="http://schemas.microsoft.com/office/drawing/2010/main" w="9525">
                    <a:solidFill>
                      <a:srgbClr val="000000"/>
                    </a:solidFill>
                    <a:round/>
                  </a14:hiddenLine>
                </a:ext>
              </a:extLst>
            </p:spPr>
            <p:txBody>
              <a:bodyPr lIns="0" tIns="0" rIns="0" bIns="0"/>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2800">
                  <a:solidFill>
                    <a:srgbClr val="0070C0"/>
                  </a:solidFill>
                </a:endParaRPr>
              </a:p>
            </p:txBody>
          </p:sp>
          <p:sp>
            <p:nvSpPr>
              <p:cNvPr id="47" name="AutoShape 24"/>
              <p:cNvSpPr/>
              <p:nvPr/>
            </p:nvSpPr>
            <p:spPr bwMode="auto">
              <a:xfrm>
                <a:off x="4071938" y="3419475"/>
                <a:ext cx="517525" cy="520700"/>
              </a:xfrm>
              <a:custGeom>
                <a:avLst/>
                <a:gdLst>
                  <a:gd name="T0" fmla="*/ 16796 w 19679"/>
                  <a:gd name="T1" fmla="*/ 2882 h 19679"/>
                  <a:gd name="T2" fmla="*/ 16796 w 19679"/>
                  <a:gd name="T3" fmla="*/ 16796 h 19679"/>
                  <a:gd name="T4" fmla="*/ 2882 w 19679"/>
                  <a:gd name="T5" fmla="*/ 16796 h 19679"/>
                  <a:gd name="T6" fmla="*/ 2882 w 19679"/>
                  <a:gd name="T7" fmla="*/ 2882 h 19679"/>
                  <a:gd name="T8" fmla="*/ 16796 w 19679"/>
                  <a:gd name="T9" fmla="*/ 2882 h 19679"/>
                  <a:gd name="T10" fmla="*/ 16796 w 19679"/>
                  <a:gd name="T11" fmla="*/ 2882 h 19679"/>
                </a:gdLst>
                <a:ahLst/>
                <a:cxnLst>
                  <a:cxn ang="0">
                    <a:pos x="T0" y="T1"/>
                  </a:cxn>
                  <a:cxn ang="0">
                    <a:pos x="T2" y="T3"/>
                  </a:cxn>
                  <a:cxn ang="0">
                    <a:pos x="T4" y="T5"/>
                  </a:cxn>
                  <a:cxn ang="0">
                    <a:pos x="T6" y="T7"/>
                  </a:cxn>
                  <a:cxn ang="0">
                    <a:pos x="T8" y="T9"/>
                  </a:cxn>
                  <a:cxn ang="0">
                    <a:pos x="T10" y="T11"/>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moveTo>
                      <a:pt x="16796" y="2882"/>
                    </a:moveTo>
                  </a:path>
                </a:pathLst>
              </a:custGeom>
              <a:solidFill>
                <a:srgbClr val="DE4477"/>
              </a:solidFill>
              <a:ln>
                <a:noFill/>
              </a:ln>
              <a:extLst>
                <a:ext uri="{91240B29-F687-4F45-9708-019B960494DF}">
                  <a14:hiddenLine xmlns:a14="http://schemas.microsoft.com/office/drawing/2010/main" w="9525">
                    <a:solidFill>
                      <a:srgbClr val="000000"/>
                    </a:solidFill>
                    <a:round/>
                  </a14:hiddenLine>
                </a:ext>
              </a:extLst>
            </p:spPr>
            <p:txBody>
              <a:bodyPr lIns="0" tIns="0" rIns="0" bIns="0"/>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2800">
                  <a:solidFill>
                    <a:srgbClr val="0070C0"/>
                  </a:solidFill>
                </a:endParaRPr>
              </a:p>
            </p:txBody>
          </p:sp>
          <p:sp>
            <p:nvSpPr>
              <p:cNvPr id="48" name="AutoShape 25"/>
              <p:cNvSpPr/>
              <p:nvPr/>
            </p:nvSpPr>
            <p:spPr bwMode="auto">
              <a:xfrm>
                <a:off x="7531100" y="3419475"/>
                <a:ext cx="515938" cy="520700"/>
              </a:xfrm>
              <a:custGeom>
                <a:avLst/>
                <a:gdLst>
                  <a:gd name="T0" fmla="*/ 16796 w 19679"/>
                  <a:gd name="T1" fmla="*/ 2882 h 19679"/>
                  <a:gd name="T2" fmla="*/ 16796 w 19679"/>
                  <a:gd name="T3" fmla="*/ 16796 h 19679"/>
                  <a:gd name="T4" fmla="*/ 2882 w 19679"/>
                  <a:gd name="T5" fmla="*/ 16796 h 19679"/>
                  <a:gd name="T6" fmla="*/ 2882 w 19679"/>
                  <a:gd name="T7" fmla="*/ 2882 h 19679"/>
                  <a:gd name="T8" fmla="*/ 16796 w 19679"/>
                  <a:gd name="T9" fmla="*/ 2882 h 19679"/>
                  <a:gd name="T10" fmla="*/ 16796 w 19679"/>
                  <a:gd name="T11" fmla="*/ 2882 h 19679"/>
                </a:gdLst>
                <a:ahLst/>
                <a:cxnLst>
                  <a:cxn ang="0">
                    <a:pos x="T0" y="T1"/>
                  </a:cxn>
                  <a:cxn ang="0">
                    <a:pos x="T2" y="T3"/>
                  </a:cxn>
                  <a:cxn ang="0">
                    <a:pos x="T4" y="T5"/>
                  </a:cxn>
                  <a:cxn ang="0">
                    <a:pos x="T6" y="T7"/>
                  </a:cxn>
                  <a:cxn ang="0">
                    <a:pos x="T8" y="T9"/>
                  </a:cxn>
                  <a:cxn ang="0">
                    <a:pos x="T10" y="T11"/>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moveTo>
                      <a:pt x="16796" y="2882"/>
                    </a:moveTo>
                  </a:path>
                </a:pathLst>
              </a:custGeom>
              <a:solidFill>
                <a:srgbClr val="513087"/>
              </a:solidFill>
              <a:ln>
                <a:noFill/>
              </a:ln>
              <a:extLst>
                <a:ext uri="{91240B29-F687-4F45-9708-019B960494DF}">
                  <a14:hiddenLine xmlns:a14="http://schemas.microsoft.com/office/drawing/2010/main" w="9525">
                    <a:solidFill>
                      <a:srgbClr val="000000"/>
                    </a:solidFill>
                    <a:round/>
                  </a14:hiddenLine>
                </a:ext>
              </a:extLst>
            </p:spPr>
            <p:txBody>
              <a:bodyPr lIns="0" tIns="0" rIns="0" bIns="0"/>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2800">
                  <a:solidFill>
                    <a:srgbClr val="0070C0"/>
                  </a:solidFill>
                </a:endParaRPr>
              </a:p>
            </p:txBody>
          </p:sp>
          <p:sp>
            <p:nvSpPr>
              <p:cNvPr id="49" name="AutoShape 26"/>
              <p:cNvSpPr/>
              <p:nvPr/>
            </p:nvSpPr>
            <p:spPr bwMode="auto">
              <a:xfrm>
                <a:off x="4502150" y="2127250"/>
                <a:ext cx="515938" cy="519113"/>
              </a:xfrm>
              <a:custGeom>
                <a:avLst/>
                <a:gdLst>
                  <a:gd name="T0" fmla="*/ 16796 w 19679"/>
                  <a:gd name="T1" fmla="*/ 2882 h 19679"/>
                  <a:gd name="T2" fmla="*/ 16796 w 19679"/>
                  <a:gd name="T3" fmla="*/ 16796 h 19679"/>
                  <a:gd name="T4" fmla="*/ 2882 w 19679"/>
                  <a:gd name="T5" fmla="*/ 16796 h 19679"/>
                  <a:gd name="T6" fmla="*/ 2882 w 19679"/>
                  <a:gd name="T7" fmla="*/ 2882 h 19679"/>
                  <a:gd name="T8" fmla="*/ 16796 w 19679"/>
                  <a:gd name="T9" fmla="*/ 2882 h 19679"/>
                  <a:gd name="T10" fmla="*/ 16796 w 19679"/>
                  <a:gd name="T11" fmla="*/ 2882 h 19679"/>
                </a:gdLst>
                <a:ahLst/>
                <a:cxnLst>
                  <a:cxn ang="0">
                    <a:pos x="T0" y="T1"/>
                  </a:cxn>
                  <a:cxn ang="0">
                    <a:pos x="T2" y="T3"/>
                  </a:cxn>
                  <a:cxn ang="0">
                    <a:pos x="T4" y="T5"/>
                  </a:cxn>
                  <a:cxn ang="0">
                    <a:pos x="T6" y="T7"/>
                  </a:cxn>
                  <a:cxn ang="0">
                    <a:pos x="T8" y="T9"/>
                  </a:cxn>
                  <a:cxn ang="0">
                    <a:pos x="T10" y="T11"/>
                  </a:cxn>
                </a:cxnLst>
                <a:rect l="0" t="0" r="r" b="b"/>
                <a:pathLst>
                  <a:path w="19679" h="19679">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moveTo>
                      <a:pt x="16796" y="2882"/>
                    </a:moveTo>
                  </a:path>
                </a:pathLst>
              </a:custGeom>
              <a:solidFill>
                <a:srgbClr val="513087"/>
              </a:solidFill>
              <a:ln>
                <a:noFill/>
              </a:ln>
              <a:extLst>
                <a:ext uri="{91240B29-F687-4F45-9708-019B960494DF}">
                  <a14:hiddenLine xmlns:a14="http://schemas.microsoft.com/office/drawing/2010/main" w="9525">
                    <a:solidFill>
                      <a:srgbClr val="000000"/>
                    </a:solidFill>
                    <a:round/>
                  </a14:hiddenLine>
                </a:ext>
              </a:extLst>
            </p:spPr>
            <p:txBody>
              <a:bodyPr lIns="0" tIns="0" rIns="0" bIns="0"/>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2800">
                  <a:solidFill>
                    <a:srgbClr val="0070C0"/>
                  </a:solidFill>
                </a:endParaRPr>
              </a:p>
            </p:txBody>
          </p:sp>
          <p:sp>
            <p:nvSpPr>
              <p:cNvPr id="50" name="AutoShape 27"/>
              <p:cNvSpPr/>
              <p:nvPr/>
            </p:nvSpPr>
            <p:spPr bwMode="auto">
              <a:xfrm>
                <a:off x="5892800" y="1708150"/>
                <a:ext cx="309563" cy="258763"/>
              </a:xfrm>
              <a:custGeom>
                <a:avLst/>
                <a:gdLst>
                  <a:gd name="T0" fmla="*/ 21336 w 21600"/>
                  <a:gd name="T1" fmla="*/ 14334 h 21600"/>
                  <a:gd name="T2" fmla="*/ 21600 w 21600"/>
                  <a:gd name="T3" fmla="*/ 20504 h 21600"/>
                  <a:gd name="T4" fmla="*/ 20709 w 21600"/>
                  <a:gd name="T5" fmla="*/ 21600 h 21600"/>
                  <a:gd name="T6" fmla="*/ 15564 w 21600"/>
                  <a:gd name="T7" fmla="*/ 21286 h 21600"/>
                  <a:gd name="T8" fmla="*/ 15316 w 21600"/>
                  <a:gd name="T9" fmla="*/ 15116 h 21600"/>
                  <a:gd name="T10" fmla="*/ 16198 w 21600"/>
                  <a:gd name="T11" fmla="*/ 14020 h 21600"/>
                  <a:gd name="T12" fmla="*/ 17789 w 21600"/>
                  <a:gd name="T13" fmla="*/ 11869 h 21600"/>
                  <a:gd name="T14" fmla="*/ 11473 w 21600"/>
                  <a:gd name="T15" fmla="*/ 11602 h 21600"/>
                  <a:gd name="T16" fmla="*/ 13054 w 21600"/>
                  <a:gd name="T17" fmla="*/ 14020 h 21600"/>
                  <a:gd name="T18" fmla="*/ 13945 w 21600"/>
                  <a:gd name="T19" fmla="*/ 15116 h 21600"/>
                  <a:gd name="T20" fmla="*/ 13681 w 21600"/>
                  <a:gd name="T21" fmla="*/ 21286 h 21600"/>
                  <a:gd name="T22" fmla="*/ 8543 w 21600"/>
                  <a:gd name="T23" fmla="*/ 21600 h 21600"/>
                  <a:gd name="T24" fmla="*/ 7652 w 21600"/>
                  <a:gd name="T25" fmla="*/ 20504 h 21600"/>
                  <a:gd name="T26" fmla="*/ 7914 w 21600"/>
                  <a:gd name="T27" fmla="*/ 14334 h 21600"/>
                  <a:gd name="T28" fmla="*/ 10124 w 21600"/>
                  <a:gd name="T29" fmla="*/ 14020 h 21600"/>
                  <a:gd name="T30" fmla="*/ 4056 w 21600"/>
                  <a:gd name="T31" fmla="*/ 11602 h 21600"/>
                  <a:gd name="T32" fmla="*/ 3821 w 21600"/>
                  <a:gd name="T33" fmla="*/ 14020 h 21600"/>
                  <a:gd name="T34" fmla="*/ 6054 w 21600"/>
                  <a:gd name="T35" fmla="*/ 14334 h 21600"/>
                  <a:gd name="T36" fmla="*/ 6316 w 21600"/>
                  <a:gd name="T37" fmla="*/ 20504 h 21600"/>
                  <a:gd name="T38" fmla="*/ 5402 w 21600"/>
                  <a:gd name="T39" fmla="*/ 21600 h 21600"/>
                  <a:gd name="T40" fmla="*/ 262 w 21600"/>
                  <a:gd name="T41" fmla="*/ 21286 h 21600"/>
                  <a:gd name="T42" fmla="*/ 0 w 21600"/>
                  <a:gd name="T43" fmla="*/ 15116 h 21600"/>
                  <a:gd name="T44" fmla="*/ 913 w 21600"/>
                  <a:gd name="T45" fmla="*/ 14020 h 21600"/>
                  <a:gd name="T46" fmla="*/ 2472 w 21600"/>
                  <a:gd name="T47" fmla="*/ 11869 h 21600"/>
                  <a:gd name="T48" fmla="*/ 4054 w 21600"/>
                  <a:gd name="T49" fmla="*/ 9998 h 21600"/>
                  <a:gd name="T50" fmla="*/ 10122 w 21600"/>
                  <a:gd name="T51" fmla="*/ 7551 h 21600"/>
                  <a:gd name="T52" fmla="*/ 7912 w 21600"/>
                  <a:gd name="T53" fmla="*/ 7248 h 21600"/>
                  <a:gd name="T54" fmla="*/ 7650 w 21600"/>
                  <a:gd name="T55" fmla="*/ 1066 h 21600"/>
                  <a:gd name="T56" fmla="*/ 8541 w 21600"/>
                  <a:gd name="T57" fmla="*/ 0 h 21600"/>
                  <a:gd name="T58" fmla="*/ 13679 w 21600"/>
                  <a:gd name="T59" fmla="*/ 314 h 21600"/>
                  <a:gd name="T60" fmla="*/ 13943 w 21600"/>
                  <a:gd name="T61" fmla="*/ 6484 h 21600"/>
                  <a:gd name="T62" fmla="*/ 13052 w 21600"/>
                  <a:gd name="T63" fmla="*/ 7551 h 21600"/>
                  <a:gd name="T64" fmla="*/ 11471 w 21600"/>
                  <a:gd name="T65" fmla="*/ 9998 h 21600"/>
                  <a:gd name="T66" fmla="*/ 18653 w 21600"/>
                  <a:gd name="T67" fmla="*/ 10539 h 21600"/>
                  <a:gd name="T68" fmla="*/ 19123 w 21600"/>
                  <a:gd name="T69" fmla="*/ 14020 h 21600"/>
                  <a:gd name="T70" fmla="*/ 20709 w 21600"/>
                  <a:gd name="T71" fmla="*/ 14020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600" h="21600">
                    <a:moveTo>
                      <a:pt x="20709" y="14020"/>
                    </a:moveTo>
                    <a:cubicBezTo>
                      <a:pt x="20951" y="14020"/>
                      <a:pt x="21162" y="14126"/>
                      <a:pt x="21336" y="14334"/>
                    </a:cubicBezTo>
                    <a:cubicBezTo>
                      <a:pt x="21512" y="14549"/>
                      <a:pt x="21600" y="14810"/>
                      <a:pt x="21600" y="15116"/>
                    </a:cubicBezTo>
                    <a:lnTo>
                      <a:pt x="21600" y="20504"/>
                    </a:lnTo>
                    <a:cubicBezTo>
                      <a:pt x="21600" y="20816"/>
                      <a:pt x="21512" y="21071"/>
                      <a:pt x="21336" y="21286"/>
                    </a:cubicBezTo>
                    <a:cubicBezTo>
                      <a:pt x="21162" y="21494"/>
                      <a:pt x="20951" y="21600"/>
                      <a:pt x="20709" y="21600"/>
                    </a:cubicBezTo>
                    <a:lnTo>
                      <a:pt x="16198" y="21600"/>
                    </a:lnTo>
                    <a:cubicBezTo>
                      <a:pt x="15940" y="21600"/>
                      <a:pt x="15730" y="21494"/>
                      <a:pt x="15564" y="21286"/>
                    </a:cubicBezTo>
                    <a:cubicBezTo>
                      <a:pt x="15400" y="21071"/>
                      <a:pt x="15316" y="20816"/>
                      <a:pt x="15316" y="20504"/>
                    </a:cubicBezTo>
                    <a:lnTo>
                      <a:pt x="15316" y="15116"/>
                    </a:lnTo>
                    <a:cubicBezTo>
                      <a:pt x="15316" y="14810"/>
                      <a:pt x="15400" y="14549"/>
                      <a:pt x="15571" y="14334"/>
                    </a:cubicBezTo>
                    <a:cubicBezTo>
                      <a:pt x="15737" y="14126"/>
                      <a:pt x="15945" y="14020"/>
                      <a:pt x="16198" y="14020"/>
                    </a:cubicBezTo>
                    <a:lnTo>
                      <a:pt x="17789" y="14020"/>
                    </a:lnTo>
                    <a:lnTo>
                      <a:pt x="17789" y="11869"/>
                    </a:lnTo>
                    <a:cubicBezTo>
                      <a:pt x="17789" y="11699"/>
                      <a:pt x="17708" y="11611"/>
                      <a:pt x="17544" y="11602"/>
                    </a:cubicBezTo>
                    <a:lnTo>
                      <a:pt x="11473" y="11602"/>
                    </a:lnTo>
                    <a:lnTo>
                      <a:pt x="11473" y="14020"/>
                    </a:lnTo>
                    <a:lnTo>
                      <a:pt x="13054" y="14020"/>
                    </a:lnTo>
                    <a:cubicBezTo>
                      <a:pt x="13297" y="14020"/>
                      <a:pt x="13507" y="14126"/>
                      <a:pt x="13681" y="14334"/>
                    </a:cubicBezTo>
                    <a:cubicBezTo>
                      <a:pt x="13857" y="14549"/>
                      <a:pt x="13945" y="14810"/>
                      <a:pt x="13945" y="15116"/>
                    </a:cubicBezTo>
                    <a:lnTo>
                      <a:pt x="13945" y="20504"/>
                    </a:lnTo>
                    <a:cubicBezTo>
                      <a:pt x="13945" y="20816"/>
                      <a:pt x="13857" y="21071"/>
                      <a:pt x="13681" y="21286"/>
                    </a:cubicBezTo>
                    <a:cubicBezTo>
                      <a:pt x="13507" y="21494"/>
                      <a:pt x="13297" y="21600"/>
                      <a:pt x="13054" y="21600"/>
                    </a:cubicBezTo>
                    <a:lnTo>
                      <a:pt x="8543" y="21600"/>
                    </a:lnTo>
                    <a:cubicBezTo>
                      <a:pt x="8298" y="21600"/>
                      <a:pt x="8090" y="21494"/>
                      <a:pt x="7914" y="21286"/>
                    </a:cubicBezTo>
                    <a:cubicBezTo>
                      <a:pt x="7740" y="21071"/>
                      <a:pt x="7652" y="20816"/>
                      <a:pt x="7652" y="20504"/>
                    </a:cubicBezTo>
                    <a:lnTo>
                      <a:pt x="7652" y="15116"/>
                    </a:lnTo>
                    <a:cubicBezTo>
                      <a:pt x="7652" y="14810"/>
                      <a:pt x="7740" y="14549"/>
                      <a:pt x="7914" y="14334"/>
                    </a:cubicBezTo>
                    <a:cubicBezTo>
                      <a:pt x="8090" y="14126"/>
                      <a:pt x="8298" y="14020"/>
                      <a:pt x="8543" y="14020"/>
                    </a:cubicBezTo>
                    <a:lnTo>
                      <a:pt x="10124" y="14020"/>
                    </a:lnTo>
                    <a:lnTo>
                      <a:pt x="10124" y="11602"/>
                    </a:lnTo>
                    <a:lnTo>
                      <a:pt x="4056" y="11602"/>
                    </a:lnTo>
                    <a:cubicBezTo>
                      <a:pt x="3902" y="11602"/>
                      <a:pt x="3821" y="11690"/>
                      <a:pt x="3821" y="11869"/>
                    </a:cubicBezTo>
                    <a:lnTo>
                      <a:pt x="3821" y="14020"/>
                    </a:lnTo>
                    <a:lnTo>
                      <a:pt x="5402" y="14020"/>
                    </a:lnTo>
                    <a:cubicBezTo>
                      <a:pt x="5662" y="14020"/>
                      <a:pt x="5875" y="14126"/>
                      <a:pt x="6054" y="14334"/>
                    </a:cubicBezTo>
                    <a:cubicBezTo>
                      <a:pt x="6230" y="14549"/>
                      <a:pt x="6316" y="14810"/>
                      <a:pt x="6316" y="15116"/>
                    </a:cubicBezTo>
                    <a:lnTo>
                      <a:pt x="6316" y="20504"/>
                    </a:lnTo>
                    <a:cubicBezTo>
                      <a:pt x="6316" y="20816"/>
                      <a:pt x="6230" y="21071"/>
                      <a:pt x="6054" y="21286"/>
                    </a:cubicBezTo>
                    <a:cubicBezTo>
                      <a:pt x="5877" y="21494"/>
                      <a:pt x="5664" y="21600"/>
                      <a:pt x="5402" y="21600"/>
                    </a:cubicBezTo>
                    <a:lnTo>
                      <a:pt x="913" y="21600"/>
                    </a:lnTo>
                    <a:cubicBezTo>
                      <a:pt x="658" y="21600"/>
                      <a:pt x="441" y="21494"/>
                      <a:pt x="262" y="21286"/>
                    </a:cubicBezTo>
                    <a:cubicBezTo>
                      <a:pt x="88" y="21071"/>
                      <a:pt x="0" y="20816"/>
                      <a:pt x="0" y="20504"/>
                    </a:cubicBezTo>
                    <a:lnTo>
                      <a:pt x="0" y="15116"/>
                    </a:lnTo>
                    <a:cubicBezTo>
                      <a:pt x="0" y="14810"/>
                      <a:pt x="88" y="14549"/>
                      <a:pt x="262" y="14334"/>
                    </a:cubicBezTo>
                    <a:cubicBezTo>
                      <a:pt x="438" y="14126"/>
                      <a:pt x="656" y="14020"/>
                      <a:pt x="913" y="14020"/>
                    </a:cubicBezTo>
                    <a:lnTo>
                      <a:pt x="2472" y="14020"/>
                    </a:lnTo>
                    <a:lnTo>
                      <a:pt x="2472" y="11869"/>
                    </a:lnTo>
                    <a:cubicBezTo>
                      <a:pt x="2472" y="11352"/>
                      <a:pt x="2629" y="10912"/>
                      <a:pt x="2942" y="10544"/>
                    </a:cubicBezTo>
                    <a:cubicBezTo>
                      <a:pt x="3253" y="10180"/>
                      <a:pt x="3623" y="9998"/>
                      <a:pt x="4054" y="9998"/>
                    </a:cubicBezTo>
                    <a:lnTo>
                      <a:pt x="10122" y="9998"/>
                    </a:lnTo>
                    <a:lnTo>
                      <a:pt x="10122" y="7551"/>
                    </a:lnTo>
                    <a:lnTo>
                      <a:pt x="8541" y="7551"/>
                    </a:lnTo>
                    <a:cubicBezTo>
                      <a:pt x="8296" y="7551"/>
                      <a:pt x="8088" y="7451"/>
                      <a:pt x="7912" y="7248"/>
                    </a:cubicBezTo>
                    <a:cubicBezTo>
                      <a:pt x="7738" y="7045"/>
                      <a:pt x="7650" y="6790"/>
                      <a:pt x="7650" y="6484"/>
                    </a:cubicBezTo>
                    <a:lnTo>
                      <a:pt x="7650" y="1066"/>
                    </a:lnTo>
                    <a:cubicBezTo>
                      <a:pt x="7650" y="776"/>
                      <a:pt x="7738" y="523"/>
                      <a:pt x="7912" y="314"/>
                    </a:cubicBezTo>
                    <a:cubicBezTo>
                      <a:pt x="8088" y="103"/>
                      <a:pt x="8296" y="0"/>
                      <a:pt x="8541" y="0"/>
                    </a:cubicBezTo>
                    <a:lnTo>
                      <a:pt x="13052" y="0"/>
                    </a:lnTo>
                    <a:cubicBezTo>
                      <a:pt x="13294" y="0"/>
                      <a:pt x="13505" y="103"/>
                      <a:pt x="13679" y="314"/>
                    </a:cubicBezTo>
                    <a:cubicBezTo>
                      <a:pt x="13855" y="523"/>
                      <a:pt x="13943" y="776"/>
                      <a:pt x="13943" y="1066"/>
                    </a:cubicBezTo>
                    <a:lnTo>
                      <a:pt x="13943" y="6484"/>
                    </a:lnTo>
                    <a:cubicBezTo>
                      <a:pt x="13943" y="6790"/>
                      <a:pt x="13855" y="7045"/>
                      <a:pt x="13679" y="7248"/>
                    </a:cubicBezTo>
                    <a:cubicBezTo>
                      <a:pt x="13505" y="7451"/>
                      <a:pt x="13294" y="7551"/>
                      <a:pt x="13052" y="7551"/>
                    </a:cubicBezTo>
                    <a:lnTo>
                      <a:pt x="11471" y="7551"/>
                    </a:lnTo>
                    <a:lnTo>
                      <a:pt x="11471" y="9998"/>
                    </a:lnTo>
                    <a:lnTo>
                      <a:pt x="17541" y="9998"/>
                    </a:lnTo>
                    <a:cubicBezTo>
                      <a:pt x="17970" y="9998"/>
                      <a:pt x="18339" y="10177"/>
                      <a:pt x="18653" y="10539"/>
                    </a:cubicBezTo>
                    <a:cubicBezTo>
                      <a:pt x="18966" y="10900"/>
                      <a:pt x="19123" y="11344"/>
                      <a:pt x="19123" y="11869"/>
                    </a:cubicBezTo>
                    <a:lnTo>
                      <a:pt x="19123" y="14020"/>
                    </a:lnTo>
                    <a:lnTo>
                      <a:pt x="20709" y="14020"/>
                    </a:lnTo>
                    <a:close/>
                    <a:moveTo>
                      <a:pt x="20709" y="14020"/>
                    </a:move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0" tIns="0" rIns="0" bIns="0"/>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2800">
                  <a:solidFill>
                    <a:srgbClr val="0070C0"/>
                  </a:solidFill>
                </a:endParaRPr>
              </a:p>
            </p:txBody>
          </p:sp>
          <p:sp>
            <p:nvSpPr>
              <p:cNvPr id="51" name="AutoShape 28"/>
              <p:cNvSpPr/>
              <p:nvPr/>
            </p:nvSpPr>
            <p:spPr bwMode="auto">
              <a:xfrm>
                <a:off x="4178300" y="3533775"/>
                <a:ext cx="309563" cy="309563"/>
              </a:xfrm>
              <a:custGeom>
                <a:avLst/>
                <a:gdLst>
                  <a:gd name="T0" fmla="*/ 21357 w 21600"/>
                  <a:gd name="T1" fmla="*/ 18802 h 21600"/>
                  <a:gd name="T2" fmla="*/ 21600 w 21600"/>
                  <a:gd name="T3" fmla="*/ 19437 h 21600"/>
                  <a:gd name="T4" fmla="*/ 21357 w 21600"/>
                  <a:gd name="T5" fmla="*/ 20019 h 21600"/>
                  <a:gd name="T6" fmla="*/ 20747 w 21600"/>
                  <a:gd name="T7" fmla="*/ 20741 h 21600"/>
                  <a:gd name="T8" fmla="*/ 20023 w 21600"/>
                  <a:gd name="T9" fmla="*/ 21349 h 21600"/>
                  <a:gd name="T10" fmla="*/ 19447 w 21600"/>
                  <a:gd name="T11" fmla="*/ 21600 h 21600"/>
                  <a:gd name="T12" fmla="*/ 18811 w 21600"/>
                  <a:gd name="T13" fmla="*/ 21343 h 21600"/>
                  <a:gd name="T14" fmla="*/ 13957 w 21600"/>
                  <a:gd name="T15" fmla="*/ 16503 h 21600"/>
                  <a:gd name="T16" fmla="*/ 11590 w 21600"/>
                  <a:gd name="T17" fmla="*/ 17604 h 21600"/>
                  <a:gd name="T18" fmla="*/ 9007 w 21600"/>
                  <a:gd name="T19" fmla="*/ 17991 h 21600"/>
                  <a:gd name="T20" fmla="*/ 5518 w 21600"/>
                  <a:gd name="T21" fmla="*/ 17291 h 21600"/>
                  <a:gd name="T22" fmla="*/ 2645 w 21600"/>
                  <a:gd name="T23" fmla="*/ 15354 h 21600"/>
                  <a:gd name="T24" fmla="*/ 701 w 21600"/>
                  <a:gd name="T25" fmla="*/ 12487 h 21600"/>
                  <a:gd name="T26" fmla="*/ 0 w 21600"/>
                  <a:gd name="T27" fmla="*/ 9000 h 21600"/>
                  <a:gd name="T28" fmla="*/ 701 w 21600"/>
                  <a:gd name="T29" fmla="*/ 5515 h 21600"/>
                  <a:gd name="T30" fmla="*/ 2645 w 21600"/>
                  <a:gd name="T31" fmla="*/ 2646 h 21600"/>
                  <a:gd name="T32" fmla="*/ 5512 w 21600"/>
                  <a:gd name="T33" fmla="*/ 709 h 21600"/>
                  <a:gd name="T34" fmla="*/ 9007 w 21600"/>
                  <a:gd name="T35" fmla="*/ 0 h 21600"/>
                  <a:gd name="T36" fmla="*/ 12488 w 21600"/>
                  <a:gd name="T37" fmla="*/ 709 h 21600"/>
                  <a:gd name="T38" fmla="*/ 15359 w 21600"/>
                  <a:gd name="T39" fmla="*/ 2646 h 21600"/>
                  <a:gd name="T40" fmla="*/ 17300 w 21600"/>
                  <a:gd name="T41" fmla="*/ 5515 h 21600"/>
                  <a:gd name="T42" fmla="*/ 18003 w 21600"/>
                  <a:gd name="T43" fmla="*/ 9000 h 21600"/>
                  <a:gd name="T44" fmla="*/ 17616 w 21600"/>
                  <a:gd name="T45" fmla="*/ 11589 h 21600"/>
                  <a:gd name="T46" fmla="*/ 16514 w 21600"/>
                  <a:gd name="T47" fmla="*/ 13947 h 21600"/>
                  <a:gd name="T48" fmla="*/ 21357 w 21600"/>
                  <a:gd name="T49" fmla="*/ 18802 h 21600"/>
                  <a:gd name="T50" fmla="*/ 3597 w 21600"/>
                  <a:gd name="T51" fmla="*/ 9000 h 21600"/>
                  <a:gd name="T52" fmla="*/ 4029 w 21600"/>
                  <a:gd name="T53" fmla="*/ 11118 h 21600"/>
                  <a:gd name="T54" fmla="*/ 5193 w 21600"/>
                  <a:gd name="T55" fmla="*/ 12821 h 21600"/>
                  <a:gd name="T56" fmla="*/ 6908 w 21600"/>
                  <a:gd name="T57" fmla="*/ 13970 h 21600"/>
                  <a:gd name="T58" fmla="*/ 9004 w 21600"/>
                  <a:gd name="T59" fmla="*/ 14394 h 21600"/>
                  <a:gd name="T60" fmla="*/ 11092 w 21600"/>
                  <a:gd name="T61" fmla="*/ 13970 h 21600"/>
                  <a:gd name="T62" fmla="*/ 12802 w 21600"/>
                  <a:gd name="T63" fmla="*/ 12821 h 21600"/>
                  <a:gd name="T64" fmla="*/ 13966 w 21600"/>
                  <a:gd name="T65" fmla="*/ 11118 h 21600"/>
                  <a:gd name="T66" fmla="*/ 14398 w 21600"/>
                  <a:gd name="T67" fmla="*/ 9000 h 21600"/>
                  <a:gd name="T68" fmla="*/ 13966 w 21600"/>
                  <a:gd name="T69" fmla="*/ 6913 h 21600"/>
                  <a:gd name="T70" fmla="*/ 12802 w 21600"/>
                  <a:gd name="T71" fmla="*/ 5193 h 21600"/>
                  <a:gd name="T72" fmla="*/ 11092 w 21600"/>
                  <a:gd name="T73" fmla="*/ 4032 h 21600"/>
                  <a:gd name="T74" fmla="*/ 9004 w 21600"/>
                  <a:gd name="T75" fmla="*/ 3606 h 21600"/>
                  <a:gd name="T76" fmla="*/ 6908 w 21600"/>
                  <a:gd name="T77" fmla="*/ 4032 h 21600"/>
                  <a:gd name="T78" fmla="*/ 5193 w 21600"/>
                  <a:gd name="T79" fmla="*/ 5193 h 21600"/>
                  <a:gd name="T80" fmla="*/ 4029 w 21600"/>
                  <a:gd name="T81" fmla="*/ 6913 h 21600"/>
                  <a:gd name="T82" fmla="*/ 3597 w 21600"/>
                  <a:gd name="T83" fmla="*/ 9000 h 21600"/>
                  <a:gd name="T84" fmla="*/ 9007 w 21600"/>
                  <a:gd name="T85" fmla="*/ 5591 h 21600"/>
                  <a:gd name="T86" fmla="*/ 9473 w 21600"/>
                  <a:gd name="T87" fmla="*/ 5786 h 21600"/>
                  <a:gd name="T88" fmla="*/ 9668 w 21600"/>
                  <a:gd name="T89" fmla="*/ 6280 h 21600"/>
                  <a:gd name="T90" fmla="*/ 9473 w 21600"/>
                  <a:gd name="T91" fmla="*/ 6746 h 21600"/>
                  <a:gd name="T92" fmla="*/ 9007 w 21600"/>
                  <a:gd name="T93" fmla="*/ 6944 h 21600"/>
                  <a:gd name="T94" fmla="*/ 7552 w 21600"/>
                  <a:gd name="T95" fmla="*/ 7537 h 21600"/>
                  <a:gd name="T96" fmla="*/ 6950 w 21600"/>
                  <a:gd name="T97" fmla="*/ 8997 h 21600"/>
                  <a:gd name="T98" fmla="*/ 6755 w 21600"/>
                  <a:gd name="T99" fmla="*/ 9466 h 21600"/>
                  <a:gd name="T100" fmla="*/ 6289 w 21600"/>
                  <a:gd name="T101" fmla="*/ 9658 h 21600"/>
                  <a:gd name="T102" fmla="*/ 5786 w 21600"/>
                  <a:gd name="T103" fmla="*/ 9466 h 21600"/>
                  <a:gd name="T104" fmla="*/ 5600 w 21600"/>
                  <a:gd name="T105" fmla="*/ 8997 h 21600"/>
                  <a:gd name="T106" fmla="*/ 5863 w 21600"/>
                  <a:gd name="T107" fmla="*/ 7686 h 21600"/>
                  <a:gd name="T108" fmla="*/ 6597 w 21600"/>
                  <a:gd name="T109" fmla="*/ 6591 h 21600"/>
                  <a:gd name="T110" fmla="*/ 7677 w 21600"/>
                  <a:gd name="T111" fmla="*/ 5857 h 21600"/>
                  <a:gd name="T112" fmla="*/ 9007 w 21600"/>
                  <a:gd name="T113" fmla="*/ 5591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600" h="21600">
                    <a:moveTo>
                      <a:pt x="21357" y="18802"/>
                    </a:moveTo>
                    <a:cubicBezTo>
                      <a:pt x="21518" y="18965"/>
                      <a:pt x="21600" y="19177"/>
                      <a:pt x="21600" y="19437"/>
                    </a:cubicBezTo>
                    <a:cubicBezTo>
                      <a:pt x="21600" y="19581"/>
                      <a:pt x="21518" y="19776"/>
                      <a:pt x="21357" y="20019"/>
                    </a:cubicBezTo>
                    <a:cubicBezTo>
                      <a:pt x="21193" y="20261"/>
                      <a:pt x="20990" y="20504"/>
                      <a:pt x="20747" y="20741"/>
                    </a:cubicBezTo>
                    <a:cubicBezTo>
                      <a:pt x="20504" y="20979"/>
                      <a:pt x="20261" y="21185"/>
                      <a:pt x="20023" y="21349"/>
                    </a:cubicBezTo>
                    <a:cubicBezTo>
                      <a:pt x="19783" y="21518"/>
                      <a:pt x="19594" y="21600"/>
                      <a:pt x="19447" y="21600"/>
                    </a:cubicBezTo>
                    <a:cubicBezTo>
                      <a:pt x="19190" y="21600"/>
                      <a:pt x="18975" y="21515"/>
                      <a:pt x="18811" y="21343"/>
                    </a:cubicBezTo>
                    <a:lnTo>
                      <a:pt x="13957" y="16503"/>
                    </a:lnTo>
                    <a:cubicBezTo>
                      <a:pt x="13217" y="16980"/>
                      <a:pt x="12429" y="17350"/>
                      <a:pt x="11590" y="17604"/>
                    </a:cubicBezTo>
                    <a:cubicBezTo>
                      <a:pt x="10751" y="17864"/>
                      <a:pt x="9892" y="17991"/>
                      <a:pt x="9007" y="17991"/>
                    </a:cubicBezTo>
                    <a:cubicBezTo>
                      <a:pt x="7770" y="17991"/>
                      <a:pt x="6609" y="17760"/>
                      <a:pt x="5518" y="17291"/>
                    </a:cubicBezTo>
                    <a:cubicBezTo>
                      <a:pt x="4427" y="16822"/>
                      <a:pt x="3470" y="16175"/>
                      <a:pt x="2645" y="15354"/>
                    </a:cubicBezTo>
                    <a:cubicBezTo>
                      <a:pt x="1817" y="14535"/>
                      <a:pt x="1173" y="13580"/>
                      <a:pt x="701" y="12487"/>
                    </a:cubicBezTo>
                    <a:cubicBezTo>
                      <a:pt x="232" y="11400"/>
                      <a:pt x="0" y="10237"/>
                      <a:pt x="0" y="9000"/>
                    </a:cubicBezTo>
                    <a:cubicBezTo>
                      <a:pt x="0" y="7769"/>
                      <a:pt x="232" y="6602"/>
                      <a:pt x="701" y="5515"/>
                    </a:cubicBezTo>
                    <a:cubicBezTo>
                      <a:pt x="1170" y="4422"/>
                      <a:pt x="1817" y="3468"/>
                      <a:pt x="2645" y="2646"/>
                    </a:cubicBezTo>
                    <a:cubicBezTo>
                      <a:pt x="3470" y="1827"/>
                      <a:pt x="4425" y="1180"/>
                      <a:pt x="5512" y="709"/>
                    </a:cubicBezTo>
                    <a:cubicBezTo>
                      <a:pt x="6600" y="237"/>
                      <a:pt x="7764" y="0"/>
                      <a:pt x="9007" y="0"/>
                    </a:cubicBezTo>
                    <a:cubicBezTo>
                      <a:pt x="10245" y="0"/>
                      <a:pt x="11403" y="237"/>
                      <a:pt x="12488" y="709"/>
                    </a:cubicBezTo>
                    <a:cubicBezTo>
                      <a:pt x="13573" y="1180"/>
                      <a:pt x="14531" y="1827"/>
                      <a:pt x="15359" y="2646"/>
                    </a:cubicBezTo>
                    <a:cubicBezTo>
                      <a:pt x="16184" y="3468"/>
                      <a:pt x="16831" y="4422"/>
                      <a:pt x="17300" y="5515"/>
                    </a:cubicBezTo>
                    <a:cubicBezTo>
                      <a:pt x="17769" y="6602"/>
                      <a:pt x="18003" y="7769"/>
                      <a:pt x="18003" y="9000"/>
                    </a:cubicBezTo>
                    <a:cubicBezTo>
                      <a:pt x="18003" y="9887"/>
                      <a:pt x="17873" y="10748"/>
                      <a:pt x="17616" y="11589"/>
                    </a:cubicBezTo>
                    <a:cubicBezTo>
                      <a:pt x="17359" y="12434"/>
                      <a:pt x="16992" y="13219"/>
                      <a:pt x="16514" y="13947"/>
                    </a:cubicBezTo>
                    <a:lnTo>
                      <a:pt x="21357" y="18802"/>
                    </a:lnTo>
                    <a:close/>
                    <a:moveTo>
                      <a:pt x="3597" y="9000"/>
                    </a:moveTo>
                    <a:cubicBezTo>
                      <a:pt x="3597" y="9759"/>
                      <a:pt x="3741" y="10465"/>
                      <a:pt x="4029" y="11118"/>
                    </a:cubicBezTo>
                    <a:cubicBezTo>
                      <a:pt x="4317" y="11770"/>
                      <a:pt x="4707" y="12338"/>
                      <a:pt x="5193" y="12821"/>
                    </a:cubicBezTo>
                    <a:cubicBezTo>
                      <a:pt x="5679" y="13301"/>
                      <a:pt x="6253" y="13685"/>
                      <a:pt x="6908" y="13970"/>
                    </a:cubicBezTo>
                    <a:cubicBezTo>
                      <a:pt x="7566" y="14252"/>
                      <a:pt x="8264" y="14394"/>
                      <a:pt x="9004" y="14394"/>
                    </a:cubicBezTo>
                    <a:cubicBezTo>
                      <a:pt x="9745" y="14394"/>
                      <a:pt x="10440" y="14252"/>
                      <a:pt x="11092" y="13970"/>
                    </a:cubicBezTo>
                    <a:cubicBezTo>
                      <a:pt x="11745" y="13685"/>
                      <a:pt x="12319" y="13301"/>
                      <a:pt x="12802" y="12821"/>
                    </a:cubicBezTo>
                    <a:cubicBezTo>
                      <a:pt x="13291" y="12338"/>
                      <a:pt x="13678" y="11770"/>
                      <a:pt x="13966" y="11118"/>
                    </a:cubicBezTo>
                    <a:cubicBezTo>
                      <a:pt x="14254" y="10465"/>
                      <a:pt x="14398" y="9759"/>
                      <a:pt x="14398" y="9000"/>
                    </a:cubicBezTo>
                    <a:cubicBezTo>
                      <a:pt x="14398" y="8260"/>
                      <a:pt x="14254" y="7565"/>
                      <a:pt x="13966" y="6913"/>
                    </a:cubicBezTo>
                    <a:cubicBezTo>
                      <a:pt x="13675" y="6258"/>
                      <a:pt x="13291" y="5684"/>
                      <a:pt x="12802" y="5193"/>
                    </a:cubicBezTo>
                    <a:cubicBezTo>
                      <a:pt x="12316" y="4704"/>
                      <a:pt x="11745" y="4317"/>
                      <a:pt x="11092" y="4032"/>
                    </a:cubicBezTo>
                    <a:cubicBezTo>
                      <a:pt x="10440" y="3750"/>
                      <a:pt x="9742" y="3606"/>
                      <a:pt x="9004" y="3606"/>
                    </a:cubicBezTo>
                    <a:cubicBezTo>
                      <a:pt x="8267" y="3606"/>
                      <a:pt x="7566" y="3750"/>
                      <a:pt x="6908" y="4032"/>
                    </a:cubicBezTo>
                    <a:cubicBezTo>
                      <a:pt x="6253" y="4317"/>
                      <a:pt x="5676" y="4704"/>
                      <a:pt x="5193" y="5193"/>
                    </a:cubicBezTo>
                    <a:cubicBezTo>
                      <a:pt x="4707" y="5684"/>
                      <a:pt x="4317" y="6258"/>
                      <a:pt x="4029" y="6913"/>
                    </a:cubicBezTo>
                    <a:cubicBezTo>
                      <a:pt x="3741" y="7565"/>
                      <a:pt x="3597" y="8257"/>
                      <a:pt x="3597" y="9000"/>
                    </a:cubicBezTo>
                    <a:moveTo>
                      <a:pt x="9007" y="5591"/>
                    </a:moveTo>
                    <a:cubicBezTo>
                      <a:pt x="9185" y="5591"/>
                      <a:pt x="9344" y="5656"/>
                      <a:pt x="9473" y="5786"/>
                    </a:cubicBezTo>
                    <a:cubicBezTo>
                      <a:pt x="9603" y="5919"/>
                      <a:pt x="9668" y="6082"/>
                      <a:pt x="9668" y="6280"/>
                    </a:cubicBezTo>
                    <a:cubicBezTo>
                      <a:pt x="9668" y="6461"/>
                      <a:pt x="9603" y="6616"/>
                      <a:pt x="9473" y="6746"/>
                    </a:cubicBezTo>
                    <a:cubicBezTo>
                      <a:pt x="9344" y="6879"/>
                      <a:pt x="9185" y="6944"/>
                      <a:pt x="9007" y="6944"/>
                    </a:cubicBezTo>
                    <a:cubicBezTo>
                      <a:pt x="8439" y="6944"/>
                      <a:pt x="7953" y="7144"/>
                      <a:pt x="7552" y="7537"/>
                    </a:cubicBezTo>
                    <a:cubicBezTo>
                      <a:pt x="7151" y="7935"/>
                      <a:pt x="6950" y="8423"/>
                      <a:pt x="6950" y="8997"/>
                    </a:cubicBezTo>
                    <a:cubicBezTo>
                      <a:pt x="6950" y="9180"/>
                      <a:pt x="6885" y="9333"/>
                      <a:pt x="6755" y="9466"/>
                    </a:cubicBezTo>
                    <a:cubicBezTo>
                      <a:pt x="6623" y="9596"/>
                      <a:pt x="6467" y="9658"/>
                      <a:pt x="6289" y="9658"/>
                    </a:cubicBezTo>
                    <a:cubicBezTo>
                      <a:pt x="6080" y="9658"/>
                      <a:pt x="5914" y="9596"/>
                      <a:pt x="5786" y="9466"/>
                    </a:cubicBezTo>
                    <a:cubicBezTo>
                      <a:pt x="5659" y="9333"/>
                      <a:pt x="5600" y="9180"/>
                      <a:pt x="5600" y="8997"/>
                    </a:cubicBezTo>
                    <a:cubicBezTo>
                      <a:pt x="5600" y="8539"/>
                      <a:pt x="5685" y="8104"/>
                      <a:pt x="5863" y="7686"/>
                    </a:cubicBezTo>
                    <a:cubicBezTo>
                      <a:pt x="6038" y="7271"/>
                      <a:pt x="6281" y="6907"/>
                      <a:pt x="6597" y="6591"/>
                    </a:cubicBezTo>
                    <a:cubicBezTo>
                      <a:pt x="6905" y="6277"/>
                      <a:pt x="7264" y="6029"/>
                      <a:pt x="7677" y="5857"/>
                    </a:cubicBezTo>
                    <a:cubicBezTo>
                      <a:pt x="8086" y="5681"/>
                      <a:pt x="8530" y="5591"/>
                      <a:pt x="9007" y="5591"/>
                    </a:cubicBez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0" tIns="0" rIns="0" bIns="0"/>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2800">
                  <a:solidFill>
                    <a:srgbClr val="0070C0"/>
                  </a:solidFill>
                </a:endParaRPr>
              </a:p>
            </p:txBody>
          </p:sp>
          <p:sp>
            <p:nvSpPr>
              <p:cNvPr id="52" name="AutoShape 29"/>
              <p:cNvSpPr/>
              <p:nvPr/>
            </p:nvSpPr>
            <p:spPr bwMode="auto">
              <a:xfrm>
                <a:off x="7273925" y="2395538"/>
                <a:ext cx="309563" cy="258762"/>
              </a:xfrm>
              <a:custGeom>
                <a:avLst/>
                <a:gdLst>
                  <a:gd name="T0" fmla="*/ 21600 w 21600"/>
                  <a:gd name="T1" fmla="*/ 9391 h 21579"/>
                  <a:gd name="T2" fmla="*/ 21218 w 21600"/>
                  <a:gd name="T3" fmla="*/ 10697 h 21579"/>
                  <a:gd name="T4" fmla="*/ 20263 w 21600"/>
                  <a:gd name="T5" fmla="*/ 11428 h 21579"/>
                  <a:gd name="T6" fmla="*/ 20263 w 21600"/>
                  <a:gd name="T7" fmla="*/ 16611 h 21579"/>
                  <a:gd name="T8" fmla="*/ 19730 w 21600"/>
                  <a:gd name="T9" fmla="*/ 18128 h 21579"/>
                  <a:gd name="T10" fmla="*/ 18459 w 21600"/>
                  <a:gd name="T11" fmla="*/ 18759 h 21579"/>
                  <a:gd name="T12" fmla="*/ 16537 w 21600"/>
                  <a:gd name="T13" fmla="*/ 16904 h 21579"/>
                  <a:gd name="T14" fmla="*/ 14116 w 21600"/>
                  <a:gd name="T15" fmla="*/ 15255 h 21579"/>
                  <a:gd name="T16" fmla="*/ 11450 w 21600"/>
                  <a:gd name="T17" fmla="*/ 13969 h 21579"/>
                  <a:gd name="T18" fmla="*/ 8789 w 21600"/>
                  <a:gd name="T19" fmla="*/ 13268 h 21579"/>
                  <a:gd name="T20" fmla="*/ 7969 w 21600"/>
                  <a:gd name="T21" fmla="*/ 13829 h 21579"/>
                  <a:gd name="T22" fmla="*/ 7535 w 21600"/>
                  <a:gd name="T23" fmla="*/ 14706 h 21579"/>
                  <a:gd name="T24" fmla="*/ 7511 w 21600"/>
                  <a:gd name="T25" fmla="*/ 15698 h 21579"/>
                  <a:gd name="T26" fmla="*/ 7947 w 21600"/>
                  <a:gd name="T27" fmla="*/ 16611 h 21579"/>
                  <a:gd name="T28" fmla="*/ 7677 w 21600"/>
                  <a:gd name="T29" fmla="*/ 17673 h 21579"/>
                  <a:gd name="T30" fmla="*/ 7917 w 21600"/>
                  <a:gd name="T31" fmla="*/ 18606 h 21579"/>
                  <a:gd name="T32" fmla="*/ 8498 w 21600"/>
                  <a:gd name="T33" fmla="*/ 19469 h 21579"/>
                  <a:gd name="T34" fmla="*/ 9271 w 21600"/>
                  <a:gd name="T35" fmla="*/ 20291 h 21579"/>
                  <a:gd name="T36" fmla="*/ 8456 w 21600"/>
                  <a:gd name="T37" fmla="*/ 21213 h 21579"/>
                  <a:gd name="T38" fmla="*/ 7212 w 21600"/>
                  <a:gd name="T39" fmla="*/ 21571 h 21579"/>
                  <a:gd name="T40" fmla="*/ 5917 w 21600"/>
                  <a:gd name="T41" fmla="*/ 21424 h 21579"/>
                  <a:gd name="T42" fmla="*/ 4923 w 21600"/>
                  <a:gd name="T43" fmla="*/ 20811 h 21579"/>
                  <a:gd name="T44" fmla="*/ 4453 w 21600"/>
                  <a:gd name="T45" fmla="*/ 19056 h 21579"/>
                  <a:gd name="T46" fmla="*/ 4032 w 21600"/>
                  <a:gd name="T47" fmla="*/ 17224 h 21579"/>
                  <a:gd name="T48" fmla="*/ 3868 w 21600"/>
                  <a:gd name="T49" fmla="*/ 15281 h 21579"/>
                  <a:gd name="T50" fmla="*/ 4150 w 21600"/>
                  <a:gd name="T51" fmla="*/ 13154 h 21579"/>
                  <a:gd name="T52" fmla="*/ 1804 w 21600"/>
                  <a:gd name="T53" fmla="*/ 13154 h 21579"/>
                  <a:gd name="T54" fmla="*/ 534 w 21600"/>
                  <a:gd name="T55" fmla="*/ 12523 h 21579"/>
                  <a:gd name="T56" fmla="*/ 0 w 21600"/>
                  <a:gd name="T57" fmla="*/ 10991 h 21579"/>
                  <a:gd name="T58" fmla="*/ 0 w 21600"/>
                  <a:gd name="T59" fmla="*/ 7774 h 21579"/>
                  <a:gd name="T60" fmla="*/ 526 w 21600"/>
                  <a:gd name="T61" fmla="*/ 6245 h 21579"/>
                  <a:gd name="T62" fmla="*/ 1804 w 21600"/>
                  <a:gd name="T63" fmla="*/ 5605 h 21579"/>
                  <a:gd name="T64" fmla="*/ 7653 w 21600"/>
                  <a:gd name="T65" fmla="*/ 5605 h 21579"/>
                  <a:gd name="T66" fmla="*/ 10525 w 21600"/>
                  <a:gd name="T67" fmla="*/ 5136 h 21579"/>
                  <a:gd name="T68" fmla="*/ 13511 w 21600"/>
                  <a:gd name="T69" fmla="*/ 3874 h 21579"/>
                  <a:gd name="T70" fmla="*/ 16273 w 21600"/>
                  <a:gd name="T71" fmla="*/ 2072 h 21579"/>
                  <a:gd name="T72" fmla="*/ 18459 w 21600"/>
                  <a:gd name="T73" fmla="*/ 0 h 21579"/>
                  <a:gd name="T74" fmla="*/ 19730 w 21600"/>
                  <a:gd name="T75" fmla="*/ 634 h 21579"/>
                  <a:gd name="T76" fmla="*/ 20263 w 21600"/>
                  <a:gd name="T77" fmla="*/ 2166 h 21579"/>
                  <a:gd name="T78" fmla="*/ 20263 w 21600"/>
                  <a:gd name="T79" fmla="*/ 7334 h 21579"/>
                  <a:gd name="T80" fmla="*/ 21218 w 21600"/>
                  <a:gd name="T81" fmla="*/ 8071 h 21579"/>
                  <a:gd name="T82" fmla="*/ 21600 w 21600"/>
                  <a:gd name="T83" fmla="*/ 9391 h 21579"/>
                  <a:gd name="T84" fmla="*/ 18459 w 21600"/>
                  <a:gd name="T85" fmla="*/ 2855 h 21579"/>
                  <a:gd name="T86" fmla="*/ 16513 w 21600"/>
                  <a:gd name="T87" fmla="*/ 4452 h 21579"/>
                  <a:gd name="T88" fmla="*/ 14280 w 21600"/>
                  <a:gd name="T89" fmla="*/ 5834 h 21579"/>
                  <a:gd name="T90" fmla="*/ 11878 w 21600"/>
                  <a:gd name="T91" fmla="*/ 6923 h 21579"/>
                  <a:gd name="T92" fmla="*/ 9457 w 21600"/>
                  <a:gd name="T93" fmla="*/ 7604 h 21579"/>
                  <a:gd name="T94" fmla="*/ 9457 w 21600"/>
                  <a:gd name="T95" fmla="*/ 11173 h 21579"/>
                  <a:gd name="T96" fmla="*/ 11878 w 21600"/>
                  <a:gd name="T97" fmla="*/ 11862 h 21579"/>
                  <a:gd name="T98" fmla="*/ 14280 w 21600"/>
                  <a:gd name="T99" fmla="*/ 12957 h 21579"/>
                  <a:gd name="T100" fmla="*/ 16525 w 21600"/>
                  <a:gd name="T101" fmla="*/ 14348 h 21579"/>
                  <a:gd name="T102" fmla="*/ 18459 w 21600"/>
                  <a:gd name="T103" fmla="*/ 15921 h 21579"/>
                  <a:gd name="T104" fmla="*/ 18459 w 21600"/>
                  <a:gd name="T105" fmla="*/ 2855 h 21579"/>
                  <a:gd name="T106" fmla="*/ 18459 w 21600"/>
                  <a:gd name="T107" fmla="*/ 2855 h 21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1600" h="21579">
                    <a:moveTo>
                      <a:pt x="21600" y="9391"/>
                    </a:moveTo>
                    <a:cubicBezTo>
                      <a:pt x="21600" y="9887"/>
                      <a:pt x="21473" y="10321"/>
                      <a:pt x="21218" y="10697"/>
                    </a:cubicBezTo>
                    <a:cubicBezTo>
                      <a:pt x="20963" y="11073"/>
                      <a:pt x="20648" y="11313"/>
                      <a:pt x="20263" y="11428"/>
                    </a:cubicBezTo>
                    <a:lnTo>
                      <a:pt x="20263" y="16611"/>
                    </a:lnTo>
                    <a:cubicBezTo>
                      <a:pt x="20263" y="17201"/>
                      <a:pt x="20087" y="17708"/>
                      <a:pt x="19730" y="18128"/>
                    </a:cubicBezTo>
                    <a:cubicBezTo>
                      <a:pt x="19375" y="18551"/>
                      <a:pt x="18951" y="18759"/>
                      <a:pt x="18459" y="18759"/>
                    </a:cubicBezTo>
                    <a:cubicBezTo>
                      <a:pt x="17928" y="18122"/>
                      <a:pt x="17286" y="17506"/>
                      <a:pt x="16537" y="16904"/>
                    </a:cubicBezTo>
                    <a:cubicBezTo>
                      <a:pt x="15786" y="16305"/>
                      <a:pt x="14980" y="15757"/>
                      <a:pt x="14116" y="15255"/>
                    </a:cubicBezTo>
                    <a:cubicBezTo>
                      <a:pt x="13254" y="14756"/>
                      <a:pt x="12363" y="14325"/>
                      <a:pt x="11450" y="13969"/>
                    </a:cubicBezTo>
                    <a:cubicBezTo>
                      <a:pt x="10537" y="13614"/>
                      <a:pt x="9648" y="13380"/>
                      <a:pt x="8789" y="13268"/>
                    </a:cubicBezTo>
                    <a:cubicBezTo>
                      <a:pt x="8453" y="13379"/>
                      <a:pt x="8179" y="13564"/>
                      <a:pt x="7969" y="13829"/>
                    </a:cubicBezTo>
                    <a:cubicBezTo>
                      <a:pt x="7758" y="14093"/>
                      <a:pt x="7614" y="14386"/>
                      <a:pt x="7535" y="14706"/>
                    </a:cubicBezTo>
                    <a:cubicBezTo>
                      <a:pt x="7457" y="15029"/>
                      <a:pt x="7450" y="15361"/>
                      <a:pt x="7511" y="15698"/>
                    </a:cubicBezTo>
                    <a:cubicBezTo>
                      <a:pt x="7575" y="16036"/>
                      <a:pt x="7719" y="16341"/>
                      <a:pt x="7947" y="16611"/>
                    </a:cubicBezTo>
                    <a:cubicBezTo>
                      <a:pt x="7751" y="16992"/>
                      <a:pt x="7660" y="17347"/>
                      <a:pt x="7677" y="17673"/>
                    </a:cubicBezTo>
                    <a:cubicBezTo>
                      <a:pt x="7692" y="17993"/>
                      <a:pt x="7773" y="18307"/>
                      <a:pt x="7917" y="18606"/>
                    </a:cubicBezTo>
                    <a:cubicBezTo>
                      <a:pt x="8059" y="18909"/>
                      <a:pt x="8255" y="19193"/>
                      <a:pt x="8498" y="19469"/>
                    </a:cubicBezTo>
                    <a:cubicBezTo>
                      <a:pt x="8737" y="19745"/>
                      <a:pt x="8997" y="20021"/>
                      <a:pt x="9271" y="20291"/>
                    </a:cubicBezTo>
                    <a:cubicBezTo>
                      <a:pt x="9114" y="20696"/>
                      <a:pt x="8843" y="21001"/>
                      <a:pt x="8456" y="21213"/>
                    </a:cubicBezTo>
                    <a:cubicBezTo>
                      <a:pt x="8069" y="21424"/>
                      <a:pt x="7655" y="21541"/>
                      <a:pt x="7212" y="21571"/>
                    </a:cubicBezTo>
                    <a:cubicBezTo>
                      <a:pt x="6772" y="21600"/>
                      <a:pt x="6341" y="21550"/>
                      <a:pt x="5917" y="21424"/>
                    </a:cubicBezTo>
                    <a:cubicBezTo>
                      <a:pt x="5496" y="21295"/>
                      <a:pt x="5163" y="21092"/>
                      <a:pt x="4923" y="20811"/>
                    </a:cubicBezTo>
                    <a:cubicBezTo>
                      <a:pt x="4781" y="20241"/>
                      <a:pt x="4625" y="19657"/>
                      <a:pt x="4453" y="19056"/>
                    </a:cubicBezTo>
                    <a:cubicBezTo>
                      <a:pt x="4282" y="18454"/>
                      <a:pt x="4140" y="17843"/>
                      <a:pt x="4032" y="17224"/>
                    </a:cubicBezTo>
                    <a:cubicBezTo>
                      <a:pt x="3922" y="16599"/>
                      <a:pt x="3868" y="15953"/>
                      <a:pt x="3868" y="15281"/>
                    </a:cubicBezTo>
                    <a:cubicBezTo>
                      <a:pt x="3868" y="14615"/>
                      <a:pt x="3961" y="13905"/>
                      <a:pt x="4150" y="13154"/>
                    </a:cubicBezTo>
                    <a:lnTo>
                      <a:pt x="1804" y="13154"/>
                    </a:lnTo>
                    <a:cubicBezTo>
                      <a:pt x="1312" y="13154"/>
                      <a:pt x="889" y="12945"/>
                      <a:pt x="534" y="12523"/>
                    </a:cubicBezTo>
                    <a:cubicBezTo>
                      <a:pt x="176" y="12100"/>
                      <a:pt x="0" y="11592"/>
                      <a:pt x="0" y="10991"/>
                    </a:cubicBezTo>
                    <a:lnTo>
                      <a:pt x="0" y="7774"/>
                    </a:lnTo>
                    <a:cubicBezTo>
                      <a:pt x="0" y="7184"/>
                      <a:pt x="176" y="6677"/>
                      <a:pt x="526" y="6245"/>
                    </a:cubicBezTo>
                    <a:cubicBezTo>
                      <a:pt x="879" y="5820"/>
                      <a:pt x="1305" y="5605"/>
                      <a:pt x="1804" y="5605"/>
                    </a:cubicBezTo>
                    <a:lnTo>
                      <a:pt x="7653" y="5605"/>
                    </a:lnTo>
                    <a:cubicBezTo>
                      <a:pt x="8551" y="5605"/>
                      <a:pt x="9509" y="5450"/>
                      <a:pt x="10525" y="5136"/>
                    </a:cubicBezTo>
                    <a:cubicBezTo>
                      <a:pt x="11541" y="4822"/>
                      <a:pt x="12537" y="4399"/>
                      <a:pt x="13511" y="3874"/>
                    </a:cubicBezTo>
                    <a:cubicBezTo>
                      <a:pt x="14488" y="3343"/>
                      <a:pt x="15409" y="2744"/>
                      <a:pt x="16273" y="2072"/>
                    </a:cubicBezTo>
                    <a:cubicBezTo>
                      <a:pt x="17135" y="1406"/>
                      <a:pt x="17864" y="713"/>
                      <a:pt x="18459" y="0"/>
                    </a:cubicBezTo>
                    <a:cubicBezTo>
                      <a:pt x="18951" y="0"/>
                      <a:pt x="19375" y="214"/>
                      <a:pt x="19730" y="634"/>
                    </a:cubicBezTo>
                    <a:cubicBezTo>
                      <a:pt x="20087" y="1057"/>
                      <a:pt x="20263" y="1567"/>
                      <a:pt x="20263" y="2166"/>
                    </a:cubicBezTo>
                    <a:lnTo>
                      <a:pt x="20263" y="7334"/>
                    </a:lnTo>
                    <a:cubicBezTo>
                      <a:pt x="20648" y="7446"/>
                      <a:pt x="20963" y="7692"/>
                      <a:pt x="21218" y="8071"/>
                    </a:cubicBezTo>
                    <a:cubicBezTo>
                      <a:pt x="21473" y="8455"/>
                      <a:pt x="21600" y="8895"/>
                      <a:pt x="21600" y="9391"/>
                    </a:cubicBezTo>
                    <a:moveTo>
                      <a:pt x="18459" y="2855"/>
                    </a:moveTo>
                    <a:cubicBezTo>
                      <a:pt x="17864" y="3407"/>
                      <a:pt x="17215" y="3941"/>
                      <a:pt x="16513" y="4452"/>
                    </a:cubicBezTo>
                    <a:cubicBezTo>
                      <a:pt x="15810" y="4963"/>
                      <a:pt x="15066" y="5423"/>
                      <a:pt x="14280" y="5834"/>
                    </a:cubicBezTo>
                    <a:cubicBezTo>
                      <a:pt x="13494" y="6245"/>
                      <a:pt x="12694" y="6609"/>
                      <a:pt x="11878" y="6923"/>
                    </a:cubicBezTo>
                    <a:cubicBezTo>
                      <a:pt x="11061" y="7237"/>
                      <a:pt x="10255" y="7463"/>
                      <a:pt x="9457" y="7604"/>
                    </a:cubicBezTo>
                    <a:lnTo>
                      <a:pt x="9457" y="11173"/>
                    </a:lnTo>
                    <a:cubicBezTo>
                      <a:pt x="10255" y="11325"/>
                      <a:pt x="11061" y="11554"/>
                      <a:pt x="11878" y="11862"/>
                    </a:cubicBezTo>
                    <a:cubicBezTo>
                      <a:pt x="12694" y="12170"/>
                      <a:pt x="13494" y="12537"/>
                      <a:pt x="14280" y="12957"/>
                    </a:cubicBezTo>
                    <a:cubicBezTo>
                      <a:pt x="15066" y="13379"/>
                      <a:pt x="15813" y="13843"/>
                      <a:pt x="16525" y="14348"/>
                    </a:cubicBezTo>
                    <a:cubicBezTo>
                      <a:pt x="17235" y="14856"/>
                      <a:pt x="17881" y="15381"/>
                      <a:pt x="18459" y="15921"/>
                    </a:cubicBezTo>
                    <a:lnTo>
                      <a:pt x="18459" y="2855"/>
                    </a:lnTo>
                    <a:close/>
                    <a:moveTo>
                      <a:pt x="18459" y="2855"/>
                    </a:move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0" tIns="0" rIns="0" bIns="0"/>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2800">
                  <a:solidFill>
                    <a:srgbClr val="0070C0"/>
                  </a:solidFill>
                </a:endParaRPr>
              </a:p>
            </p:txBody>
          </p:sp>
          <p:sp>
            <p:nvSpPr>
              <p:cNvPr id="53" name="AutoShape 30"/>
              <p:cNvSpPr/>
              <p:nvPr/>
            </p:nvSpPr>
            <p:spPr bwMode="auto">
              <a:xfrm>
                <a:off x="4621213" y="2233613"/>
                <a:ext cx="277812" cy="277812"/>
              </a:xfrm>
              <a:custGeom>
                <a:avLst/>
                <a:gdLst>
                  <a:gd name="T0" fmla="*/ 21600 w 21600"/>
                  <a:gd name="T1" fmla="*/ 4176 h 21600"/>
                  <a:gd name="T2" fmla="*/ 19988 w 21600"/>
                  <a:gd name="T3" fmla="*/ 21600 h 21600"/>
                  <a:gd name="T4" fmla="*/ 0 w 21600"/>
                  <a:gd name="T5" fmla="*/ 19987 h 21600"/>
                  <a:gd name="T6" fmla="*/ 1612 w 21600"/>
                  <a:gd name="T7" fmla="*/ 2580 h 21600"/>
                  <a:gd name="T8" fmla="*/ 2289 w 21600"/>
                  <a:gd name="T9" fmla="*/ 1541 h 21600"/>
                  <a:gd name="T10" fmla="*/ 4797 w 21600"/>
                  <a:gd name="T11" fmla="*/ 0 h 21600"/>
                  <a:gd name="T12" fmla="*/ 7313 w 21600"/>
                  <a:gd name="T13" fmla="*/ 1546 h 21600"/>
                  <a:gd name="T14" fmla="*/ 8134 w 21600"/>
                  <a:gd name="T15" fmla="*/ 2580 h 21600"/>
                  <a:gd name="T16" fmla="*/ 8718 w 21600"/>
                  <a:gd name="T17" fmla="*/ 766 h 21600"/>
                  <a:gd name="T18" fmla="*/ 12021 w 21600"/>
                  <a:gd name="T19" fmla="*/ 213 h 21600"/>
                  <a:gd name="T20" fmla="*/ 13469 w 21600"/>
                  <a:gd name="T21" fmla="*/ 2402 h 21600"/>
                  <a:gd name="T22" fmla="*/ 14143 w 21600"/>
                  <a:gd name="T23" fmla="*/ 2402 h 21600"/>
                  <a:gd name="T24" fmla="*/ 15556 w 21600"/>
                  <a:gd name="T25" fmla="*/ 213 h 21600"/>
                  <a:gd name="T26" fmla="*/ 18865 w 21600"/>
                  <a:gd name="T27" fmla="*/ 766 h 21600"/>
                  <a:gd name="T28" fmla="*/ 19449 w 21600"/>
                  <a:gd name="T29" fmla="*/ 2580 h 21600"/>
                  <a:gd name="T30" fmla="*/ 2180 w 21600"/>
                  <a:gd name="T31" fmla="*/ 7968 h 21600"/>
                  <a:gd name="T32" fmla="*/ 6067 w 21600"/>
                  <a:gd name="T33" fmla="*/ 7968 h 21600"/>
                  <a:gd name="T34" fmla="*/ 2180 w 21600"/>
                  <a:gd name="T35" fmla="*/ 15452 h 21600"/>
                  <a:gd name="T36" fmla="*/ 6067 w 21600"/>
                  <a:gd name="T37" fmla="*/ 15976 h 21600"/>
                  <a:gd name="T38" fmla="*/ 6067 w 21600"/>
                  <a:gd name="T39" fmla="*/ 19423 h 21600"/>
                  <a:gd name="T40" fmla="*/ 4800 w 21600"/>
                  <a:gd name="T41" fmla="*/ 6324 h 21600"/>
                  <a:gd name="T42" fmla="*/ 4800 w 21600"/>
                  <a:gd name="T43" fmla="*/ 1613 h 21600"/>
                  <a:gd name="T44" fmla="*/ 10535 w 21600"/>
                  <a:gd name="T45" fmla="*/ 7968 h 21600"/>
                  <a:gd name="T46" fmla="*/ 10535 w 21600"/>
                  <a:gd name="T47" fmla="*/ 11444 h 21600"/>
                  <a:gd name="T48" fmla="*/ 6608 w 21600"/>
                  <a:gd name="T49" fmla="*/ 11976 h 21600"/>
                  <a:gd name="T50" fmla="*/ 10535 w 21600"/>
                  <a:gd name="T51" fmla="*/ 11976 h 21600"/>
                  <a:gd name="T52" fmla="*/ 6608 w 21600"/>
                  <a:gd name="T53" fmla="*/ 19423 h 21600"/>
                  <a:gd name="T54" fmla="*/ 9775 w 21600"/>
                  <a:gd name="T55" fmla="*/ 5543 h 21600"/>
                  <a:gd name="T56" fmla="*/ 11589 w 21600"/>
                  <a:gd name="T57" fmla="*/ 6140 h 21600"/>
                  <a:gd name="T58" fmla="*/ 11589 w 21600"/>
                  <a:gd name="T59" fmla="*/ 1803 h 21600"/>
                  <a:gd name="T60" fmla="*/ 9775 w 21600"/>
                  <a:gd name="T61" fmla="*/ 2399 h 21600"/>
                  <a:gd name="T62" fmla="*/ 11074 w 21600"/>
                  <a:gd name="T63" fmla="*/ 7968 h 21600"/>
                  <a:gd name="T64" fmla="*/ 14986 w 21600"/>
                  <a:gd name="T65" fmla="*/ 7968 h 21600"/>
                  <a:gd name="T66" fmla="*/ 11074 w 21600"/>
                  <a:gd name="T67" fmla="*/ 15452 h 21600"/>
                  <a:gd name="T68" fmla="*/ 14986 w 21600"/>
                  <a:gd name="T69" fmla="*/ 15976 h 21600"/>
                  <a:gd name="T70" fmla="*/ 14986 w 21600"/>
                  <a:gd name="T71" fmla="*/ 19423 h 21600"/>
                  <a:gd name="T72" fmla="*/ 15522 w 21600"/>
                  <a:gd name="T73" fmla="*/ 7968 h 21600"/>
                  <a:gd name="T74" fmla="*/ 19423 w 21600"/>
                  <a:gd name="T75" fmla="*/ 7968 h 21600"/>
                  <a:gd name="T76" fmla="*/ 15522 w 21600"/>
                  <a:gd name="T77" fmla="*/ 15452 h 21600"/>
                  <a:gd name="T78" fmla="*/ 19423 w 21600"/>
                  <a:gd name="T79" fmla="*/ 15976 h 21600"/>
                  <a:gd name="T80" fmla="*/ 19423 w 21600"/>
                  <a:gd name="T81" fmla="*/ 19423 h 21600"/>
                  <a:gd name="T82" fmla="*/ 16806 w 21600"/>
                  <a:gd name="T83" fmla="*/ 6324 h 21600"/>
                  <a:gd name="T84" fmla="*/ 16806 w 21600"/>
                  <a:gd name="T85" fmla="*/ 1613 h 21600"/>
                  <a:gd name="T86" fmla="*/ 15758 w 21600"/>
                  <a:gd name="T87" fmla="*/ 5543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600" h="21600">
                    <a:moveTo>
                      <a:pt x="19988" y="2580"/>
                    </a:moveTo>
                    <a:cubicBezTo>
                      <a:pt x="20420" y="2580"/>
                      <a:pt x="20794" y="2736"/>
                      <a:pt x="21116" y="3053"/>
                    </a:cubicBezTo>
                    <a:cubicBezTo>
                      <a:pt x="21439" y="3372"/>
                      <a:pt x="21600" y="3744"/>
                      <a:pt x="21600" y="4176"/>
                    </a:cubicBezTo>
                    <a:lnTo>
                      <a:pt x="21600" y="19987"/>
                    </a:lnTo>
                    <a:cubicBezTo>
                      <a:pt x="21600" y="20419"/>
                      <a:pt x="21439" y="20797"/>
                      <a:pt x="21116" y="21116"/>
                    </a:cubicBezTo>
                    <a:cubicBezTo>
                      <a:pt x="20794" y="21439"/>
                      <a:pt x="20420" y="21600"/>
                      <a:pt x="19988" y="21600"/>
                    </a:cubicBezTo>
                    <a:lnTo>
                      <a:pt x="1612" y="21600"/>
                    </a:lnTo>
                    <a:cubicBezTo>
                      <a:pt x="1180" y="21600"/>
                      <a:pt x="806" y="21439"/>
                      <a:pt x="484" y="21116"/>
                    </a:cubicBezTo>
                    <a:cubicBezTo>
                      <a:pt x="161" y="20797"/>
                      <a:pt x="0" y="20419"/>
                      <a:pt x="0" y="19987"/>
                    </a:cubicBezTo>
                    <a:lnTo>
                      <a:pt x="0" y="4176"/>
                    </a:lnTo>
                    <a:cubicBezTo>
                      <a:pt x="0" y="3744"/>
                      <a:pt x="161" y="3372"/>
                      <a:pt x="484" y="3053"/>
                    </a:cubicBezTo>
                    <a:cubicBezTo>
                      <a:pt x="806" y="2736"/>
                      <a:pt x="1180" y="2580"/>
                      <a:pt x="1612" y="2580"/>
                    </a:cubicBezTo>
                    <a:lnTo>
                      <a:pt x="2151" y="2580"/>
                    </a:lnTo>
                    <a:lnTo>
                      <a:pt x="2151" y="2402"/>
                    </a:lnTo>
                    <a:cubicBezTo>
                      <a:pt x="2151" y="2117"/>
                      <a:pt x="2197" y="1829"/>
                      <a:pt x="2289" y="1541"/>
                    </a:cubicBezTo>
                    <a:cubicBezTo>
                      <a:pt x="2381" y="1250"/>
                      <a:pt x="2531" y="991"/>
                      <a:pt x="2738" y="766"/>
                    </a:cubicBezTo>
                    <a:cubicBezTo>
                      <a:pt x="2943" y="542"/>
                      <a:pt x="3216" y="360"/>
                      <a:pt x="3556" y="213"/>
                    </a:cubicBezTo>
                    <a:cubicBezTo>
                      <a:pt x="3896" y="75"/>
                      <a:pt x="4310" y="0"/>
                      <a:pt x="4797" y="0"/>
                    </a:cubicBezTo>
                    <a:cubicBezTo>
                      <a:pt x="5283" y="0"/>
                      <a:pt x="5698" y="75"/>
                      <a:pt x="6038" y="213"/>
                    </a:cubicBezTo>
                    <a:cubicBezTo>
                      <a:pt x="6378" y="360"/>
                      <a:pt x="6651" y="542"/>
                      <a:pt x="6858" y="766"/>
                    </a:cubicBezTo>
                    <a:cubicBezTo>
                      <a:pt x="7063" y="991"/>
                      <a:pt x="7215" y="1256"/>
                      <a:pt x="7313" y="1546"/>
                    </a:cubicBezTo>
                    <a:cubicBezTo>
                      <a:pt x="7411" y="1840"/>
                      <a:pt x="7457" y="2125"/>
                      <a:pt x="7457" y="2402"/>
                    </a:cubicBezTo>
                    <a:lnTo>
                      <a:pt x="7457" y="2580"/>
                    </a:lnTo>
                    <a:lnTo>
                      <a:pt x="8134" y="2580"/>
                    </a:lnTo>
                    <a:lnTo>
                      <a:pt x="8134" y="2402"/>
                    </a:lnTo>
                    <a:cubicBezTo>
                      <a:pt x="8134" y="2117"/>
                      <a:pt x="8180" y="1829"/>
                      <a:pt x="8269" y="1541"/>
                    </a:cubicBezTo>
                    <a:cubicBezTo>
                      <a:pt x="8364" y="1250"/>
                      <a:pt x="8511" y="991"/>
                      <a:pt x="8718" y="766"/>
                    </a:cubicBezTo>
                    <a:cubicBezTo>
                      <a:pt x="8926" y="541"/>
                      <a:pt x="9199" y="360"/>
                      <a:pt x="9539" y="213"/>
                    </a:cubicBezTo>
                    <a:cubicBezTo>
                      <a:pt x="9879" y="75"/>
                      <a:pt x="10293" y="0"/>
                      <a:pt x="10780" y="0"/>
                    </a:cubicBezTo>
                    <a:cubicBezTo>
                      <a:pt x="11266" y="0"/>
                      <a:pt x="11678" y="75"/>
                      <a:pt x="12021" y="213"/>
                    </a:cubicBezTo>
                    <a:cubicBezTo>
                      <a:pt x="12361" y="360"/>
                      <a:pt x="12637" y="542"/>
                      <a:pt x="12853" y="766"/>
                    </a:cubicBezTo>
                    <a:cubicBezTo>
                      <a:pt x="13069" y="991"/>
                      <a:pt x="13227" y="1256"/>
                      <a:pt x="13322" y="1546"/>
                    </a:cubicBezTo>
                    <a:cubicBezTo>
                      <a:pt x="13417" y="1840"/>
                      <a:pt x="13469" y="2125"/>
                      <a:pt x="13469" y="2402"/>
                    </a:cubicBezTo>
                    <a:lnTo>
                      <a:pt x="13469" y="2580"/>
                    </a:lnTo>
                    <a:lnTo>
                      <a:pt x="14143" y="2580"/>
                    </a:lnTo>
                    <a:lnTo>
                      <a:pt x="14143" y="2402"/>
                    </a:lnTo>
                    <a:cubicBezTo>
                      <a:pt x="14143" y="2117"/>
                      <a:pt x="14192" y="1829"/>
                      <a:pt x="14287" y="1541"/>
                    </a:cubicBezTo>
                    <a:cubicBezTo>
                      <a:pt x="14385" y="1250"/>
                      <a:pt x="14534" y="991"/>
                      <a:pt x="14742" y="766"/>
                    </a:cubicBezTo>
                    <a:cubicBezTo>
                      <a:pt x="14949" y="541"/>
                      <a:pt x="15220" y="360"/>
                      <a:pt x="15556" y="213"/>
                    </a:cubicBezTo>
                    <a:cubicBezTo>
                      <a:pt x="15890" y="75"/>
                      <a:pt x="16305" y="0"/>
                      <a:pt x="16803" y="0"/>
                    </a:cubicBezTo>
                    <a:cubicBezTo>
                      <a:pt x="17290" y="0"/>
                      <a:pt x="17704" y="75"/>
                      <a:pt x="18044" y="213"/>
                    </a:cubicBezTo>
                    <a:cubicBezTo>
                      <a:pt x="18384" y="360"/>
                      <a:pt x="18657" y="541"/>
                      <a:pt x="18865" y="766"/>
                    </a:cubicBezTo>
                    <a:cubicBezTo>
                      <a:pt x="19069" y="991"/>
                      <a:pt x="19219" y="1256"/>
                      <a:pt x="19311" y="1546"/>
                    </a:cubicBezTo>
                    <a:cubicBezTo>
                      <a:pt x="19403" y="1840"/>
                      <a:pt x="19449" y="2125"/>
                      <a:pt x="19449" y="2402"/>
                    </a:cubicBezTo>
                    <a:lnTo>
                      <a:pt x="19449" y="2580"/>
                    </a:lnTo>
                    <a:lnTo>
                      <a:pt x="19988" y="2580"/>
                    </a:lnTo>
                    <a:close/>
                    <a:moveTo>
                      <a:pt x="6067" y="7968"/>
                    </a:moveTo>
                    <a:lnTo>
                      <a:pt x="2180" y="7968"/>
                    </a:lnTo>
                    <a:lnTo>
                      <a:pt x="2180" y="11444"/>
                    </a:lnTo>
                    <a:lnTo>
                      <a:pt x="6067" y="11444"/>
                    </a:lnTo>
                    <a:lnTo>
                      <a:pt x="6067" y="7968"/>
                    </a:lnTo>
                    <a:close/>
                    <a:moveTo>
                      <a:pt x="6067" y="11976"/>
                    </a:moveTo>
                    <a:lnTo>
                      <a:pt x="2180" y="11976"/>
                    </a:lnTo>
                    <a:lnTo>
                      <a:pt x="2180" y="15452"/>
                    </a:lnTo>
                    <a:lnTo>
                      <a:pt x="6067" y="15452"/>
                    </a:lnTo>
                    <a:lnTo>
                      <a:pt x="6067" y="11976"/>
                    </a:lnTo>
                    <a:close/>
                    <a:moveTo>
                      <a:pt x="6067" y="15976"/>
                    </a:moveTo>
                    <a:lnTo>
                      <a:pt x="2180" y="15976"/>
                    </a:lnTo>
                    <a:lnTo>
                      <a:pt x="2180" y="19423"/>
                    </a:lnTo>
                    <a:lnTo>
                      <a:pt x="6067" y="19423"/>
                    </a:lnTo>
                    <a:lnTo>
                      <a:pt x="6067" y="15976"/>
                    </a:lnTo>
                    <a:close/>
                    <a:moveTo>
                      <a:pt x="3755" y="5543"/>
                    </a:moveTo>
                    <a:cubicBezTo>
                      <a:pt x="3755" y="6068"/>
                      <a:pt x="4103" y="6324"/>
                      <a:pt x="4800" y="6324"/>
                    </a:cubicBezTo>
                    <a:cubicBezTo>
                      <a:pt x="5499" y="6324"/>
                      <a:pt x="5848" y="6068"/>
                      <a:pt x="5848" y="5543"/>
                    </a:cubicBezTo>
                    <a:lnTo>
                      <a:pt x="5848" y="2399"/>
                    </a:lnTo>
                    <a:cubicBezTo>
                      <a:pt x="5848" y="1878"/>
                      <a:pt x="5499" y="1613"/>
                      <a:pt x="4800" y="1613"/>
                    </a:cubicBezTo>
                    <a:cubicBezTo>
                      <a:pt x="4103" y="1613"/>
                      <a:pt x="3755" y="1878"/>
                      <a:pt x="3755" y="2399"/>
                    </a:cubicBezTo>
                    <a:lnTo>
                      <a:pt x="3755" y="5543"/>
                    </a:lnTo>
                    <a:close/>
                    <a:moveTo>
                      <a:pt x="10535" y="7968"/>
                    </a:moveTo>
                    <a:lnTo>
                      <a:pt x="6608" y="7968"/>
                    </a:lnTo>
                    <a:lnTo>
                      <a:pt x="6608" y="11444"/>
                    </a:lnTo>
                    <a:lnTo>
                      <a:pt x="10535" y="11444"/>
                    </a:lnTo>
                    <a:lnTo>
                      <a:pt x="10535" y="7968"/>
                    </a:lnTo>
                    <a:close/>
                    <a:moveTo>
                      <a:pt x="10535" y="11976"/>
                    </a:moveTo>
                    <a:lnTo>
                      <a:pt x="6608" y="11976"/>
                    </a:lnTo>
                    <a:lnTo>
                      <a:pt x="6608" y="15452"/>
                    </a:lnTo>
                    <a:lnTo>
                      <a:pt x="10535" y="15452"/>
                    </a:lnTo>
                    <a:lnTo>
                      <a:pt x="10535" y="11976"/>
                    </a:lnTo>
                    <a:close/>
                    <a:moveTo>
                      <a:pt x="10535" y="15976"/>
                    </a:moveTo>
                    <a:lnTo>
                      <a:pt x="6608" y="15976"/>
                    </a:lnTo>
                    <a:lnTo>
                      <a:pt x="6608" y="19423"/>
                    </a:lnTo>
                    <a:lnTo>
                      <a:pt x="10535" y="19423"/>
                    </a:lnTo>
                    <a:lnTo>
                      <a:pt x="10535" y="15976"/>
                    </a:lnTo>
                    <a:close/>
                    <a:moveTo>
                      <a:pt x="9775" y="5543"/>
                    </a:moveTo>
                    <a:cubicBezTo>
                      <a:pt x="9775" y="5826"/>
                      <a:pt x="9850" y="6027"/>
                      <a:pt x="9997" y="6145"/>
                    </a:cubicBezTo>
                    <a:cubicBezTo>
                      <a:pt x="10144" y="6269"/>
                      <a:pt x="10406" y="6324"/>
                      <a:pt x="10783" y="6324"/>
                    </a:cubicBezTo>
                    <a:cubicBezTo>
                      <a:pt x="11160" y="6324"/>
                      <a:pt x="11428" y="6263"/>
                      <a:pt x="11589" y="6140"/>
                    </a:cubicBezTo>
                    <a:cubicBezTo>
                      <a:pt x="11750" y="6016"/>
                      <a:pt x="11831" y="5820"/>
                      <a:pt x="11831" y="5544"/>
                    </a:cubicBezTo>
                    <a:lnTo>
                      <a:pt x="11831" y="2399"/>
                    </a:lnTo>
                    <a:cubicBezTo>
                      <a:pt x="11831" y="2128"/>
                      <a:pt x="11750" y="1933"/>
                      <a:pt x="11589" y="1803"/>
                    </a:cubicBezTo>
                    <a:cubicBezTo>
                      <a:pt x="11428" y="1673"/>
                      <a:pt x="11160" y="1613"/>
                      <a:pt x="10783" y="1613"/>
                    </a:cubicBezTo>
                    <a:cubicBezTo>
                      <a:pt x="10406" y="1613"/>
                      <a:pt x="10144" y="1679"/>
                      <a:pt x="9997" y="1814"/>
                    </a:cubicBezTo>
                    <a:cubicBezTo>
                      <a:pt x="9850" y="1944"/>
                      <a:pt x="9775" y="2140"/>
                      <a:pt x="9775" y="2399"/>
                    </a:cubicBezTo>
                    <a:lnTo>
                      <a:pt x="9775" y="5543"/>
                    </a:lnTo>
                    <a:close/>
                    <a:moveTo>
                      <a:pt x="14986" y="7968"/>
                    </a:moveTo>
                    <a:lnTo>
                      <a:pt x="11074" y="7968"/>
                    </a:lnTo>
                    <a:lnTo>
                      <a:pt x="11074" y="11444"/>
                    </a:lnTo>
                    <a:lnTo>
                      <a:pt x="14986" y="11444"/>
                    </a:lnTo>
                    <a:lnTo>
                      <a:pt x="14986" y="7968"/>
                    </a:lnTo>
                    <a:close/>
                    <a:moveTo>
                      <a:pt x="14986" y="11976"/>
                    </a:moveTo>
                    <a:lnTo>
                      <a:pt x="11074" y="11976"/>
                    </a:lnTo>
                    <a:lnTo>
                      <a:pt x="11074" y="15452"/>
                    </a:lnTo>
                    <a:lnTo>
                      <a:pt x="14986" y="15452"/>
                    </a:lnTo>
                    <a:lnTo>
                      <a:pt x="14986" y="11976"/>
                    </a:lnTo>
                    <a:close/>
                    <a:moveTo>
                      <a:pt x="14986" y="15976"/>
                    </a:moveTo>
                    <a:lnTo>
                      <a:pt x="11074" y="15976"/>
                    </a:lnTo>
                    <a:lnTo>
                      <a:pt x="11074" y="19423"/>
                    </a:lnTo>
                    <a:lnTo>
                      <a:pt x="14986" y="19423"/>
                    </a:lnTo>
                    <a:lnTo>
                      <a:pt x="14986" y="15976"/>
                    </a:lnTo>
                    <a:close/>
                    <a:moveTo>
                      <a:pt x="19423" y="7968"/>
                    </a:moveTo>
                    <a:lnTo>
                      <a:pt x="15522" y="7968"/>
                    </a:lnTo>
                    <a:lnTo>
                      <a:pt x="15522" y="11444"/>
                    </a:lnTo>
                    <a:lnTo>
                      <a:pt x="19423" y="11444"/>
                    </a:lnTo>
                    <a:lnTo>
                      <a:pt x="19423" y="7968"/>
                    </a:lnTo>
                    <a:close/>
                    <a:moveTo>
                      <a:pt x="19423" y="11976"/>
                    </a:moveTo>
                    <a:lnTo>
                      <a:pt x="15522" y="11976"/>
                    </a:lnTo>
                    <a:lnTo>
                      <a:pt x="15522" y="15452"/>
                    </a:lnTo>
                    <a:lnTo>
                      <a:pt x="19423" y="15452"/>
                    </a:lnTo>
                    <a:lnTo>
                      <a:pt x="19423" y="11976"/>
                    </a:lnTo>
                    <a:close/>
                    <a:moveTo>
                      <a:pt x="19423" y="15976"/>
                    </a:moveTo>
                    <a:lnTo>
                      <a:pt x="15522" y="15976"/>
                    </a:lnTo>
                    <a:lnTo>
                      <a:pt x="15522" y="19423"/>
                    </a:lnTo>
                    <a:lnTo>
                      <a:pt x="19423" y="19423"/>
                    </a:lnTo>
                    <a:lnTo>
                      <a:pt x="19423" y="15976"/>
                    </a:lnTo>
                    <a:close/>
                    <a:moveTo>
                      <a:pt x="15758" y="5543"/>
                    </a:moveTo>
                    <a:cubicBezTo>
                      <a:pt x="15758" y="6068"/>
                      <a:pt x="16106" y="6324"/>
                      <a:pt x="16806" y="6324"/>
                    </a:cubicBezTo>
                    <a:cubicBezTo>
                      <a:pt x="17503" y="6324"/>
                      <a:pt x="17848" y="6068"/>
                      <a:pt x="17840" y="5543"/>
                    </a:cubicBezTo>
                    <a:lnTo>
                      <a:pt x="17840" y="2399"/>
                    </a:lnTo>
                    <a:cubicBezTo>
                      <a:pt x="17840" y="1878"/>
                      <a:pt x="17494" y="1613"/>
                      <a:pt x="16806" y="1613"/>
                    </a:cubicBezTo>
                    <a:cubicBezTo>
                      <a:pt x="16106" y="1613"/>
                      <a:pt x="15758" y="1878"/>
                      <a:pt x="15758" y="2399"/>
                    </a:cubicBezTo>
                    <a:lnTo>
                      <a:pt x="15758" y="5543"/>
                    </a:lnTo>
                    <a:close/>
                    <a:moveTo>
                      <a:pt x="15758" y="5543"/>
                    </a:move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0" tIns="0" rIns="0" bIns="0"/>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2800">
                  <a:solidFill>
                    <a:srgbClr val="0070C0"/>
                  </a:solidFill>
                </a:endParaRPr>
              </a:p>
            </p:txBody>
          </p:sp>
          <p:sp>
            <p:nvSpPr>
              <p:cNvPr id="54" name="AutoShape 31"/>
              <p:cNvSpPr/>
              <p:nvPr/>
            </p:nvSpPr>
            <p:spPr bwMode="auto">
              <a:xfrm>
                <a:off x="7643813" y="3540125"/>
                <a:ext cx="309562" cy="273050"/>
              </a:xfrm>
              <a:custGeom>
                <a:avLst/>
                <a:gdLst>
                  <a:gd name="T0" fmla="*/ 21600 w 21600"/>
                  <a:gd name="T1" fmla="*/ 8640 h 21600"/>
                  <a:gd name="T2" fmla="*/ 10800 w 21600"/>
                  <a:gd name="T3" fmla="*/ 0 h 21600"/>
                  <a:gd name="T4" fmla="*/ 0 w 21600"/>
                  <a:gd name="T5" fmla="*/ 8640 h 21600"/>
                  <a:gd name="T6" fmla="*/ 5876 w 21600"/>
                  <a:gd name="T7" fmla="*/ 16380 h 21600"/>
                  <a:gd name="T8" fmla="*/ 3335 w 21600"/>
                  <a:gd name="T9" fmla="*/ 21600 h 21600"/>
                  <a:gd name="T10" fmla="*/ 11435 w 21600"/>
                  <a:gd name="T11" fmla="*/ 17280 h 21600"/>
                  <a:gd name="T12" fmla="*/ 21600 w 21600"/>
                  <a:gd name="T13" fmla="*/ 8640 h 21600"/>
                  <a:gd name="T14" fmla="*/ 21600 w 21600"/>
                  <a:gd name="T15" fmla="*/ 8640 h 216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600" h="21600">
                    <a:moveTo>
                      <a:pt x="21600" y="8640"/>
                    </a:moveTo>
                    <a:cubicBezTo>
                      <a:pt x="21600" y="3960"/>
                      <a:pt x="16676" y="0"/>
                      <a:pt x="10800" y="0"/>
                    </a:cubicBezTo>
                    <a:cubicBezTo>
                      <a:pt x="4765" y="0"/>
                      <a:pt x="0" y="3960"/>
                      <a:pt x="0" y="8640"/>
                    </a:cubicBezTo>
                    <a:cubicBezTo>
                      <a:pt x="0" y="12060"/>
                      <a:pt x="2382" y="14940"/>
                      <a:pt x="5876" y="16380"/>
                    </a:cubicBezTo>
                    <a:cubicBezTo>
                      <a:pt x="6035" y="17280"/>
                      <a:pt x="5718" y="19080"/>
                      <a:pt x="3335" y="21600"/>
                    </a:cubicBezTo>
                    <a:cubicBezTo>
                      <a:pt x="3335" y="21600"/>
                      <a:pt x="8576" y="19980"/>
                      <a:pt x="11435" y="17280"/>
                    </a:cubicBezTo>
                    <a:cubicBezTo>
                      <a:pt x="17153" y="16920"/>
                      <a:pt x="21600" y="13140"/>
                      <a:pt x="21600" y="8640"/>
                    </a:cubicBezTo>
                    <a:close/>
                    <a:moveTo>
                      <a:pt x="21600" y="8640"/>
                    </a:moveTo>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lIns="0" tIns="0" rIns="0" bIns="0"/>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sz="2800">
                  <a:solidFill>
                    <a:srgbClr val="0070C0"/>
                  </a:solidFill>
                </a:endParaRPr>
              </a:p>
            </p:txBody>
          </p:sp>
          <p:sp>
            <p:nvSpPr>
              <p:cNvPr id="55" name="TextBox 13@|17FFC:16777215|FBC:16777215|LFC:16777215|LBC:16777215"/>
              <p:cNvSpPr txBox="1">
                <a:spLocks noChangeArrowheads="1"/>
              </p:cNvSpPr>
              <p:nvPr/>
            </p:nvSpPr>
            <p:spPr bwMode="auto">
              <a:xfrm>
                <a:off x="7873206" y="2248792"/>
                <a:ext cx="1952625" cy="379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spcBef>
                    <a:spcPct val="20000"/>
                  </a:spcBef>
                </a:pPr>
                <a:r>
                  <a:rPr lang="zh-CN" altLang="en-US" sz="2800" b="1" dirty="0">
                    <a:solidFill>
                      <a:srgbClr val="0070C0"/>
                    </a:solidFill>
                    <a:latin typeface="Arial" panose="020B0604020202020204" pitchFamily="34" charset="0"/>
                    <a:ea typeface="微软雅黑" panose="020B0503020204020204" pitchFamily="34" charset="-122"/>
                    <a:sym typeface="Arial" panose="020B0604020202020204" pitchFamily="34" charset="0"/>
                  </a:rPr>
                  <a:t>建材</a:t>
                </a:r>
                <a:endParaRPr lang="en-US" altLang="zh-CN" sz="2800" b="1" dirty="0">
                  <a:solidFill>
                    <a:srgbClr val="0070C0"/>
                  </a:solidFill>
                  <a:latin typeface="Arial" panose="020B0604020202020204" pitchFamily="34" charset="0"/>
                  <a:ea typeface="微软雅黑" panose="020B0503020204020204" pitchFamily="34" charset="-122"/>
                  <a:sym typeface="Arial" panose="020B0604020202020204" pitchFamily="34" charset="0"/>
                </a:endParaRPr>
              </a:p>
            </p:txBody>
          </p:sp>
          <p:sp>
            <p:nvSpPr>
              <p:cNvPr id="56" name="TextBox 13@|17FFC:16777215|FBC:16777215|LFC:16777215|LBC:16777215"/>
              <p:cNvSpPr txBox="1">
                <a:spLocks noChangeArrowheads="1"/>
              </p:cNvSpPr>
              <p:nvPr/>
            </p:nvSpPr>
            <p:spPr bwMode="auto">
              <a:xfrm>
                <a:off x="8142288" y="3464091"/>
                <a:ext cx="1952625" cy="379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spcBef>
                    <a:spcPct val="20000"/>
                  </a:spcBef>
                </a:pPr>
                <a:r>
                  <a:rPr lang="zh-CN" altLang="en-US" sz="2800" b="1" dirty="0">
                    <a:solidFill>
                      <a:srgbClr val="0070C0"/>
                    </a:solidFill>
                    <a:latin typeface="Arial" panose="020B0604020202020204" pitchFamily="34" charset="0"/>
                    <a:ea typeface="微软雅黑" panose="020B0503020204020204" pitchFamily="34" charset="-122"/>
                    <a:sym typeface="Arial" panose="020B0604020202020204" pitchFamily="34" charset="0"/>
                  </a:rPr>
                  <a:t>轻工</a:t>
                </a:r>
                <a:endParaRPr lang="en-US" altLang="zh-CN" sz="2800" b="1" dirty="0">
                  <a:solidFill>
                    <a:srgbClr val="0070C0"/>
                  </a:solidFill>
                  <a:latin typeface="Arial" panose="020B0604020202020204" pitchFamily="34" charset="0"/>
                  <a:ea typeface="微软雅黑" panose="020B0503020204020204" pitchFamily="34" charset="-122"/>
                  <a:sym typeface="Arial" panose="020B0604020202020204" pitchFamily="34" charset="0"/>
                </a:endParaRPr>
              </a:p>
            </p:txBody>
          </p:sp>
          <p:sp>
            <p:nvSpPr>
              <p:cNvPr id="57" name="TextBox 13@|17FFC:16777215|FBC:16777215|LFC:16777215|LBC:16777215"/>
              <p:cNvSpPr txBox="1">
                <a:spLocks noChangeArrowheads="1"/>
              </p:cNvSpPr>
              <p:nvPr/>
            </p:nvSpPr>
            <p:spPr bwMode="auto">
              <a:xfrm>
                <a:off x="7681910" y="4549767"/>
                <a:ext cx="1989138" cy="379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spcBef>
                    <a:spcPct val="20000"/>
                  </a:spcBef>
                </a:pPr>
                <a:r>
                  <a:rPr lang="zh-CN" altLang="en-US" sz="2800" b="1" dirty="0">
                    <a:solidFill>
                      <a:srgbClr val="0070C0"/>
                    </a:solidFill>
                    <a:latin typeface="Arial" panose="020B0604020202020204" pitchFamily="34" charset="0"/>
                    <a:ea typeface="微软雅黑" panose="020B0503020204020204" pitchFamily="34" charset="-122"/>
                    <a:sym typeface="Arial" panose="020B0604020202020204" pitchFamily="34" charset="0"/>
                  </a:rPr>
                  <a:t>纺织</a:t>
                </a:r>
                <a:endParaRPr lang="en-US" altLang="zh-CN" sz="2800" b="1" dirty="0">
                  <a:solidFill>
                    <a:srgbClr val="0070C0"/>
                  </a:solidFill>
                  <a:latin typeface="Arial" panose="020B0604020202020204" pitchFamily="34" charset="0"/>
                  <a:ea typeface="微软雅黑" panose="020B0503020204020204" pitchFamily="34" charset="-122"/>
                  <a:sym typeface="Arial" panose="020B0604020202020204" pitchFamily="34" charset="0"/>
                </a:endParaRPr>
              </a:p>
            </p:txBody>
          </p:sp>
          <p:sp>
            <p:nvSpPr>
              <p:cNvPr id="58" name="TextBox 13@|17FFC:16777215|FBC:16777215|LFC:16777215|LBC:16777215"/>
              <p:cNvSpPr txBox="1">
                <a:spLocks noChangeArrowheads="1"/>
              </p:cNvSpPr>
              <p:nvPr/>
            </p:nvSpPr>
            <p:spPr bwMode="auto">
              <a:xfrm>
                <a:off x="2270189" y="2182804"/>
                <a:ext cx="1952625" cy="379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r" eaLnBrk="1" hangingPunct="1">
                  <a:spcBef>
                    <a:spcPct val="20000"/>
                  </a:spcBef>
                </a:pPr>
                <a:r>
                  <a:rPr lang="zh-CN" altLang="en-US" sz="2800" b="1" dirty="0">
                    <a:solidFill>
                      <a:srgbClr val="0070C0"/>
                    </a:solidFill>
                    <a:latin typeface="Arial" panose="020B0604020202020204" pitchFamily="34" charset="0"/>
                    <a:ea typeface="微软雅黑" panose="020B0503020204020204" pitchFamily="34" charset="-122"/>
                    <a:sym typeface="Arial" panose="020B0604020202020204" pitchFamily="34" charset="0"/>
                  </a:rPr>
                  <a:t>有色</a:t>
                </a:r>
                <a:endParaRPr lang="en-US" altLang="zh-CN" sz="2800" b="1" dirty="0">
                  <a:solidFill>
                    <a:srgbClr val="0070C0"/>
                  </a:solidFill>
                  <a:latin typeface="Arial" panose="020B0604020202020204" pitchFamily="34" charset="0"/>
                  <a:ea typeface="微软雅黑" panose="020B0503020204020204" pitchFamily="34" charset="-122"/>
                  <a:sym typeface="Arial" panose="020B0604020202020204" pitchFamily="34" charset="0"/>
                </a:endParaRPr>
              </a:p>
            </p:txBody>
          </p:sp>
          <p:sp>
            <p:nvSpPr>
              <p:cNvPr id="59" name="TextBox 13@|17FFC:16777215|FBC:16777215|LFC:16777215|LBC:16777215"/>
              <p:cNvSpPr txBox="1">
                <a:spLocks noChangeArrowheads="1"/>
              </p:cNvSpPr>
              <p:nvPr/>
            </p:nvSpPr>
            <p:spPr bwMode="auto">
              <a:xfrm>
                <a:off x="2911423" y="3587652"/>
                <a:ext cx="1039864" cy="511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r" eaLnBrk="1" hangingPunct="1">
                  <a:spcBef>
                    <a:spcPct val="20000"/>
                  </a:spcBef>
                </a:pPr>
                <a:r>
                  <a:rPr lang="zh-CN" altLang="en-US" sz="2800" b="1" dirty="0">
                    <a:solidFill>
                      <a:srgbClr val="0070C0"/>
                    </a:solidFill>
                    <a:latin typeface="Arial" panose="020B0604020202020204" pitchFamily="34" charset="0"/>
                    <a:ea typeface="微软雅黑" panose="020B0503020204020204" pitchFamily="34" charset="-122"/>
                    <a:sym typeface="Arial" panose="020B0604020202020204" pitchFamily="34" charset="0"/>
                  </a:rPr>
                  <a:t>冶金</a:t>
                </a:r>
                <a:endParaRPr lang="en-US" altLang="zh-CN" sz="2800" b="1" dirty="0">
                  <a:solidFill>
                    <a:srgbClr val="0070C0"/>
                  </a:solidFill>
                  <a:latin typeface="Arial" panose="020B0604020202020204" pitchFamily="34" charset="0"/>
                  <a:ea typeface="微软雅黑" panose="020B0503020204020204" pitchFamily="34" charset="-122"/>
                  <a:sym typeface="Arial" panose="020B0604020202020204" pitchFamily="34" charset="0"/>
                </a:endParaRPr>
              </a:p>
            </p:txBody>
          </p:sp>
          <p:sp>
            <p:nvSpPr>
              <p:cNvPr id="60" name="TextBox 13@|17FFC:16777215|FBC:16777215|LFC:16777215|LBC:16777215"/>
              <p:cNvSpPr txBox="1">
                <a:spLocks noChangeArrowheads="1"/>
              </p:cNvSpPr>
              <p:nvPr/>
            </p:nvSpPr>
            <p:spPr bwMode="auto">
              <a:xfrm>
                <a:off x="2356822" y="4587742"/>
                <a:ext cx="1952625" cy="511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r" eaLnBrk="1" hangingPunct="1">
                  <a:spcBef>
                    <a:spcPct val="20000"/>
                  </a:spcBef>
                </a:pPr>
                <a:r>
                  <a:rPr lang="zh-CN" altLang="en-US" sz="2800" b="1" dirty="0">
                    <a:solidFill>
                      <a:srgbClr val="0070C0"/>
                    </a:solidFill>
                    <a:latin typeface="Arial" panose="020B0604020202020204" pitchFamily="34" charset="0"/>
                    <a:ea typeface="微软雅黑" panose="020B0503020204020204" pitchFamily="34" charset="-122"/>
                    <a:sym typeface="Arial" panose="020B0604020202020204" pitchFamily="34" charset="0"/>
                  </a:rPr>
                  <a:t>商贸</a:t>
                </a:r>
                <a:endParaRPr lang="en-US" altLang="zh-CN" sz="2800" b="1" dirty="0">
                  <a:solidFill>
                    <a:srgbClr val="0070C0"/>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20" name="TextBox 13@|17FFC:16777215|FBC:16777215|LFC:16777215|LBC:16777215"/>
            <p:cNvSpPr txBox="1">
              <a:spLocks noChangeArrowheads="1"/>
            </p:cNvSpPr>
            <p:nvPr/>
          </p:nvSpPr>
          <p:spPr bwMode="auto">
            <a:xfrm>
              <a:off x="2680874" y="673947"/>
              <a:ext cx="213694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r" eaLnBrk="1" hangingPunct="1">
                <a:spcBef>
                  <a:spcPct val="20000"/>
                </a:spcBef>
              </a:pPr>
              <a:r>
                <a:rPr lang="zh-CN" altLang="en-US" sz="2800" b="1" dirty="0">
                  <a:solidFill>
                    <a:srgbClr val="0070C0"/>
                  </a:solidFill>
                  <a:latin typeface="Arial" panose="020B0604020202020204" pitchFamily="34" charset="0"/>
                  <a:ea typeface="微软雅黑" panose="020B0503020204020204" pitchFamily="34" charset="-122"/>
                  <a:sym typeface="Arial" panose="020B0604020202020204" pitchFamily="34" charset="0"/>
                </a:rPr>
                <a:t>机械</a:t>
              </a:r>
              <a:endParaRPr lang="en-US" altLang="zh-CN" sz="2800" b="1" dirty="0">
                <a:solidFill>
                  <a:srgbClr val="0070C0"/>
                </a:solidFill>
                <a:latin typeface="Arial" panose="020B0604020202020204" pitchFamily="34" charset="0"/>
                <a:ea typeface="微软雅黑" panose="020B0503020204020204" pitchFamily="34" charset="-122"/>
                <a:sym typeface="Arial" panose="020B0604020202020204" pitchFamily="34" charset="0"/>
              </a:endParaRPr>
            </a:p>
          </p:txBody>
        </p:sp>
        <p:sp>
          <p:nvSpPr>
            <p:cNvPr id="21" name="TextBox 13@|17FFC:16777215|FBC:16777215|LFC:16777215|LBC:16777215"/>
            <p:cNvSpPr txBox="1">
              <a:spLocks noChangeArrowheads="1"/>
            </p:cNvSpPr>
            <p:nvPr/>
          </p:nvSpPr>
          <p:spPr bwMode="auto">
            <a:xfrm>
              <a:off x="3955474" y="5656145"/>
              <a:ext cx="2176901" cy="43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zh-CN"/>
              </a:defPPr>
              <a:lvl1pPr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buFont typeface="Arial" panose="020B0604020202020204" pitchFamily="34" charset="0"/>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eaLnBrk="1" hangingPunct="1">
                <a:spcBef>
                  <a:spcPct val="20000"/>
                </a:spcBef>
              </a:pPr>
              <a:r>
                <a:rPr lang="zh-CN" altLang="en-US" sz="2800" b="1" dirty="0">
                  <a:solidFill>
                    <a:srgbClr val="0070C0"/>
                  </a:solidFill>
                  <a:latin typeface="Arial" panose="020B0604020202020204" pitchFamily="34" charset="0"/>
                  <a:ea typeface="微软雅黑" panose="020B0503020204020204" pitchFamily="34" charset="-122"/>
                  <a:sym typeface="Arial" panose="020B0604020202020204" pitchFamily="34" charset="0"/>
                </a:rPr>
                <a:t>烟草</a:t>
              </a:r>
              <a:endParaRPr lang="en-US" altLang="zh-CN" sz="2800" b="1" dirty="0">
                <a:solidFill>
                  <a:srgbClr val="0070C0"/>
                </a:solidFill>
                <a:latin typeface="Arial" panose="020B0604020202020204" pitchFamily="34" charset="0"/>
                <a:ea typeface="微软雅黑" panose="020B0503020204020204" pitchFamily="34" charset="-122"/>
                <a:sym typeface="Arial" panose="020B0604020202020204" pitchFamily="34" charset="0"/>
              </a:endParaRPr>
            </a:p>
          </p:txBody>
        </p:sp>
        <p:sp>
          <p:nvSpPr>
            <p:cNvPr id="22" name="文本框 21"/>
            <p:cNvSpPr txBox="1"/>
            <p:nvPr/>
          </p:nvSpPr>
          <p:spPr>
            <a:xfrm>
              <a:off x="3478725" y="3064474"/>
              <a:ext cx="2076772" cy="705163"/>
            </a:xfrm>
            <a:prstGeom prst="rect">
              <a:avLst/>
            </a:prstGeom>
            <a:noFill/>
          </p:spPr>
          <p:txBody>
            <a:bodyPr wrap="none" rtlCol="0">
              <a:spAutoFit/>
            </a:bodyPr>
            <a:lstStyle/>
            <a:p>
              <a:pPr algn="ctr"/>
              <a:r>
                <a:rPr lang="zh-CN" altLang="en-US" sz="2800" b="1" dirty="0">
                  <a:solidFill>
                    <a:schemeClr val="bg1"/>
                  </a:solidFill>
                  <a:latin typeface="微软雅黑" panose="020B0503020204020204" pitchFamily="34" charset="-122"/>
                  <a:ea typeface="微软雅黑" panose="020B0503020204020204" pitchFamily="34" charset="-122"/>
                </a:rPr>
                <a:t>工贸行业</a:t>
              </a:r>
            </a:p>
          </p:txBody>
        </p:sp>
      </p:gr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923678"/>
            <a:ext cx="8064896" cy="1097736"/>
          </a:xfrm>
          <a:prstGeom prst="rect">
            <a:avLst/>
          </a:prstGeom>
        </p:spPr>
        <p:txBody>
          <a:bodyPr wrap="square">
            <a:spAutoFit/>
          </a:bodyPr>
          <a:lstStyle/>
          <a:p>
            <a:pPr indent="406400" algn="just" hangingPunct="0">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p>
          <a:p>
            <a:pPr indent="360680" algn="just" hangingPunct="0"/>
            <a:r>
              <a:rPr lang="zh-CN" altLang="en-US" sz="1400" dirty="0">
                <a:latin typeface="+mn-ea"/>
              </a:rPr>
              <a:t>（</a:t>
            </a:r>
            <a:r>
              <a:rPr lang="en-US" altLang="zh-CN" sz="1400" dirty="0">
                <a:latin typeface="+mn-ea"/>
              </a:rPr>
              <a:t>1</a:t>
            </a:r>
            <a:r>
              <a:rPr lang="zh-CN" altLang="en-US" sz="1400" dirty="0">
                <a:latin typeface="+mn-ea"/>
              </a:rPr>
              <a:t>）煤气生产、回收净化、加压混合、储存、使用设施附近的会议室、活动室、休息室、操作室、交接班室、更衣室未设置固定式一氧化碳浓度监测报警装置。</a:t>
            </a:r>
          </a:p>
          <a:p>
            <a:pPr indent="450850" algn="just" hangingPunct="0"/>
            <a:r>
              <a:rPr lang="zh-CN" altLang="en-US" sz="1400" b="1" dirty="0">
                <a:latin typeface="+mn-ea"/>
              </a:rPr>
              <a:t>注</a:t>
            </a:r>
            <a:r>
              <a:rPr lang="zh-CN" altLang="en-US" sz="1400" dirty="0">
                <a:latin typeface="+mn-ea"/>
              </a:rPr>
              <a:t>：本项不适用厂区煤气输配管道旁侧设置</a:t>
            </a:r>
            <a:r>
              <a:rPr lang="zh-CN" altLang="en-US" sz="1400" dirty="0" smtClean="0">
                <a:latin typeface="+mn-ea"/>
              </a:rPr>
              <a:t>的</a:t>
            </a:r>
            <a:r>
              <a:rPr lang="en-US" altLang="zh-CN" sz="1400" dirty="0" smtClean="0">
                <a:latin typeface="+mn-ea"/>
              </a:rPr>
              <a:t>6</a:t>
            </a:r>
            <a:r>
              <a:rPr lang="zh-CN" altLang="en-US" sz="1400" dirty="0" smtClean="0">
                <a:latin typeface="+mn-ea"/>
              </a:rPr>
              <a:t>类</a:t>
            </a:r>
            <a:r>
              <a:rPr lang="zh-CN" altLang="en-US" sz="1400" dirty="0">
                <a:latin typeface="+mn-ea"/>
              </a:rPr>
              <a:t>人员聚集场所。</a:t>
            </a:r>
          </a:p>
        </p:txBody>
      </p:sp>
      <p:sp>
        <p:nvSpPr>
          <p:cNvPr id="8" name="文本框 7"/>
          <p:cNvSpPr txBox="1"/>
          <p:nvPr/>
        </p:nvSpPr>
        <p:spPr>
          <a:xfrm>
            <a:off x="498763" y="3621234"/>
            <a:ext cx="1345175" cy="584775"/>
          </a:xfrm>
          <a:prstGeom prst="rect">
            <a:avLst/>
          </a:prstGeom>
          <a:noFill/>
        </p:spPr>
        <p:txBody>
          <a:bodyPr wrap="square">
            <a:spAutoFit/>
          </a:bodyPr>
          <a:lstStyle/>
          <a:p>
            <a:r>
              <a:rPr lang="zh-CN" altLang="en-US" sz="1600" dirty="0">
                <a:solidFill>
                  <a:srgbClr val="0070C0"/>
                </a:solidFill>
              </a:rPr>
              <a:t>转炉主控室设置报警器</a:t>
            </a:r>
          </a:p>
        </p:txBody>
      </p:sp>
      <p:sp>
        <p:nvSpPr>
          <p:cNvPr id="10" name="文本框 9"/>
          <p:cNvSpPr txBox="1"/>
          <p:nvPr/>
        </p:nvSpPr>
        <p:spPr>
          <a:xfrm>
            <a:off x="7236296" y="3629026"/>
            <a:ext cx="1458705" cy="584775"/>
          </a:xfrm>
          <a:prstGeom prst="rect">
            <a:avLst/>
          </a:prstGeom>
          <a:noFill/>
        </p:spPr>
        <p:txBody>
          <a:bodyPr wrap="square">
            <a:spAutoFit/>
          </a:bodyPr>
          <a:lstStyle/>
          <a:p>
            <a:r>
              <a:rPr lang="zh-CN" altLang="en-US" sz="1600" dirty="0">
                <a:solidFill>
                  <a:srgbClr val="0070C0"/>
                </a:solidFill>
              </a:rPr>
              <a:t>安装固定式一氧化碳报警仪</a:t>
            </a:r>
          </a:p>
        </p:txBody>
      </p:sp>
      <p:sp>
        <p:nvSpPr>
          <p:cNvPr id="9" name="矩形 8"/>
          <p:cNvSpPr/>
          <p:nvPr/>
        </p:nvSpPr>
        <p:spPr>
          <a:xfrm>
            <a:off x="467544" y="742119"/>
            <a:ext cx="8064896" cy="1181559"/>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a:t>（六）煤气生产、回收净化、加压混合、储存、使用设施附近的会议室、活动室、休息室、操作室、交接班室、更衣室等</a:t>
            </a:r>
            <a:r>
              <a:rPr lang="en-US" altLang="zh-CN" sz="1600" dirty="0"/>
              <a:t>6</a:t>
            </a:r>
            <a:r>
              <a:rPr lang="zh-CN" altLang="en-US" sz="1600" dirty="0"/>
              <a:t>类人员聚集场所，以及可能发生煤气泄漏、积聚的场所和部位未设置固定式一氧化碳浓度监测报警装置，或者监测数据未接入</a:t>
            </a:r>
            <a:r>
              <a:rPr lang="en-US" altLang="zh-CN" sz="1600" dirty="0"/>
              <a:t>24</a:t>
            </a:r>
            <a:r>
              <a:rPr lang="zh-CN" altLang="en-US" sz="1600" dirty="0"/>
              <a:t>小时有人值守</a:t>
            </a:r>
            <a:r>
              <a:rPr lang="zh-CN" altLang="en-US" sz="1600" dirty="0" smtClean="0"/>
              <a:t>场所</a:t>
            </a:r>
            <a:endParaRPr lang="zh-CN" altLang="zh-CN" sz="1600" dirty="0"/>
          </a:p>
        </p:txBody>
      </p:sp>
      <p:pic>
        <p:nvPicPr>
          <p:cNvPr id="3" name="图片 2"/>
          <p:cNvPicPr>
            <a:picLocks noChangeAspect="1"/>
          </p:cNvPicPr>
          <p:nvPr/>
        </p:nvPicPr>
        <p:blipFill>
          <a:blip r:embed="rId3"/>
          <a:stretch>
            <a:fillRect/>
          </a:stretch>
        </p:blipFill>
        <p:spPr>
          <a:xfrm>
            <a:off x="1829773" y="3021414"/>
            <a:ext cx="2407604" cy="1800000"/>
          </a:xfrm>
          <a:prstGeom prst="rect">
            <a:avLst/>
          </a:prstGeom>
        </p:spPr>
      </p:pic>
      <p:pic>
        <p:nvPicPr>
          <p:cNvPr id="7" name="图片 6"/>
          <p:cNvPicPr>
            <a:picLocks noChangeAspect="1"/>
          </p:cNvPicPr>
          <p:nvPr/>
        </p:nvPicPr>
        <p:blipFill>
          <a:blip r:embed="rId4"/>
          <a:stretch>
            <a:fillRect/>
          </a:stretch>
        </p:blipFill>
        <p:spPr>
          <a:xfrm>
            <a:off x="5004048" y="3021414"/>
            <a:ext cx="2125553" cy="1800000"/>
          </a:xfrm>
          <a:prstGeom prst="rect">
            <a:avLst/>
          </a:prstGeom>
        </p:spPr>
      </p:pic>
      <p:pic>
        <p:nvPicPr>
          <p:cNvPr id="11" name="图片 10"/>
          <p:cNvPicPr>
            <a:picLocks noChangeAspect="1"/>
          </p:cNvPicPr>
          <p:nvPr/>
        </p:nvPicPr>
        <p:blipFill>
          <a:blip r:embed="rId5"/>
          <a:stretch>
            <a:fillRect/>
          </a:stretch>
        </p:blipFill>
        <p:spPr>
          <a:xfrm>
            <a:off x="5076056" y="3066403"/>
            <a:ext cx="357750" cy="357333"/>
          </a:xfrm>
          <a:prstGeom prst="rect">
            <a:avLst/>
          </a:prstGeom>
        </p:spPr>
      </p:pic>
      <p:pic>
        <p:nvPicPr>
          <p:cNvPr id="12" name="图片 11"/>
          <p:cNvPicPr>
            <a:picLocks noChangeAspect="1"/>
          </p:cNvPicPr>
          <p:nvPr/>
        </p:nvPicPr>
        <p:blipFill>
          <a:blip r:embed="rId5"/>
          <a:stretch>
            <a:fillRect/>
          </a:stretch>
        </p:blipFill>
        <p:spPr>
          <a:xfrm>
            <a:off x="1907704" y="3105237"/>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921964"/>
            <a:ext cx="8064896" cy="1097736"/>
          </a:xfrm>
          <a:prstGeom prst="rect">
            <a:avLst/>
          </a:prstGeom>
        </p:spPr>
        <p:txBody>
          <a:bodyPr wrap="square">
            <a:spAutoFit/>
          </a:bodyPr>
          <a:lstStyle/>
          <a:p>
            <a:pPr indent="406400" algn="just" hangingPunct="0">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p>
          <a:p>
            <a:pPr indent="406400" algn="just" hangingPunct="0"/>
            <a:r>
              <a:rPr lang="zh-CN" altLang="en-US" sz="1400" dirty="0">
                <a:latin typeface="+mn-ea"/>
              </a:rPr>
              <a:t>（</a:t>
            </a:r>
            <a:r>
              <a:rPr lang="en-US" altLang="zh-CN" sz="1400" dirty="0">
                <a:latin typeface="+mn-ea"/>
              </a:rPr>
              <a:t>2</a:t>
            </a:r>
            <a:r>
              <a:rPr lang="zh-CN" altLang="en-US" sz="1400" dirty="0">
                <a:latin typeface="+mn-ea"/>
              </a:rPr>
              <a:t>）可能发生煤气泄漏、积聚的场所和部位，未设置固定式一氧化碳浓度监测报警装置。</a:t>
            </a:r>
          </a:p>
          <a:p>
            <a:pPr indent="406400" algn="just" hangingPunct="0"/>
            <a:r>
              <a:rPr lang="zh-CN" altLang="en-US" sz="1400" dirty="0">
                <a:latin typeface="+mn-ea"/>
              </a:rPr>
              <a:t>（</a:t>
            </a:r>
            <a:r>
              <a:rPr lang="en-US" altLang="zh-CN" sz="1400" dirty="0">
                <a:latin typeface="+mn-ea"/>
              </a:rPr>
              <a:t>3</a:t>
            </a:r>
            <a:r>
              <a:rPr lang="zh-CN" altLang="en-US" sz="1400" dirty="0">
                <a:latin typeface="+mn-ea"/>
              </a:rPr>
              <a:t>）在本项明确的</a:t>
            </a:r>
            <a:r>
              <a:rPr lang="en-US" altLang="zh-CN" sz="1400" dirty="0">
                <a:latin typeface="+mn-ea"/>
              </a:rPr>
              <a:t>6</a:t>
            </a:r>
            <a:r>
              <a:rPr lang="zh-CN" altLang="en-US" sz="1400" dirty="0">
                <a:latin typeface="+mn-ea"/>
              </a:rPr>
              <a:t>类人员聚集场所、可能发生煤气泄漏积聚的场所和部位，设置的固定式一氧化碳浓度监测报警装置实时数据，未接入</a:t>
            </a:r>
            <a:r>
              <a:rPr lang="en-US" altLang="zh-CN" sz="1400" dirty="0">
                <a:latin typeface="+mn-ea"/>
              </a:rPr>
              <a:t>24</a:t>
            </a:r>
            <a:r>
              <a:rPr lang="zh-CN" altLang="en-US" sz="1400" dirty="0">
                <a:latin typeface="+mn-ea"/>
              </a:rPr>
              <a:t>小时有人值守场所。</a:t>
            </a:r>
          </a:p>
        </p:txBody>
      </p:sp>
      <p:sp>
        <p:nvSpPr>
          <p:cNvPr id="11" name="文本框 10"/>
          <p:cNvSpPr txBox="1"/>
          <p:nvPr/>
        </p:nvSpPr>
        <p:spPr>
          <a:xfrm>
            <a:off x="1259632" y="3507854"/>
            <a:ext cx="1872208" cy="584775"/>
          </a:xfrm>
          <a:prstGeom prst="rect">
            <a:avLst/>
          </a:prstGeom>
          <a:noFill/>
        </p:spPr>
        <p:txBody>
          <a:bodyPr wrap="square">
            <a:spAutoFit/>
          </a:bodyPr>
          <a:lstStyle/>
          <a:p>
            <a:r>
              <a:rPr lang="zh-CN" altLang="en-US" sz="1600" dirty="0">
                <a:solidFill>
                  <a:srgbClr val="0070C0"/>
                </a:solidFill>
              </a:rPr>
              <a:t>一氧化碳浓度监测数据接入值班室</a:t>
            </a:r>
          </a:p>
        </p:txBody>
      </p:sp>
      <p:sp>
        <p:nvSpPr>
          <p:cNvPr id="8" name="矩形 7"/>
          <p:cNvSpPr/>
          <p:nvPr/>
        </p:nvSpPr>
        <p:spPr>
          <a:xfrm>
            <a:off x="467544" y="742119"/>
            <a:ext cx="8064896" cy="1181559"/>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a:t>（六）煤气生产、回收净化、加压混合、储存、使用设施附近的会议室、活动室、休息室、操作室、交接班室、更衣室等</a:t>
            </a:r>
            <a:r>
              <a:rPr lang="en-US" altLang="zh-CN" sz="1600" dirty="0"/>
              <a:t>6</a:t>
            </a:r>
            <a:r>
              <a:rPr lang="zh-CN" altLang="en-US" sz="1600" dirty="0"/>
              <a:t>类人员聚集场所，以及可能发生煤气泄漏、积聚的场所和部位未设置固定式一氧化碳浓度监测报警装置，或者监测数据未接入</a:t>
            </a:r>
            <a:r>
              <a:rPr lang="en-US" altLang="zh-CN" sz="1600" dirty="0"/>
              <a:t>24</a:t>
            </a:r>
            <a:r>
              <a:rPr lang="zh-CN" altLang="en-US" sz="1600" dirty="0"/>
              <a:t>小时有人值守</a:t>
            </a:r>
            <a:r>
              <a:rPr lang="zh-CN" altLang="en-US" sz="1600" dirty="0" smtClean="0"/>
              <a:t>场所</a:t>
            </a:r>
            <a:endParaRPr lang="zh-CN" altLang="zh-CN" sz="1600" dirty="0"/>
          </a:p>
        </p:txBody>
      </p:sp>
      <p:pic>
        <p:nvPicPr>
          <p:cNvPr id="3" name="图片 2"/>
          <p:cNvPicPr>
            <a:picLocks noChangeAspect="1"/>
          </p:cNvPicPr>
          <p:nvPr/>
        </p:nvPicPr>
        <p:blipFill>
          <a:blip r:embed="rId3"/>
          <a:stretch>
            <a:fillRect/>
          </a:stretch>
        </p:blipFill>
        <p:spPr>
          <a:xfrm>
            <a:off x="3275856" y="3015368"/>
            <a:ext cx="3349784" cy="1800000"/>
          </a:xfrm>
          <a:prstGeom prst="rect">
            <a:avLst/>
          </a:prstGeom>
        </p:spPr>
      </p:pic>
      <p:pic>
        <p:nvPicPr>
          <p:cNvPr id="5" name="图片 4"/>
          <p:cNvPicPr>
            <a:picLocks noChangeAspect="1"/>
          </p:cNvPicPr>
          <p:nvPr/>
        </p:nvPicPr>
        <p:blipFill>
          <a:blip r:embed="rId4"/>
          <a:stretch>
            <a:fillRect/>
          </a:stretch>
        </p:blipFill>
        <p:spPr>
          <a:xfrm>
            <a:off x="3391866" y="3088065"/>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6826" y="1923560"/>
            <a:ext cx="8065614" cy="882293"/>
          </a:xfrm>
          <a:prstGeom prst="rect">
            <a:avLst/>
          </a:prstGeom>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不判定为重大事故隐患的情形：</a:t>
            </a:r>
            <a:endParaRPr lang="en-US" altLang="zh-CN" sz="1600" b="1" dirty="0">
              <a:solidFill>
                <a:srgbClr val="002060"/>
              </a:solidFill>
              <a:latin typeface="+mn-ea"/>
              <a:cs typeface="Times New Roman" panose="02020603050405020304" charset="0"/>
            </a:endParaRPr>
          </a:p>
          <a:p>
            <a:pPr indent="406400" algn="just" hangingPunct="0"/>
            <a:r>
              <a:rPr lang="zh-CN" altLang="en-US" sz="1400" dirty="0">
                <a:latin typeface="+mn-ea"/>
              </a:rPr>
              <a:t>（</a:t>
            </a:r>
            <a:r>
              <a:rPr lang="en-US" altLang="zh-CN" sz="1400" dirty="0">
                <a:latin typeface="+mn-ea"/>
              </a:rPr>
              <a:t>1</a:t>
            </a:r>
            <a:r>
              <a:rPr lang="zh-CN" altLang="en-US" sz="1400" dirty="0">
                <a:latin typeface="+mn-ea"/>
              </a:rPr>
              <a:t>）会议室、活动室、休息室、操作室、交接班室、更衣室内部设置的无其他出入口、窗户的</a:t>
            </a:r>
            <a:r>
              <a:rPr lang="en-US" altLang="zh-CN" sz="1400" dirty="0">
                <a:latin typeface="+mn-ea"/>
              </a:rPr>
              <a:t>6</a:t>
            </a:r>
            <a:r>
              <a:rPr lang="zh-CN" altLang="en-US" sz="1400" dirty="0">
                <a:latin typeface="+mn-ea"/>
              </a:rPr>
              <a:t>类人员聚集场所，未设置固定式一氧化碳浓度监测报警装置。</a:t>
            </a:r>
          </a:p>
        </p:txBody>
      </p:sp>
      <p:sp>
        <p:nvSpPr>
          <p:cNvPr id="9" name="文本框 8"/>
          <p:cNvSpPr txBox="1"/>
          <p:nvPr/>
        </p:nvSpPr>
        <p:spPr>
          <a:xfrm>
            <a:off x="480234" y="3467393"/>
            <a:ext cx="1406626" cy="584775"/>
          </a:xfrm>
          <a:prstGeom prst="rect">
            <a:avLst/>
          </a:prstGeom>
          <a:noFill/>
        </p:spPr>
        <p:txBody>
          <a:bodyPr wrap="square">
            <a:spAutoFit/>
          </a:bodyPr>
          <a:lstStyle/>
          <a:p>
            <a:r>
              <a:rPr lang="zh-CN" altLang="en-US" sz="1600" dirty="0">
                <a:solidFill>
                  <a:srgbClr val="0070C0"/>
                </a:solidFill>
              </a:rPr>
              <a:t>无其他出口的转炉休息室 </a:t>
            </a:r>
          </a:p>
        </p:txBody>
      </p:sp>
      <p:sp>
        <p:nvSpPr>
          <p:cNvPr id="12" name="文本框 11"/>
          <p:cNvSpPr txBox="1"/>
          <p:nvPr/>
        </p:nvSpPr>
        <p:spPr>
          <a:xfrm>
            <a:off x="7097449" y="3344283"/>
            <a:ext cx="1759027" cy="830997"/>
          </a:xfrm>
          <a:prstGeom prst="rect">
            <a:avLst/>
          </a:prstGeom>
          <a:noFill/>
        </p:spPr>
        <p:txBody>
          <a:bodyPr wrap="square">
            <a:spAutoFit/>
          </a:bodyPr>
          <a:lstStyle/>
          <a:p>
            <a:r>
              <a:rPr lang="zh-CN" altLang="en-US" sz="1600" dirty="0">
                <a:solidFill>
                  <a:srgbClr val="0070C0"/>
                </a:solidFill>
              </a:rPr>
              <a:t>与转炉主控室连接无其他出口的调度室</a:t>
            </a:r>
          </a:p>
        </p:txBody>
      </p:sp>
      <p:sp>
        <p:nvSpPr>
          <p:cNvPr id="10" name="矩形 9"/>
          <p:cNvSpPr/>
          <p:nvPr/>
        </p:nvSpPr>
        <p:spPr>
          <a:xfrm>
            <a:off x="467544" y="742119"/>
            <a:ext cx="8064896" cy="1181559"/>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a:t>（六）煤气生产、回收净化、加压混合、储存、使用设施附近的会议室、活动室、休息室、操作室、交接班室、更衣室等</a:t>
            </a:r>
            <a:r>
              <a:rPr lang="en-US" altLang="zh-CN" sz="1600" dirty="0"/>
              <a:t>6</a:t>
            </a:r>
            <a:r>
              <a:rPr lang="zh-CN" altLang="en-US" sz="1600" dirty="0"/>
              <a:t>类人员聚集场所，以及可能发生煤气泄漏、积聚的场所和部位未设置固定式一氧化碳浓度监测报警装置，或者监测数据未接入</a:t>
            </a:r>
            <a:r>
              <a:rPr lang="en-US" altLang="zh-CN" sz="1600" dirty="0"/>
              <a:t>24</a:t>
            </a:r>
            <a:r>
              <a:rPr lang="zh-CN" altLang="en-US" sz="1600" dirty="0"/>
              <a:t>小时有人值守</a:t>
            </a:r>
            <a:r>
              <a:rPr lang="zh-CN" altLang="en-US" sz="1600" dirty="0" smtClean="0"/>
              <a:t>场所</a:t>
            </a:r>
            <a:endParaRPr lang="zh-CN" altLang="zh-CN" sz="1600" dirty="0"/>
          </a:p>
        </p:txBody>
      </p:sp>
      <p:pic>
        <p:nvPicPr>
          <p:cNvPr id="3" name="图片 2"/>
          <p:cNvPicPr>
            <a:picLocks noChangeAspect="1"/>
          </p:cNvPicPr>
          <p:nvPr/>
        </p:nvPicPr>
        <p:blipFill>
          <a:blip r:embed="rId3"/>
          <a:stretch>
            <a:fillRect/>
          </a:stretch>
        </p:blipFill>
        <p:spPr>
          <a:xfrm>
            <a:off x="1835696" y="2859780"/>
            <a:ext cx="2499394" cy="1800000"/>
          </a:xfrm>
          <a:prstGeom prst="rect">
            <a:avLst/>
          </a:prstGeom>
        </p:spPr>
      </p:pic>
      <p:pic>
        <p:nvPicPr>
          <p:cNvPr id="7" name="图片 6"/>
          <p:cNvPicPr>
            <a:picLocks noChangeAspect="1"/>
          </p:cNvPicPr>
          <p:nvPr/>
        </p:nvPicPr>
        <p:blipFill>
          <a:blip r:embed="rId4"/>
          <a:stretch>
            <a:fillRect/>
          </a:stretch>
        </p:blipFill>
        <p:spPr>
          <a:xfrm>
            <a:off x="4508989" y="2859780"/>
            <a:ext cx="2499394" cy="1800000"/>
          </a:xfrm>
          <a:prstGeom prst="rect">
            <a:avLst/>
          </a:prstGeom>
        </p:spPr>
      </p:pic>
      <p:pic>
        <p:nvPicPr>
          <p:cNvPr id="8" name="图片 7"/>
          <p:cNvPicPr>
            <a:picLocks noChangeAspect="1"/>
          </p:cNvPicPr>
          <p:nvPr/>
        </p:nvPicPr>
        <p:blipFill>
          <a:blip r:embed="rId5"/>
          <a:stretch>
            <a:fillRect/>
          </a:stretch>
        </p:blipFill>
        <p:spPr>
          <a:xfrm>
            <a:off x="1899739" y="2907063"/>
            <a:ext cx="357750" cy="357333"/>
          </a:xfrm>
          <a:prstGeom prst="rect">
            <a:avLst/>
          </a:prstGeom>
        </p:spPr>
      </p:pic>
      <p:pic>
        <p:nvPicPr>
          <p:cNvPr id="11" name="图片 10"/>
          <p:cNvPicPr>
            <a:picLocks noChangeAspect="1"/>
          </p:cNvPicPr>
          <p:nvPr/>
        </p:nvPicPr>
        <p:blipFill>
          <a:blip r:embed="rId5"/>
          <a:stretch>
            <a:fillRect/>
          </a:stretch>
        </p:blipFill>
        <p:spPr>
          <a:xfrm>
            <a:off x="4572000" y="2931580"/>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923678"/>
            <a:ext cx="8064896" cy="1313180"/>
          </a:xfrm>
          <a:prstGeom prst="rect">
            <a:avLst/>
          </a:prstGeom>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不判定为重大事故隐患的情形：</a:t>
            </a:r>
            <a:endParaRPr lang="en-US" altLang="zh-CN" sz="1600" b="1" dirty="0">
              <a:solidFill>
                <a:srgbClr val="002060"/>
              </a:solidFill>
              <a:latin typeface="+mn-ea"/>
              <a:cs typeface="Times New Roman" panose="02020603050405020304" charset="0"/>
            </a:endParaRPr>
          </a:p>
          <a:p>
            <a:pPr indent="360680" algn="just" hangingPunct="0"/>
            <a:r>
              <a:rPr lang="zh-CN" altLang="en-US" sz="1400" dirty="0">
                <a:latin typeface="+mn-ea"/>
              </a:rPr>
              <a:t>（</a:t>
            </a:r>
            <a:r>
              <a:rPr lang="en-US" altLang="zh-CN" sz="1400" dirty="0">
                <a:latin typeface="+mn-ea"/>
              </a:rPr>
              <a:t>2</a:t>
            </a:r>
            <a:r>
              <a:rPr lang="zh-CN" altLang="en-US" sz="1400" dirty="0">
                <a:latin typeface="+mn-ea"/>
              </a:rPr>
              <a:t>）本项判定情形（</a:t>
            </a:r>
            <a:r>
              <a:rPr lang="en-US" altLang="zh-CN" sz="1400" dirty="0">
                <a:latin typeface="+mn-ea"/>
              </a:rPr>
              <a:t>1</a:t>
            </a:r>
            <a:r>
              <a:rPr lang="zh-CN" altLang="en-US" sz="1400" dirty="0">
                <a:latin typeface="+mn-ea"/>
              </a:rPr>
              <a:t>）明确的设施现场采取无人值守操作时，无人值守区域的会议室、活动室、休息室、操作室、交接班室、更衣室，未设置固定式一氧化碳浓度监测报警装置。 </a:t>
            </a:r>
            <a:endParaRPr lang="en-US" altLang="zh-CN" sz="1400" dirty="0">
              <a:latin typeface="+mn-ea"/>
            </a:endParaRPr>
          </a:p>
          <a:p>
            <a:pPr indent="360680" algn="just" hangingPunct="0"/>
            <a:r>
              <a:rPr lang="zh-CN" altLang="en-US" sz="1400" dirty="0">
                <a:latin typeface="+mn-ea"/>
              </a:rPr>
              <a:t>（</a:t>
            </a:r>
            <a:r>
              <a:rPr lang="en-US" altLang="zh-CN" sz="1400" dirty="0">
                <a:latin typeface="+mn-ea"/>
              </a:rPr>
              <a:t>3</a:t>
            </a:r>
            <a:r>
              <a:rPr lang="zh-CN" altLang="en-US" sz="1400" dirty="0">
                <a:latin typeface="+mn-ea"/>
              </a:rPr>
              <a:t>）煤气生产、回收净化、加压混合、储存、使用设施</a:t>
            </a:r>
            <a:r>
              <a:rPr lang="en-US" altLang="zh-CN" sz="1400" dirty="0">
                <a:latin typeface="+mn-ea"/>
              </a:rPr>
              <a:t>24</a:t>
            </a:r>
            <a:r>
              <a:rPr lang="zh-CN" altLang="en-US" sz="1400" dirty="0">
                <a:latin typeface="+mn-ea"/>
              </a:rPr>
              <a:t>小时有人值守操作室内的报警装置实时数据，未接入</a:t>
            </a:r>
            <a:r>
              <a:rPr lang="en-US" altLang="zh-CN" sz="1400" dirty="0">
                <a:latin typeface="+mn-ea"/>
              </a:rPr>
              <a:t>24</a:t>
            </a:r>
            <a:r>
              <a:rPr lang="zh-CN" altLang="en-US" sz="1400" dirty="0">
                <a:latin typeface="+mn-ea"/>
              </a:rPr>
              <a:t>小时有人值守场所。</a:t>
            </a:r>
          </a:p>
        </p:txBody>
      </p:sp>
      <p:sp>
        <p:nvSpPr>
          <p:cNvPr id="6" name="矩形 5"/>
          <p:cNvSpPr/>
          <p:nvPr/>
        </p:nvSpPr>
        <p:spPr>
          <a:xfrm>
            <a:off x="467544" y="742119"/>
            <a:ext cx="8064896" cy="1181559"/>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a:t>（六）煤气生产、回收净化、加压混合、储存、使用设施附近的会议室、活动室、休息室、操作室、交接班室、更衣室等</a:t>
            </a:r>
            <a:r>
              <a:rPr lang="en-US" altLang="zh-CN" sz="1600" dirty="0"/>
              <a:t>6</a:t>
            </a:r>
            <a:r>
              <a:rPr lang="zh-CN" altLang="en-US" sz="1600" dirty="0"/>
              <a:t>类人员聚集场所，以及可能发生煤气泄漏、积聚的场所和部位未设置固定式一氧化碳浓度监测报警装置，或者监测数据未接入</a:t>
            </a:r>
            <a:r>
              <a:rPr lang="en-US" altLang="zh-CN" sz="1600" dirty="0"/>
              <a:t>24</a:t>
            </a:r>
            <a:r>
              <a:rPr lang="zh-CN" altLang="en-US" sz="1600" dirty="0"/>
              <a:t>小时有人值守</a:t>
            </a:r>
            <a:r>
              <a:rPr lang="zh-CN" altLang="en-US" sz="1600" dirty="0" smtClean="0"/>
              <a:t>场所</a:t>
            </a:r>
            <a:endParaRPr lang="zh-CN" altLang="zh-CN" sz="1600" dirty="0"/>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4478" y="1419622"/>
            <a:ext cx="8067962" cy="1313180"/>
          </a:xfrm>
          <a:prstGeom prst="rect">
            <a:avLst/>
          </a:prstGeom>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endParaRPr lang="en-US" altLang="zh-CN" sz="1600" b="1" dirty="0">
              <a:solidFill>
                <a:srgbClr val="002060"/>
              </a:solidFill>
              <a:latin typeface="+mn-ea"/>
              <a:cs typeface="Times New Roman" panose="02020603050405020304" charset="0"/>
            </a:endParaRPr>
          </a:p>
          <a:p>
            <a:pPr indent="406400" algn="just" hangingPunct="0"/>
            <a:r>
              <a:rPr lang="zh-CN" altLang="en-US" sz="1400" dirty="0">
                <a:latin typeface="+mn-ea"/>
              </a:rPr>
              <a:t>“</a:t>
            </a:r>
            <a:r>
              <a:rPr lang="zh-CN" altLang="en-US" sz="1400" b="1" dirty="0">
                <a:latin typeface="+mn-ea"/>
              </a:rPr>
              <a:t>隔断装置</a:t>
            </a:r>
            <a:r>
              <a:rPr lang="zh-CN" altLang="en-US" sz="1400" dirty="0">
                <a:latin typeface="+mn-ea"/>
              </a:rPr>
              <a:t>”是指配置在煤气管道上，用于隔断煤气，具有</a:t>
            </a:r>
            <a:r>
              <a:rPr lang="zh-CN" altLang="en-US" sz="1400" dirty="0" smtClean="0">
                <a:latin typeface="+mn-ea"/>
              </a:rPr>
              <a:t>可靠</a:t>
            </a:r>
            <a:r>
              <a:rPr lang="zh-CN" altLang="en-US" sz="1400" dirty="0">
                <a:latin typeface="+mn-ea"/>
              </a:rPr>
              <a:t>保持煤气不泄漏到隔离区域功能的装置统称。具有此功能的装置</a:t>
            </a:r>
            <a:r>
              <a:rPr lang="zh-CN" altLang="en-US" sz="1400" dirty="0" smtClean="0">
                <a:latin typeface="+mn-ea"/>
              </a:rPr>
              <a:t>，可以</a:t>
            </a:r>
            <a:r>
              <a:rPr lang="zh-CN" altLang="en-US" sz="1400" dirty="0">
                <a:latin typeface="+mn-ea"/>
              </a:rPr>
              <a:t>是独立式或者组合式的。独立式隔断装置包括全封闭式眼镜阀、阀腔注水型双闸板切断阀、阀腔注水</a:t>
            </a:r>
            <a:r>
              <a:rPr lang="zh-CN" altLang="en-US" sz="1400" dirty="0" smtClean="0">
                <a:latin typeface="+mn-ea"/>
              </a:rPr>
              <a:t>型</a:t>
            </a:r>
            <a:r>
              <a:rPr lang="en-US" altLang="zh-CN" sz="1400" dirty="0" smtClean="0">
                <a:latin typeface="+mn-ea"/>
              </a:rPr>
              <a:t>NK</a:t>
            </a:r>
            <a:r>
              <a:rPr lang="zh-CN" altLang="en-US" sz="1400" dirty="0" smtClean="0">
                <a:latin typeface="+mn-ea"/>
              </a:rPr>
              <a:t>阀</a:t>
            </a:r>
            <a:r>
              <a:rPr lang="zh-CN" altLang="en-US" sz="1400" dirty="0">
                <a:latin typeface="+mn-ea"/>
              </a:rPr>
              <a:t>；组合式隔断装置由</a:t>
            </a:r>
            <a:r>
              <a:rPr lang="zh-CN" altLang="en-US" sz="1400" dirty="0" smtClean="0">
                <a:latin typeface="+mn-ea"/>
              </a:rPr>
              <a:t>蝶阀</a:t>
            </a:r>
            <a:r>
              <a:rPr lang="zh-CN" altLang="en-US" sz="1400" dirty="0">
                <a:latin typeface="+mn-ea"/>
              </a:rPr>
              <a:t>、闸阀、球阀等切断装置和眼镜阀、盲板、</a:t>
            </a:r>
            <a:r>
              <a:rPr lang="en-US" altLang="zh-CN" sz="1400" dirty="0" smtClean="0">
                <a:latin typeface="+mn-ea"/>
              </a:rPr>
              <a:t>U/V</a:t>
            </a:r>
            <a:r>
              <a:rPr lang="zh-CN" altLang="en-US" sz="1400" dirty="0" smtClean="0">
                <a:latin typeface="+mn-ea"/>
              </a:rPr>
              <a:t>型</a:t>
            </a:r>
            <a:r>
              <a:rPr lang="zh-CN" altLang="en-US" sz="1400" dirty="0">
                <a:latin typeface="+mn-ea"/>
              </a:rPr>
              <a:t>水封等共同组成。 </a:t>
            </a:r>
          </a:p>
        </p:txBody>
      </p:sp>
      <p:sp>
        <p:nvSpPr>
          <p:cNvPr id="5" name="矩形 4"/>
          <p:cNvSpPr/>
          <p:nvPr/>
        </p:nvSpPr>
        <p:spPr>
          <a:xfrm>
            <a:off x="467544" y="742119"/>
            <a:ext cx="8064896"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a:t>（七）加热炉、煤气柜、除尘器、加压机、烘烤器等设施，以及进入车间前的煤气管道未安装隔断</a:t>
            </a:r>
            <a:r>
              <a:rPr lang="zh-CN" altLang="en-US" sz="1600" dirty="0" smtClean="0"/>
              <a:t>装置</a:t>
            </a:r>
            <a:endParaRPr lang="zh-CN" altLang="zh-CN" sz="1600" dirty="0"/>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9" name="文本框 8"/>
          <p:cNvSpPr txBox="1"/>
          <p:nvPr/>
        </p:nvSpPr>
        <p:spPr>
          <a:xfrm>
            <a:off x="2785085" y="3395386"/>
            <a:ext cx="1656903" cy="584775"/>
          </a:xfrm>
          <a:prstGeom prst="rect">
            <a:avLst/>
          </a:prstGeom>
          <a:noFill/>
        </p:spPr>
        <p:txBody>
          <a:bodyPr wrap="square">
            <a:spAutoFit/>
          </a:bodyPr>
          <a:lstStyle/>
          <a:p>
            <a:r>
              <a:rPr lang="zh-CN" altLang="en-US" sz="1600" dirty="0">
                <a:solidFill>
                  <a:srgbClr val="0070C0"/>
                </a:solidFill>
              </a:rPr>
              <a:t>煤气管道设置有效的隔断装置</a:t>
            </a:r>
          </a:p>
        </p:txBody>
      </p:sp>
      <p:sp>
        <p:nvSpPr>
          <p:cNvPr id="10" name="矩形 9"/>
          <p:cNvSpPr/>
          <p:nvPr/>
        </p:nvSpPr>
        <p:spPr>
          <a:xfrm>
            <a:off x="467544" y="1419622"/>
            <a:ext cx="8064896" cy="1313180"/>
          </a:xfrm>
          <a:prstGeom prst="rect">
            <a:avLst/>
          </a:prstGeom>
        </p:spPr>
        <p:txBody>
          <a:bodyPr wrap="square">
            <a:spAutoFit/>
          </a:bodyPr>
          <a:lstStyle/>
          <a:p>
            <a:pPr indent="406400" algn="just" hangingPunct="0">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p>
          <a:p>
            <a:pPr indent="406400" algn="just" hangingPunct="0"/>
            <a:r>
              <a:rPr lang="zh-CN" altLang="en-US" sz="1400" dirty="0" smtClean="0">
                <a:latin typeface="+mn-ea"/>
              </a:rPr>
              <a:t>（</a:t>
            </a:r>
            <a:r>
              <a:rPr lang="en-US" altLang="zh-CN" sz="1400" dirty="0" smtClean="0">
                <a:latin typeface="+mn-ea"/>
              </a:rPr>
              <a:t>1</a:t>
            </a:r>
            <a:r>
              <a:rPr lang="zh-CN" altLang="en-US" sz="1400" dirty="0">
                <a:latin typeface="+mn-ea"/>
              </a:rPr>
              <a:t>）加热炉、煤气柜、除尘器、加压机、烘烤器等煤气设施</a:t>
            </a:r>
            <a:r>
              <a:rPr lang="zh-CN" altLang="en-US" sz="1400" dirty="0" smtClean="0">
                <a:latin typeface="+mn-ea"/>
              </a:rPr>
              <a:t>的煤气</a:t>
            </a:r>
            <a:r>
              <a:rPr lang="zh-CN" altLang="en-US" sz="1400" dirty="0">
                <a:latin typeface="+mn-ea"/>
              </a:rPr>
              <a:t>管道未设置隔断装置。 </a:t>
            </a:r>
            <a:endParaRPr lang="en-US" altLang="zh-CN" sz="1400" dirty="0">
              <a:latin typeface="+mn-ea"/>
            </a:endParaRPr>
          </a:p>
          <a:p>
            <a:pPr indent="450850" algn="just" hangingPunct="0"/>
            <a:r>
              <a:rPr lang="zh-CN" altLang="en-US" sz="1400" b="1" dirty="0">
                <a:latin typeface="+mn-ea"/>
              </a:rPr>
              <a:t>注</a:t>
            </a:r>
            <a:r>
              <a:rPr lang="zh-CN" altLang="en-US" sz="1400" dirty="0">
                <a:latin typeface="+mn-ea"/>
              </a:rPr>
              <a:t>：采用切断装置和盲板组合式隔断装置时应在堵盲板处</a:t>
            </a:r>
            <a:r>
              <a:rPr lang="zh-CN" altLang="en-US" sz="1400" dirty="0" smtClean="0">
                <a:latin typeface="+mn-ea"/>
              </a:rPr>
              <a:t>设置撑</a:t>
            </a:r>
            <a:r>
              <a:rPr lang="zh-CN" altLang="en-US" sz="1400" dirty="0">
                <a:latin typeface="+mn-ea"/>
              </a:rPr>
              <a:t>铁。 </a:t>
            </a:r>
            <a:endParaRPr lang="en-US" altLang="zh-CN" sz="1400" dirty="0" smtClean="0">
              <a:latin typeface="+mn-ea"/>
            </a:endParaRPr>
          </a:p>
          <a:p>
            <a:pPr indent="450850" algn="just" hangingPunct="0"/>
            <a:r>
              <a:rPr lang="zh-CN" altLang="en-US" sz="1400" dirty="0" smtClean="0">
                <a:latin typeface="+mn-ea"/>
              </a:rPr>
              <a:t>高炉</a:t>
            </a:r>
            <a:r>
              <a:rPr lang="zh-CN" altLang="en-US" sz="1400" dirty="0">
                <a:latin typeface="+mn-ea"/>
              </a:rPr>
              <a:t>、转炉煤气净化系统涉及的重力除尘器、旋风除尘器、</a:t>
            </a:r>
            <a:r>
              <a:rPr lang="zh-CN" altLang="en-US" sz="1400" dirty="0" smtClean="0">
                <a:latin typeface="+mn-ea"/>
              </a:rPr>
              <a:t>冷却器</a:t>
            </a:r>
            <a:r>
              <a:rPr lang="zh-CN" altLang="en-US" sz="1400" dirty="0">
                <a:latin typeface="+mn-ea"/>
              </a:rPr>
              <a:t>、喷淋塔、洗涤塔、环缝清洗塔、文氏管、脱水器的进出口</a:t>
            </a:r>
            <a:r>
              <a:rPr lang="zh-CN" altLang="en-US" sz="1400" dirty="0" smtClean="0">
                <a:latin typeface="+mn-ea"/>
              </a:rPr>
              <a:t>煤气</a:t>
            </a:r>
            <a:r>
              <a:rPr lang="zh-CN" altLang="en-US" sz="1400" dirty="0">
                <a:latin typeface="+mn-ea"/>
              </a:rPr>
              <a:t>管道，按工艺特性不设隔断装置。</a:t>
            </a:r>
          </a:p>
        </p:txBody>
      </p:sp>
      <p:sp>
        <p:nvSpPr>
          <p:cNvPr id="11" name="矩形 10"/>
          <p:cNvSpPr/>
          <p:nvPr/>
        </p:nvSpPr>
        <p:spPr>
          <a:xfrm>
            <a:off x="467544" y="742119"/>
            <a:ext cx="8064896"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a:t>（七）加热炉、煤气柜、除尘器、加压机、烘烤器等设施，以及进入车间前的煤气管道未安装隔断</a:t>
            </a:r>
            <a:r>
              <a:rPr lang="zh-CN" altLang="en-US" sz="1600" dirty="0" smtClean="0"/>
              <a:t>装置</a:t>
            </a:r>
            <a:endParaRPr lang="zh-CN" altLang="zh-CN" sz="1600" dirty="0"/>
          </a:p>
        </p:txBody>
      </p:sp>
      <p:pic>
        <p:nvPicPr>
          <p:cNvPr id="3" name="图片 2"/>
          <p:cNvPicPr>
            <a:picLocks noChangeAspect="1"/>
          </p:cNvPicPr>
          <p:nvPr/>
        </p:nvPicPr>
        <p:blipFill>
          <a:blip r:embed="rId3"/>
          <a:stretch>
            <a:fillRect/>
          </a:stretch>
        </p:blipFill>
        <p:spPr>
          <a:xfrm>
            <a:off x="539552" y="2787773"/>
            <a:ext cx="2138552" cy="1800000"/>
          </a:xfrm>
          <a:prstGeom prst="rect">
            <a:avLst/>
          </a:prstGeom>
        </p:spPr>
      </p:pic>
      <p:pic>
        <p:nvPicPr>
          <p:cNvPr id="4" name="图片 3"/>
          <p:cNvPicPr>
            <a:picLocks noChangeAspect="1"/>
          </p:cNvPicPr>
          <p:nvPr/>
        </p:nvPicPr>
        <p:blipFill>
          <a:blip r:embed="rId4"/>
          <a:stretch>
            <a:fillRect/>
          </a:stretch>
        </p:blipFill>
        <p:spPr>
          <a:xfrm>
            <a:off x="4355976" y="2859782"/>
            <a:ext cx="1901495" cy="1800000"/>
          </a:xfrm>
          <a:prstGeom prst="rect">
            <a:avLst/>
          </a:prstGeom>
        </p:spPr>
      </p:pic>
      <p:pic>
        <p:nvPicPr>
          <p:cNvPr id="8" name="图片 7"/>
          <p:cNvPicPr>
            <a:picLocks noChangeAspect="1"/>
          </p:cNvPicPr>
          <p:nvPr/>
        </p:nvPicPr>
        <p:blipFill>
          <a:blip r:embed="rId5"/>
          <a:stretch>
            <a:fillRect/>
          </a:stretch>
        </p:blipFill>
        <p:spPr>
          <a:xfrm>
            <a:off x="6588224" y="2859782"/>
            <a:ext cx="1627242" cy="1800000"/>
          </a:xfrm>
          <a:prstGeom prst="rect">
            <a:avLst/>
          </a:prstGeom>
        </p:spPr>
      </p:pic>
      <p:pic>
        <p:nvPicPr>
          <p:cNvPr id="12" name="图片 11"/>
          <p:cNvPicPr>
            <a:picLocks noChangeAspect="1"/>
          </p:cNvPicPr>
          <p:nvPr/>
        </p:nvPicPr>
        <p:blipFill>
          <a:blip r:embed="rId6"/>
          <a:stretch>
            <a:fillRect/>
          </a:stretch>
        </p:blipFill>
        <p:spPr>
          <a:xfrm>
            <a:off x="6628587" y="2928687"/>
            <a:ext cx="357750" cy="357333"/>
          </a:xfrm>
          <a:prstGeom prst="rect">
            <a:avLst/>
          </a:prstGeom>
        </p:spPr>
      </p:pic>
      <p:pic>
        <p:nvPicPr>
          <p:cNvPr id="13" name="图片 12"/>
          <p:cNvPicPr>
            <a:picLocks noChangeAspect="1"/>
          </p:cNvPicPr>
          <p:nvPr/>
        </p:nvPicPr>
        <p:blipFill>
          <a:blip r:embed="rId6"/>
          <a:stretch>
            <a:fillRect/>
          </a:stretch>
        </p:blipFill>
        <p:spPr>
          <a:xfrm>
            <a:off x="4441988" y="2928687"/>
            <a:ext cx="357750" cy="357333"/>
          </a:xfrm>
          <a:prstGeom prst="rect">
            <a:avLst/>
          </a:prstGeom>
        </p:spPr>
      </p:pic>
      <p:pic>
        <p:nvPicPr>
          <p:cNvPr id="14" name="图片 13"/>
          <p:cNvPicPr>
            <a:picLocks noChangeAspect="1"/>
          </p:cNvPicPr>
          <p:nvPr/>
        </p:nvPicPr>
        <p:blipFill>
          <a:blip r:embed="rId6"/>
          <a:stretch>
            <a:fillRect/>
          </a:stretch>
        </p:blipFill>
        <p:spPr>
          <a:xfrm>
            <a:off x="589065" y="2855719"/>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419622"/>
            <a:ext cx="8316924" cy="666849"/>
          </a:xfrm>
          <a:prstGeom prst="rect">
            <a:avLst/>
          </a:prstGeom>
        </p:spPr>
        <p:txBody>
          <a:bodyPr wrap="square">
            <a:spAutoFit/>
          </a:bodyPr>
          <a:lstStyle/>
          <a:p>
            <a:pPr indent="406400" algn="just" hangingPunct="0">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p>
          <a:p>
            <a:pPr indent="406400" algn="just" hangingPunct="0"/>
            <a:r>
              <a:rPr lang="zh-CN" altLang="en-US" sz="1400" dirty="0"/>
              <a:t>（</a:t>
            </a:r>
            <a:r>
              <a:rPr lang="en-US" altLang="zh-CN" sz="1400" dirty="0">
                <a:latin typeface="+mn-ea"/>
              </a:rPr>
              <a:t>2</a:t>
            </a:r>
            <a:r>
              <a:rPr lang="zh-CN" altLang="en-US" sz="1400" dirty="0">
                <a:latin typeface="+mn-ea"/>
              </a:rPr>
              <a:t>）进入车间前的入口煤气管道，未设置隔断装置。</a:t>
            </a:r>
          </a:p>
        </p:txBody>
      </p:sp>
      <p:sp>
        <p:nvSpPr>
          <p:cNvPr id="12" name="文本框 11"/>
          <p:cNvSpPr txBox="1"/>
          <p:nvPr/>
        </p:nvSpPr>
        <p:spPr>
          <a:xfrm>
            <a:off x="1304125" y="4017089"/>
            <a:ext cx="2033855" cy="338554"/>
          </a:xfrm>
          <a:prstGeom prst="rect">
            <a:avLst/>
          </a:prstGeom>
          <a:noFill/>
        </p:spPr>
        <p:txBody>
          <a:bodyPr wrap="square">
            <a:spAutoFit/>
          </a:bodyPr>
          <a:lstStyle/>
          <a:p>
            <a:r>
              <a:rPr lang="zh-CN" altLang="en-US" sz="1600" dirty="0">
                <a:solidFill>
                  <a:srgbClr val="FF0000"/>
                </a:solidFill>
              </a:rPr>
              <a:t>未采用可靠隔断装置 </a:t>
            </a:r>
          </a:p>
        </p:txBody>
      </p:sp>
      <p:sp>
        <p:nvSpPr>
          <p:cNvPr id="14" name="文本框 13"/>
          <p:cNvSpPr txBox="1"/>
          <p:nvPr/>
        </p:nvSpPr>
        <p:spPr>
          <a:xfrm>
            <a:off x="5148064" y="4022001"/>
            <a:ext cx="1728192" cy="338554"/>
          </a:xfrm>
          <a:prstGeom prst="rect">
            <a:avLst/>
          </a:prstGeom>
          <a:noFill/>
        </p:spPr>
        <p:txBody>
          <a:bodyPr wrap="square">
            <a:spAutoFit/>
          </a:bodyPr>
          <a:lstStyle/>
          <a:p>
            <a:r>
              <a:rPr lang="zh-CN" altLang="en-US" sz="1600" dirty="0">
                <a:solidFill>
                  <a:srgbClr val="0070C0"/>
                </a:solidFill>
              </a:rPr>
              <a:t>采用盲板阀隔断</a:t>
            </a:r>
          </a:p>
        </p:txBody>
      </p:sp>
      <p:sp>
        <p:nvSpPr>
          <p:cNvPr id="9" name="矩形 8"/>
          <p:cNvSpPr/>
          <p:nvPr/>
        </p:nvSpPr>
        <p:spPr>
          <a:xfrm>
            <a:off x="467544" y="742119"/>
            <a:ext cx="8064896"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a:t>（七）加热炉、煤气柜、除尘器、加压机、烘烤器等设施，以及进入车间前的煤气管道未安装隔断</a:t>
            </a:r>
            <a:r>
              <a:rPr lang="zh-CN" altLang="en-US" sz="1600" dirty="0" smtClean="0"/>
              <a:t>装置</a:t>
            </a:r>
            <a:endParaRPr lang="zh-CN" altLang="zh-CN" sz="1600" dirty="0"/>
          </a:p>
        </p:txBody>
      </p:sp>
      <p:pic>
        <p:nvPicPr>
          <p:cNvPr id="3" name="图片 2"/>
          <p:cNvPicPr>
            <a:picLocks noChangeAspect="1"/>
          </p:cNvPicPr>
          <p:nvPr/>
        </p:nvPicPr>
        <p:blipFill>
          <a:blip r:embed="rId3"/>
          <a:stretch>
            <a:fillRect/>
          </a:stretch>
        </p:blipFill>
        <p:spPr>
          <a:xfrm>
            <a:off x="953381" y="2139702"/>
            <a:ext cx="3016279" cy="1800000"/>
          </a:xfrm>
          <a:prstGeom prst="rect">
            <a:avLst/>
          </a:prstGeom>
        </p:spPr>
      </p:pic>
      <p:pic>
        <p:nvPicPr>
          <p:cNvPr id="5" name="图片 4"/>
          <p:cNvPicPr>
            <a:picLocks noChangeAspect="1"/>
          </p:cNvPicPr>
          <p:nvPr/>
        </p:nvPicPr>
        <p:blipFill>
          <a:blip r:embed="rId4"/>
          <a:stretch>
            <a:fillRect/>
          </a:stretch>
        </p:blipFill>
        <p:spPr>
          <a:xfrm>
            <a:off x="5220072" y="2139702"/>
            <a:ext cx="1484475" cy="1800000"/>
          </a:xfrm>
          <a:prstGeom prst="rect">
            <a:avLst/>
          </a:prstGeom>
        </p:spPr>
      </p:pic>
      <p:pic>
        <p:nvPicPr>
          <p:cNvPr id="6" name="图片 5"/>
          <p:cNvPicPr>
            <a:picLocks noChangeAspect="1"/>
          </p:cNvPicPr>
          <p:nvPr/>
        </p:nvPicPr>
        <p:blipFill>
          <a:blip r:embed="rId5"/>
          <a:stretch>
            <a:fillRect/>
          </a:stretch>
        </p:blipFill>
        <p:spPr>
          <a:xfrm>
            <a:off x="1043608" y="2195304"/>
            <a:ext cx="357750" cy="357333"/>
          </a:xfrm>
          <a:prstGeom prst="rect">
            <a:avLst/>
          </a:prstGeom>
        </p:spPr>
      </p:pic>
      <p:pic>
        <p:nvPicPr>
          <p:cNvPr id="7" name="图片 6"/>
          <p:cNvPicPr>
            <a:picLocks noChangeAspect="1"/>
          </p:cNvPicPr>
          <p:nvPr/>
        </p:nvPicPr>
        <p:blipFill>
          <a:blip r:embed="rId6"/>
          <a:stretch>
            <a:fillRect/>
          </a:stretch>
        </p:blipFill>
        <p:spPr>
          <a:xfrm>
            <a:off x="5292080" y="2195304"/>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419622"/>
            <a:ext cx="8316924" cy="1097736"/>
          </a:xfrm>
          <a:prstGeom prst="rect">
            <a:avLst/>
          </a:prstGeom>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不判定为重大危险源的情形：</a:t>
            </a:r>
            <a:endParaRPr lang="en-US" altLang="zh-CN" sz="1600" b="1" dirty="0">
              <a:solidFill>
                <a:srgbClr val="002060"/>
              </a:solidFill>
              <a:latin typeface="+mn-ea"/>
              <a:cs typeface="Times New Roman" panose="02020603050405020304" charset="0"/>
            </a:endParaRPr>
          </a:p>
          <a:p>
            <a:pPr indent="406400" algn="just" hangingPunct="0"/>
            <a:r>
              <a:rPr lang="zh-CN" altLang="en-US" sz="1400" dirty="0">
                <a:latin typeface="+mn-ea"/>
              </a:rPr>
              <a:t>（</a:t>
            </a:r>
            <a:r>
              <a:rPr lang="en-US" altLang="zh-CN" sz="1400" dirty="0">
                <a:latin typeface="+mn-ea"/>
              </a:rPr>
              <a:t>1</a:t>
            </a:r>
            <a:r>
              <a:rPr lang="zh-CN" altLang="en-US" sz="1400" dirty="0">
                <a:latin typeface="+mn-ea"/>
              </a:rPr>
              <a:t>）转炉煤气净化系统负压工况的电除尘器进出口煤气管道未设置隔断装置</a:t>
            </a:r>
            <a:r>
              <a:rPr lang="zh-CN" altLang="en-US" sz="1400" dirty="0" smtClean="0">
                <a:latin typeface="+mn-ea"/>
              </a:rPr>
              <a:t>。</a:t>
            </a:r>
            <a:endParaRPr lang="en-US" altLang="zh-CN" sz="1400" dirty="0" smtClean="0">
              <a:latin typeface="+mn-ea"/>
            </a:endParaRPr>
          </a:p>
          <a:p>
            <a:pPr indent="406400" algn="just" hangingPunct="0"/>
            <a:r>
              <a:rPr lang="zh-CN" altLang="en-US" sz="1400" dirty="0">
                <a:latin typeface="+mn-ea"/>
              </a:rPr>
              <a:t>（</a:t>
            </a:r>
            <a:r>
              <a:rPr lang="en-US" altLang="zh-CN" sz="1400" dirty="0">
                <a:latin typeface="+mn-ea"/>
              </a:rPr>
              <a:t>2</a:t>
            </a:r>
            <a:r>
              <a:rPr lang="zh-CN" altLang="en-US" sz="1400" dirty="0">
                <a:latin typeface="+mn-ea"/>
              </a:rPr>
              <a:t>）直径</a:t>
            </a:r>
            <a:r>
              <a:rPr lang="zh-CN" altLang="en-US" sz="1400" dirty="0" smtClean="0">
                <a:latin typeface="+mn-ea"/>
              </a:rPr>
              <a:t>小于</a:t>
            </a:r>
            <a:r>
              <a:rPr lang="en-US" altLang="zh-CN" sz="1400" dirty="0" smtClean="0">
                <a:latin typeface="+mn-ea"/>
              </a:rPr>
              <a:t>100</a:t>
            </a:r>
            <a:r>
              <a:rPr lang="zh-CN" altLang="en-US" sz="1400" dirty="0" smtClean="0">
                <a:latin typeface="+mn-ea"/>
              </a:rPr>
              <a:t>毫米</a:t>
            </a:r>
            <a:r>
              <a:rPr lang="zh-CN" altLang="en-US" sz="1400" dirty="0">
                <a:latin typeface="+mn-ea"/>
              </a:rPr>
              <a:t>的煤气管道采用切断装置和盲板组合式隔断装置时，未在堵盲板处设置撑铁。</a:t>
            </a:r>
          </a:p>
        </p:txBody>
      </p:sp>
      <p:sp>
        <p:nvSpPr>
          <p:cNvPr id="8" name="矩形 7"/>
          <p:cNvSpPr/>
          <p:nvPr/>
        </p:nvSpPr>
        <p:spPr>
          <a:xfrm>
            <a:off x="467544" y="742119"/>
            <a:ext cx="8064896"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a:t>（七）加热炉、煤气柜、除尘器、加压机、烘烤器等设施，以及进入车间前的煤气管道未安装隔断</a:t>
            </a:r>
            <a:r>
              <a:rPr lang="zh-CN" altLang="en-US" sz="1600" dirty="0" smtClean="0"/>
              <a:t>装置</a:t>
            </a:r>
            <a:endParaRPr lang="zh-CN" altLang="zh-CN" sz="1600" dirty="0"/>
          </a:p>
        </p:txBody>
      </p:sp>
      <p:sp>
        <p:nvSpPr>
          <p:cNvPr id="6" name="矩形 5"/>
          <p:cNvSpPr/>
          <p:nvPr/>
        </p:nvSpPr>
        <p:spPr>
          <a:xfrm>
            <a:off x="1619672" y="3335758"/>
            <a:ext cx="2234575" cy="338554"/>
          </a:xfrm>
          <a:prstGeom prst="rect">
            <a:avLst/>
          </a:prstGeom>
        </p:spPr>
        <p:txBody>
          <a:bodyPr wrap="square">
            <a:spAutoFit/>
          </a:bodyPr>
          <a:lstStyle/>
          <a:p>
            <a:r>
              <a:rPr lang="zh-CN" altLang="en-US" sz="1600" dirty="0">
                <a:solidFill>
                  <a:srgbClr val="0070C0"/>
                </a:solidFill>
              </a:rPr>
              <a:t>转炉煤气干法净化</a:t>
            </a:r>
            <a:r>
              <a:rPr lang="zh-CN" altLang="en-US" sz="1600" dirty="0" smtClean="0">
                <a:solidFill>
                  <a:srgbClr val="0070C0"/>
                </a:solidFill>
              </a:rPr>
              <a:t>系统</a:t>
            </a:r>
            <a:endParaRPr lang="zh-CN" altLang="en-US" dirty="0">
              <a:solidFill>
                <a:srgbClr val="000000"/>
              </a:solidFill>
              <a:latin typeface="FZHei-B01" panose="03000509000000000000" pitchFamily="65" charset="-122"/>
              <a:ea typeface="FZHei-B01" panose="03000509000000000000" pitchFamily="65" charset="-122"/>
            </a:endParaRPr>
          </a:p>
        </p:txBody>
      </p:sp>
      <p:pic>
        <p:nvPicPr>
          <p:cNvPr id="9" name="图片 8"/>
          <p:cNvPicPr>
            <a:picLocks noChangeAspect="1"/>
          </p:cNvPicPr>
          <p:nvPr/>
        </p:nvPicPr>
        <p:blipFill>
          <a:blip r:embed="rId3"/>
          <a:stretch>
            <a:fillRect/>
          </a:stretch>
        </p:blipFill>
        <p:spPr>
          <a:xfrm>
            <a:off x="4355976" y="2540228"/>
            <a:ext cx="3244805" cy="1800000"/>
          </a:xfrm>
          <a:prstGeom prst="rect">
            <a:avLst/>
          </a:prstGeom>
        </p:spPr>
      </p:pic>
      <p:pic>
        <p:nvPicPr>
          <p:cNvPr id="10" name="图片 9"/>
          <p:cNvPicPr>
            <a:picLocks noChangeAspect="1"/>
          </p:cNvPicPr>
          <p:nvPr/>
        </p:nvPicPr>
        <p:blipFill>
          <a:blip r:embed="rId4"/>
          <a:stretch>
            <a:fillRect/>
          </a:stretch>
        </p:blipFill>
        <p:spPr>
          <a:xfrm>
            <a:off x="4447131" y="2569224"/>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635646"/>
            <a:ext cx="8064896" cy="882293"/>
          </a:xfrm>
          <a:prstGeom prst="rect">
            <a:avLst/>
          </a:prstGeom>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endParaRPr lang="en-US" altLang="zh-CN" sz="1600" b="1" dirty="0">
              <a:solidFill>
                <a:srgbClr val="002060"/>
              </a:solidFill>
              <a:latin typeface="+mn-ea"/>
              <a:cs typeface="Times New Roman" panose="02020603050405020304" charset="0"/>
            </a:endParaRPr>
          </a:p>
          <a:p>
            <a:pPr indent="360680" algn="just" hangingPunct="0"/>
            <a:r>
              <a:rPr lang="zh-CN" altLang="en-US" sz="1400" dirty="0">
                <a:latin typeface="+mn-ea"/>
              </a:rPr>
              <a:t>（</a:t>
            </a:r>
            <a:r>
              <a:rPr lang="en-US" altLang="zh-CN" sz="1400" dirty="0">
                <a:latin typeface="+mn-ea"/>
              </a:rPr>
              <a:t>1</a:t>
            </a:r>
            <a:r>
              <a:rPr lang="zh-CN" altLang="en-US" sz="1400" dirty="0">
                <a:latin typeface="+mn-ea"/>
              </a:rPr>
              <a:t>）“</a:t>
            </a:r>
            <a:r>
              <a:rPr lang="zh-CN" altLang="en-US" sz="1400" b="1" dirty="0">
                <a:latin typeface="+mn-ea"/>
              </a:rPr>
              <a:t>水封式排水器</a:t>
            </a:r>
            <a:r>
              <a:rPr lang="zh-CN" altLang="en-US" sz="1400" dirty="0">
                <a:latin typeface="+mn-ea"/>
              </a:rPr>
              <a:t>”，是指利用水柱高度克服煤气压力，</a:t>
            </a:r>
            <a:r>
              <a:rPr lang="zh-CN" altLang="en-US" sz="1400" dirty="0" smtClean="0">
                <a:latin typeface="+mn-ea"/>
              </a:rPr>
              <a:t>将煤气</a:t>
            </a:r>
            <a:r>
              <a:rPr lang="zh-CN" altLang="en-US" sz="1400" dirty="0">
                <a:latin typeface="+mn-ea"/>
              </a:rPr>
              <a:t>管道中的冷凝水、积水等通过溢流方式自动排出的装置。</a:t>
            </a:r>
            <a:r>
              <a:rPr lang="zh-CN" altLang="en-US" sz="1400" dirty="0" smtClean="0">
                <a:latin typeface="+mn-ea"/>
              </a:rPr>
              <a:t>根据排水器</a:t>
            </a:r>
            <a:r>
              <a:rPr lang="zh-CN" altLang="en-US" sz="1400" dirty="0">
                <a:latin typeface="+mn-ea"/>
              </a:rPr>
              <a:t>本体结构不同分为立式水封式排水器、卧式水封式排水器。 </a:t>
            </a:r>
            <a:endParaRPr lang="en-US" altLang="zh-CN" sz="1400" dirty="0">
              <a:latin typeface="+mn-ea"/>
            </a:endParaRPr>
          </a:p>
        </p:txBody>
      </p:sp>
      <p:sp>
        <p:nvSpPr>
          <p:cNvPr id="5" name="矩形 4"/>
          <p:cNvSpPr/>
          <p:nvPr/>
        </p:nvSpPr>
        <p:spPr>
          <a:xfrm>
            <a:off x="467544" y="742119"/>
            <a:ext cx="8064896" cy="893527"/>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a:t>（八）正压煤气输配管线水封式排水器的最高封堵煤气压力小于</a:t>
            </a:r>
            <a:r>
              <a:rPr lang="en-US" altLang="zh-CN" sz="1600" dirty="0"/>
              <a:t>30kPa</a:t>
            </a:r>
            <a:r>
              <a:rPr lang="zh-CN" altLang="en-US" sz="1600" dirty="0"/>
              <a:t>，或者同一煤气管道隔断装置的两侧共用一个排水器，</a:t>
            </a:r>
            <a:r>
              <a:rPr lang="zh-CN" altLang="en-US" sz="1600" dirty="0" smtClean="0"/>
              <a:t>或者不同</a:t>
            </a:r>
            <a:r>
              <a:rPr lang="zh-CN" altLang="en-US" sz="1600" dirty="0"/>
              <a:t>煤气管道排水器上部的排水管连通，或者不同介质的煤气</a:t>
            </a:r>
            <a:r>
              <a:rPr lang="zh-CN" altLang="en-US" sz="1600" dirty="0" smtClean="0"/>
              <a:t>管道共</a:t>
            </a:r>
            <a:r>
              <a:rPr lang="zh-CN" altLang="en-US" sz="1600" dirty="0"/>
              <a:t>用一个</a:t>
            </a:r>
            <a:r>
              <a:rPr lang="zh-CN" altLang="en-US" sz="1600" dirty="0" smtClean="0"/>
              <a:t>排水器</a:t>
            </a:r>
            <a:endParaRPr lang="zh-CN" altLang="zh-CN" sz="1600" dirty="0"/>
          </a:p>
        </p:txBody>
      </p:sp>
      <p:sp>
        <p:nvSpPr>
          <p:cNvPr id="6" name="矩形 5"/>
          <p:cNvSpPr/>
          <p:nvPr/>
        </p:nvSpPr>
        <p:spPr>
          <a:xfrm>
            <a:off x="470917" y="2514049"/>
            <a:ext cx="8064896" cy="523220"/>
          </a:xfrm>
          <a:prstGeom prst="rect">
            <a:avLst/>
          </a:prstGeom>
        </p:spPr>
        <p:txBody>
          <a:bodyPr wrap="square">
            <a:spAutoFit/>
          </a:bodyPr>
          <a:lstStyle/>
          <a:p>
            <a:pPr indent="360680" algn="just" hangingPunct="0"/>
            <a:r>
              <a:rPr lang="zh-CN" altLang="en-US" sz="1400" dirty="0" smtClean="0">
                <a:latin typeface="+mn-ea"/>
              </a:rPr>
              <a:t>（</a:t>
            </a:r>
            <a:r>
              <a:rPr lang="en-US" altLang="zh-CN" sz="1400" dirty="0">
                <a:latin typeface="+mn-ea"/>
              </a:rPr>
              <a:t>2</a:t>
            </a:r>
            <a:r>
              <a:rPr lang="zh-CN" altLang="en-US" sz="1400" dirty="0">
                <a:latin typeface="+mn-ea"/>
              </a:rPr>
              <a:t>）“</a:t>
            </a:r>
            <a:r>
              <a:rPr lang="zh-CN" altLang="en-US" sz="1400" b="1" dirty="0">
                <a:latin typeface="+mn-ea"/>
              </a:rPr>
              <a:t>最高封堵煤气压力</a:t>
            </a:r>
            <a:r>
              <a:rPr lang="zh-CN" altLang="en-US" sz="1400" dirty="0">
                <a:latin typeface="+mn-ea"/>
              </a:rPr>
              <a:t>”，是指水封式排水器自身结构</a:t>
            </a:r>
            <a:r>
              <a:rPr lang="zh-CN" altLang="en-US" sz="1400" dirty="0" smtClean="0">
                <a:latin typeface="+mn-ea"/>
              </a:rPr>
              <a:t>决定的</a:t>
            </a:r>
            <a:r>
              <a:rPr lang="zh-CN" altLang="en-US" sz="1400" dirty="0">
                <a:latin typeface="+mn-ea"/>
              </a:rPr>
              <a:t>能够封住管道中煤气的最高压力，一般</a:t>
            </a:r>
            <a:r>
              <a:rPr lang="zh-CN" altLang="en-US" sz="1400" dirty="0" smtClean="0">
                <a:latin typeface="+mn-ea"/>
              </a:rPr>
              <a:t>用</a:t>
            </a:r>
            <a:r>
              <a:rPr lang="en-US" altLang="zh-CN" sz="1400" dirty="0" smtClean="0">
                <a:latin typeface="+mn-ea"/>
              </a:rPr>
              <a:t>kPa</a:t>
            </a:r>
            <a:r>
              <a:rPr lang="zh-CN" altLang="en-US" sz="1400" dirty="0">
                <a:latin typeface="+mn-ea"/>
              </a:rPr>
              <a:t>（国际单位）表示</a:t>
            </a:r>
            <a:r>
              <a:rPr lang="zh-CN" altLang="en-US" sz="1400" dirty="0" smtClean="0">
                <a:latin typeface="+mn-ea"/>
              </a:rPr>
              <a:t>，也可用</a:t>
            </a:r>
            <a:r>
              <a:rPr lang="en-US" altLang="zh-CN" sz="1400" dirty="0" smtClean="0">
                <a:latin typeface="+mn-ea"/>
              </a:rPr>
              <a:t>mmH</a:t>
            </a:r>
            <a:r>
              <a:rPr lang="en-US" altLang="zh-CN" sz="1400" baseline="-25000" dirty="0" smtClean="0">
                <a:latin typeface="+mn-ea"/>
              </a:rPr>
              <a:t>2</a:t>
            </a:r>
            <a:r>
              <a:rPr lang="en-US" altLang="zh-CN" sz="1400" dirty="0" smtClean="0">
                <a:latin typeface="+mn-ea"/>
              </a:rPr>
              <a:t>O</a:t>
            </a:r>
            <a:r>
              <a:rPr lang="zh-CN" altLang="en-US" sz="1400" dirty="0">
                <a:latin typeface="+mn-ea"/>
              </a:rPr>
              <a:t>（水柱高度）表示。</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635646"/>
            <a:ext cx="8064896" cy="666849"/>
          </a:xfrm>
          <a:prstGeom prst="rect">
            <a:avLst/>
          </a:prstGeom>
        </p:spPr>
        <p:txBody>
          <a:bodyPr wrap="square">
            <a:spAutoFit/>
          </a:bodyPr>
          <a:lstStyle/>
          <a:p>
            <a:pPr indent="406400" algn="just" hangingPunct="0">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p>
          <a:p>
            <a:pPr indent="406400" algn="just" hangingPunct="0"/>
            <a:r>
              <a:rPr lang="zh-CN" altLang="en-US" sz="1400" dirty="0">
                <a:latin typeface="+mn-ea"/>
              </a:rPr>
              <a:t>（</a:t>
            </a:r>
            <a:r>
              <a:rPr lang="en-US" altLang="zh-CN" sz="1400" dirty="0">
                <a:latin typeface="+mn-ea"/>
              </a:rPr>
              <a:t>1</a:t>
            </a:r>
            <a:r>
              <a:rPr lang="zh-CN" altLang="en-US" sz="1400" dirty="0">
                <a:latin typeface="+mn-ea"/>
              </a:rPr>
              <a:t>）正压煤气输配管道水封式排水器的最高封堵煤气压力</a:t>
            </a:r>
            <a:r>
              <a:rPr lang="zh-CN" altLang="en-US" sz="1400" dirty="0" smtClean="0">
                <a:latin typeface="+mn-ea"/>
              </a:rPr>
              <a:t>小于</a:t>
            </a:r>
            <a:r>
              <a:rPr lang="en-US" altLang="zh-CN" sz="1400" dirty="0" smtClean="0">
                <a:latin typeface="+mn-ea"/>
              </a:rPr>
              <a:t>30kPa</a:t>
            </a:r>
            <a:r>
              <a:rPr lang="zh-CN" altLang="en-US" sz="1400" dirty="0">
                <a:latin typeface="+mn-ea"/>
              </a:rPr>
              <a:t>（</a:t>
            </a:r>
            <a:r>
              <a:rPr lang="en-US" altLang="zh-CN" sz="1400" dirty="0">
                <a:latin typeface="+mn-ea"/>
              </a:rPr>
              <a:t>3060mmH</a:t>
            </a:r>
            <a:r>
              <a:rPr lang="en-US" altLang="zh-CN" sz="1400" baseline="-25000" dirty="0">
                <a:latin typeface="+mn-ea"/>
              </a:rPr>
              <a:t>2</a:t>
            </a:r>
            <a:r>
              <a:rPr lang="en-US" altLang="zh-CN" sz="1400" dirty="0">
                <a:latin typeface="+mn-ea"/>
              </a:rPr>
              <a:t>O</a:t>
            </a:r>
            <a:r>
              <a:rPr lang="zh-CN" altLang="en-US" sz="1400" dirty="0">
                <a:latin typeface="+mn-ea"/>
              </a:rPr>
              <a:t>）。</a:t>
            </a:r>
          </a:p>
        </p:txBody>
      </p:sp>
      <p:sp>
        <p:nvSpPr>
          <p:cNvPr id="8" name="文本框 7"/>
          <p:cNvSpPr txBox="1"/>
          <p:nvPr/>
        </p:nvSpPr>
        <p:spPr>
          <a:xfrm>
            <a:off x="1632476" y="4324816"/>
            <a:ext cx="1456263" cy="338554"/>
          </a:xfrm>
          <a:prstGeom prst="rect">
            <a:avLst/>
          </a:prstGeom>
          <a:noFill/>
        </p:spPr>
        <p:txBody>
          <a:bodyPr wrap="square">
            <a:spAutoFit/>
          </a:bodyPr>
          <a:lstStyle/>
          <a:p>
            <a:r>
              <a:rPr lang="zh-CN" altLang="en-US" sz="1600" dirty="0">
                <a:solidFill>
                  <a:srgbClr val="0070C0"/>
                </a:solidFill>
              </a:rPr>
              <a:t>水封式排水器 </a:t>
            </a:r>
          </a:p>
        </p:txBody>
      </p:sp>
      <p:sp>
        <p:nvSpPr>
          <p:cNvPr id="10" name="文本框 9"/>
          <p:cNvSpPr txBox="1"/>
          <p:nvPr/>
        </p:nvSpPr>
        <p:spPr>
          <a:xfrm>
            <a:off x="4644008" y="4324816"/>
            <a:ext cx="3544495" cy="338554"/>
          </a:xfrm>
          <a:prstGeom prst="rect">
            <a:avLst/>
          </a:prstGeom>
          <a:noFill/>
        </p:spPr>
        <p:txBody>
          <a:bodyPr wrap="square">
            <a:spAutoFit/>
          </a:bodyPr>
          <a:lstStyle/>
          <a:p>
            <a:r>
              <a:rPr lang="zh-CN" altLang="en-US" sz="1600" dirty="0">
                <a:solidFill>
                  <a:srgbClr val="0070C0"/>
                </a:solidFill>
              </a:rPr>
              <a:t>最高封堵煤气压力大于 </a:t>
            </a:r>
            <a:r>
              <a:rPr lang="en-US" altLang="zh-CN" sz="1600" dirty="0">
                <a:solidFill>
                  <a:srgbClr val="0070C0"/>
                </a:solidFill>
              </a:rPr>
              <a:t>3060mmH</a:t>
            </a:r>
            <a:r>
              <a:rPr lang="en-US" altLang="zh-CN" sz="1600" baseline="-25000" dirty="0">
                <a:solidFill>
                  <a:srgbClr val="0070C0"/>
                </a:solidFill>
              </a:rPr>
              <a:t>2</a:t>
            </a:r>
            <a:r>
              <a:rPr lang="en-US" altLang="zh-CN" sz="1600" dirty="0">
                <a:solidFill>
                  <a:srgbClr val="0070C0"/>
                </a:solidFill>
              </a:rPr>
              <a:t>O</a:t>
            </a:r>
            <a:endParaRPr lang="zh-CN" altLang="en-US" sz="1600" dirty="0">
              <a:solidFill>
                <a:srgbClr val="0070C0"/>
              </a:solidFill>
            </a:endParaRPr>
          </a:p>
        </p:txBody>
      </p:sp>
      <p:sp>
        <p:nvSpPr>
          <p:cNvPr id="9" name="矩形 8"/>
          <p:cNvSpPr/>
          <p:nvPr/>
        </p:nvSpPr>
        <p:spPr>
          <a:xfrm>
            <a:off x="467544" y="742119"/>
            <a:ext cx="8064896" cy="893527"/>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a:t>（八）正压煤气输配管线水封式排水器的最高封堵煤气压力小于</a:t>
            </a:r>
            <a:r>
              <a:rPr lang="en-US" altLang="zh-CN" sz="1600" dirty="0"/>
              <a:t>30kPa</a:t>
            </a:r>
            <a:r>
              <a:rPr lang="zh-CN" altLang="en-US" sz="1600" dirty="0"/>
              <a:t>，或者同一煤气管道隔断装置的两侧共用一个排水器，</a:t>
            </a:r>
            <a:r>
              <a:rPr lang="zh-CN" altLang="en-US" sz="1600" dirty="0" smtClean="0"/>
              <a:t>或者不同</a:t>
            </a:r>
            <a:r>
              <a:rPr lang="zh-CN" altLang="en-US" sz="1600" dirty="0"/>
              <a:t>煤气管道排水器上部的排水管连通，或者不同介质的煤气</a:t>
            </a:r>
            <a:r>
              <a:rPr lang="zh-CN" altLang="en-US" sz="1600" dirty="0" smtClean="0"/>
              <a:t>管道共</a:t>
            </a:r>
            <a:r>
              <a:rPr lang="zh-CN" altLang="en-US" sz="1600" dirty="0"/>
              <a:t>用一个</a:t>
            </a:r>
            <a:r>
              <a:rPr lang="zh-CN" altLang="en-US" sz="1600" dirty="0" smtClean="0"/>
              <a:t>排水器</a:t>
            </a:r>
            <a:endParaRPr lang="zh-CN" altLang="zh-CN" sz="1600" dirty="0"/>
          </a:p>
        </p:txBody>
      </p:sp>
      <p:pic>
        <p:nvPicPr>
          <p:cNvPr id="3" name="图片 2"/>
          <p:cNvPicPr>
            <a:picLocks noChangeAspect="1"/>
          </p:cNvPicPr>
          <p:nvPr/>
        </p:nvPicPr>
        <p:blipFill>
          <a:blip r:embed="rId3"/>
          <a:stretch>
            <a:fillRect/>
          </a:stretch>
        </p:blipFill>
        <p:spPr>
          <a:xfrm>
            <a:off x="1403648" y="2329493"/>
            <a:ext cx="2209024" cy="1800000"/>
          </a:xfrm>
          <a:prstGeom prst="rect">
            <a:avLst/>
          </a:prstGeom>
        </p:spPr>
      </p:pic>
      <p:pic>
        <p:nvPicPr>
          <p:cNvPr id="7" name="图片 6"/>
          <p:cNvPicPr>
            <a:picLocks noChangeAspect="1"/>
          </p:cNvPicPr>
          <p:nvPr/>
        </p:nvPicPr>
        <p:blipFill>
          <a:blip r:embed="rId4"/>
          <a:stretch>
            <a:fillRect/>
          </a:stretch>
        </p:blipFill>
        <p:spPr>
          <a:xfrm>
            <a:off x="5004048" y="2329493"/>
            <a:ext cx="2431748" cy="1800000"/>
          </a:xfrm>
          <a:prstGeom prst="rect">
            <a:avLst/>
          </a:prstGeom>
        </p:spPr>
      </p:pic>
      <p:pic>
        <p:nvPicPr>
          <p:cNvPr id="13" name="图片 12"/>
          <p:cNvPicPr>
            <a:picLocks noChangeAspect="1"/>
          </p:cNvPicPr>
          <p:nvPr/>
        </p:nvPicPr>
        <p:blipFill>
          <a:blip r:embed="rId5"/>
          <a:stretch>
            <a:fillRect/>
          </a:stretch>
        </p:blipFill>
        <p:spPr>
          <a:xfrm>
            <a:off x="5076056" y="2374540"/>
            <a:ext cx="357750" cy="357333"/>
          </a:xfrm>
          <a:prstGeom prst="rect">
            <a:avLst/>
          </a:prstGeom>
        </p:spPr>
      </p:pic>
      <p:pic>
        <p:nvPicPr>
          <p:cNvPr id="14" name="图片 13"/>
          <p:cNvPicPr>
            <a:picLocks noChangeAspect="1"/>
          </p:cNvPicPr>
          <p:nvPr/>
        </p:nvPicPr>
        <p:blipFill>
          <a:blip r:embed="rId5"/>
          <a:stretch>
            <a:fillRect/>
          </a:stretch>
        </p:blipFill>
        <p:spPr>
          <a:xfrm>
            <a:off x="1453601" y="2374541"/>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12994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事故隐患怎么分类？</a:t>
            </a:r>
          </a:p>
        </p:txBody>
      </p:sp>
      <p:grpSp>
        <p:nvGrpSpPr>
          <p:cNvPr id="32" name="组合 31"/>
          <p:cNvGrpSpPr/>
          <p:nvPr/>
        </p:nvGrpSpPr>
        <p:grpSpPr>
          <a:xfrm>
            <a:off x="237613" y="699542"/>
            <a:ext cx="8726875" cy="3936078"/>
            <a:chOff x="-243856" y="585555"/>
            <a:chExt cx="8943588" cy="4460471"/>
          </a:xfrm>
        </p:grpSpPr>
        <p:grpSp>
          <p:nvGrpSpPr>
            <p:cNvPr id="33" name="组合 32"/>
            <p:cNvGrpSpPr/>
            <p:nvPr/>
          </p:nvGrpSpPr>
          <p:grpSpPr>
            <a:xfrm>
              <a:off x="41403" y="585555"/>
              <a:ext cx="4624465" cy="4460471"/>
              <a:chOff x="-1582" y="803421"/>
              <a:chExt cx="5077638" cy="4897574"/>
            </a:xfrm>
          </p:grpSpPr>
          <p:pic>
            <p:nvPicPr>
              <p:cNvPr id="79" name="图片 78"/>
              <p:cNvPicPr>
                <a:picLocks noChangeAspect="1"/>
              </p:cNvPicPr>
              <p:nvPr/>
            </p:nvPicPr>
            <p:blipFill>
              <a:blip r:embed="rId3"/>
              <a:stretch>
                <a:fillRect/>
              </a:stretch>
            </p:blipFill>
            <p:spPr>
              <a:xfrm>
                <a:off x="3123927" y="803421"/>
                <a:ext cx="1504627" cy="1612100"/>
              </a:xfrm>
              <a:prstGeom prst="rect">
                <a:avLst/>
              </a:prstGeom>
              <a:effectLst>
                <a:outerShdw blurRad="63500" sx="102000" sy="102000" algn="ctr" rotWithShape="0">
                  <a:prstClr val="black">
                    <a:alpha val="40000"/>
                  </a:prstClr>
                </a:outerShdw>
              </a:effectLst>
            </p:spPr>
          </p:pic>
          <p:sp>
            <p:nvSpPr>
              <p:cNvPr id="80" name="椭圆 79"/>
              <p:cNvSpPr/>
              <p:nvPr/>
            </p:nvSpPr>
            <p:spPr>
              <a:xfrm>
                <a:off x="827584" y="1268760"/>
                <a:ext cx="4248472" cy="4248472"/>
              </a:xfrm>
              <a:prstGeom prst="ellipse">
                <a:avLst/>
              </a:prstGeom>
              <a:solidFill>
                <a:sysClr val="windowText" lastClr="000000">
                  <a:lumMod val="85000"/>
                  <a:lumOff val="15000"/>
                </a:sysClr>
              </a:solidFill>
              <a:ln w="25400" cap="flat" cmpd="sng" algn="ctr">
                <a:noFill/>
                <a:prstDash val="solid"/>
              </a:ln>
              <a:effectLst>
                <a:softEdge rad="317500"/>
              </a:effectLst>
            </p:spPr>
            <p:txBody>
              <a:bodyPr rot="0" spcFirstLastPara="0" vert="horz" wrap="square" lIns="91440" tIns="45720" rIns="91440" bIns="45720" numCol="1" spcCol="0" rtlCol="0" fromWordArt="0" anchor="ctr" anchorCtr="0" forceAA="0" compatLnSpc="1">
                <a:no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endParaRPr lang="en-US" kern="0" dirty="0">
                  <a:solidFill>
                    <a:sysClr val="window" lastClr="FFFFFF"/>
                  </a:solidFill>
                  <a:latin typeface="Calibri" panose="020F0502020204030204" pitchFamily="34" charset="0"/>
                  <a:ea typeface="+mn-ea"/>
                </a:endParaRPr>
              </a:p>
            </p:txBody>
          </p:sp>
          <p:sp>
            <p:nvSpPr>
              <p:cNvPr id="81" name="椭圆 80"/>
              <p:cNvSpPr/>
              <p:nvPr/>
            </p:nvSpPr>
            <p:spPr>
              <a:xfrm>
                <a:off x="1043608" y="1484784"/>
                <a:ext cx="3816424" cy="3816424"/>
              </a:xfrm>
              <a:prstGeom prst="ellipse">
                <a:avLst/>
              </a:prstGeom>
              <a:gradFill flip="none" rotWithShape="1">
                <a:gsLst>
                  <a:gs pos="0">
                    <a:sysClr val="window" lastClr="FFFFFF"/>
                  </a:gs>
                  <a:gs pos="100000">
                    <a:sysClr val="window" lastClr="FFFFFF">
                      <a:lumMod val="95000"/>
                    </a:sysClr>
                  </a:gs>
                </a:gsLst>
                <a:path path="circle">
                  <a:fillToRect l="50000" t="50000" r="50000" b="50000"/>
                </a:path>
                <a:tileRect/>
              </a:gradFill>
              <a:ln w="25400" cap="flat" cmpd="sng" algn="ctr">
                <a:noFill/>
                <a:prstDash val="solid"/>
              </a:ln>
              <a:effectLst/>
            </p:spPr>
            <p:txBody>
              <a:bodyPr rot="0" spcFirstLastPara="0" vert="horz" wrap="square" lIns="91440" tIns="45720" rIns="91440" bIns="45720" numCol="1" spcCol="0" rtlCol="0" fromWordArt="0" anchor="ctr" anchorCtr="0" forceAA="0" compatLnSpc="1">
                <a:no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endParaRPr lang="en-US" kern="0" dirty="0">
                  <a:solidFill>
                    <a:sysClr val="window" lastClr="FFFFFF"/>
                  </a:solidFill>
                  <a:latin typeface="Calibri" panose="020F0502020204030204" pitchFamily="34" charset="0"/>
                  <a:ea typeface="+mn-ea"/>
                </a:endParaRPr>
              </a:p>
            </p:txBody>
          </p:sp>
          <p:grpSp>
            <p:nvGrpSpPr>
              <p:cNvPr id="82" name="组合 81"/>
              <p:cNvGrpSpPr/>
              <p:nvPr/>
            </p:nvGrpSpPr>
            <p:grpSpPr>
              <a:xfrm>
                <a:off x="1155129" y="1596305"/>
                <a:ext cx="3593382" cy="3593382"/>
                <a:chOff x="1259632" y="1772816"/>
                <a:chExt cx="3370340" cy="3370340"/>
              </a:xfrm>
            </p:grpSpPr>
            <p:sp>
              <p:nvSpPr>
                <p:cNvPr id="89" name="椭圆 88"/>
                <p:cNvSpPr/>
                <p:nvPr/>
              </p:nvSpPr>
              <p:spPr>
                <a:xfrm>
                  <a:off x="1259632" y="1772816"/>
                  <a:ext cx="3370340" cy="3370340"/>
                </a:xfrm>
                <a:prstGeom prst="ellipse">
                  <a:avLst/>
                </a:prstGeom>
                <a:solidFill>
                  <a:sysClr val="windowText" lastClr="000000">
                    <a:lumMod val="85000"/>
                    <a:lumOff val="15000"/>
                  </a:sysClr>
                </a:solidFill>
                <a:ln w="25400" cap="flat" cmpd="sng" algn="ctr">
                  <a:noFill/>
                  <a:prstDash val="solid"/>
                </a:ln>
                <a:effectLst>
                  <a:softEdge rad="317500"/>
                </a:effectLst>
              </p:spPr>
              <p:txBody>
                <a:bodyPr rot="0" spcFirstLastPara="0" vert="horz" wrap="square" lIns="91440" tIns="45720" rIns="91440" bIns="45720" numCol="1" spcCol="0" rtlCol="0" fromWordArt="0" anchor="ctr" anchorCtr="0" forceAA="0" compatLnSpc="1">
                  <a:no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endParaRPr lang="en-US" kern="0" dirty="0">
                    <a:solidFill>
                      <a:sysClr val="window" lastClr="FFFFFF"/>
                    </a:solidFill>
                    <a:latin typeface="Calibri" panose="020F0502020204030204" pitchFamily="34" charset="0"/>
                    <a:ea typeface="+mn-ea"/>
                  </a:endParaRPr>
                </a:p>
              </p:txBody>
            </p:sp>
            <p:sp>
              <p:nvSpPr>
                <p:cNvPr id="90" name="椭圆 89"/>
                <p:cNvSpPr/>
                <p:nvPr/>
              </p:nvSpPr>
              <p:spPr>
                <a:xfrm>
                  <a:off x="1501994" y="2015178"/>
                  <a:ext cx="2885616" cy="2885616"/>
                </a:xfrm>
                <a:prstGeom prst="ellipse">
                  <a:avLst/>
                </a:prstGeom>
                <a:gradFill flip="none" rotWithShape="1">
                  <a:gsLst>
                    <a:gs pos="30000">
                      <a:srgbClr val="71DAFF"/>
                    </a:gs>
                    <a:gs pos="100000">
                      <a:srgbClr val="0094C8"/>
                    </a:gs>
                  </a:gsLst>
                  <a:path path="circle">
                    <a:fillToRect l="50000" t="50000" r="50000" b="50000"/>
                  </a:path>
                  <a:tileRect/>
                </a:gradFill>
                <a:ln w="25400" cap="flat" cmpd="sng" algn="ctr">
                  <a:solidFill>
                    <a:srgbClr val="43CEFF"/>
                  </a:solidFill>
                  <a:prstDash val="solid"/>
                </a:ln>
                <a:effectLst>
                  <a:innerShdw blurRad="469900">
                    <a:prstClr val="black">
                      <a:alpha val="43000"/>
                    </a:prstClr>
                  </a:innerShdw>
                </a:effectLst>
              </p:spPr>
              <p:txBody>
                <a:bodyPr rot="0" spcFirstLastPara="0" vert="horz" wrap="square" lIns="91440" tIns="45720" rIns="91440" bIns="45720" numCol="1" spcCol="0" rtlCol="0" fromWordArt="0" anchor="ctr" anchorCtr="0" forceAA="0" compatLnSpc="1">
                  <a:no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endParaRPr lang="en-US" kern="0" dirty="0">
                    <a:solidFill>
                      <a:sysClr val="window" lastClr="FFFFFF"/>
                    </a:solidFill>
                    <a:latin typeface="Calibri" panose="020F0502020204030204" pitchFamily="34" charset="0"/>
                    <a:ea typeface="+mn-ea"/>
                  </a:endParaRPr>
                </a:p>
              </p:txBody>
            </p:sp>
          </p:grpSp>
          <p:grpSp>
            <p:nvGrpSpPr>
              <p:cNvPr id="83" name="组合 82"/>
              <p:cNvGrpSpPr/>
              <p:nvPr/>
            </p:nvGrpSpPr>
            <p:grpSpPr>
              <a:xfrm rot="5400000">
                <a:off x="2927538" y="1833102"/>
                <a:ext cx="28800" cy="3076580"/>
                <a:chOff x="2951819" y="1854706"/>
                <a:chExt cx="28800" cy="3076580"/>
              </a:xfrm>
            </p:grpSpPr>
            <p:sp>
              <p:nvSpPr>
                <p:cNvPr id="87" name="圆角矩形 45"/>
                <p:cNvSpPr/>
                <p:nvPr/>
              </p:nvSpPr>
              <p:spPr>
                <a:xfrm>
                  <a:off x="2951819" y="1854706"/>
                  <a:ext cx="28800" cy="1430278"/>
                </a:xfrm>
                <a:prstGeom prst="roundRect">
                  <a:avLst/>
                </a:prstGeom>
                <a:gradFill flip="none" rotWithShape="1">
                  <a:gsLst>
                    <a:gs pos="0">
                      <a:sysClr val="window" lastClr="FFFFFF">
                        <a:shade val="30000"/>
                        <a:satMod val="115000"/>
                        <a:alpha val="0"/>
                      </a:sysClr>
                    </a:gs>
                    <a:gs pos="100000">
                      <a:sysClr val="window" lastClr="FFFFFF">
                        <a:shade val="67500"/>
                        <a:satMod val="115000"/>
                        <a:alpha val="0"/>
                      </a:sysClr>
                    </a:gs>
                    <a:gs pos="28000">
                      <a:srgbClr val="F0F0F0"/>
                    </a:gs>
                    <a:gs pos="74000">
                      <a:sysClr val="window" lastClr="FFFFFF">
                        <a:shade val="100000"/>
                        <a:satMod val="115000"/>
                      </a:sysClr>
                    </a:gs>
                  </a:gsLst>
                  <a:lin ang="16200000" scaled="1"/>
                  <a:tileRect/>
                </a:gradFill>
                <a:ln w="25400" cap="flat" cmpd="sng" algn="ctr">
                  <a:noFill/>
                  <a:prstDash val="solid"/>
                </a:ln>
                <a:effectLst/>
              </p:spPr>
              <p:txBody>
                <a:bodyPr rot="0" spcFirstLastPara="0" vert="horz" wrap="square" lIns="91440" tIns="45720" rIns="91440" bIns="45720" numCol="1" spcCol="0" rtlCol="0" fromWordArt="0" anchor="ctr" anchorCtr="0" forceAA="0" compatLnSpc="1">
                  <a:no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endParaRPr lang="en-US" kern="0" dirty="0">
                    <a:solidFill>
                      <a:sysClr val="window" lastClr="FFFFFF"/>
                    </a:solidFill>
                    <a:latin typeface="Calibri" panose="020F0502020204030204" pitchFamily="34" charset="0"/>
                    <a:ea typeface="+mn-ea"/>
                  </a:endParaRPr>
                </a:p>
              </p:txBody>
            </p:sp>
            <p:sp>
              <p:nvSpPr>
                <p:cNvPr id="88" name="圆角矩形 46"/>
                <p:cNvSpPr/>
                <p:nvPr/>
              </p:nvSpPr>
              <p:spPr>
                <a:xfrm>
                  <a:off x="2951819" y="3501008"/>
                  <a:ext cx="28800" cy="1430278"/>
                </a:xfrm>
                <a:prstGeom prst="roundRect">
                  <a:avLst/>
                </a:prstGeom>
                <a:gradFill flip="none" rotWithShape="1">
                  <a:gsLst>
                    <a:gs pos="0">
                      <a:sysClr val="window" lastClr="FFFFFF">
                        <a:shade val="30000"/>
                        <a:satMod val="115000"/>
                        <a:alpha val="0"/>
                      </a:sysClr>
                    </a:gs>
                    <a:gs pos="100000">
                      <a:sysClr val="window" lastClr="FFFFFF">
                        <a:shade val="67500"/>
                        <a:satMod val="115000"/>
                        <a:alpha val="0"/>
                      </a:sysClr>
                    </a:gs>
                    <a:gs pos="28000">
                      <a:srgbClr val="F0F0F0"/>
                    </a:gs>
                    <a:gs pos="74000">
                      <a:sysClr val="window" lastClr="FFFFFF">
                        <a:shade val="100000"/>
                        <a:satMod val="115000"/>
                      </a:sysClr>
                    </a:gs>
                  </a:gsLst>
                  <a:lin ang="16200000" scaled="1"/>
                  <a:tileRect/>
                </a:gradFill>
                <a:ln w="25400" cap="flat" cmpd="sng" algn="ctr">
                  <a:noFill/>
                  <a:prstDash val="solid"/>
                </a:ln>
                <a:effectLst/>
              </p:spPr>
              <p:txBody>
                <a:bodyPr rot="0" spcFirstLastPara="0" vert="horz" wrap="square" lIns="91440" tIns="45720" rIns="91440" bIns="45720" numCol="1" spcCol="0" rtlCol="0" fromWordArt="0" anchor="ctr" anchorCtr="0" forceAA="0" compatLnSpc="1">
                  <a:no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endParaRPr lang="en-US" kern="0" dirty="0">
                    <a:solidFill>
                      <a:sysClr val="window" lastClr="FFFFFF"/>
                    </a:solidFill>
                    <a:latin typeface="Calibri" panose="020F0502020204030204" pitchFamily="34" charset="0"/>
                    <a:ea typeface="+mn-ea"/>
                  </a:endParaRPr>
                </a:p>
              </p:txBody>
            </p:sp>
          </p:grpSp>
          <p:sp>
            <p:nvSpPr>
              <p:cNvPr id="84" name="椭圆 14"/>
              <p:cNvSpPr/>
              <p:nvPr/>
            </p:nvSpPr>
            <p:spPr>
              <a:xfrm rot="18553526">
                <a:off x="1440878" y="3118563"/>
                <a:ext cx="1091542" cy="3091774"/>
              </a:xfrm>
              <a:custGeom>
                <a:avLst/>
                <a:gdLst/>
                <a:ahLst/>
                <a:cxnLst/>
                <a:rect l="l" t="t" r="r" b="b"/>
                <a:pathLst>
                  <a:path w="1091542" h="3091774">
                    <a:moveTo>
                      <a:pt x="1091542" y="10870"/>
                    </a:moveTo>
                    <a:lnTo>
                      <a:pt x="1061013" y="8435"/>
                    </a:lnTo>
                    <a:cubicBezTo>
                      <a:pt x="520081" y="8435"/>
                      <a:pt x="81569" y="701097"/>
                      <a:pt x="81569" y="1555539"/>
                    </a:cubicBezTo>
                    <a:cubicBezTo>
                      <a:pt x="81569" y="2350023"/>
                      <a:pt x="460698" y="3004635"/>
                      <a:pt x="948915" y="3091774"/>
                    </a:cubicBezTo>
                    <a:cubicBezTo>
                      <a:pt x="422065" y="3067923"/>
                      <a:pt x="0" y="2385370"/>
                      <a:pt x="0" y="1547104"/>
                    </a:cubicBezTo>
                    <a:cubicBezTo>
                      <a:pt x="0" y="692662"/>
                      <a:pt x="438512" y="1"/>
                      <a:pt x="979444" y="0"/>
                    </a:cubicBezTo>
                    <a:cubicBezTo>
                      <a:pt x="1017402" y="0"/>
                      <a:pt x="1054856" y="3411"/>
                      <a:pt x="1091542" y="10870"/>
                    </a:cubicBezTo>
                    <a:close/>
                  </a:path>
                </a:pathLst>
              </a:custGeom>
              <a:gradFill flip="none" rotWithShape="1">
                <a:gsLst>
                  <a:gs pos="54000">
                    <a:srgbClr val="0094C8">
                      <a:shade val="30000"/>
                      <a:satMod val="115000"/>
                      <a:alpha val="0"/>
                    </a:srgbClr>
                  </a:gs>
                  <a:gs pos="0">
                    <a:srgbClr val="0094C8">
                      <a:shade val="100000"/>
                      <a:satMod val="115000"/>
                    </a:srgbClr>
                  </a:gs>
                </a:gsLst>
                <a:lin ang="0" scaled="1"/>
                <a:tileRect/>
              </a:gradFill>
              <a:ln w="25400" cap="flat" cmpd="sng" algn="ctr">
                <a:noFill/>
                <a:prstDash val="solid"/>
              </a:ln>
              <a:effectLst/>
            </p:spPr>
            <p:txBody>
              <a:bodyPr rot="0" spcFirstLastPara="0" vert="horz" wrap="square" lIns="91440" tIns="45720" rIns="91440" bIns="45720" numCol="1" spcCol="0" rtlCol="0" fromWordArt="0" anchor="ctr" anchorCtr="0" forceAA="0" compatLnSpc="1">
                <a:no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endParaRPr lang="en-US" kern="0" dirty="0">
                  <a:solidFill>
                    <a:sysClr val="window" lastClr="FFFFFF"/>
                  </a:solidFill>
                  <a:latin typeface="Calibri" panose="020F0502020204030204" pitchFamily="34" charset="0"/>
                  <a:ea typeface="+mn-ea"/>
                </a:endParaRPr>
              </a:p>
            </p:txBody>
          </p:sp>
          <p:sp>
            <p:nvSpPr>
              <p:cNvPr id="85" name="椭圆 84"/>
              <p:cNvSpPr/>
              <p:nvPr/>
            </p:nvSpPr>
            <p:spPr>
              <a:xfrm>
                <a:off x="1468122" y="4892688"/>
                <a:ext cx="216024" cy="216024"/>
              </a:xfrm>
              <a:prstGeom prst="ellipse">
                <a:avLst/>
              </a:prstGeom>
              <a:solidFill>
                <a:srgbClr val="0094C8"/>
              </a:solidFill>
              <a:ln w="25400" cap="flat" cmpd="sng" algn="ctr">
                <a:noFill/>
                <a:prstDash val="solid"/>
              </a:ln>
              <a:effectLst/>
            </p:spPr>
            <p:txBody>
              <a:bodyPr rot="0" spcFirstLastPara="0" vert="horz" wrap="square" lIns="91440" tIns="45720" rIns="91440" bIns="45720" numCol="1" spcCol="0" rtlCol="0" fromWordArt="0" anchor="ctr" anchorCtr="0" forceAA="0" compatLnSpc="1">
                <a:no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endParaRPr lang="en-US" kern="0" dirty="0">
                  <a:solidFill>
                    <a:sysClr val="window" lastClr="FFFFFF"/>
                  </a:solidFill>
                  <a:latin typeface="Calibri" panose="020F0502020204030204" pitchFamily="34" charset="0"/>
                  <a:ea typeface="+mn-ea"/>
                </a:endParaRPr>
              </a:p>
            </p:txBody>
          </p:sp>
          <p:sp>
            <p:nvSpPr>
              <p:cNvPr id="86" name="TextBox 65"/>
              <p:cNvSpPr txBox="1"/>
              <p:nvPr/>
            </p:nvSpPr>
            <p:spPr>
              <a:xfrm>
                <a:off x="-1582" y="5157192"/>
                <a:ext cx="1981294" cy="543803"/>
              </a:xfrm>
              <a:prstGeom prst="rect">
                <a:avLst/>
              </a:prstGeom>
              <a:noFill/>
            </p:spPr>
            <p:txBody>
              <a:bodyPr wrap="square" rtlCol="0">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lnSpc>
                    <a:spcPct val="80000"/>
                  </a:lnSpc>
                  <a:spcBef>
                    <a:spcPts val="0"/>
                  </a:spcBef>
                  <a:spcAft>
                    <a:spcPts val="0"/>
                  </a:spcAft>
                  <a:defRPr/>
                </a:pPr>
                <a:r>
                  <a:rPr lang="zh-CN" altLang="en-US" sz="2800" b="1" kern="0" dirty="0">
                    <a:ln w="18415" cmpd="sng">
                      <a:noFill/>
                      <a:prstDash val="solid"/>
                    </a:ln>
                    <a:solidFill>
                      <a:srgbClr val="FFC000"/>
                    </a:solidFill>
                    <a:latin typeface="Arial Rounded MT Bold" panose="020F0704030504030204" pitchFamily="34" charset="0"/>
                    <a:ea typeface="微软雅黑" panose="020B0503020204020204" pitchFamily="34" charset="-122"/>
                    <a:cs typeface="Arial" panose="020B0604020202020204" pitchFamily="34" charset="0"/>
                  </a:rPr>
                  <a:t>一般隐患</a:t>
                </a:r>
              </a:p>
            </p:txBody>
          </p:sp>
        </p:grpSp>
        <p:grpSp>
          <p:nvGrpSpPr>
            <p:cNvPr id="34" name="组合 33"/>
            <p:cNvGrpSpPr/>
            <p:nvPr/>
          </p:nvGrpSpPr>
          <p:grpSpPr>
            <a:xfrm>
              <a:off x="4132217" y="585555"/>
              <a:ext cx="4567515" cy="4460467"/>
              <a:chOff x="60949" y="803423"/>
              <a:chExt cx="5015105" cy="4897573"/>
            </a:xfrm>
          </p:grpSpPr>
          <p:pic>
            <p:nvPicPr>
              <p:cNvPr id="40" name="图片 39"/>
              <p:cNvPicPr>
                <a:picLocks noChangeAspect="1"/>
              </p:cNvPicPr>
              <p:nvPr/>
            </p:nvPicPr>
            <p:blipFill>
              <a:blip r:embed="rId3"/>
              <a:stretch>
                <a:fillRect/>
              </a:stretch>
            </p:blipFill>
            <p:spPr>
              <a:xfrm>
                <a:off x="3123926" y="803423"/>
                <a:ext cx="1504626" cy="1612101"/>
              </a:xfrm>
              <a:prstGeom prst="rect">
                <a:avLst/>
              </a:prstGeom>
              <a:effectLst>
                <a:outerShdw blurRad="63500" sx="102000" sy="102000" algn="ctr" rotWithShape="0">
                  <a:prstClr val="black">
                    <a:alpha val="40000"/>
                  </a:prstClr>
                </a:outerShdw>
              </a:effectLst>
            </p:spPr>
          </p:pic>
          <p:sp>
            <p:nvSpPr>
              <p:cNvPr id="41" name="椭圆 40"/>
              <p:cNvSpPr/>
              <p:nvPr/>
            </p:nvSpPr>
            <p:spPr>
              <a:xfrm>
                <a:off x="827584" y="1268762"/>
                <a:ext cx="4248470" cy="4248476"/>
              </a:xfrm>
              <a:prstGeom prst="ellipse">
                <a:avLst/>
              </a:prstGeom>
              <a:solidFill>
                <a:sysClr val="windowText" lastClr="000000">
                  <a:lumMod val="85000"/>
                  <a:lumOff val="15000"/>
                </a:sysClr>
              </a:solidFill>
              <a:ln w="25400" cap="flat" cmpd="sng" algn="ctr">
                <a:noFill/>
                <a:prstDash val="solid"/>
              </a:ln>
              <a:effectLst>
                <a:softEdge rad="317500"/>
              </a:effectLst>
            </p:spPr>
            <p:txBody>
              <a:bodyPr rot="0" spcFirstLastPara="0" vert="horz" wrap="square" lIns="91440" tIns="45720" rIns="91440" bIns="45720" numCol="1" spcCol="0" rtlCol="0" fromWordArt="0" anchor="ctr" anchorCtr="0" forceAA="0" compatLnSpc="1">
                <a:no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endParaRPr lang="en-US" kern="0" dirty="0">
                  <a:solidFill>
                    <a:sysClr val="window" lastClr="FFFFFF"/>
                  </a:solidFill>
                  <a:latin typeface="Calibri" panose="020F0502020204030204" pitchFamily="34" charset="0"/>
                  <a:ea typeface="+mn-ea"/>
                </a:endParaRPr>
              </a:p>
            </p:txBody>
          </p:sp>
          <p:sp>
            <p:nvSpPr>
              <p:cNvPr id="42" name="椭圆 41"/>
              <p:cNvSpPr/>
              <p:nvPr/>
            </p:nvSpPr>
            <p:spPr>
              <a:xfrm>
                <a:off x="1043608" y="1484786"/>
                <a:ext cx="3816422" cy="3816427"/>
              </a:xfrm>
              <a:prstGeom prst="ellipse">
                <a:avLst/>
              </a:prstGeom>
              <a:gradFill flip="none" rotWithShape="1">
                <a:gsLst>
                  <a:gs pos="0">
                    <a:sysClr val="window" lastClr="FFFFFF"/>
                  </a:gs>
                  <a:gs pos="100000">
                    <a:sysClr val="window" lastClr="FFFFFF">
                      <a:lumMod val="95000"/>
                    </a:sysClr>
                  </a:gs>
                </a:gsLst>
                <a:path path="circle">
                  <a:fillToRect l="50000" t="50000" r="50000" b="50000"/>
                </a:path>
                <a:tileRect/>
              </a:gradFill>
              <a:ln w="25400" cap="flat" cmpd="sng" algn="ctr">
                <a:noFill/>
                <a:prstDash val="solid"/>
              </a:ln>
              <a:effectLst/>
            </p:spPr>
            <p:txBody>
              <a:bodyPr rot="0" spcFirstLastPara="0" vert="horz" wrap="square" lIns="91440" tIns="45720" rIns="91440" bIns="45720" numCol="1" spcCol="0" rtlCol="0" fromWordArt="0" anchor="ctr" anchorCtr="0" forceAA="0" compatLnSpc="1">
                <a:no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endParaRPr lang="en-US" kern="0" dirty="0">
                  <a:solidFill>
                    <a:sysClr val="window" lastClr="FFFFFF"/>
                  </a:solidFill>
                  <a:latin typeface="Calibri" panose="020F0502020204030204" pitchFamily="34" charset="0"/>
                  <a:ea typeface="+mn-ea"/>
                </a:endParaRPr>
              </a:p>
            </p:txBody>
          </p:sp>
          <p:grpSp>
            <p:nvGrpSpPr>
              <p:cNvPr id="45" name="组合 44"/>
              <p:cNvGrpSpPr/>
              <p:nvPr/>
            </p:nvGrpSpPr>
            <p:grpSpPr>
              <a:xfrm>
                <a:off x="1155129" y="1596307"/>
                <a:ext cx="3593380" cy="3593385"/>
                <a:chOff x="1259632" y="1772816"/>
                <a:chExt cx="3370340" cy="3370340"/>
              </a:xfrm>
            </p:grpSpPr>
            <p:sp>
              <p:nvSpPr>
                <p:cNvPr id="77" name="椭圆 76"/>
                <p:cNvSpPr/>
                <p:nvPr/>
              </p:nvSpPr>
              <p:spPr>
                <a:xfrm>
                  <a:off x="1259632" y="1772816"/>
                  <a:ext cx="3370340" cy="3370340"/>
                </a:xfrm>
                <a:prstGeom prst="ellipse">
                  <a:avLst/>
                </a:prstGeom>
                <a:solidFill>
                  <a:sysClr val="windowText" lastClr="000000">
                    <a:lumMod val="85000"/>
                    <a:lumOff val="15000"/>
                  </a:sysClr>
                </a:solidFill>
                <a:ln w="25400" cap="flat" cmpd="sng" algn="ctr">
                  <a:noFill/>
                  <a:prstDash val="solid"/>
                </a:ln>
                <a:effectLst>
                  <a:softEdge rad="317500"/>
                </a:effectLst>
              </p:spPr>
              <p:txBody>
                <a:bodyPr rot="0" spcFirstLastPara="0" vert="horz" wrap="square" lIns="91440" tIns="45720" rIns="91440" bIns="45720" numCol="1" spcCol="0" rtlCol="0" fromWordArt="0" anchor="ctr" anchorCtr="0" forceAA="0" compatLnSpc="1">
                  <a:no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endParaRPr lang="en-US" kern="0" dirty="0">
                    <a:solidFill>
                      <a:sysClr val="window" lastClr="FFFFFF"/>
                    </a:solidFill>
                    <a:latin typeface="Calibri" panose="020F0502020204030204" pitchFamily="34" charset="0"/>
                    <a:ea typeface="+mn-ea"/>
                  </a:endParaRPr>
                </a:p>
              </p:txBody>
            </p:sp>
            <p:sp>
              <p:nvSpPr>
                <p:cNvPr id="78" name="椭圆 77"/>
                <p:cNvSpPr/>
                <p:nvPr/>
              </p:nvSpPr>
              <p:spPr>
                <a:xfrm>
                  <a:off x="1501994" y="2015178"/>
                  <a:ext cx="2885616" cy="2885616"/>
                </a:xfrm>
                <a:prstGeom prst="ellipse">
                  <a:avLst/>
                </a:prstGeom>
                <a:gradFill flip="none" rotWithShape="1">
                  <a:gsLst>
                    <a:gs pos="30000">
                      <a:srgbClr val="92D050"/>
                    </a:gs>
                    <a:gs pos="100000">
                      <a:srgbClr val="7ABB2B"/>
                    </a:gs>
                  </a:gsLst>
                  <a:path path="circle">
                    <a:fillToRect l="50000" t="50000" r="50000" b="50000"/>
                  </a:path>
                  <a:tileRect/>
                </a:gradFill>
                <a:ln w="25400" cap="flat" cmpd="sng" algn="ctr">
                  <a:solidFill>
                    <a:srgbClr val="7ABB2B"/>
                  </a:solidFill>
                  <a:prstDash val="solid"/>
                </a:ln>
                <a:effectLst>
                  <a:innerShdw blurRad="469900">
                    <a:prstClr val="black">
                      <a:alpha val="43000"/>
                    </a:prstClr>
                  </a:innerShdw>
                </a:effectLst>
              </p:spPr>
              <p:txBody>
                <a:bodyPr rot="0" spcFirstLastPara="0" vert="horz" wrap="square" lIns="91440" tIns="45720" rIns="91440" bIns="45720" numCol="1" spcCol="0" rtlCol="0" fromWordArt="0" anchor="ctr" anchorCtr="0" forceAA="0" compatLnSpc="1">
                  <a:no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endParaRPr lang="en-US" kern="0" dirty="0">
                    <a:solidFill>
                      <a:sysClr val="window" lastClr="FFFFFF"/>
                    </a:solidFill>
                    <a:latin typeface="Calibri" panose="020F0502020204030204" pitchFamily="34" charset="0"/>
                    <a:ea typeface="+mn-ea"/>
                  </a:endParaRPr>
                </a:p>
              </p:txBody>
            </p:sp>
          </p:grpSp>
          <p:grpSp>
            <p:nvGrpSpPr>
              <p:cNvPr id="46" name="组合 45"/>
              <p:cNvGrpSpPr/>
              <p:nvPr/>
            </p:nvGrpSpPr>
            <p:grpSpPr>
              <a:xfrm>
                <a:off x="2951817" y="1854707"/>
                <a:ext cx="28800" cy="3076583"/>
                <a:chOff x="2951819" y="1854706"/>
                <a:chExt cx="28800" cy="3076580"/>
              </a:xfrm>
            </p:grpSpPr>
            <p:sp>
              <p:nvSpPr>
                <p:cNvPr id="75" name="圆角矩形 24"/>
                <p:cNvSpPr/>
                <p:nvPr/>
              </p:nvSpPr>
              <p:spPr>
                <a:xfrm>
                  <a:off x="2951819" y="1854706"/>
                  <a:ext cx="28800" cy="1430278"/>
                </a:xfrm>
                <a:prstGeom prst="roundRect">
                  <a:avLst/>
                </a:prstGeom>
                <a:gradFill flip="none" rotWithShape="1">
                  <a:gsLst>
                    <a:gs pos="0">
                      <a:sysClr val="window" lastClr="FFFFFF">
                        <a:shade val="30000"/>
                        <a:satMod val="115000"/>
                        <a:alpha val="0"/>
                      </a:sysClr>
                    </a:gs>
                    <a:gs pos="100000">
                      <a:sysClr val="window" lastClr="FFFFFF">
                        <a:shade val="67500"/>
                        <a:satMod val="115000"/>
                        <a:alpha val="0"/>
                      </a:sysClr>
                    </a:gs>
                    <a:gs pos="28000">
                      <a:srgbClr val="F0F0F0"/>
                    </a:gs>
                    <a:gs pos="74000">
                      <a:sysClr val="window" lastClr="FFFFFF">
                        <a:shade val="100000"/>
                        <a:satMod val="115000"/>
                      </a:sysClr>
                    </a:gs>
                  </a:gsLst>
                  <a:lin ang="16200000" scaled="1"/>
                  <a:tileRect/>
                </a:gradFill>
                <a:ln w="25400" cap="flat" cmpd="sng" algn="ctr">
                  <a:noFill/>
                  <a:prstDash val="solid"/>
                </a:ln>
                <a:effectLst/>
              </p:spPr>
              <p:txBody>
                <a:bodyPr rot="0" spcFirstLastPara="0" vert="horz" wrap="square" lIns="91440" tIns="45720" rIns="91440" bIns="45720" numCol="1" spcCol="0" rtlCol="0" fromWordArt="0" anchor="ctr" anchorCtr="0" forceAA="0" compatLnSpc="1">
                  <a:no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endParaRPr lang="en-US" kern="0" dirty="0">
                    <a:solidFill>
                      <a:sysClr val="window" lastClr="FFFFFF"/>
                    </a:solidFill>
                    <a:latin typeface="Calibri" panose="020F0502020204030204" pitchFamily="34" charset="0"/>
                    <a:ea typeface="+mn-ea"/>
                  </a:endParaRPr>
                </a:p>
              </p:txBody>
            </p:sp>
            <p:sp>
              <p:nvSpPr>
                <p:cNvPr id="76" name="圆角矩形 25"/>
                <p:cNvSpPr/>
                <p:nvPr/>
              </p:nvSpPr>
              <p:spPr>
                <a:xfrm>
                  <a:off x="2951819" y="3501008"/>
                  <a:ext cx="28800" cy="1430278"/>
                </a:xfrm>
                <a:prstGeom prst="roundRect">
                  <a:avLst/>
                </a:prstGeom>
                <a:gradFill flip="none" rotWithShape="1">
                  <a:gsLst>
                    <a:gs pos="0">
                      <a:sysClr val="window" lastClr="FFFFFF">
                        <a:shade val="30000"/>
                        <a:satMod val="115000"/>
                        <a:alpha val="0"/>
                      </a:sysClr>
                    </a:gs>
                    <a:gs pos="100000">
                      <a:sysClr val="window" lastClr="FFFFFF">
                        <a:shade val="67500"/>
                        <a:satMod val="115000"/>
                        <a:alpha val="0"/>
                      </a:sysClr>
                    </a:gs>
                    <a:gs pos="28000">
                      <a:srgbClr val="F0F0F0"/>
                    </a:gs>
                    <a:gs pos="74000">
                      <a:sysClr val="window" lastClr="FFFFFF">
                        <a:shade val="100000"/>
                        <a:satMod val="115000"/>
                      </a:sysClr>
                    </a:gs>
                  </a:gsLst>
                  <a:lin ang="16200000" scaled="1"/>
                  <a:tileRect/>
                </a:gradFill>
                <a:ln w="25400" cap="flat" cmpd="sng" algn="ctr">
                  <a:noFill/>
                  <a:prstDash val="solid"/>
                </a:ln>
                <a:effectLst/>
              </p:spPr>
              <p:txBody>
                <a:bodyPr rot="0" spcFirstLastPara="0" vert="horz" wrap="square" lIns="91440" tIns="45720" rIns="91440" bIns="45720" numCol="1" spcCol="0" rtlCol="0" fromWordArt="0" anchor="ctr" anchorCtr="0" forceAA="0" compatLnSpc="1">
                  <a:no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endParaRPr lang="en-US" kern="0" dirty="0">
                    <a:solidFill>
                      <a:sysClr val="window" lastClr="FFFFFF"/>
                    </a:solidFill>
                    <a:latin typeface="Calibri" panose="020F0502020204030204" pitchFamily="34" charset="0"/>
                    <a:ea typeface="+mn-ea"/>
                  </a:endParaRPr>
                </a:p>
              </p:txBody>
            </p:sp>
          </p:grpSp>
          <p:grpSp>
            <p:nvGrpSpPr>
              <p:cNvPr id="61" name="组合 60"/>
              <p:cNvGrpSpPr/>
              <p:nvPr/>
            </p:nvGrpSpPr>
            <p:grpSpPr>
              <a:xfrm rot="5400000">
                <a:off x="2927536" y="1833106"/>
                <a:ext cx="28800" cy="3076578"/>
                <a:chOff x="2951819" y="1854706"/>
                <a:chExt cx="28800" cy="3076580"/>
              </a:xfrm>
            </p:grpSpPr>
            <p:sp>
              <p:nvSpPr>
                <p:cNvPr id="73" name="圆角矩形 22"/>
                <p:cNvSpPr/>
                <p:nvPr/>
              </p:nvSpPr>
              <p:spPr>
                <a:xfrm>
                  <a:off x="2951819" y="1854706"/>
                  <a:ext cx="28800" cy="1430278"/>
                </a:xfrm>
                <a:prstGeom prst="roundRect">
                  <a:avLst/>
                </a:prstGeom>
                <a:gradFill flip="none" rotWithShape="1">
                  <a:gsLst>
                    <a:gs pos="0">
                      <a:sysClr val="window" lastClr="FFFFFF">
                        <a:shade val="30000"/>
                        <a:satMod val="115000"/>
                        <a:alpha val="0"/>
                      </a:sysClr>
                    </a:gs>
                    <a:gs pos="100000">
                      <a:sysClr val="window" lastClr="FFFFFF">
                        <a:shade val="67500"/>
                        <a:satMod val="115000"/>
                        <a:alpha val="0"/>
                      </a:sysClr>
                    </a:gs>
                    <a:gs pos="28000">
                      <a:srgbClr val="F0F0F0"/>
                    </a:gs>
                    <a:gs pos="74000">
                      <a:sysClr val="window" lastClr="FFFFFF">
                        <a:shade val="100000"/>
                        <a:satMod val="115000"/>
                      </a:sysClr>
                    </a:gs>
                  </a:gsLst>
                  <a:lin ang="16200000" scaled="1"/>
                  <a:tileRect/>
                </a:gradFill>
                <a:ln w="25400" cap="flat" cmpd="sng" algn="ctr">
                  <a:noFill/>
                  <a:prstDash val="solid"/>
                </a:ln>
                <a:effectLst/>
              </p:spPr>
              <p:txBody>
                <a:bodyPr rot="0" spcFirstLastPara="0" vert="horz" wrap="square" lIns="91440" tIns="45720" rIns="91440" bIns="45720" numCol="1" spcCol="0" rtlCol="0" fromWordArt="0" anchor="ctr" anchorCtr="0" forceAA="0" compatLnSpc="1">
                  <a:no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endParaRPr lang="en-US" kern="0" dirty="0">
                    <a:solidFill>
                      <a:sysClr val="window" lastClr="FFFFFF"/>
                    </a:solidFill>
                    <a:latin typeface="Calibri" panose="020F0502020204030204" pitchFamily="34" charset="0"/>
                    <a:ea typeface="+mn-ea"/>
                  </a:endParaRPr>
                </a:p>
              </p:txBody>
            </p:sp>
            <p:sp>
              <p:nvSpPr>
                <p:cNvPr id="74" name="圆角矩形 23"/>
                <p:cNvSpPr/>
                <p:nvPr/>
              </p:nvSpPr>
              <p:spPr>
                <a:xfrm>
                  <a:off x="2951819" y="3501008"/>
                  <a:ext cx="28800" cy="1430278"/>
                </a:xfrm>
                <a:prstGeom prst="roundRect">
                  <a:avLst/>
                </a:prstGeom>
                <a:gradFill flip="none" rotWithShape="1">
                  <a:gsLst>
                    <a:gs pos="0">
                      <a:sysClr val="window" lastClr="FFFFFF">
                        <a:shade val="30000"/>
                        <a:satMod val="115000"/>
                        <a:alpha val="0"/>
                      </a:sysClr>
                    </a:gs>
                    <a:gs pos="100000">
                      <a:sysClr val="window" lastClr="FFFFFF">
                        <a:shade val="67500"/>
                        <a:satMod val="115000"/>
                        <a:alpha val="0"/>
                      </a:sysClr>
                    </a:gs>
                    <a:gs pos="28000">
                      <a:srgbClr val="F0F0F0"/>
                    </a:gs>
                    <a:gs pos="74000">
                      <a:sysClr val="window" lastClr="FFFFFF">
                        <a:shade val="100000"/>
                        <a:satMod val="115000"/>
                      </a:sysClr>
                    </a:gs>
                  </a:gsLst>
                  <a:lin ang="16200000" scaled="1"/>
                  <a:tileRect/>
                </a:gradFill>
                <a:ln w="25400" cap="flat" cmpd="sng" algn="ctr">
                  <a:noFill/>
                  <a:prstDash val="solid"/>
                </a:ln>
                <a:effectLst/>
              </p:spPr>
              <p:txBody>
                <a:bodyPr rot="0" spcFirstLastPara="0" vert="horz" wrap="square" lIns="91440" tIns="45720" rIns="91440" bIns="45720" numCol="1" spcCol="0" rtlCol="0" fromWordArt="0" anchor="ctr" anchorCtr="0" forceAA="0" compatLnSpc="1">
                  <a:no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endParaRPr lang="en-US" kern="0" dirty="0">
                    <a:solidFill>
                      <a:sysClr val="window" lastClr="FFFFFF"/>
                    </a:solidFill>
                    <a:latin typeface="Calibri" panose="020F0502020204030204" pitchFamily="34" charset="0"/>
                    <a:ea typeface="+mn-ea"/>
                  </a:endParaRPr>
                </a:p>
              </p:txBody>
            </p:sp>
          </p:grpSp>
          <p:sp>
            <p:nvSpPr>
              <p:cNvPr id="62" name="椭圆 14"/>
              <p:cNvSpPr/>
              <p:nvPr/>
            </p:nvSpPr>
            <p:spPr>
              <a:xfrm rot="18553526">
                <a:off x="1440877" y="3118568"/>
                <a:ext cx="1091543" cy="3091772"/>
              </a:xfrm>
              <a:custGeom>
                <a:avLst/>
                <a:gdLst/>
                <a:ahLst/>
                <a:cxnLst/>
                <a:rect l="l" t="t" r="r" b="b"/>
                <a:pathLst>
                  <a:path w="1091542" h="3091774">
                    <a:moveTo>
                      <a:pt x="1091542" y="10870"/>
                    </a:moveTo>
                    <a:lnTo>
                      <a:pt x="1061013" y="8435"/>
                    </a:lnTo>
                    <a:cubicBezTo>
                      <a:pt x="520081" y="8435"/>
                      <a:pt x="81569" y="701097"/>
                      <a:pt x="81569" y="1555539"/>
                    </a:cubicBezTo>
                    <a:cubicBezTo>
                      <a:pt x="81569" y="2350023"/>
                      <a:pt x="460698" y="3004635"/>
                      <a:pt x="948915" y="3091774"/>
                    </a:cubicBezTo>
                    <a:cubicBezTo>
                      <a:pt x="422065" y="3067923"/>
                      <a:pt x="0" y="2385370"/>
                      <a:pt x="0" y="1547104"/>
                    </a:cubicBezTo>
                    <a:cubicBezTo>
                      <a:pt x="0" y="692662"/>
                      <a:pt x="438512" y="1"/>
                      <a:pt x="979444" y="0"/>
                    </a:cubicBezTo>
                    <a:cubicBezTo>
                      <a:pt x="1017402" y="0"/>
                      <a:pt x="1054856" y="3411"/>
                      <a:pt x="1091542" y="10870"/>
                    </a:cubicBezTo>
                    <a:close/>
                  </a:path>
                </a:pathLst>
              </a:custGeom>
              <a:gradFill flip="none" rotWithShape="1">
                <a:gsLst>
                  <a:gs pos="54000">
                    <a:srgbClr val="0094C8">
                      <a:shade val="30000"/>
                      <a:satMod val="115000"/>
                      <a:alpha val="0"/>
                    </a:srgbClr>
                  </a:gs>
                  <a:gs pos="0">
                    <a:srgbClr val="7ABB2B"/>
                  </a:gs>
                </a:gsLst>
                <a:lin ang="0" scaled="1"/>
                <a:tileRect/>
              </a:gradFill>
              <a:ln w="25400" cap="flat" cmpd="sng" algn="ctr">
                <a:noFill/>
                <a:prstDash val="solid"/>
              </a:ln>
              <a:effectLst/>
            </p:spPr>
            <p:txBody>
              <a:bodyPr rot="0" spcFirstLastPara="0" vert="horz" wrap="square" lIns="91440" tIns="45720" rIns="91440" bIns="45720" numCol="1" spcCol="0" rtlCol="0" fromWordArt="0" anchor="ctr" anchorCtr="0" forceAA="0" compatLnSpc="1">
                <a:no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endParaRPr lang="en-US" kern="0" dirty="0">
                  <a:solidFill>
                    <a:sysClr val="window" lastClr="FFFFFF"/>
                  </a:solidFill>
                  <a:latin typeface="Calibri" panose="020F0502020204030204" pitchFamily="34" charset="0"/>
                  <a:ea typeface="+mn-ea"/>
                </a:endParaRPr>
              </a:p>
            </p:txBody>
          </p:sp>
          <p:sp>
            <p:nvSpPr>
              <p:cNvPr id="63" name="等腰三角形 62"/>
              <p:cNvSpPr/>
              <p:nvPr/>
            </p:nvSpPr>
            <p:spPr>
              <a:xfrm rot="19357639">
                <a:off x="2480088" y="2717764"/>
                <a:ext cx="337123" cy="438726"/>
              </a:xfrm>
              <a:prstGeom prst="triangle">
                <a:avLst/>
              </a:prstGeom>
              <a:solidFill>
                <a:srgbClr val="FFC000"/>
              </a:solidFill>
              <a:ln w="25400" cap="flat" cmpd="sng" algn="ctr">
                <a:noFill/>
                <a:prstDash val="solid"/>
              </a:ln>
              <a:effectLst>
                <a:outerShdw blurRad="63500" sx="102000" sy="102000" algn="ctr" rotWithShape="0">
                  <a:prstClr val="black">
                    <a:alpha val="40000"/>
                  </a:prstClr>
                </a:outerShdw>
              </a:effectLst>
            </p:spPr>
            <p:txBody>
              <a:bodyPr rot="0" spcFirstLastPara="0" vert="horz" wrap="square" lIns="91440" tIns="45720" rIns="91440" bIns="45720" numCol="1" spcCol="0" rtlCol="0" fromWordArt="0" anchor="ctr" anchorCtr="0" forceAA="0" compatLnSpc="1">
                <a:no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endParaRPr lang="en-US" kern="0" dirty="0">
                  <a:solidFill>
                    <a:sysClr val="window" lastClr="FFFFFF"/>
                  </a:solidFill>
                  <a:latin typeface="Calibri" panose="020F0502020204030204" pitchFamily="34" charset="0"/>
                  <a:ea typeface="+mn-ea"/>
                </a:endParaRPr>
              </a:p>
            </p:txBody>
          </p:sp>
          <p:grpSp>
            <p:nvGrpSpPr>
              <p:cNvPr id="64" name="组合 63"/>
              <p:cNvGrpSpPr/>
              <p:nvPr/>
            </p:nvGrpSpPr>
            <p:grpSpPr>
              <a:xfrm>
                <a:off x="2339750" y="2852938"/>
                <a:ext cx="1224136" cy="1224138"/>
                <a:chOff x="669884" y="1655468"/>
                <a:chExt cx="4345373" cy="4345373"/>
              </a:xfrm>
            </p:grpSpPr>
            <p:sp>
              <p:nvSpPr>
                <p:cNvPr id="71" name="椭圆 70"/>
                <p:cNvSpPr/>
                <p:nvPr/>
              </p:nvSpPr>
              <p:spPr>
                <a:xfrm>
                  <a:off x="669884" y="1655468"/>
                  <a:ext cx="4345373" cy="4345373"/>
                </a:xfrm>
                <a:prstGeom prst="ellipse">
                  <a:avLst/>
                </a:prstGeom>
                <a:solidFill>
                  <a:sysClr val="windowText" lastClr="000000">
                    <a:lumMod val="85000"/>
                    <a:lumOff val="15000"/>
                  </a:sysClr>
                </a:solidFill>
                <a:ln w="25400" cap="flat" cmpd="sng" algn="ctr">
                  <a:noFill/>
                  <a:prstDash val="solid"/>
                </a:ln>
                <a:effectLst>
                  <a:softEdge rad="317500"/>
                </a:effectLst>
              </p:spPr>
              <p:txBody>
                <a:bodyPr rot="0" spcFirstLastPara="0" vert="horz" wrap="square" lIns="91440" tIns="45720" rIns="91440" bIns="45720" numCol="1" spcCol="0" rtlCol="0" fromWordArt="0" anchor="ctr" anchorCtr="0" forceAA="0" compatLnSpc="1">
                  <a:no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endParaRPr lang="en-US" kern="0" dirty="0">
                    <a:solidFill>
                      <a:sysClr val="window" lastClr="FFFFFF"/>
                    </a:solidFill>
                    <a:latin typeface="Calibri" panose="020F0502020204030204" pitchFamily="34" charset="0"/>
                    <a:ea typeface="+mn-ea"/>
                  </a:endParaRPr>
                </a:p>
              </p:txBody>
            </p:sp>
            <p:sp>
              <p:nvSpPr>
                <p:cNvPr id="72" name="椭圆 71"/>
                <p:cNvSpPr/>
                <p:nvPr/>
              </p:nvSpPr>
              <p:spPr>
                <a:xfrm>
                  <a:off x="1501994" y="2015178"/>
                  <a:ext cx="2885615" cy="2885615"/>
                </a:xfrm>
                <a:prstGeom prst="ellipse">
                  <a:avLst/>
                </a:prstGeom>
                <a:solidFill>
                  <a:sysClr val="window" lastClr="FFFFFF"/>
                </a:solidFill>
                <a:ln w="25400" cap="flat" cmpd="sng" algn="ctr">
                  <a:solidFill>
                    <a:sysClr val="window" lastClr="FFFFFF">
                      <a:lumMod val="95000"/>
                    </a:sysClr>
                  </a:solidFill>
                  <a:prstDash val="solid"/>
                </a:ln>
                <a:effectLst/>
              </p:spPr>
              <p:txBody>
                <a:bodyPr rot="0" spcFirstLastPara="0" vert="horz" wrap="square" lIns="91440" tIns="45720" rIns="91440" bIns="45720" numCol="1" spcCol="0" rtlCol="0" fromWordArt="0" anchor="ctr" anchorCtr="0" forceAA="0" compatLnSpc="1">
                  <a:no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endParaRPr lang="en-US" kern="0" dirty="0">
                    <a:solidFill>
                      <a:sysClr val="window" lastClr="FFFFFF"/>
                    </a:solidFill>
                    <a:latin typeface="Calibri" panose="020F0502020204030204" pitchFamily="34" charset="0"/>
                    <a:ea typeface="+mn-ea"/>
                  </a:endParaRPr>
                </a:p>
              </p:txBody>
            </p:sp>
          </p:grpSp>
          <p:sp>
            <p:nvSpPr>
              <p:cNvPr id="65" name="TextBox 84"/>
              <p:cNvSpPr txBox="1"/>
              <p:nvPr/>
            </p:nvSpPr>
            <p:spPr>
              <a:xfrm rot="2629353">
                <a:off x="2399522" y="2801208"/>
                <a:ext cx="1789154" cy="598762"/>
              </a:xfrm>
              <a:prstGeom prst="rect">
                <a:avLst/>
              </a:prstGeom>
              <a:noFill/>
            </p:spPr>
            <p:txBody>
              <a:bodyPr spcFirstLastPara="1" wrap="square" numCol="1" rtlCol="0">
                <a:prstTxWarp prst="textArchUp">
                  <a:avLst>
                    <a:gd name="adj" fmla="val 10821902"/>
                  </a:avLst>
                </a:prstTxWarp>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lnSpc>
                    <a:spcPct val="80000"/>
                  </a:lnSpc>
                  <a:spcBef>
                    <a:spcPts val="0"/>
                  </a:spcBef>
                  <a:spcAft>
                    <a:spcPts val="0"/>
                  </a:spcAft>
                  <a:defRPr/>
                </a:pPr>
                <a:r>
                  <a:rPr lang="zh-CN" altLang="en-US" sz="2400" b="1" kern="0" dirty="0">
                    <a:ln w="18415" cmpd="sng">
                      <a:noFill/>
                      <a:prstDash val="solid"/>
                    </a:ln>
                    <a:solidFill>
                      <a:sysClr val="window" lastClr="FFFFFF"/>
                    </a:solidFill>
                    <a:ea typeface="微软雅黑" panose="020B0503020204020204" pitchFamily="34" charset="-122"/>
                    <a:cs typeface="Arial" panose="020B0604020202020204" pitchFamily="34" charset="0"/>
                  </a:rPr>
                  <a:t>应当停产</a:t>
                </a:r>
                <a:endParaRPr lang="en-US" altLang="zh-CN" sz="2400" b="1" kern="0" dirty="0">
                  <a:ln w="18415" cmpd="sng">
                    <a:noFill/>
                    <a:prstDash val="solid"/>
                  </a:ln>
                  <a:solidFill>
                    <a:sysClr val="window" lastClr="FFFFFF"/>
                  </a:solidFill>
                  <a:ea typeface="微软雅黑" panose="020B0503020204020204" pitchFamily="34" charset="-122"/>
                  <a:cs typeface="Arial" panose="020B0604020202020204" pitchFamily="34" charset="0"/>
                </a:endParaRPr>
              </a:p>
              <a:p>
                <a:pPr algn="ctr" fontAlgn="auto">
                  <a:lnSpc>
                    <a:spcPct val="80000"/>
                  </a:lnSpc>
                  <a:spcBef>
                    <a:spcPts val="0"/>
                  </a:spcBef>
                  <a:spcAft>
                    <a:spcPts val="0"/>
                  </a:spcAft>
                  <a:defRPr/>
                </a:pPr>
                <a:r>
                  <a:rPr lang="zh-CN" altLang="en-US" sz="2400" b="1" kern="0" dirty="0">
                    <a:ln w="18415" cmpd="sng">
                      <a:noFill/>
                      <a:prstDash val="solid"/>
                    </a:ln>
                    <a:solidFill>
                      <a:sysClr val="window" lastClr="FFFFFF"/>
                    </a:solidFill>
                    <a:ea typeface="微软雅黑" panose="020B0503020204020204" pitchFamily="34" charset="-122"/>
                    <a:cs typeface="Arial" panose="020B0604020202020204" pitchFamily="34" charset="0"/>
                  </a:rPr>
                  <a:t>停业</a:t>
                </a:r>
              </a:p>
            </p:txBody>
          </p:sp>
          <p:sp>
            <p:nvSpPr>
              <p:cNvPr id="66" name="TextBox 85"/>
              <p:cNvSpPr txBox="1"/>
              <p:nvPr/>
            </p:nvSpPr>
            <p:spPr>
              <a:xfrm rot="7767151">
                <a:off x="2662002" y="3488315"/>
                <a:ext cx="1440466" cy="678172"/>
              </a:xfrm>
              <a:prstGeom prst="rect">
                <a:avLst/>
              </a:prstGeom>
              <a:noFill/>
            </p:spPr>
            <p:txBody>
              <a:bodyPr spcFirstLastPara="1" wrap="square" numCol="1" rtlCol="0">
                <a:prstTxWarp prst="textArchUp">
                  <a:avLst>
                    <a:gd name="adj" fmla="val 10821902"/>
                  </a:avLst>
                </a:prstTxWarp>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lnSpc>
                    <a:spcPct val="80000"/>
                  </a:lnSpc>
                  <a:spcBef>
                    <a:spcPts val="0"/>
                  </a:spcBef>
                  <a:spcAft>
                    <a:spcPts val="0"/>
                  </a:spcAft>
                  <a:defRPr/>
                </a:pPr>
                <a:r>
                  <a:rPr lang="zh-CN" altLang="en-US" sz="2400" b="1" kern="0" dirty="0">
                    <a:ln w="18415" cmpd="sng">
                      <a:noFill/>
                      <a:prstDash val="solid"/>
                    </a:ln>
                    <a:solidFill>
                      <a:sysClr val="window" lastClr="FFFFFF"/>
                    </a:solidFill>
                    <a:ea typeface="微软雅黑" panose="020B0503020204020204" pitchFamily="34" charset="-122"/>
                    <a:cs typeface="Arial" panose="020B0604020202020204" pitchFamily="34" charset="0"/>
                  </a:rPr>
                  <a:t>经过一段时间</a:t>
                </a:r>
                <a:endParaRPr lang="en-US" altLang="zh-CN" sz="2400" b="1" kern="0" dirty="0">
                  <a:ln w="18415" cmpd="sng">
                    <a:noFill/>
                    <a:prstDash val="solid"/>
                  </a:ln>
                  <a:solidFill>
                    <a:sysClr val="window" lastClr="FFFFFF"/>
                  </a:solidFill>
                  <a:ea typeface="微软雅黑" panose="020B0503020204020204" pitchFamily="34" charset="-122"/>
                  <a:cs typeface="Arial" panose="020B0604020202020204" pitchFamily="34" charset="0"/>
                </a:endParaRPr>
              </a:p>
              <a:p>
                <a:pPr algn="ctr" fontAlgn="auto">
                  <a:lnSpc>
                    <a:spcPct val="80000"/>
                  </a:lnSpc>
                  <a:spcBef>
                    <a:spcPts val="0"/>
                  </a:spcBef>
                  <a:spcAft>
                    <a:spcPts val="0"/>
                  </a:spcAft>
                  <a:defRPr/>
                </a:pPr>
                <a:r>
                  <a:rPr lang="zh-CN" altLang="en-US" sz="2400" b="1" kern="0" dirty="0">
                    <a:ln w="18415" cmpd="sng">
                      <a:noFill/>
                      <a:prstDash val="solid"/>
                    </a:ln>
                    <a:solidFill>
                      <a:sysClr val="window" lastClr="FFFFFF"/>
                    </a:solidFill>
                    <a:ea typeface="微软雅黑" panose="020B0503020204020204" pitchFamily="34" charset="-122"/>
                    <a:cs typeface="Arial" panose="020B0604020202020204" pitchFamily="34" charset="0"/>
                  </a:rPr>
                  <a:t>才能排除</a:t>
                </a:r>
              </a:p>
            </p:txBody>
          </p:sp>
          <p:sp>
            <p:nvSpPr>
              <p:cNvPr id="67" name="TextBox 86"/>
              <p:cNvSpPr txBox="1"/>
              <p:nvPr/>
            </p:nvSpPr>
            <p:spPr>
              <a:xfrm rot="19086543">
                <a:off x="1770096" y="2704641"/>
                <a:ext cx="1789155" cy="805555"/>
              </a:xfrm>
              <a:prstGeom prst="rect">
                <a:avLst/>
              </a:prstGeom>
              <a:noFill/>
            </p:spPr>
            <p:txBody>
              <a:bodyPr spcFirstLastPara="1" wrap="square" numCol="1" rtlCol="0">
                <a:prstTxWarp prst="textArchUp">
                  <a:avLst>
                    <a:gd name="adj" fmla="val 10821902"/>
                  </a:avLst>
                </a:prstTxWarp>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lnSpc>
                    <a:spcPct val="80000"/>
                  </a:lnSpc>
                  <a:spcBef>
                    <a:spcPts val="0"/>
                  </a:spcBef>
                  <a:spcAft>
                    <a:spcPts val="0"/>
                  </a:spcAft>
                  <a:defRPr/>
                </a:pPr>
                <a:r>
                  <a:rPr lang="zh-CN" altLang="en-US" sz="2400" b="1" kern="0" dirty="0">
                    <a:ln w="18415" cmpd="sng">
                      <a:noFill/>
                      <a:prstDash val="solid"/>
                    </a:ln>
                    <a:solidFill>
                      <a:sysClr val="window" lastClr="FFFFFF"/>
                    </a:solidFill>
                    <a:ea typeface="微软雅黑" panose="020B0503020204020204" pitchFamily="34" charset="-122"/>
                    <a:cs typeface="Arial" panose="020B0604020202020204" pitchFamily="34" charset="0"/>
                  </a:rPr>
                  <a:t>危害和整改</a:t>
                </a:r>
                <a:endParaRPr lang="en-US" altLang="zh-CN" sz="2400" b="1" kern="0" dirty="0">
                  <a:ln w="18415" cmpd="sng">
                    <a:noFill/>
                    <a:prstDash val="solid"/>
                  </a:ln>
                  <a:solidFill>
                    <a:sysClr val="window" lastClr="FFFFFF"/>
                  </a:solidFill>
                  <a:ea typeface="微软雅黑" panose="020B0503020204020204" pitchFamily="34" charset="-122"/>
                  <a:cs typeface="Arial" panose="020B0604020202020204" pitchFamily="34" charset="0"/>
                </a:endParaRPr>
              </a:p>
              <a:p>
                <a:pPr algn="ctr" fontAlgn="auto">
                  <a:lnSpc>
                    <a:spcPct val="80000"/>
                  </a:lnSpc>
                  <a:spcBef>
                    <a:spcPts val="0"/>
                  </a:spcBef>
                  <a:spcAft>
                    <a:spcPts val="0"/>
                  </a:spcAft>
                  <a:defRPr/>
                </a:pPr>
                <a:r>
                  <a:rPr lang="zh-CN" altLang="en-US" sz="2400" b="1" kern="0" dirty="0">
                    <a:ln w="18415" cmpd="sng">
                      <a:noFill/>
                      <a:prstDash val="solid"/>
                    </a:ln>
                    <a:solidFill>
                      <a:sysClr val="window" lastClr="FFFFFF"/>
                    </a:solidFill>
                    <a:ea typeface="微软雅黑" panose="020B0503020204020204" pitchFamily="34" charset="-122"/>
                    <a:cs typeface="Arial" panose="020B0604020202020204" pitchFamily="34" charset="0"/>
                  </a:rPr>
                  <a:t>难度较大</a:t>
                </a:r>
              </a:p>
            </p:txBody>
          </p:sp>
          <p:sp>
            <p:nvSpPr>
              <p:cNvPr id="68" name="TextBox 87"/>
              <p:cNvSpPr txBox="1"/>
              <p:nvPr/>
            </p:nvSpPr>
            <p:spPr>
              <a:xfrm rot="13550784">
                <a:off x="1736685" y="3448675"/>
                <a:ext cx="1789156" cy="598762"/>
              </a:xfrm>
              <a:prstGeom prst="rect">
                <a:avLst/>
              </a:prstGeom>
              <a:noFill/>
            </p:spPr>
            <p:txBody>
              <a:bodyPr spcFirstLastPara="1" wrap="square" numCol="1" rtlCol="0">
                <a:prstTxWarp prst="textArchUp">
                  <a:avLst>
                    <a:gd name="adj" fmla="val 10821902"/>
                  </a:avLst>
                </a:prstTxWarp>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lnSpc>
                    <a:spcPct val="80000"/>
                  </a:lnSpc>
                  <a:spcBef>
                    <a:spcPts val="0"/>
                  </a:spcBef>
                  <a:spcAft>
                    <a:spcPts val="0"/>
                  </a:spcAft>
                  <a:defRPr/>
                </a:pPr>
                <a:r>
                  <a:rPr lang="zh-CN" altLang="en-US" sz="2400" b="1" kern="0" dirty="0">
                    <a:ln w="18415" cmpd="sng">
                      <a:noFill/>
                      <a:prstDash val="solid"/>
                    </a:ln>
                    <a:solidFill>
                      <a:sysClr val="window" lastClr="FFFFFF"/>
                    </a:solidFill>
                    <a:ea typeface="微软雅黑" panose="020B0503020204020204" pitchFamily="34" charset="-122"/>
                    <a:cs typeface="Arial" panose="020B0604020202020204" pitchFamily="34" charset="0"/>
                  </a:rPr>
                  <a:t>或者自身</a:t>
                </a:r>
                <a:endParaRPr lang="en-US" altLang="zh-CN" sz="2400" b="1" kern="0" dirty="0">
                  <a:ln w="18415" cmpd="sng">
                    <a:noFill/>
                    <a:prstDash val="solid"/>
                  </a:ln>
                  <a:solidFill>
                    <a:sysClr val="window" lastClr="FFFFFF"/>
                  </a:solidFill>
                  <a:ea typeface="微软雅黑" panose="020B0503020204020204" pitchFamily="34" charset="-122"/>
                  <a:cs typeface="Arial" panose="020B0604020202020204" pitchFamily="34" charset="0"/>
                </a:endParaRPr>
              </a:p>
              <a:p>
                <a:pPr algn="ctr" fontAlgn="auto">
                  <a:lnSpc>
                    <a:spcPct val="80000"/>
                  </a:lnSpc>
                  <a:spcBef>
                    <a:spcPts val="0"/>
                  </a:spcBef>
                  <a:spcAft>
                    <a:spcPts val="0"/>
                  </a:spcAft>
                  <a:defRPr/>
                </a:pPr>
                <a:r>
                  <a:rPr lang="zh-CN" altLang="en-US" sz="2400" b="1" kern="0" dirty="0">
                    <a:ln w="18415" cmpd="sng">
                      <a:noFill/>
                      <a:prstDash val="solid"/>
                    </a:ln>
                    <a:solidFill>
                      <a:sysClr val="window" lastClr="FFFFFF"/>
                    </a:solidFill>
                    <a:ea typeface="微软雅黑" panose="020B0503020204020204" pitchFamily="34" charset="-122"/>
                    <a:cs typeface="Arial" panose="020B0604020202020204" pitchFamily="34" charset="0"/>
                  </a:rPr>
                  <a:t>难以排除</a:t>
                </a:r>
              </a:p>
            </p:txBody>
          </p:sp>
          <p:sp>
            <p:nvSpPr>
              <p:cNvPr id="69" name="椭圆 68"/>
              <p:cNvSpPr/>
              <p:nvPr/>
            </p:nvSpPr>
            <p:spPr>
              <a:xfrm>
                <a:off x="1468121" y="4892689"/>
                <a:ext cx="216024" cy="216024"/>
              </a:xfrm>
              <a:prstGeom prst="ellipse">
                <a:avLst/>
              </a:prstGeom>
              <a:solidFill>
                <a:srgbClr val="7ABB2B"/>
              </a:solidFill>
              <a:ln w="25400" cap="flat" cmpd="sng" algn="ctr">
                <a:noFill/>
                <a:prstDash val="solid"/>
              </a:ln>
              <a:effectLst/>
            </p:spPr>
            <p:txBody>
              <a:bodyPr rot="0" spcFirstLastPara="0" vert="horz" wrap="square" lIns="91440" tIns="45720" rIns="91440" bIns="45720" numCol="1" spcCol="0" rtlCol="0" fromWordArt="0" anchor="ctr" anchorCtr="0" forceAA="0" compatLnSpc="1">
                <a:no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endParaRPr lang="en-US" kern="0" dirty="0">
                  <a:solidFill>
                    <a:sysClr val="window" lastClr="FFFFFF"/>
                  </a:solidFill>
                  <a:latin typeface="Calibri" panose="020F0502020204030204" pitchFamily="34" charset="0"/>
                  <a:ea typeface="+mn-ea"/>
                </a:endParaRPr>
              </a:p>
            </p:txBody>
          </p:sp>
          <p:sp>
            <p:nvSpPr>
              <p:cNvPr id="70" name="TextBox 89"/>
              <p:cNvSpPr txBox="1"/>
              <p:nvPr/>
            </p:nvSpPr>
            <p:spPr>
              <a:xfrm>
                <a:off x="60949" y="5157193"/>
                <a:ext cx="1918761" cy="543803"/>
              </a:xfrm>
              <a:prstGeom prst="rect">
                <a:avLst/>
              </a:prstGeom>
              <a:noFill/>
            </p:spPr>
            <p:txBody>
              <a:bodyPr wrap="square" rtlCol="0">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lnSpc>
                    <a:spcPct val="80000"/>
                  </a:lnSpc>
                  <a:spcBef>
                    <a:spcPts val="0"/>
                  </a:spcBef>
                  <a:spcAft>
                    <a:spcPts val="0"/>
                  </a:spcAft>
                  <a:defRPr/>
                </a:pPr>
                <a:r>
                  <a:rPr lang="zh-CN" altLang="en-US" sz="2800" b="1" kern="0" dirty="0">
                    <a:ln w="18415" cmpd="sng">
                      <a:noFill/>
                      <a:prstDash val="solid"/>
                    </a:ln>
                    <a:solidFill>
                      <a:srgbClr val="FF0000"/>
                    </a:solidFill>
                    <a:latin typeface="Arial Rounded MT Bold" panose="020F0704030504030204" pitchFamily="34" charset="0"/>
                    <a:ea typeface="微软雅黑" panose="020B0503020204020204" pitchFamily="34" charset="-122"/>
                    <a:cs typeface="Arial" panose="020B0604020202020204" pitchFamily="34" charset="0"/>
                  </a:rPr>
                  <a:t>重大隐患</a:t>
                </a:r>
              </a:p>
            </p:txBody>
          </p:sp>
        </p:grpSp>
        <p:sp>
          <p:nvSpPr>
            <p:cNvPr id="35" name="TextBox 98"/>
            <p:cNvSpPr txBox="1"/>
            <p:nvPr/>
          </p:nvSpPr>
          <p:spPr>
            <a:xfrm>
              <a:off x="-243856" y="714746"/>
              <a:ext cx="2863610" cy="592927"/>
            </a:xfrm>
            <a:prstGeom prst="rect">
              <a:avLst/>
            </a:prstGeom>
            <a:noFill/>
          </p:spPr>
          <p:txBody>
            <a:bodyPr wrap="square" rtlCol="0">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fontAlgn="auto">
                <a:spcBef>
                  <a:spcPts val="0"/>
                </a:spcBef>
                <a:spcAft>
                  <a:spcPts val="0"/>
                </a:spcAft>
                <a:defRPr/>
              </a:pPr>
              <a:r>
                <a:rPr lang="zh-CN" altLang="en-US" sz="2800" b="1" kern="0" dirty="0">
                  <a:ln w="18415" cmpd="sng">
                    <a:noFill/>
                    <a:prstDash val="solid"/>
                  </a:ln>
                  <a:solidFill>
                    <a:srgbClr val="0070C0"/>
                  </a:solidFill>
                  <a:latin typeface="Arial Rounded MT Bold" panose="020F0704030504030204" pitchFamily="34" charset="0"/>
                  <a:ea typeface="微软雅黑" panose="020B0503020204020204" pitchFamily="34" charset="-122"/>
                  <a:cs typeface="Times New Roman" panose="02020603050405020304" charset="0"/>
                </a:rPr>
                <a:t>隐患怎么分类？</a:t>
              </a:r>
              <a:endParaRPr lang="en-US" altLang="zh-CN" sz="2800" b="1" kern="0" dirty="0">
                <a:ln w="18415" cmpd="sng">
                  <a:noFill/>
                  <a:prstDash val="solid"/>
                </a:ln>
                <a:solidFill>
                  <a:srgbClr val="0070C0"/>
                </a:solidFill>
                <a:latin typeface="Arial Rounded MT Bold" panose="020F0704030504030204" pitchFamily="34" charset="0"/>
                <a:ea typeface="微软雅黑" panose="020B0503020204020204" pitchFamily="34" charset="-122"/>
                <a:cs typeface="Times New Roman" panose="02020603050405020304" charset="0"/>
              </a:endParaRPr>
            </a:p>
          </p:txBody>
        </p:sp>
        <p:sp>
          <p:nvSpPr>
            <p:cNvPr id="37" name="矩形 36"/>
            <p:cNvSpPr/>
            <p:nvPr/>
          </p:nvSpPr>
          <p:spPr>
            <a:xfrm>
              <a:off x="1650366" y="1907737"/>
              <a:ext cx="2129735" cy="1081220"/>
            </a:xfrm>
            <a:prstGeom prst="rect">
              <a:avLst/>
            </a:prstGeom>
          </p:spPr>
          <p:txBody>
            <a:bodyPr wrap="square">
              <a:spAutoFit/>
            </a:bodyPr>
            <a:lstStyle/>
            <a:p>
              <a:pPr algn="ctr"/>
              <a:r>
                <a:rPr lang="zh-CN" altLang="zh-CN" sz="2800" b="1" kern="100" dirty="0">
                  <a:solidFill>
                    <a:schemeClr val="bg1"/>
                  </a:solidFill>
                  <a:latin typeface="微软雅黑" panose="020B0503020204020204" pitchFamily="34" charset="-122"/>
                  <a:ea typeface="微软雅黑" panose="020B0503020204020204" pitchFamily="34" charset="-122"/>
                  <a:cs typeface="Times New Roman" panose="02020603050405020304" charset="0"/>
                </a:rPr>
                <a:t>危害和整改难度较小</a:t>
              </a:r>
              <a:endParaRPr lang="zh-CN" altLang="en-US" sz="2800" b="1" dirty="0">
                <a:solidFill>
                  <a:schemeClr val="bg1"/>
                </a:solidFill>
              </a:endParaRPr>
            </a:p>
          </p:txBody>
        </p:sp>
        <p:sp>
          <p:nvSpPr>
            <p:cNvPr id="39" name="矩形 38"/>
            <p:cNvSpPr/>
            <p:nvPr/>
          </p:nvSpPr>
          <p:spPr>
            <a:xfrm>
              <a:off x="1870923" y="3140968"/>
              <a:ext cx="1620957" cy="954107"/>
            </a:xfrm>
            <a:prstGeom prst="rect">
              <a:avLst/>
            </a:prstGeom>
          </p:spPr>
          <p:txBody>
            <a:bodyPr wrap="none">
              <a:spAutoFit/>
            </a:bodyPr>
            <a:lstStyle/>
            <a:p>
              <a:r>
                <a:rPr lang="zh-CN" altLang="zh-CN" sz="2800" b="1" kern="100" dirty="0">
                  <a:solidFill>
                    <a:schemeClr val="bg1"/>
                  </a:solidFill>
                  <a:latin typeface="微软雅黑" panose="020B0503020204020204" pitchFamily="34" charset="-122"/>
                  <a:ea typeface="微软雅黑" panose="020B0503020204020204" pitchFamily="34" charset="-122"/>
                  <a:cs typeface="Times New Roman" panose="02020603050405020304" charset="0"/>
                </a:rPr>
                <a:t>能够立即</a:t>
              </a:r>
              <a:endParaRPr lang="en-US" altLang="zh-CN" sz="2800" b="1" kern="100" dirty="0">
                <a:solidFill>
                  <a:schemeClr val="bg1"/>
                </a:solidFill>
                <a:latin typeface="微软雅黑" panose="020B0503020204020204" pitchFamily="34" charset="-122"/>
                <a:ea typeface="微软雅黑" panose="020B0503020204020204" pitchFamily="34" charset="-122"/>
                <a:cs typeface="Times New Roman" panose="02020603050405020304" charset="0"/>
              </a:endParaRPr>
            </a:p>
            <a:p>
              <a:r>
                <a:rPr lang="zh-CN" altLang="zh-CN" sz="2800" b="1" kern="100" dirty="0">
                  <a:solidFill>
                    <a:schemeClr val="bg1"/>
                  </a:solidFill>
                  <a:latin typeface="微软雅黑" panose="020B0503020204020204" pitchFamily="34" charset="-122"/>
                  <a:ea typeface="微软雅黑" panose="020B0503020204020204" pitchFamily="34" charset="-122"/>
                  <a:cs typeface="Times New Roman" panose="02020603050405020304" charset="0"/>
                </a:rPr>
                <a:t>整改排除</a:t>
              </a:r>
              <a:endParaRPr lang="zh-CN" altLang="en-US" sz="2800" b="1" dirty="0">
                <a:solidFill>
                  <a:schemeClr val="bg1"/>
                </a:solidFill>
              </a:endParaRPr>
            </a:p>
          </p:txBody>
        </p:sp>
      </p:gr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635646"/>
            <a:ext cx="8064896" cy="1097736"/>
          </a:xfrm>
          <a:prstGeom prst="rect">
            <a:avLst/>
          </a:prstGeom>
        </p:spPr>
        <p:txBody>
          <a:bodyPr wrap="square">
            <a:spAutoFit/>
          </a:bodyPr>
          <a:lstStyle/>
          <a:p>
            <a:pPr indent="406400" algn="just" hangingPunct="0">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p>
          <a:p>
            <a:pPr indent="406400" algn="just" hangingPunct="0"/>
            <a:r>
              <a:rPr lang="zh-CN" altLang="en-US" sz="1400" dirty="0">
                <a:latin typeface="+mn-ea"/>
              </a:rPr>
              <a:t>（</a:t>
            </a:r>
            <a:r>
              <a:rPr lang="en-US" altLang="zh-CN" sz="1400" dirty="0">
                <a:latin typeface="+mn-ea"/>
              </a:rPr>
              <a:t>2</a:t>
            </a:r>
            <a:r>
              <a:rPr lang="zh-CN" altLang="en-US" sz="1400" dirty="0">
                <a:latin typeface="+mn-ea"/>
              </a:rPr>
              <a:t>）同一煤气输配管道隔断装置的两侧共用一个排水器。</a:t>
            </a:r>
            <a:endParaRPr lang="en-US" altLang="zh-CN" sz="1400" dirty="0">
              <a:latin typeface="+mn-ea"/>
            </a:endParaRPr>
          </a:p>
          <a:p>
            <a:pPr indent="406400" algn="just" hangingPunct="0"/>
            <a:r>
              <a:rPr lang="zh-CN" altLang="en-US" sz="1400" dirty="0">
                <a:latin typeface="+mn-ea"/>
              </a:rPr>
              <a:t>（</a:t>
            </a:r>
            <a:r>
              <a:rPr lang="en-US" altLang="zh-CN" sz="1400" dirty="0">
                <a:latin typeface="+mn-ea"/>
              </a:rPr>
              <a:t>3</a:t>
            </a:r>
            <a:r>
              <a:rPr lang="zh-CN" altLang="en-US" sz="1400" dirty="0">
                <a:latin typeface="+mn-ea"/>
              </a:rPr>
              <a:t>）不同煤气管道排水器上部的排水管连通。</a:t>
            </a:r>
          </a:p>
          <a:p>
            <a:pPr indent="406400" algn="just" hangingPunct="0"/>
            <a:r>
              <a:rPr lang="zh-CN" altLang="en-US" sz="1400" dirty="0">
                <a:latin typeface="+mn-ea"/>
              </a:rPr>
              <a:t>（</a:t>
            </a:r>
            <a:r>
              <a:rPr lang="en-US" altLang="zh-CN" sz="1400" dirty="0">
                <a:latin typeface="+mn-ea"/>
              </a:rPr>
              <a:t>4</a:t>
            </a:r>
            <a:r>
              <a:rPr lang="zh-CN" altLang="en-US" sz="1400" dirty="0">
                <a:latin typeface="+mn-ea"/>
              </a:rPr>
              <a:t>）不同介质的煤气管道共用一个排水器</a:t>
            </a:r>
            <a:r>
              <a:rPr lang="zh-CN" altLang="en-US" sz="1400" dirty="0" smtClean="0">
                <a:latin typeface="+mn-ea"/>
              </a:rPr>
              <a:t>。</a:t>
            </a:r>
            <a:endParaRPr lang="zh-CN" altLang="en-US" sz="1400" dirty="0">
              <a:latin typeface="+mn-ea"/>
            </a:endParaRPr>
          </a:p>
        </p:txBody>
      </p:sp>
      <p:sp>
        <p:nvSpPr>
          <p:cNvPr id="12" name="文本框 11"/>
          <p:cNvSpPr txBox="1"/>
          <p:nvPr/>
        </p:nvSpPr>
        <p:spPr>
          <a:xfrm>
            <a:off x="1419337" y="4510682"/>
            <a:ext cx="3096344" cy="338554"/>
          </a:xfrm>
          <a:prstGeom prst="rect">
            <a:avLst/>
          </a:prstGeom>
          <a:noFill/>
        </p:spPr>
        <p:txBody>
          <a:bodyPr wrap="square">
            <a:spAutoFit/>
          </a:bodyPr>
          <a:lstStyle/>
          <a:p>
            <a:r>
              <a:rPr lang="zh-CN" altLang="en-US" sz="1600" dirty="0">
                <a:solidFill>
                  <a:srgbClr val="FF0000"/>
                </a:solidFill>
              </a:rPr>
              <a:t>盲板阀前后煤气管道共用排水器</a:t>
            </a:r>
          </a:p>
        </p:txBody>
      </p:sp>
      <p:sp>
        <p:nvSpPr>
          <p:cNvPr id="14" name="文本框 13"/>
          <p:cNvSpPr txBox="1"/>
          <p:nvPr/>
        </p:nvSpPr>
        <p:spPr>
          <a:xfrm>
            <a:off x="4830274" y="4516336"/>
            <a:ext cx="2474791" cy="338554"/>
          </a:xfrm>
          <a:prstGeom prst="rect">
            <a:avLst/>
          </a:prstGeom>
          <a:noFill/>
        </p:spPr>
        <p:txBody>
          <a:bodyPr wrap="square">
            <a:spAutoFit/>
          </a:bodyPr>
          <a:lstStyle/>
          <a:p>
            <a:r>
              <a:rPr lang="zh-CN" altLang="en-US" sz="1600" dirty="0">
                <a:solidFill>
                  <a:srgbClr val="FF0000"/>
                </a:solidFill>
              </a:rPr>
              <a:t>不同煤气管道共用排水器</a:t>
            </a:r>
          </a:p>
        </p:txBody>
      </p:sp>
      <p:sp>
        <p:nvSpPr>
          <p:cNvPr id="10" name="矩形 9"/>
          <p:cNvSpPr/>
          <p:nvPr/>
        </p:nvSpPr>
        <p:spPr>
          <a:xfrm>
            <a:off x="467544" y="742119"/>
            <a:ext cx="8064896" cy="893527"/>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a:t>（八）正压煤气输配管线水封式排水器的最高封堵煤气压力小于</a:t>
            </a:r>
            <a:r>
              <a:rPr lang="en-US" altLang="zh-CN" sz="1600" dirty="0"/>
              <a:t>30kPa</a:t>
            </a:r>
            <a:r>
              <a:rPr lang="zh-CN" altLang="en-US" sz="1600" dirty="0"/>
              <a:t>，或者同一煤气管道隔断装置的两侧共用一个排水器，</a:t>
            </a:r>
            <a:r>
              <a:rPr lang="zh-CN" altLang="en-US" sz="1600" dirty="0" smtClean="0"/>
              <a:t>或者不同</a:t>
            </a:r>
            <a:r>
              <a:rPr lang="zh-CN" altLang="en-US" sz="1600" dirty="0"/>
              <a:t>煤气管道排水器上部的排水管连通，或者不同介质的煤气</a:t>
            </a:r>
            <a:r>
              <a:rPr lang="zh-CN" altLang="en-US" sz="1600" dirty="0" smtClean="0"/>
              <a:t>管道共</a:t>
            </a:r>
            <a:r>
              <a:rPr lang="zh-CN" altLang="en-US" sz="1600" dirty="0"/>
              <a:t>用一个</a:t>
            </a:r>
            <a:r>
              <a:rPr lang="zh-CN" altLang="en-US" sz="1600" dirty="0" smtClean="0"/>
              <a:t>排水器</a:t>
            </a:r>
            <a:endParaRPr lang="zh-CN" altLang="zh-CN" sz="1600" dirty="0"/>
          </a:p>
        </p:txBody>
      </p:sp>
      <p:pic>
        <p:nvPicPr>
          <p:cNvPr id="5" name="图片 4"/>
          <p:cNvPicPr>
            <a:picLocks noChangeAspect="1"/>
          </p:cNvPicPr>
          <p:nvPr/>
        </p:nvPicPr>
        <p:blipFill>
          <a:blip r:embed="rId3"/>
          <a:stretch>
            <a:fillRect/>
          </a:stretch>
        </p:blipFill>
        <p:spPr>
          <a:xfrm>
            <a:off x="4800351" y="2733382"/>
            <a:ext cx="2408080" cy="1800000"/>
          </a:xfrm>
          <a:prstGeom prst="rect">
            <a:avLst/>
          </a:prstGeom>
        </p:spPr>
      </p:pic>
      <p:pic>
        <p:nvPicPr>
          <p:cNvPr id="6" name="图片 5"/>
          <p:cNvPicPr>
            <a:picLocks noChangeAspect="1"/>
          </p:cNvPicPr>
          <p:nvPr/>
        </p:nvPicPr>
        <p:blipFill>
          <a:blip r:embed="rId4"/>
          <a:stretch>
            <a:fillRect/>
          </a:stretch>
        </p:blipFill>
        <p:spPr>
          <a:xfrm>
            <a:off x="4830274" y="2787774"/>
            <a:ext cx="357750" cy="357333"/>
          </a:xfrm>
          <a:prstGeom prst="rect">
            <a:avLst/>
          </a:prstGeom>
        </p:spPr>
      </p:pic>
      <p:pic>
        <p:nvPicPr>
          <p:cNvPr id="8" name="图片 7"/>
          <p:cNvPicPr>
            <a:picLocks noChangeAspect="1"/>
          </p:cNvPicPr>
          <p:nvPr/>
        </p:nvPicPr>
        <p:blipFill>
          <a:blip r:embed="rId5"/>
          <a:stretch>
            <a:fillRect/>
          </a:stretch>
        </p:blipFill>
        <p:spPr>
          <a:xfrm>
            <a:off x="1625389" y="2733382"/>
            <a:ext cx="2375951" cy="1800000"/>
          </a:xfrm>
          <a:prstGeom prst="rect">
            <a:avLst/>
          </a:prstGeom>
        </p:spPr>
      </p:pic>
      <p:pic>
        <p:nvPicPr>
          <p:cNvPr id="13" name="图片 12"/>
          <p:cNvPicPr>
            <a:picLocks noChangeAspect="1"/>
          </p:cNvPicPr>
          <p:nvPr/>
        </p:nvPicPr>
        <p:blipFill>
          <a:blip r:embed="rId4"/>
          <a:stretch>
            <a:fillRect/>
          </a:stretch>
        </p:blipFill>
        <p:spPr>
          <a:xfrm>
            <a:off x="1691680" y="2778963"/>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971600" y="123478"/>
            <a:ext cx="2778016"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冶金企业重大事故隐患解读</a:t>
            </a:r>
          </a:p>
        </p:txBody>
      </p:sp>
      <p:sp>
        <p:nvSpPr>
          <p:cNvPr id="4" name="矩形 3"/>
          <p:cNvSpPr/>
          <p:nvPr/>
        </p:nvSpPr>
        <p:spPr>
          <a:xfrm>
            <a:off x="467544" y="1635646"/>
            <a:ext cx="8064896" cy="1097736"/>
          </a:xfrm>
          <a:prstGeom prst="rect">
            <a:avLst/>
          </a:prstGeom>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不判定为重大事故隐患的情形：</a:t>
            </a:r>
            <a:endParaRPr lang="en-US" altLang="zh-CN" sz="1600" b="1" dirty="0">
              <a:solidFill>
                <a:srgbClr val="002060"/>
              </a:solidFill>
              <a:latin typeface="+mn-ea"/>
              <a:cs typeface="Times New Roman" panose="02020603050405020304" charset="0"/>
            </a:endParaRPr>
          </a:p>
          <a:p>
            <a:pPr indent="406400" algn="just" hangingPunct="0"/>
            <a:r>
              <a:rPr lang="zh-CN" altLang="en-US" sz="1400" dirty="0">
                <a:latin typeface="+mn-ea"/>
              </a:rPr>
              <a:t>（</a:t>
            </a:r>
            <a:r>
              <a:rPr lang="en-US" altLang="zh-CN" sz="1400" dirty="0">
                <a:latin typeface="+mn-ea"/>
              </a:rPr>
              <a:t>1</a:t>
            </a:r>
            <a:r>
              <a:rPr lang="zh-CN" altLang="en-US" sz="1400" dirty="0">
                <a:latin typeface="+mn-ea"/>
              </a:rPr>
              <a:t>）煤气柜柜底、柜体和转炉煤气柜后电除尘器底部的水封式排水器最高封堵煤气压力小于 </a:t>
            </a:r>
            <a:r>
              <a:rPr lang="en-US" altLang="zh-CN" sz="1400" dirty="0">
                <a:latin typeface="+mn-ea"/>
              </a:rPr>
              <a:t>30kPa</a:t>
            </a:r>
            <a:r>
              <a:rPr lang="zh-CN" altLang="en-US" sz="1400" dirty="0">
                <a:latin typeface="+mn-ea"/>
              </a:rPr>
              <a:t>（</a:t>
            </a:r>
            <a:r>
              <a:rPr lang="en-US" altLang="zh-CN" sz="1400" dirty="0">
                <a:latin typeface="+mn-ea"/>
              </a:rPr>
              <a:t>3060mmH</a:t>
            </a:r>
            <a:r>
              <a:rPr lang="en-US" altLang="zh-CN" sz="1400" baseline="-25000" dirty="0">
                <a:latin typeface="+mn-ea"/>
              </a:rPr>
              <a:t>2</a:t>
            </a:r>
            <a:r>
              <a:rPr lang="en-US" altLang="zh-CN" sz="1400" dirty="0">
                <a:latin typeface="+mn-ea"/>
              </a:rPr>
              <a:t>O</a:t>
            </a:r>
            <a:r>
              <a:rPr lang="zh-CN" altLang="en-US" sz="1400" dirty="0">
                <a:latin typeface="+mn-ea"/>
              </a:rPr>
              <a:t>）。</a:t>
            </a:r>
            <a:endParaRPr lang="en-US" altLang="zh-CN" sz="1400" dirty="0">
              <a:latin typeface="+mn-ea"/>
            </a:endParaRPr>
          </a:p>
          <a:p>
            <a:pPr indent="406400" algn="just" hangingPunct="0"/>
            <a:r>
              <a:rPr lang="zh-CN" altLang="en-US" sz="1400" dirty="0">
                <a:latin typeface="+mn-ea"/>
              </a:rPr>
              <a:t>（</a:t>
            </a:r>
            <a:r>
              <a:rPr lang="en-US" altLang="zh-CN" sz="1400" dirty="0">
                <a:latin typeface="+mn-ea"/>
              </a:rPr>
              <a:t>2</a:t>
            </a:r>
            <a:r>
              <a:rPr lang="zh-CN" altLang="en-US" sz="1400" dirty="0">
                <a:latin typeface="+mn-ea"/>
              </a:rPr>
              <a:t>）煤气抽气机进出口管道隔断装置两侧的正负压工况排液管共用水封井（罐）</a:t>
            </a:r>
            <a:r>
              <a:rPr lang="zh-CN" altLang="en-US" sz="1400" dirty="0" smtClean="0">
                <a:latin typeface="+mn-ea"/>
              </a:rPr>
              <a:t>。</a:t>
            </a:r>
            <a:endParaRPr lang="zh-CN" altLang="en-US" sz="1200" dirty="0"/>
          </a:p>
        </p:txBody>
      </p:sp>
      <p:sp>
        <p:nvSpPr>
          <p:cNvPr id="14" name="文本框 13"/>
          <p:cNvSpPr txBox="1"/>
          <p:nvPr/>
        </p:nvSpPr>
        <p:spPr>
          <a:xfrm>
            <a:off x="4283968" y="3437412"/>
            <a:ext cx="1972168" cy="584775"/>
          </a:xfrm>
          <a:prstGeom prst="rect">
            <a:avLst/>
          </a:prstGeom>
          <a:noFill/>
        </p:spPr>
        <p:txBody>
          <a:bodyPr wrap="square">
            <a:spAutoFit/>
          </a:bodyPr>
          <a:lstStyle/>
          <a:p>
            <a:r>
              <a:rPr lang="zh-CN" altLang="en-US" sz="1600" dirty="0">
                <a:solidFill>
                  <a:srgbClr val="0070C0"/>
                </a:solidFill>
              </a:rPr>
              <a:t>煤气柜柜底排水器压力</a:t>
            </a:r>
            <a:r>
              <a:rPr lang="zh-CN" altLang="en-US" sz="1600" dirty="0" smtClean="0">
                <a:solidFill>
                  <a:srgbClr val="0070C0"/>
                </a:solidFill>
              </a:rPr>
              <a:t>大于</a:t>
            </a:r>
            <a:r>
              <a:rPr lang="en-US" altLang="zh-CN" sz="1600" dirty="0" smtClean="0">
                <a:solidFill>
                  <a:srgbClr val="0070C0"/>
                </a:solidFill>
              </a:rPr>
              <a:t>30kPa</a:t>
            </a:r>
            <a:endParaRPr lang="en-US" altLang="zh-CN" sz="1600" dirty="0">
              <a:solidFill>
                <a:srgbClr val="0070C0"/>
              </a:solidFill>
            </a:endParaRPr>
          </a:p>
        </p:txBody>
      </p:sp>
      <p:sp>
        <p:nvSpPr>
          <p:cNvPr id="7" name="矩形 6"/>
          <p:cNvSpPr/>
          <p:nvPr/>
        </p:nvSpPr>
        <p:spPr>
          <a:xfrm>
            <a:off x="467544" y="742119"/>
            <a:ext cx="8064896" cy="893527"/>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pPr algn="just" hangingPunct="0"/>
            <a:r>
              <a:rPr lang="zh-CN" altLang="en-US" sz="1600" dirty="0"/>
              <a:t>（八）正压煤气输配管线水封式排水器的最高封堵煤气压力小于</a:t>
            </a:r>
            <a:r>
              <a:rPr lang="en-US" altLang="zh-CN" sz="1600" dirty="0"/>
              <a:t>30kPa</a:t>
            </a:r>
            <a:r>
              <a:rPr lang="zh-CN" altLang="en-US" sz="1600" dirty="0"/>
              <a:t>，或者同一煤气管道隔断装置的两侧共用一个排水器，</a:t>
            </a:r>
            <a:r>
              <a:rPr lang="zh-CN" altLang="en-US" sz="1600" dirty="0" smtClean="0"/>
              <a:t>或者不同</a:t>
            </a:r>
            <a:r>
              <a:rPr lang="zh-CN" altLang="en-US" sz="1600" dirty="0"/>
              <a:t>煤气管道排水器上部的排水管连通，或者不同介质的煤气</a:t>
            </a:r>
            <a:r>
              <a:rPr lang="zh-CN" altLang="en-US" sz="1600" dirty="0" smtClean="0"/>
              <a:t>管道共</a:t>
            </a:r>
            <a:r>
              <a:rPr lang="zh-CN" altLang="en-US" sz="1600" dirty="0"/>
              <a:t>用一个</a:t>
            </a:r>
            <a:r>
              <a:rPr lang="zh-CN" altLang="en-US" sz="1600" dirty="0" smtClean="0"/>
              <a:t>排水器</a:t>
            </a:r>
            <a:endParaRPr lang="zh-CN" altLang="zh-CN" sz="1600" dirty="0"/>
          </a:p>
        </p:txBody>
      </p:sp>
      <p:pic>
        <p:nvPicPr>
          <p:cNvPr id="6" name="图片 5"/>
          <p:cNvPicPr>
            <a:picLocks noChangeAspect="1"/>
          </p:cNvPicPr>
          <p:nvPr/>
        </p:nvPicPr>
        <p:blipFill>
          <a:blip r:embed="rId3"/>
          <a:stretch>
            <a:fillRect/>
          </a:stretch>
        </p:blipFill>
        <p:spPr>
          <a:xfrm>
            <a:off x="2555776" y="2829800"/>
            <a:ext cx="1350899" cy="1800000"/>
          </a:xfrm>
          <a:prstGeom prst="rect">
            <a:avLst/>
          </a:prstGeom>
        </p:spPr>
      </p:pic>
      <p:pic>
        <p:nvPicPr>
          <p:cNvPr id="8" name="图片 7"/>
          <p:cNvPicPr>
            <a:picLocks noChangeAspect="1"/>
          </p:cNvPicPr>
          <p:nvPr/>
        </p:nvPicPr>
        <p:blipFill>
          <a:blip r:embed="rId4"/>
          <a:stretch>
            <a:fillRect/>
          </a:stretch>
        </p:blipFill>
        <p:spPr>
          <a:xfrm>
            <a:off x="2581534" y="2856950"/>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剪去单角的矩形 1"/>
          <p:cNvSpPr/>
          <p:nvPr/>
        </p:nvSpPr>
        <p:spPr>
          <a:xfrm>
            <a:off x="0" y="1707654"/>
            <a:ext cx="2448272" cy="2016224"/>
          </a:xfrm>
          <a:prstGeom prst="snip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文本框 3"/>
          <p:cNvSpPr txBox="1"/>
          <p:nvPr/>
        </p:nvSpPr>
        <p:spPr>
          <a:xfrm>
            <a:off x="410451" y="1930936"/>
            <a:ext cx="1553630" cy="1569660"/>
          </a:xfrm>
          <a:prstGeom prst="rect">
            <a:avLst/>
          </a:prstGeom>
          <a:noFill/>
        </p:spPr>
        <p:txBody>
          <a:bodyPr wrap="none" rtlCol="0">
            <a:spAutoFit/>
          </a:bodyPr>
          <a:lstStyle/>
          <a:p>
            <a:r>
              <a:rPr lang="en-US" altLang="zh-CN" sz="9600" dirty="0">
                <a:solidFill>
                  <a:schemeClr val="bg1"/>
                </a:solidFill>
                <a:cs typeface="+mn-ea"/>
                <a:sym typeface="+mn-lt"/>
              </a:rPr>
              <a:t>04</a:t>
            </a:r>
            <a:endParaRPr lang="zh-CN" altLang="en-US" sz="9600" dirty="0">
              <a:solidFill>
                <a:schemeClr val="bg1"/>
              </a:solidFill>
              <a:cs typeface="+mn-ea"/>
              <a:sym typeface="+mn-lt"/>
            </a:endParaRPr>
          </a:p>
        </p:txBody>
      </p:sp>
      <p:sp>
        <p:nvSpPr>
          <p:cNvPr id="5" name="文本框 4"/>
          <p:cNvSpPr txBox="1"/>
          <p:nvPr/>
        </p:nvSpPr>
        <p:spPr>
          <a:xfrm>
            <a:off x="2690648" y="2392597"/>
            <a:ext cx="3877985" cy="2308324"/>
          </a:xfrm>
          <a:prstGeom prst="rect">
            <a:avLst/>
          </a:prstGeom>
          <a:noFill/>
        </p:spPr>
        <p:txBody>
          <a:bodyPr wrap="none" rtlCol="0">
            <a:spAutoFit/>
          </a:bodyPr>
          <a:lstStyle/>
          <a:p>
            <a:r>
              <a:rPr lang="zh-CN" altLang="en-US" sz="4800" b="1" dirty="0">
                <a:solidFill>
                  <a:schemeClr val="tx1">
                    <a:lumMod val="75000"/>
                    <a:lumOff val="25000"/>
                  </a:schemeClr>
                </a:solidFill>
                <a:cs typeface="+mn-ea"/>
                <a:sym typeface="+mn-lt"/>
              </a:rPr>
              <a:t>有色企业重大</a:t>
            </a:r>
            <a:endParaRPr lang="en-US" altLang="zh-CN" sz="4800" b="1" dirty="0">
              <a:solidFill>
                <a:schemeClr val="tx1">
                  <a:lumMod val="75000"/>
                  <a:lumOff val="25000"/>
                </a:schemeClr>
              </a:solidFill>
              <a:cs typeface="+mn-ea"/>
              <a:sym typeface="+mn-lt"/>
            </a:endParaRPr>
          </a:p>
          <a:p>
            <a:r>
              <a:rPr lang="zh-CN" altLang="en-US" sz="4800" b="1" dirty="0">
                <a:solidFill>
                  <a:schemeClr val="tx1">
                    <a:lumMod val="75000"/>
                    <a:lumOff val="25000"/>
                  </a:schemeClr>
                </a:solidFill>
                <a:cs typeface="+mn-ea"/>
                <a:sym typeface="+mn-lt"/>
              </a:rPr>
              <a:t>事故隐患解读</a:t>
            </a:r>
          </a:p>
          <a:p>
            <a:endParaRPr lang="zh-CN" altLang="en-US" sz="4800" b="1" dirty="0">
              <a:solidFill>
                <a:schemeClr val="tx1">
                  <a:lumMod val="75000"/>
                  <a:lumOff val="25000"/>
                </a:schemeClr>
              </a:solidFill>
              <a:cs typeface="+mn-ea"/>
              <a:sym typeface="+mn-lt"/>
            </a:endParaRPr>
          </a:p>
        </p:txBody>
      </p:sp>
      <p:sp>
        <p:nvSpPr>
          <p:cNvPr id="29" name="矩形 28"/>
          <p:cNvSpPr/>
          <p:nvPr/>
        </p:nvSpPr>
        <p:spPr>
          <a:xfrm>
            <a:off x="6731657" y="1707653"/>
            <a:ext cx="2448272" cy="20162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21" name="组合 20"/>
          <p:cNvGrpSpPr/>
          <p:nvPr/>
        </p:nvGrpSpPr>
        <p:grpSpPr>
          <a:xfrm>
            <a:off x="3002461" y="1849974"/>
            <a:ext cx="3024336" cy="432834"/>
            <a:chOff x="3002461" y="1849974"/>
            <a:chExt cx="3024336" cy="432834"/>
          </a:xfrm>
        </p:grpSpPr>
        <p:grpSp>
          <p:nvGrpSpPr>
            <p:cNvPr id="22" name="组合 21"/>
            <p:cNvGrpSpPr/>
            <p:nvPr/>
          </p:nvGrpSpPr>
          <p:grpSpPr>
            <a:xfrm>
              <a:off x="3002461" y="1849974"/>
              <a:ext cx="432833" cy="432834"/>
              <a:chOff x="3002461" y="1849974"/>
              <a:chExt cx="432833" cy="432834"/>
            </a:xfrm>
          </p:grpSpPr>
          <p:sp>
            <p:nvSpPr>
              <p:cNvPr id="49" name="棱台 48"/>
              <p:cNvSpPr>
                <a:spLocks noChangeArrowheads="1"/>
              </p:cNvSpPr>
              <p:nvPr/>
            </p:nvSpPr>
            <p:spPr bwMode="auto">
              <a:xfrm>
                <a:off x="3002461" y="1849974"/>
                <a:ext cx="432833"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52" name="KSO_Shape"/>
              <p:cNvSpPr/>
              <p:nvPr/>
            </p:nvSpPr>
            <p:spPr>
              <a:xfrm>
                <a:off x="3122920" y="1945182"/>
                <a:ext cx="191914" cy="242418"/>
              </a:xfrm>
              <a:custGeom>
                <a:avLst/>
                <a:gdLst>
                  <a:gd name="connsiteX0" fmla="*/ 1837010 w 4772887"/>
                  <a:gd name="connsiteY0" fmla="*/ 5450128 h 6032500"/>
                  <a:gd name="connsiteX1" fmla="*/ 2935877 w 4772887"/>
                  <a:gd name="connsiteY1" fmla="*/ 5450128 h 6032500"/>
                  <a:gd name="connsiteX2" fmla="*/ 2938893 w 4772887"/>
                  <a:gd name="connsiteY2" fmla="*/ 5480050 h 6032500"/>
                  <a:gd name="connsiteX3" fmla="*/ 2386443 w 4772887"/>
                  <a:gd name="connsiteY3" fmla="*/ 6032500 h 6032500"/>
                  <a:gd name="connsiteX4" fmla="*/ 1833993 w 4772887"/>
                  <a:gd name="connsiteY4" fmla="*/ 5480050 h 6032500"/>
                  <a:gd name="connsiteX5" fmla="*/ 2386443 w 4772887"/>
                  <a:gd name="connsiteY5" fmla="*/ 0 h 6032500"/>
                  <a:gd name="connsiteX6" fmla="*/ 2938893 w 4772887"/>
                  <a:gd name="connsiteY6" fmla="*/ 552450 h 6032500"/>
                  <a:gd name="connsiteX7" fmla="*/ 2938893 w 4772887"/>
                  <a:gd name="connsiteY7" fmla="*/ 667402 h 6032500"/>
                  <a:gd name="connsiteX8" fmla="*/ 3023664 w 4772887"/>
                  <a:gd name="connsiteY8" fmla="*/ 689199 h 6032500"/>
                  <a:gd name="connsiteX9" fmla="*/ 4069193 w 4772887"/>
                  <a:gd name="connsiteY9" fmla="*/ 2110322 h 6032500"/>
                  <a:gd name="connsiteX10" fmla="*/ 4069193 w 4772887"/>
                  <a:gd name="connsiteY10" fmla="*/ 3439578 h 6032500"/>
                  <a:gd name="connsiteX11" fmla="*/ 4002295 w 4772887"/>
                  <a:gd name="connsiteY11" fmla="*/ 3882070 h 6032500"/>
                  <a:gd name="connsiteX12" fmla="*/ 3986838 w 4772887"/>
                  <a:gd name="connsiteY12" fmla="*/ 3924300 h 6032500"/>
                  <a:gd name="connsiteX13" fmla="*/ 4207737 w 4772887"/>
                  <a:gd name="connsiteY13" fmla="*/ 3924300 h 6032500"/>
                  <a:gd name="connsiteX14" fmla="*/ 4772887 w 4772887"/>
                  <a:gd name="connsiteY14" fmla="*/ 4489450 h 6032500"/>
                  <a:gd name="connsiteX15" fmla="*/ 4772887 w 4772887"/>
                  <a:gd name="connsiteY15" fmla="*/ 4914895 h 6032500"/>
                  <a:gd name="connsiteX16" fmla="*/ 4633182 w 4772887"/>
                  <a:gd name="connsiteY16" fmla="*/ 5054600 h 6032500"/>
                  <a:gd name="connsiteX17" fmla="*/ 139705 w 4772887"/>
                  <a:gd name="connsiteY17" fmla="*/ 5054600 h 6032500"/>
                  <a:gd name="connsiteX18" fmla="*/ 0 w 4772887"/>
                  <a:gd name="connsiteY18" fmla="*/ 4914895 h 6032500"/>
                  <a:gd name="connsiteX19" fmla="*/ 0 w 4772887"/>
                  <a:gd name="connsiteY19" fmla="*/ 4489450 h 6032500"/>
                  <a:gd name="connsiteX20" fmla="*/ 565150 w 4772887"/>
                  <a:gd name="connsiteY20" fmla="*/ 3924300 h 6032500"/>
                  <a:gd name="connsiteX21" fmla="*/ 786048 w 4772887"/>
                  <a:gd name="connsiteY21" fmla="*/ 3924300 h 6032500"/>
                  <a:gd name="connsiteX22" fmla="*/ 770591 w 4772887"/>
                  <a:gd name="connsiteY22" fmla="*/ 3882070 h 6032500"/>
                  <a:gd name="connsiteX23" fmla="*/ 703693 w 4772887"/>
                  <a:gd name="connsiteY23" fmla="*/ 3439578 h 6032500"/>
                  <a:gd name="connsiteX24" fmla="*/ 703693 w 4772887"/>
                  <a:gd name="connsiteY24" fmla="*/ 2110322 h 6032500"/>
                  <a:gd name="connsiteX25" fmla="*/ 1749223 w 4772887"/>
                  <a:gd name="connsiteY25" fmla="*/ 689199 h 6032500"/>
                  <a:gd name="connsiteX26" fmla="*/ 1833993 w 4772887"/>
                  <a:gd name="connsiteY26" fmla="*/ 667402 h 6032500"/>
                  <a:gd name="connsiteX27" fmla="*/ 1833993 w 4772887"/>
                  <a:gd name="connsiteY27" fmla="*/ 552450 h 6032500"/>
                  <a:gd name="connsiteX28" fmla="*/ 2386443 w 4772887"/>
                  <a:gd name="connsiteY28" fmla="*/ 0 h 603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772887" h="6032500">
                    <a:moveTo>
                      <a:pt x="1837010" y="5450128"/>
                    </a:moveTo>
                    <a:lnTo>
                      <a:pt x="2935877" y="5450128"/>
                    </a:lnTo>
                    <a:lnTo>
                      <a:pt x="2938893" y="5480050"/>
                    </a:lnTo>
                    <a:cubicBezTo>
                      <a:pt x="2938893" y="5785160"/>
                      <a:pt x="2691553" y="6032500"/>
                      <a:pt x="2386443" y="6032500"/>
                    </a:cubicBezTo>
                    <a:cubicBezTo>
                      <a:pt x="2081333" y="6032500"/>
                      <a:pt x="1833993" y="5785160"/>
                      <a:pt x="1833993" y="5480050"/>
                    </a:cubicBezTo>
                    <a:close/>
                    <a:moveTo>
                      <a:pt x="2386443" y="0"/>
                    </a:moveTo>
                    <a:cubicBezTo>
                      <a:pt x="2691553" y="0"/>
                      <a:pt x="2938893" y="247340"/>
                      <a:pt x="2938893" y="552450"/>
                    </a:cubicBezTo>
                    <a:lnTo>
                      <a:pt x="2938893" y="667402"/>
                    </a:lnTo>
                    <a:lnTo>
                      <a:pt x="3023664" y="689199"/>
                    </a:lnTo>
                    <a:cubicBezTo>
                      <a:pt x="3629391" y="877599"/>
                      <a:pt x="4069193" y="1442600"/>
                      <a:pt x="4069193" y="2110322"/>
                    </a:cubicBezTo>
                    <a:lnTo>
                      <a:pt x="4069193" y="3439578"/>
                    </a:lnTo>
                    <a:cubicBezTo>
                      <a:pt x="4069193" y="3593668"/>
                      <a:pt x="4045772" y="3742287"/>
                      <a:pt x="4002295" y="3882070"/>
                    </a:cubicBezTo>
                    <a:lnTo>
                      <a:pt x="3986838" y="3924300"/>
                    </a:lnTo>
                    <a:lnTo>
                      <a:pt x="4207737" y="3924300"/>
                    </a:lnTo>
                    <a:cubicBezTo>
                      <a:pt x="4519861" y="3924300"/>
                      <a:pt x="4772887" y="4177326"/>
                      <a:pt x="4772887" y="4489450"/>
                    </a:cubicBezTo>
                    <a:lnTo>
                      <a:pt x="4772887" y="4914895"/>
                    </a:lnTo>
                    <a:cubicBezTo>
                      <a:pt x="4772887" y="4992052"/>
                      <a:pt x="4710339" y="5054600"/>
                      <a:pt x="4633182" y="5054600"/>
                    </a:cubicBezTo>
                    <a:lnTo>
                      <a:pt x="139705" y="5054600"/>
                    </a:lnTo>
                    <a:cubicBezTo>
                      <a:pt x="62548" y="5054600"/>
                      <a:pt x="0" y="4992052"/>
                      <a:pt x="0" y="4914895"/>
                    </a:cubicBezTo>
                    <a:lnTo>
                      <a:pt x="0" y="4489450"/>
                    </a:lnTo>
                    <a:cubicBezTo>
                      <a:pt x="0" y="4177326"/>
                      <a:pt x="253026" y="3924300"/>
                      <a:pt x="565150" y="3924300"/>
                    </a:cubicBezTo>
                    <a:lnTo>
                      <a:pt x="786048" y="3924300"/>
                    </a:lnTo>
                    <a:lnTo>
                      <a:pt x="770591" y="3882070"/>
                    </a:lnTo>
                    <a:cubicBezTo>
                      <a:pt x="727114" y="3742287"/>
                      <a:pt x="703693" y="3593668"/>
                      <a:pt x="703693" y="3439578"/>
                    </a:cubicBezTo>
                    <a:lnTo>
                      <a:pt x="703693" y="2110322"/>
                    </a:lnTo>
                    <a:cubicBezTo>
                      <a:pt x="703693" y="1442600"/>
                      <a:pt x="1143496" y="877599"/>
                      <a:pt x="1749223" y="689199"/>
                    </a:cubicBezTo>
                    <a:lnTo>
                      <a:pt x="1833993" y="667402"/>
                    </a:lnTo>
                    <a:lnTo>
                      <a:pt x="1833993" y="552450"/>
                    </a:lnTo>
                    <a:cubicBezTo>
                      <a:pt x="1833993" y="247340"/>
                      <a:pt x="2081333" y="0"/>
                      <a:pt x="238644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sz="1600">
                  <a:solidFill>
                    <a:schemeClr val="bg1"/>
                  </a:solidFill>
                </a:endParaRPr>
              </a:p>
            </p:txBody>
          </p:sp>
        </p:grpSp>
        <p:grpSp>
          <p:nvGrpSpPr>
            <p:cNvPr id="23" name="组合 22"/>
            <p:cNvGrpSpPr/>
            <p:nvPr/>
          </p:nvGrpSpPr>
          <p:grpSpPr>
            <a:xfrm>
              <a:off x="3650533" y="1849974"/>
              <a:ext cx="432833" cy="432834"/>
              <a:chOff x="3650533" y="1849974"/>
              <a:chExt cx="432833" cy="432834"/>
            </a:xfrm>
          </p:grpSpPr>
          <p:sp>
            <p:nvSpPr>
              <p:cNvPr id="47" name="棱台 46"/>
              <p:cNvSpPr>
                <a:spLocks noChangeArrowheads="1"/>
              </p:cNvSpPr>
              <p:nvPr/>
            </p:nvSpPr>
            <p:spPr bwMode="auto">
              <a:xfrm>
                <a:off x="3650533" y="1849974"/>
                <a:ext cx="432833"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48" name="Freeform 12"/>
              <p:cNvSpPr>
                <a:spLocks noEditPoints="1"/>
              </p:cNvSpPr>
              <p:nvPr/>
            </p:nvSpPr>
            <p:spPr bwMode="auto">
              <a:xfrm>
                <a:off x="3742022" y="1959107"/>
                <a:ext cx="249853" cy="214568"/>
              </a:xfrm>
              <a:custGeom>
                <a:avLst/>
                <a:gdLst>
                  <a:gd name="T0" fmla="*/ 88 w 111"/>
                  <a:gd name="T1" fmla="*/ 79 h 95"/>
                  <a:gd name="T2" fmla="*/ 88 w 111"/>
                  <a:gd name="T3" fmla="*/ 92 h 95"/>
                  <a:gd name="T4" fmla="*/ 75 w 111"/>
                  <a:gd name="T5" fmla="*/ 92 h 95"/>
                  <a:gd name="T6" fmla="*/ 52 w 111"/>
                  <a:gd name="T7" fmla="*/ 67 h 95"/>
                  <a:gd name="T8" fmla="*/ 30 w 111"/>
                  <a:gd name="T9" fmla="*/ 93 h 95"/>
                  <a:gd name="T10" fmla="*/ 23 w 111"/>
                  <a:gd name="T11" fmla="*/ 93 h 95"/>
                  <a:gd name="T12" fmla="*/ 17 w 111"/>
                  <a:gd name="T13" fmla="*/ 88 h 95"/>
                  <a:gd name="T14" fmla="*/ 17 w 111"/>
                  <a:gd name="T15" fmla="*/ 80 h 95"/>
                  <a:gd name="T16" fmla="*/ 42 w 111"/>
                  <a:gd name="T17" fmla="*/ 57 h 95"/>
                  <a:gd name="T18" fmla="*/ 30 w 111"/>
                  <a:gd name="T19" fmla="*/ 45 h 95"/>
                  <a:gd name="T20" fmla="*/ 20 w 111"/>
                  <a:gd name="T21" fmla="*/ 41 h 95"/>
                  <a:gd name="T22" fmla="*/ 9 w 111"/>
                  <a:gd name="T23" fmla="*/ 40 h 95"/>
                  <a:gd name="T24" fmla="*/ 0 w 111"/>
                  <a:gd name="T25" fmla="*/ 23 h 95"/>
                  <a:gd name="T26" fmla="*/ 1 w 111"/>
                  <a:gd name="T27" fmla="*/ 22 h 95"/>
                  <a:gd name="T28" fmla="*/ 10 w 111"/>
                  <a:gd name="T29" fmla="*/ 28 h 95"/>
                  <a:gd name="T30" fmla="*/ 20 w 111"/>
                  <a:gd name="T31" fmla="*/ 25 h 95"/>
                  <a:gd name="T32" fmla="*/ 19 w 111"/>
                  <a:gd name="T33" fmla="*/ 14 h 95"/>
                  <a:gd name="T34" fmla="*/ 10 w 111"/>
                  <a:gd name="T35" fmla="*/ 8 h 95"/>
                  <a:gd name="T36" fmla="*/ 11 w 111"/>
                  <a:gd name="T37" fmla="*/ 7 h 95"/>
                  <a:gd name="T38" fmla="*/ 29 w 111"/>
                  <a:gd name="T39" fmla="*/ 7 h 95"/>
                  <a:gd name="T40" fmla="*/ 32 w 111"/>
                  <a:gd name="T41" fmla="*/ 10 h 95"/>
                  <a:gd name="T42" fmla="*/ 37 w 111"/>
                  <a:gd name="T43" fmla="*/ 25 h 95"/>
                  <a:gd name="T44" fmla="*/ 40 w 111"/>
                  <a:gd name="T45" fmla="*/ 34 h 95"/>
                  <a:gd name="T46" fmla="*/ 52 w 111"/>
                  <a:gd name="T47" fmla="*/ 46 h 95"/>
                  <a:gd name="T48" fmla="*/ 66 w 111"/>
                  <a:gd name="T49" fmla="*/ 31 h 95"/>
                  <a:gd name="T50" fmla="*/ 77 w 111"/>
                  <a:gd name="T51" fmla="*/ 42 h 95"/>
                  <a:gd name="T52" fmla="*/ 63 w 111"/>
                  <a:gd name="T53" fmla="*/ 56 h 95"/>
                  <a:gd name="T54" fmla="*/ 88 w 111"/>
                  <a:gd name="T55" fmla="*/ 79 h 95"/>
                  <a:gd name="T56" fmla="*/ 110 w 111"/>
                  <a:gd name="T57" fmla="*/ 42 h 95"/>
                  <a:gd name="T58" fmla="*/ 102 w 111"/>
                  <a:gd name="T59" fmla="*/ 50 h 95"/>
                  <a:gd name="T60" fmla="*/ 96 w 111"/>
                  <a:gd name="T61" fmla="*/ 50 h 95"/>
                  <a:gd name="T62" fmla="*/ 95 w 111"/>
                  <a:gd name="T63" fmla="*/ 48 h 95"/>
                  <a:gd name="T64" fmla="*/ 93 w 111"/>
                  <a:gd name="T65" fmla="*/ 44 h 95"/>
                  <a:gd name="T66" fmla="*/ 92 w 111"/>
                  <a:gd name="T67" fmla="*/ 38 h 95"/>
                  <a:gd name="T68" fmla="*/ 82 w 111"/>
                  <a:gd name="T69" fmla="*/ 36 h 95"/>
                  <a:gd name="T70" fmla="*/ 79 w 111"/>
                  <a:gd name="T71" fmla="*/ 39 h 95"/>
                  <a:gd name="T72" fmla="*/ 68 w 111"/>
                  <a:gd name="T73" fmla="*/ 29 h 95"/>
                  <a:gd name="T74" fmla="*/ 70 w 111"/>
                  <a:gd name="T75" fmla="*/ 27 h 95"/>
                  <a:gd name="T76" fmla="*/ 71 w 111"/>
                  <a:gd name="T77" fmla="*/ 26 h 95"/>
                  <a:gd name="T78" fmla="*/ 71 w 111"/>
                  <a:gd name="T79" fmla="*/ 19 h 95"/>
                  <a:gd name="T80" fmla="*/ 49 w 111"/>
                  <a:gd name="T81" fmla="*/ 10 h 95"/>
                  <a:gd name="T82" fmla="*/ 49 w 111"/>
                  <a:gd name="T83" fmla="*/ 6 h 95"/>
                  <a:gd name="T84" fmla="*/ 89 w 111"/>
                  <a:gd name="T85" fmla="*/ 15 h 95"/>
                  <a:gd name="T86" fmla="*/ 96 w 111"/>
                  <a:gd name="T87" fmla="*/ 22 h 95"/>
                  <a:gd name="T88" fmla="*/ 99 w 111"/>
                  <a:gd name="T89" fmla="*/ 33 h 95"/>
                  <a:gd name="T90" fmla="*/ 103 w 111"/>
                  <a:gd name="T91" fmla="*/ 34 h 95"/>
                  <a:gd name="T92" fmla="*/ 108 w 111"/>
                  <a:gd name="T93" fmla="*/ 35 h 95"/>
                  <a:gd name="T94" fmla="*/ 110 w 111"/>
                  <a:gd name="T95" fmla="*/ 37 h 95"/>
                  <a:gd name="T96" fmla="*/ 110 w 111"/>
                  <a:gd name="T97" fmla="*/ 42 h 95"/>
                  <a:gd name="T98" fmla="*/ 85 w 111"/>
                  <a:gd name="T99" fmla="*/ 82 h 95"/>
                  <a:gd name="T100" fmla="*/ 78 w 111"/>
                  <a:gd name="T101" fmla="*/ 82 h 95"/>
                  <a:gd name="T102" fmla="*/ 78 w 111"/>
                  <a:gd name="T103" fmla="*/ 89 h 95"/>
                  <a:gd name="T104" fmla="*/ 85 w 111"/>
                  <a:gd name="T105" fmla="*/ 89 h 95"/>
                  <a:gd name="T106" fmla="*/ 85 w 111"/>
                  <a:gd name="T107" fmla="*/ 8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1" h="95">
                    <a:moveTo>
                      <a:pt x="88" y="79"/>
                    </a:moveTo>
                    <a:cubicBezTo>
                      <a:pt x="92" y="82"/>
                      <a:pt x="92" y="88"/>
                      <a:pt x="88" y="92"/>
                    </a:cubicBezTo>
                    <a:cubicBezTo>
                      <a:pt x="84" y="95"/>
                      <a:pt x="79" y="95"/>
                      <a:pt x="75" y="92"/>
                    </a:cubicBezTo>
                    <a:cubicBezTo>
                      <a:pt x="52" y="67"/>
                      <a:pt x="52" y="67"/>
                      <a:pt x="52" y="67"/>
                    </a:cubicBezTo>
                    <a:cubicBezTo>
                      <a:pt x="30" y="93"/>
                      <a:pt x="30" y="93"/>
                      <a:pt x="30" y="93"/>
                    </a:cubicBezTo>
                    <a:cubicBezTo>
                      <a:pt x="28" y="95"/>
                      <a:pt x="25" y="95"/>
                      <a:pt x="23" y="93"/>
                    </a:cubicBezTo>
                    <a:cubicBezTo>
                      <a:pt x="17" y="88"/>
                      <a:pt x="17" y="88"/>
                      <a:pt x="17" y="88"/>
                    </a:cubicBezTo>
                    <a:cubicBezTo>
                      <a:pt x="15" y="86"/>
                      <a:pt x="15" y="82"/>
                      <a:pt x="17" y="80"/>
                    </a:cubicBezTo>
                    <a:cubicBezTo>
                      <a:pt x="42" y="57"/>
                      <a:pt x="42" y="57"/>
                      <a:pt x="42" y="57"/>
                    </a:cubicBezTo>
                    <a:cubicBezTo>
                      <a:pt x="30" y="45"/>
                      <a:pt x="30" y="45"/>
                      <a:pt x="30" y="45"/>
                    </a:cubicBezTo>
                    <a:cubicBezTo>
                      <a:pt x="26" y="41"/>
                      <a:pt x="24" y="40"/>
                      <a:pt x="20" y="41"/>
                    </a:cubicBezTo>
                    <a:cubicBezTo>
                      <a:pt x="17" y="42"/>
                      <a:pt x="13" y="42"/>
                      <a:pt x="9" y="40"/>
                    </a:cubicBezTo>
                    <a:cubicBezTo>
                      <a:pt x="0" y="34"/>
                      <a:pt x="0" y="23"/>
                      <a:pt x="0" y="23"/>
                    </a:cubicBezTo>
                    <a:cubicBezTo>
                      <a:pt x="1" y="22"/>
                      <a:pt x="1" y="22"/>
                      <a:pt x="1" y="22"/>
                    </a:cubicBezTo>
                    <a:cubicBezTo>
                      <a:pt x="1" y="22"/>
                      <a:pt x="9" y="27"/>
                      <a:pt x="10" y="28"/>
                    </a:cubicBezTo>
                    <a:cubicBezTo>
                      <a:pt x="11" y="29"/>
                      <a:pt x="16" y="31"/>
                      <a:pt x="20" y="25"/>
                    </a:cubicBezTo>
                    <a:cubicBezTo>
                      <a:pt x="24" y="18"/>
                      <a:pt x="21" y="15"/>
                      <a:pt x="19" y="14"/>
                    </a:cubicBezTo>
                    <a:cubicBezTo>
                      <a:pt x="18" y="13"/>
                      <a:pt x="10" y="8"/>
                      <a:pt x="10" y="8"/>
                    </a:cubicBezTo>
                    <a:cubicBezTo>
                      <a:pt x="11" y="7"/>
                      <a:pt x="11" y="7"/>
                      <a:pt x="11" y="7"/>
                    </a:cubicBezTo>
                    <a:cubicBezTo>
                      <a:pt x="11" y="7"/>
                      <a:pt x="20" y="2"/>
                      <a:pt x="29" y="7"/>
                    </a:cubicBezTo>
                    <a:cubicBezTo>
                      <a:pt x="29" y="7"/>
                      <a:pt x="31" y="9"/>
                      <a:pt x="32" y="10"/>
                    </a:cubicBezTo>
                    <a:cubicBezTo>
                      <a:pt x="38" y="15"/>
                      <a:pt x="38" y="20"/>
                      <a:pt x="37" y="25"/>
                    </a:cubicBezTo>
                    <a:cubicBezTo>
                      <a:pt x="36" y="29"/>
                      <a:pt x="37" y="30"/>
                      <a:pt x="40" y="34"/>
                    </a:cubicBezTo>
                    <a:cubicBezTo>
                      <a:pt x="52" y="46"/>
                      <a:pt x="52" y="46"/>
                      <a:pt x="52" y="46"/>
                    </a:cubicBezTo>
                    <a:cubicBezTo>
                      <a:pt x="66" y="31"/>
                      <a:pt x="66" y="31"/>
                      <a:pt x="66" y="31"/>
                    </a:cubicBezTo>
                    <a:cubicBezTo>
                      <a:pt x="77" y="42"/>
                      <a:pt x="77" y="42"/>
                      <a:pt x="77" y="42"/>
                    </a:cubicBezTo>
                    <a:cubicBezTo>
                      <a:pt x="63" y="56"/>
                      <a:pt x="63" y="56"/>
                      <a:pt x="63" y="56"/>
                    </a:cubicBezTo>
                    <a:lnTo>
                      <a:pt x="88" y="79"/>
                    </a:lnTo>
                    <a:close/>
                    <a:moveTo>
                      <a:pt x="110" y="42"/>
                    </a:moveTo>
                    <a:cubicBezTo>
                      <a:pt x="102" y="50"/>
                      <a:pt x="102" y="50"/>
                      <a:pt x="102" y="50"/>
                    </a:cubicBezTo>
                    <a:cubicBezTo>
                      <a:pt x="100" y="52"/>
                      <a:pt x="98" y="52"/>
                      <a:pt x="96" y="50"/>
                    </a:cubicBezTo>
                    <a:cubicBezTo>
                      <a:pt x="95" y="48"/>
                      <a:pt x="95" y="48"/>
                      <a:pt x="95" y="48"/>
                    </a:cubicBezTo>
                    <a:cubicBezTo>
                      <a:pt x="93" y="47"/>
                      <a:pt x="93" y="45"/>
                      <a:pt x="93" y="44"/>
                    </a:cubicBezTo>
                    <a:cubicBezTo>
                      <a:pt x="95" y="43"/>
                      <a:pt x="94" y="41"/>
                      <a:pt x="92" y="38"/>
                    </a:cubicBezTo>
                    <a:cubicBezTo>
                      <a:pt x="88" y="35"/>
                      <a:pt x="84" y="35"/>
                      <a:pt x="82" y="36"/>
                    </a:cubicBezTo>
                    <a:cubicBezTo>
                      <a:pt x="81" y="37"/>
                      <a:pt x="79" y="39"/>
                      <a:pt x="79" y="39"/>
                    </a:cubicBezTo>
                    <a:cubicBezTo>
                      <a:pt x="68" y="29"/>
                      <a:pt x="68" y="29"/>
                      <a:pt x="68" y="29"/>
                    </a:cubicBezTo>
                    <a:cubicBezTo>
                      <a:pt x="70" y="27"/>
                      <a:pt x="70" y="27"/>
                      <a:pt x="70" y="27"/>
                    </a:cubicBezTo>
                    <a:cubicBezTo>
                      <a:pt x="70" y="27"/>
                      <a:pt x="71" y="27"/>
                      <a:pt x="71" y="26"/>
                    </a:cubicBezTo>
                    <a:cubicBezTo>
                      <a:pt x="75" y="22"/>
                      <a:pt x="71" y="19"/>
                      <a:pt x="71" y="19"/>
                    </a:cubicBezTo>
                    <a:cubicBezTo>
                      <a:pt x="62" y="10"/>
                      <a:pt x="49" y="10"/>
                      <a:pt x="49" y="10"/>
                    </a:cubicBezTo>
                    <a:cubicBezTo>
                      <a:pt x="49" y="6"/>
                      <a:pt x="49" y="6"/>
                      <a:pt x="49" y="6"/>
                    </a:cubicBezTo>
                    <a:cubicBezTo>
                      <a:pt x="75" y="0"/>
                      <a:pt x="85" y="11"/>
                      <a:pt x="89" y="15"/>
                    </a:cubicBezTo>
                    <a:cubicBezTo>
                      <a:pt x="92" y="18"/>
                      <a:pt x="95" y="21"/>
                      <a:pt x="96" y="22"/>
                    </a:cubicBezTo>
                    <a:cubicBezTo>
                      <a:pt x="98" y="24"/>
                      <a:pt x="96" y="30"/>
                      <a:pt x="99" y="33"/>
                    </a:cubicBezTo>
                    <a:cubicBezTo>
                      <a:pt x="100" y="34"/>
                      <a:pt x="102" y="34"/>
                      <a:pt x="103" y="34"/>
                    </a:cubicBezTo>
                    <a:cubicBezTo>
                      <a:pt x="105" y="33"/>
                      <a:pt x="107" y="34"/>
                      <a:pt x="108" y="35"/>
                    </a:cubicBezTo>
                    <a:cubicBezTo>
                      <a:pt x="110" y="37"/>
                      <a:pt x="110" y="37"/>
                      <a:pt x="110" y="37"/>
                    </a:cubicBezTo>
                    <a:cubicBezTo>
                      <a:pt x="111" y="38"/>
                      <a:pt x="111" y="41"/>
                      <a:pt x="110" y="42"/>
                    </a:cubicBezTo>
                    <a:close/>
                    <a:moveTo>
                      <a:pt x="85" y="82"/>
                    </a:moveTo>
                    <a:cubicBezTo>
                      <a:pt x="83" y="80"/>
                      <a:pt x="80" y="80"/>
                      <a:pt x="78" y="82"/>
                    </a:cubicBezTo>
                    <a:cubicBezTo>
                      <a:pt x="76" y="84"/>
                      <a:pt x="76" y="87"/>
                      <a:pt x="78" y="89"/>
                    </a:cubicBezTo>
                    <a:cubicBezTo>
                      <a:pt x="80" y="90"/>
                      <a:pt x="83" y="91"/>
                      <a:pt x="85" y="89"/>
                    </a:cubicBezTo>
                    <a:cubicBezTo>
                      <a:pt x="87" y="87"/>
                      <a:pt x="87" y="84"/>
                      <a:pt x="85" y="82"/>
                    </a:cubicBezTo>
                    <a:close/>
                  </a:path>
                </a:pathLst>
              </a:custGeom>
              <a:solidFill>
                <a:schemeClr val="bg1"/>
              </a:solidFill>
              <a:ln>
                <a:noFill/>
              </a:ln>
            </p:spPr>
            <p:txBody>
              <a:bodyPr vert="horz" wrap="square" lIns="121920" tIns="60960" rIns="121920" bIns="60960" numCol="1" anchor="t" anchorCtr="0" compatLnSpc="1"/>
              <a:lstStyle/>
              <a:p>
                <a:endParaRPr lang="en-US" sz="2135" dirty="0">
                  <a:solidFill>
                    <a:schemeClr val="tx1">
                      <a:lumMod val="85000"/>
                      <a:lumOff val="15000"/>
                    </a:schemeClr>
                  </a:solidFill>
                  <a:latin typeface="字魂105号-简雅黑" panose="00000500000000000000" pitchFamily="2" charset="-122"/>
                  <a:ea typeface="字魂105号-简雅黑" panose="00000500000000000000" pitchFamily="2" charset="-122"/>
                  <a:cs typeface="+mn-ea"/>
                  <a:sym typeface="字魂105号-简雅黑" panose="00000500000000000000" pitchFamily="2" charset="-122"/>
                </a:endParaRPr>
              </a:p>
            </p:txBody>
          </p:sp>
        </p:grpSp>
        <p:grpSp>
          <p:nvGrpSpPr>
            <p:cNvPr id="24" name="组合 23"/>
            <p:cNvGrpSpPr/>
            <p:nvPr/>
          </p:nvGrpSpPr>
          <p:grpSpPr>
            <a:xfrm>
              <a:off x="4298605" y="1850367"/>
              <a:ext cx="432048" cy="432048"/>
              <a:chOff x="4298605" y="1850367"/>
              <a:chExt cx="432048" cy="432048"/>
            </a:xfrm>
          </p:grpSpPr>
          <p:sp>
            <p:nvSpPr>
              <p:cNvPr id="45" name="棱台 44"/>
              <p:cNvSpPr>
                <a:spLocks noChangeArrowheads="1"/>
              </p:cNvSpPr>
              <p:nvPr/>
            </p:nvSpPr>
            <p:spPr bwMode="auto">
              <a:xfrm>
                <a:off x="4298605" y="1850367"/>
                <a:ext cx="432048" cy="432048"/>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46" name="Freeform 101"/>
              <p:cNvSpPr>
                <a:spLocks noEditPoints="1"/>
              </p:cNvSpPr>
              <p:nvPr/>
            </p:nvSpPr>
            <p:spPr bwMode="auto">
              <a:xfrm>
                <a:off x="4392042" y="1945182"/>
                <a:ext cx="245173" cy="226827"/>
              </a:xfrm>
              <a:custGeom>
                <a:avLst/>
                <a:gdLst/>
                <a:ahLst/>
                <a:cxnLst>
                  <a:cxn ang="0">
                    <a:pos x="39" y="36"/>
                  </a:cxn>
                  <a:cxn ang="0">
                    <a:pos x="41" y="44"/>
                  </a:cxn>
                  <a:cxn ang="0">
                    <a:pos x="35" y="50"/>
                  </a:cxn>
                  <a:cxn ang="0">
                    <a:pos x="27" y="53"/>
                  </a:cxn>
                  <a:cxn ang="0">
                    <a:pos x="18" y="53"/>
                  </a:cxn>
                  <a:cxn ang="0">
                    <a:pos x="11" y="50"/>
                  </a:cxn>
                  <a:cxn ang="0">
                    <a:pos x="4" y="44"/>
                  </a:cxn>
                  <a:cxn ang="0">
                    <a:pos x="6" y="36"/>
                  </a:cxn>
                  <a:cxn ang="0">
                    <a:pos x="0" y="28"/>
                  </a:cxn>
                  <a:cxn ang="0">
                    <a:pos x="7" y="23"/>
                  </a:cxn>
                  <a:cxn ang="0">
                    <a:pos x="4" y="18"/>
                  </a:cxn>
                  <a:cxn ang="0">
                    <a:pos x="15" y="16"/>
                  </a:cxn>
                  <a:cxn ang="0">
                    <a:pos x="19" y="8"/>
                  </a:cxn>
                  <a:cxn ang="0">
                    <a:pos x="28" y="15"/>
                  </a:cxn>
                  <a:cxn ang="0">
                    <a:pos x="35" y="12"/>
                  </a:cxn>
                  <a:cxn ang="0">
                    <a:pos x="41" y="19"/>
                  </a:cxn>
                  <a:cxn ang="0">
                    <a:pos x="45" y="27"/>
                  </a:cxn>
                  <a:cxn ang="0">
                    <a:pos x="23" y="22"/>
                  </a:cxn>
                  <a:cxn ang="0">
                    <a:pos x="32" y="31"/>
                  </a:cxn>
                  <a:cxn ang="0">
                    <a:pos x="63" y="16"/>
                  </a:cxn>
                  <a:cxn ang="0">
                    <a:pos x="64" y="24"/>
                  </a:cxn>
                  <a:cxn ang="0">
                    <a:pos x="55" y="22"/>
                  </a:cxn>
                  <a:cxn ang="0">
                    <a:pos x="46" y="24"/>
                  </a:cxn>
                  <a:cxn ang="0">
                    <a:pos x="46" y="16"/>
                  </a:cxn>
                  <a:cxn ang="0">
                    <a:pos x="46" y="9"/>
                  </a:cxn>
                  <a:cxn ang="0">
                    <a:pos x="46" y="2"/>
                  </a:cxn>
                  <a:cxn ang="0">
                    <a:pos x="55" y="4"/>
                  </a:cxn>
                  <a:cxn ang="0">
                    <a:pos x="59" y="0"/>
                  </a:cxn>
                  <a:cxn ang="0">
                    <a:pos x="62" y="7"/>
                  </a:cxn>
                  <a:cxn ang="0">
                    <a:pos x="68" y="15"/>
                  </a:cxn>
                  <a:cxn ang="0">
                    <a:pos x="62" y="55"/>
                  </a:cxn>
                  <a:cxn ang="0">
                    <a:pos x="59" y="63"/>
                  </a:cxn>
                  <a:cxn ang="0">
                    <a:pos x="54" y="59"/>
                  </a:cxn>
                  <a:cxn ang="0">
                    <a:pos x="45" y="60"/>
                  </a:cxn>
                  <a:cxn ang="0">
                    <a:pos x="41" y="52"/>
                  </a:cxn>
                  <a:cxn ang="0">
                    <a:pos x="47" y="44"/>
                  </a:cxn>
                  <a:cxn ang="0">
                    <a:pos x="50" y="36"/>
                  </a:cxn>
                  <a:cxn ang="0">
                    <a:pos x="56" y="40"/>
                  </a:cxn>
                  <a:cxn ang="0">
                    <a:pos x="64" y="39"/>
                  </a:cxn>
                  <a:cxn ang="0">
                    <a:pos x="63" y="46"/>
                  </a:cxn>
                  <a:cxn ang="0">
                    <a:pos x="55" y="8"/>
                  </a:cxn>
                  <a:cxn ang="0">
                    <a:pos x="59" y="13"/>
                  </a:cxn>
                  <a:cxn ang="0">
                    <a:pos x="50" y="49"/>
                  </a:cxn>
                  <a:cxn ang="0">
                    <a:pos x="55" y="45"/>
                  </a:cxn>
                </a:cxnLst>
                <a:rect l="0" t="0" r="r" b="b"/>
                <a:pathLst>
                  <a:path w="68" h="63">
                    <a:moveTo>
                      <a:pt x="45" y="35"/>
                    </a:moveTo>
                    <a:cubicBezTo>
                      <a:pt x="45" y="35"/>
                      <a:pt x="45" y="36"/>
                      <a:pt x="45" y="36"/>
                    </a:cubicBezTo>
                    <a:cubicBezTo>
                      <a:pt x="39" y="36"/>
                      <a:pt x="39" y="36"/>
                      <a:pt x="39" y="36"/>
                    </a:cubicBezTo>
                    <a:cubicBezTo>
                      <a:pt x="39" y="37"/>
                      <a:pt x="38" y="38"/>
                      <a:pt x="38" y="39"/>
                    </a:cubicBezTo>
                    <a:cubicBezTo>
                      <a:pt x="39" y="41"/>
                      <a:pt x="40" y="42"/>
                      <a:pt x="41" y="43"/>
                    </a:cubicBezTo>
                    <a:cubicBezTo>
                      <a:pt x="41" y="43"/>
                      <a:pt x="41" y="44"/>
                      <a:pt x="41" y="44"/>
                    </a:cubicBezTo>
                    <a:cubicBezTo>
                      <a:pt x="41" y="44"/>
                      <a:pt x="41" y="44"/>
                      <a:pt x="41" y="45"/>
                    </a:cubicBezTo>
                    <a:cubicBezTo>
                      <a:pt x="40" y="46"/>
                      <a:pt x="36" y="50"/>
                      <a:pt x="35" y="50"/>
                    </a:cubicBezTo>
                    <a:cubicBezTo>
                      <a:pt x="35" y="50"/>
                      <a:pt x="35" y="50"/>
                      <a:pt x="35" y="50"/>
                    </a:cubicBezTo>
                    <a:cubicBezTo>
                      <a:pt x="31" y="47"/>
                      <a:pt x="31" y="47"/>
                      <a:pt x="31" y="47"/>
                    </a:cubicBezTo>
                    <a:cubicBezTo>
                      <a:pt x="30" y="47"/>
                      <a:pt x="29" y="47"/>
                      <a:pt x="28" y="48"/>
                    </a:cubicBezTo>
                    <a:cubicBezTo>
                      <a:pt x="28" y="49"/>
                      <a:pt x="27" y="51"/>
                      <a:pt x="27" y="53"/>
                    </a:cubicBezTo>
                    <a:cubicBezTo>
                      <a:pt x="27" y="54"/>
                      <a:pt x="26" y="54"/>
                      <a:pt x="26" y="54"/>
                    </a:cubicBezTo>
                    <a:cubicBezTo>
                      <a:pt x="19" y="54"/>
                      <a:pt x="19" y="54"/>
                      <a:pt x="19" y="54"/>
                    </a:cubicBezTo>
                    <a:cubicBezTo>
                      <a:pt x="19" y="54"/>
                      <a:pt x="18" y="54"/>
                      <a:pt x="18" y="53"/>
                    </a:cubicBezTo>
                    <a:cubicBezTo>
                      <a:pt x="17" y="48"/>
                      <a:pt x="17" y="48"/>
                      <a:pt x="17" y="48"/>
                    </a:cubicBezTo>
                    <a:cubicBezTo>
                      <a:pt x="16" y="47"/>
                      <a:pt x="16" y="47"/>
                      <a:pt x="15" y="47"/>
                    </a:cubicBezTo>
                    <a:cubicBezTo>
                      <a:pt x="11" y="50"/>
                      <a:pt x="11" y="50"/>
                      <a:pt x="11" y="50"/>
                    </a:cubicBezTo>
                    <a:cubicBezTo>
                      <a:pt x="10" y="50"/>
                      <a:pt x="10" y="50"/>
                      <a:pt x="10" y="50"/>
                    </a:cubicBezTo>
                    <a:cubicBezTo>
                      <a:pt x="10" y="50"/>
                      <a:pt x="9" y="50"/>
                      <a:pt x="9" y="50"/>
                    </a:cubicBezTo>
                    <a:cubicBezTo>
                      <a:pt x="8" y="49"/>
                      <a:pt x="4" y="45"/>
                      <a:pt x="4" y="44"/>
                    </a:cubicBezTo>
                    <a:cubicBezTo>
                      <a:pt x="4" y="44"/>
                      <a:pt x="4" y="44"/>
                      <a:pt x="4" y="43"/>
                    </a:cubicBezTo>
                    <a:cubicBezTo>
                      <a:pt x="5" y="42"/>
                      <a:pt x="6" y="41"/>
                      <a:pt x="7" y="39"/>
                    </a:cubicBezTo>
                    <a:cubicBezTo>
                      <a:pt x="7" y="38"/>
                      <a:pt x="6" y="37"/>
                      <a:pt x="6" y="36"/>
                    </a:cubicBezTo>
                    <a:cubicBezTo>
                      <a:pt x="1" y="35"/>
                      <a:pt x="1" y="35"/>
                      <a:pt x="1" y="35"/>
                    </a:cubicBezTo>
                    <a:cubicBezTo>
                      <a:pt x="0" y="35"/>
                      <a:pt x="0" y="35"/>
                      <a:pt x="0" y="34"/>
                    </a:cubicBezTo>
                    <a:cubicBezTo>
                      <a:pt x="0" y="28"/>
                      <a:pt x="0" y="28"/>
                      <a:pt x="0" y="28"/>
                    </a:cubicBezTo>
                    <a:cubicBezTo>
                      <a:pt x="0" y="27"/>
                      <a:pt x="0" y="27"/>
                      <a:pt x="1" y="27"/>
                    </a:cubicBezTo>
                    <a:cubicBezTo>
                      <a:pt x="6" y="26"/>
                      <a:pt x="6" y="26"/>
                      <a:pt x="6" y="26"/>
                    </a:cubicBezTo>
                    <a:cubicBezTo>
                      <a:pt x="6" y="25"/>
                      <a:pt x="7" y="24"/>
                      <a:pt x="7" y="23"/>
                    </a:cubicBezTo>
                    <a:cubicBezTo>
                      <a:pt x="6" y="22"/>
                      <a:pt x="5" y="20"/>
                      <a:pt x="4" y="19"/>
                    </a:cubicBezTo>
                    <a:cubicBezTo>
                      <a:pt x="4" y="19"/>
                      <a:pt x="4" y="19"/>
                      <a:pt x="4" y="18"/>
                    </a:cubicBezTo>
                    <a:cubicBezTo>
                      <a:pt x="4" y="18"/>
                      <a:pt x="4" y="18"/>
                      <a:pt x="4" y="18"/>
                    </a:cubicBezTo>
                    <a:cubicBezTo>
                      <a:pt x="5" y="17"/>
                      <a:pt x="9" y="12"/>
                      <a:pt x="10" y="12"/>
                    </a:cubicBezTo>
                    <a:cubicBezTo>
                      <a:pt x="10" y="12"/>
                      <a:pt x="10" y="12"/>
                      <a:pt x="11" y="13"/>
                    </a:cubicBezTo>
                    <a:cubicBezTo>
                      <a:pt x="15" y="16"/>
                      <a:pt x="15" y="16"/>
                      <a:pt x="15" y="16"/>
                    </a:cubicBezTo>
                    <a:cubicBezTo>
                      <a:pt x="16" y="15"/>
                      <a:pt x="16" y="15"/>
                      <a:pt x="17" y="15"/>
                    </a:cubicBezTo>
                    <a:cubicBezTo>
                      <a:pt x="18" y="13"/>
                      <a:pt x="18" y="11"/>
                      <a:pt x="18" y="9"/>
                    </a:cubicBezTo>
                    <a:cubicBezTo>
                      <a:pt x="18" y="9"/>
                      <a:pt x="19" y="8"/>
                      <a:pt x="19" y="8"/>
                    </a:cubicBezTo>
                    <a:cubicBezTo>
                      <a:pt x="26" y="8"/>
                      <a:pt x="26" y="8"/>
                      <a:pt x="26" y="8"/>
                    </a:cubicBezTo>
                    <a:cubicBezTo>
                      <a:pt x="26" y="8"/>
                      <a:pt x="27" y="9"/>
                      <a:pt x="27" y="9"/>
                    </a:cubicBezTo>
                    <a:cubicBezTo>
                      <a:pt x="28" y="15"/>
                      <a:pt x="28" y="15"/>
                      <a:pt x="28" y="15"/>
                    </a:cubicBezTo>
                    <a:cubicBezTo>
                      <a:pt x="29" y="15"/>
                      <a:pt x="30" y="15"/>
                      <a:pt x="31" y="16"/>
                    </a:cubicBezTo>
                    <a:cubicBezTo>
                      <a:pt x="35" y="13"/>
                      <a:pt x="35" y="13"/>
                      <a:pt x="35" y="13"/>
                    </a:cubicBezTo>
                    <a:cubicBezTo>
                      <a:pt x="35" y="12"/>
                      <a:pt x="35" y="12"/>
                      <a:pt x="35" y="12"/>
                    </a:cubicBezTo>
                    <a:cubicBezTo>
                      <a:pt x="36" y="12"/>
                      <a:pt x="36" y="12"/>
                      <a:pt x="36" y="13"/>
                    </a:cubicBezTo>
                    <a:cubicBezTo>
                      <a:pt x="37" y="13"/>
                      <a:pt x="41" y="17"/>
                      <a:pt x="41" y="18"/>
                    </a:cubicBezTo>
                    <a:cubicBezTo>
                      <a:pt x="41" y="19"/>
                      <a:pt x="41" y="19"/>
                      <a:pt x="41" y="19"/>
                    </a:cubicBezTo>
                    <a:cubicBezTo>
                      <a:pt x="40" y="20"/>
                      <a:pt x="39" y="22"/>
                      <a:pt x="38" y="23"/>
                    </a:cubicBezTo>
                    <a:cubicBezTo>
                      <a:pt x="38" y="24"/>
                      <a:pt x="39" y="25"/>
                      <a:pt x="39" y="26"/>
                    </a:cubicBezTo>
                    <a:cubicBezTo>
                      <a:pt x="45" y="27"/>
                      <a:pt x="45" y="27"/>
                      <a:pt x="45" y="27"/>
                    </a:cubicBezTo>
                    <a:cubicBezTo>
                      <a:pt x="45" y="27"/>
                      <a:pt x="45" y="27"/>
                      <a:pt x="45" y="28"/>
                    </a:cubicBezTo>
                    <a:lnTo>
                      <a:pt x="45" y="35"/>
                    </a:lnTo>
                    <a:close/>
                    <a:moveTo>
                      <a:pt x="23" y="22"/>
                    </a:moveTo>
                    <a:cubicBezTo>
                      <a:pt x="18" y="22"/>
                      <a:pt x="13" y="26"/>
                      <a:pt x="13" y="31"/>
                    </a:cubicBezTo>
                    <a:cubicBezTo>
                      <a:pt x="13" y="36"/>
                      <a:pt x="18" y="40"/>
                      <a:pt x="23" y="40"/>
                    </a:cubicBezTo>
                    <a:cubicBezTo>
                      <a:pt x="28" y="40"/>
                      <a:pt x="32" y="36"/>
                      <a:pt x="32" y="31"/>
                    </a:cubicBezTo>
                    <a:cubicBezTo>
                      <a:pt x="32" y="26"/>
                      <a:pt x="28" y="22"/>
                      <a:pt x="23" y="22"/>
                    </a:cubicBezTo>
                    <a:close/>
                    <a:moveTo>
                      <a:pt x="68" y="15"/>
                    </a:moveTo>
                    <a:cubicBezTo>
                      <a:pt x="68" y="16"/>
                      <a:pt x="64" y="16"/>
                      <a:pt x="63" y="16"/>
                    </a:cubicBezTo>
                    <a:cubicBezTo>
                      <a:pt x="63" y="17"/>
                      <a:pt x="62" y="18"/>
                      <a:pt x="62" y="18"/>
                    </a:cubicBezTo>
                    <a:cubicBezTo>
                      <a:pt x="62" y="19"/>
                      <a:pt x="64" y="23"/>
                      <a:pt x="64" y="23"/>
                    </a:cubicBezTo>
                    <a:cubicBezTo>
                      <a:pt x="64" y="23"/>
                      <a:pt x="64" y="23"/>
                      <a:pt x="64" y="24"/>
                    </a:cubicBezTo>
                    <a:cubicBezTo>
                      <a:pt x="63" y="24"/>
                      <a:pt x="59" y="26"/>
                      <a:pt x="59" y="26"/>
                    </a:cubicBezTo>
                    <a:cubicBezTo>
                      <a:pt x="59" y="26"/>
                      <a:pt x="56" y="22"/>
                      <a:pt x="56" y="22"/>
                    </a:cubicBezTo>
                    <a:cubicBezTo>
                      <a:pt x="55" y="22"/>
                      <a:pt x="55" y="22"/>
                      <a:pt x="55" y="22"/>
                    </a:cubicBezTo>
                    <a:cubicBezTo>
                      <a:pt x="54" y="22"/>
                      <a:pt x="54" y="22"/>
                      <a:pt x="54" y="22"/>
                    </a:cubicBezTo>
                    <a:cubicBezTo>
                      <a:pt x="53" y="22"/>
                      <a:pt x="50" y="26"/>
                      <a:pt x="50" y="26"/>
                    </a:cubicBezTo>
                    <a:cubicBezTo>
                      <a:pt x="50" y="26"/>
                      <a:pt x="46" y="24"/>
                      <a:pt x="46" y="24"/>
                    </a:cubicBezTo>
                    <a:cubicBezTo>
                      <a:pt x="45" y="23"/>
                      <a:pt x="45" y="23"/>
                      <a:pt x="45" y="23"/>
                    </a:cubicBezTo>
                    <a:cubicBezTo>
                      <a:pt x="45" y="23"/>
                      <a:pt x="47" y="19"/>
                      <a:pt x="47" y="18"/>
                    </a:cubicBezTo>
                    <a:cubicBezTo>
                      <a:pt x="47" y="18"/>
                      <a:pt x="46" y="17"/>
                      <a:pt x="46" y="16"/>
                    </a:cubicBezTo>
                    <a:cubicBezTo>
                      <a:pt x="45" y="16"/>
                      <a:pt x="41" y="16"/>
                      <a:pt x="41" y="15"/>
                    </a:cubicBezTo>
                    <a:cubicBezTo>
                      <a:pt x="41" y="10"/>
                      <a:pt x="41" y="10"/>
                      <a:pt x="41" y="10"/>
                    </a:cubicBezTo>
                    <a:cubicBezTo>
                      <a:pt x="41" y="10"/>
                      <a:pt x="45" y="9"/>
                      <a:pt x="46" y="9"/>
                    </a:cubicBezTo>
                    <a:cubicBezTo>
                      <a:pt x="46" y="9"/>
                      <a:pt x="47" y="8"/>
                      <a:pt x="47" y="7"/>
                    </a:cubicBezTo>
                    <a:cubicBezTo>
                      <a:pt x="47" y="7"/>
                      <a:pt x="45" y="3"/>
                      <a:pt x="45" y="2"/>
                    </a:cubicBezTo>
                    <a:cubicBezTo>
                      <a:pt x="45" y="2"/>
                      <a:pt x="45" y="2"/>
                      <a:pt x="46" y="2"/>
                    </a:cubicBezTo>
                    <a:cubicBezTo>
                      <a:pt x="46" y="2"/>
                      <a:pt x="50" y="0"/>
                      <a:pt x="50" y="0"/>
                    </a:cubicBezTo>
                    <a:cubicBezTo>
                      <a:pt x="50" y="0"/>
                      <a:pt x="53" y="3"/>
                      <a:pt x="54" y="4"/>
                    </a:cubicBezTo>
                    <a:cubicBezTo>
                      <a:pt x="54" y="4"/>
                      <a:pt x="54" y="4"/>
                      <a:pt x="55" y="4"/>
                    </a:cubicBezTo>
                    <a:cubicBezTo>
                      <a:pt x="55" y="4"/>
                      <a:pt x="55" y="4"/>
                      <a:pt x="56" y="4"/>
                    </a:cubicBezTo>
                    <a:cubicBezTo>
                      <a:pt x="57" y="2"/>
                      <a:pt x="58" y="1"/>
                      <a:pt x="59" y="0"/>
                    </a:cubicBezTo>
                    <a:cubicBezTo>
                      <a:pt x="59" y="0"/>
                      <a:pt x="59" y="0"/>
                      <a:pt x="59" y="0"/>
                    </a:cubicBezTo>
                    <a:cubicBezTo>
                      <a:pt x="59" y="0"/>
                      <a:pt x="63" y="2"/>
                      <a:pt x="64" y="2"/>
                    </a:cubicBezTo>
                    <a:cubicBezTo>
                      <a:pt x="64" y="2"/>
                      <a:pt x="64" y="2"/>
                      <a:pt x="64" y="2"/>
                    </a:cubicBezTo>
                    <a:cubicBezTo>
                      <a:pt x="64" y="3"/>
                      <a:pt x="62" y="7"/>
                      <a:pt x="62" y="7"/>
                    </a:cubicBezTo>
                    <a:cubicBezTo>
                      <a:pt x="62" y="8"/>
                      <a:pt x="63" y="9"/>
                      <a:pt x="63" y="9"/>
                    </a:cubicBezTo>
                    <a:cubicBezTo>
                      <a:pt x="64" y="9"/>
                      <a:pt x="68" y="10"/>
                      <a:pt x="68" y="10"/>
                    </a:cubicBezTo>
                    <a:lnTo>
                      <a:pt x="68" y="15"/>
                    </a:lnTo>
                    <a:close/>
                    <a:moveTo>
                      <a:pt x="68" y="52"/>
                    </a:moveTo>
                    <a:cubicBezTo>
                      <a:pt x="68" y="52"/>
                      <a:pt x="64" y="53"/>
                      <a:pt x="63" y="53"/>
                    </a:cubicBezTo>
                    <a:cubicBezTo>
                      <a:pt x="63" y="54"/>
                      <a:pt x="62" y="54"/>
                      <a:pt x="62" y="55"/>
                    </a:cubicBezTo>
                    <a:cubicBezTo>
                      <a:pt x="62" y="56"/>
                      <a:pt x="64" y="59"/>
                      <a:pt x="64" y="60"/>
                    </a:cubicBezTo>
                    <a:cubicBezTo>
                      <a:pt x="64" y="60"/>
                      <a:pt x="64" y="60"/>
                      <a:pt x="64" y="60"/>
                    </a:cubicBezTo>
                    <a:cubicBezTo>
                      <a:pt x="63" y="60"/>
                      <a:pt x="59" y="63"/>
                      <a:pt x="59" y="63"/>
                    </a:cubicBezTo>
                    <a:cubicBezTo>
                      <a:pt x="59" y="63"/>
                      <a:pt x="56" y="59"/>
                      <a:pt x="56" y="59"/>
                    </a:cubicBezTo>
                    <a:cubicBezTo>
                      <a:pt x="55" y="59"/>
                      <a:pt x="55" y="59"/>
                      <a:pt x="55" y="59"/>
                    </a:cubicBezTo>
                    <a:cubicBezTo>
                      <a:pt x="54" y="59"/>
                      <a:pt x="54" y="59"/>
                      <a:pt x="54" y="59"/>
                    </a:cubicBezTo>
                    <a:cubicBezTo>
                      <a:pt x="53" y="59"/>
                      <a:pt x="50" y="63"/>
                      <a:pt x="50" y="63"/>
                    </a:cubicBezTo>
                    <a:cubicBezTo>
                      <a:pt x="50" y="63"/>
                      <a:pt x="46" y="60"/>
                      <a:pt x="46" y="60"/>
                    </a:cubicBezTo>
                    <a:cubicBezTo>
                      <a:pt x="45" y="60"/>
                      <a:pt x="45" y="60"/>
                      <a:pt x="45" y="60"/>
                    </a:cubicBezTo>
                    <a:cubicBezTo>
                      <a:pt x="45" y="59"/>
                      <a:pt x="47" y="56"/>
                      <a:pt x="47" y="55"/>
                    </a:cubicBezTo>
                    <a:cubicBezTo>
                      <a:pt x="47" y="54"/>
                      <a:pt x="46" y="54"/>
                      <a:pt x="46" y="53"/>
                    </a:cubicBezTo>
                    <a:cubicBezTo>
                      <a:pt x="45" y="53"/>
                      <a:pt x="41" y="52"/>
                      <a:pt x="41" y="52"/>
                    </a:cubicBezTo>
                    <a:cubicBezTo>
                      <a:pt x="41" y="47"/>
                      <a:pt x="41" y="47"/>
                      <a:pt x="41" y="47"/>
                    </a:cubicBezTo>
                    <a:cubicBezTo>
                      <a:pt x="41" y="46"/>
                      <a:pt x="45" y="46"/>
                      <a:pt x="46" y="46"/>
                    </a:cubicBezTo>
                    <a:cubicBezTo>
                      <a:pt x="46" y="45"/>
                      <a:pt x="47" y="45"/>
                      <a:pt x="47" y="44"/>
                    </a:cubicBezTo>
                    <a:cubicBezTo>
                      <a:pt x="47" y="43"/>
                      <a:pt x="45" y="40"/>
                      <a:pt x="45" y="39"/>
                    </a:cubicBezTo>
                    <a:cubicBezTo>
                      <a:pt x="45" y="39"/>
                      <a:pt x="45" y="39"/>
                      <a:pt x="46" y="39"/>
                    </a:cubicBezTo>
                    <a:cubicBezTo>
                      <a:pt x="46" y="39"/>
                      <a:pt x="50" y="36"/>
                      <a:pt x="50" y="36"/>
                    </a:cubicBezTo>
                    <a:cubicBezTo>
                      <a:pt x="50" y="36"/>
                      <a:pt x="53" y="40"/>
                      <a:pt x="54" y="40"/>
                    </a:cubicBezTo>
                    <a:cubicBezTo>
                      <a:pt x="54" y="40"/>
                      <a:pt x="54" y="40"/>
                      <a:pt x="55" y="40"/>
                    </a:cubicBezTo>
                    <a:cubicBezTo>
                      <a:pt x="55" y="40"/>
                      <a:pt x="55" y="40"/>
                      <a:pt x="56" y="40"/>
                    </a:cubicBezTo>
                    <a:cubicBezTo>
                      <a:pt x="57" y="39"/>
                      <a:pt x="58" y="38"/>
                      <a:pt x="59" y="36"/>
                    </a:cubicBezTo>
                    <a:cubicBezTo>
                      <a:pt x="59" y="36"/>
                      <a:pt x="59" y="36"/>
                      <a:pt x="59" y="36"/>
                    </a:cubicBezTo>
                    <a:cubicBezTo>
                      <a:pt x="59" y="36"/>
                      <a:pt x="63" y="39"/>
                      <a:pt x="64" y="39"/>
                    </a:cubicBezTo>
                    <a:cubicBezTo>
                      <a:pt x="64" y="39"/>
                      <a:pt x="64" y="39"/>
                      <a:pt x="64" y="39"/>
                    </a:cubicBezTo>
                    <a:cubicBezTo>
                      <a:pt x="64" y="40"/>
                      <a:pt x="62" y="43"/>
                      <a:pt x="62" y="44"/>
                    </a:cubicBezTo>
                    <a:cubicBezTo>
                      <a:pt x="62" y="45"/>
                      <a:pt x="63" y="45"/>
                      <a:pt x="63" y="46"/>
                    </a:cubicBezTo>
                    <a:cubicBezTo>
                      <a:pt x="64" y="46"/>
                      <a:pt x="68" y="46"/>
                      <a:pt x="68" y="47"/>
                    </a:cubicBezTo>
                    <a:lnTo>
                      <a:pt x="68" y="52"/>
                    </a:lnTo>
                    <a:close/>
                    <a:moveTo>
                      <a:pt x="55" y="8"/>
                    </a:moveTo>
                    <a:cubicBezTo>
                      <a:pt x="52" y="8"/>
                      <a:pt x="50" y="10"/>
                      <a:pt x="50" y="13"/>
                    </a:cubicBezTo>
                    <a:cubicBezTo>
                      <a:pt x="50" y="15"/>
                      <a:pt x="52" y="17"/>
                      <a:pt x="55" y="17"/>
                    </a:cubicBezTo>
                    <a:cubicBezTo>
                      <a:pt x="57" y="17"/>
                      <a:pt x="59" y="15"/>
                      <a:pt x="59" y="13"/>
                    </a:cubicBezTo>
                    <a:cubicBezTo>
                      <a:pt x="59" y="10"/>
                      <a:pt x="57" y="8"/>
                      <a:pt x="55" y="8"/>
                    </a:cubicBezTo>
                    <a:close/>
                    <a:moveTo>
                      <a:pt x="55" y="45"/>
                    </a:moveTo>
                    <a:cubicBezTo>
                      <a:pt x="52" y="45"/>
                      <a:pt x="50" y="47"/>
                      <a:pt x="50" y="49"/>
                    </a:cubicBezTo>
                    <a:cubicBezTo>
                      <a:pt x="50" y="52"/>
                      <a:pt x="52" y="54"/>
                      <a:pt x="55" y="54"/>
                    </a:cubicBezTo>
                    <a:cubicBezTo>
                      <a:pt x="57" y="54"/>
                      <a:pt x="59" y="52"/>
                      <a:pt x="59" y="49"/>
                    </a:cubicBezTo>
                    <a:cubicBezTo>
                      <a:pt x="59" y="47"/>
                      <a:pt x="57" y="45"/>
                      <a:pt x="55" y="45"/>
                    </a:cubicBezTo>
                    <a:close/>
                  </a:path>
                </a:pathLst>
              </a:custGeom>
              <a:solidFill>
                <a:schemeClr val="bg1"/>
              </a:solidFill>
              <a:ln w="9525">
                <a:noFill/>
                <a:round/>
              </a:ln>
            </p:spPr>
            <p:txBody>
              <a:bodyPr vert="horz" wrap="square" lIns="121920" tIns="60960" rIns="121920" bIns="60960" numCol="1" anchor="t" anchorCtr="0" compatLnSpc="1"/>
              <a:lstStyle/>
              <a:p>
                <a:endParaRPr lang="en-US" sz="2400" dirty="0">
                  <a:latin typeface="华文中宋" panose="02010600040101010101" pitchFamily="2" charset="-122"/>
                </a:endParaRPr>
              </a:p>
            </p:txBody>
          </p:sp>
        </p:grpSp>
        <p:grpSp>
          <p:nvGrpSpPr>
            <p:cNvPr id="25" name="组合 24"/>
            <p:cNvGrpSpPr/>
            <p:nvPr/>
          </p:nvGrpSpPr>
          <p:grpSpPr>
            <a:xfrm>
              <a:off x="4946677" y="1849974"/>
              <a:ext cx="432833" cy="432834"/>
              <a:chOff x="4946677" y="1849974"/>
              <a:chExt cx="432833" cy="432834"/>
            </a:xfrm>
          </p:grpSpPr>
          <p:sp>
            <p:nvSpPr>
              <p:cNvPr id="42" name="棱台 41"/>
              <p:cNvSpPr>
                <a:spLocks noChangeArrowheads="1"/>
              </p:cNvSpPr>
              <p:nvPr/>
            </p:nvSpPr>
            <p:spPr bwMode="auto">
              <a:xfrm>
                <a:off x="4946677" y="1849974"/>
                <a:ext cx="432833"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44" name="Freeform 328"/>
              <p:cNvSpPr>
                <a:spLocks noChangeAspect="1" noChangeArrowheads="1"/>
              </p:cNvSpPr>
              <p:nvPr/>
            </p:nvSpPr>
            <p:spPr bwMode="auto">
              <a:xfrm>
                <a:off x="5009841" y="1980893"/>
                <a:ext cx="306503" cy="170995"/>
              </a:xfrm>
              <a:custGeom>
                <a:avLst/>
                <a:gdLst>
                  <a:gd name="T0" fmla="*/ 585 w 1564"/>
                  <a:gd name="T1" fmla="*/ 610 h 871"/>
                  <a:gd name="T2" fmla="*/ 451 w 1564"/>
                  <a:gd name="T3" fmla="*/ 744 h 871"/>
                  <a:gd name="T4" fmla="*/ 585 w 1564"/>
                  <a:gd name="T5" fmla="*/ 870 h 871"/>
                  <a:gd name="T6" fmla="*/ 710 w 1564"/>
                  <a:gd name="T7" fmla="*/ 744 h 871"/>
                  <a:gd name="T8" fmla="*/ 585 w 1564"/>
                  <a:gd name="T9" fmla="*/ 610 h 871"/>
                  <a:gd name="T10" fmla="*/ 585 w 1564"/>
                  <a:gd name="T11" fmla="*/ 811 h 871"/>
                  <a:gd name="T12" fmla="*/ 518 w 1564"/>
                  <a:gd name="T13" fmla="*/ 744 h 871"/>
                  <a:gd name="T14" fmla="*/ 585 w 1564"/>
                  <a:gd name="T15" fmla="*/ 677 h 871"/>
                  <a:gd name="T16" fmla="*/ 643 w 1564"/>
                  <a:gd name="T17" fmla="*/ 744 h 871"/>
                  <a:gd name="T18" fmla="*/ 585 w 1564"/>
                  <a:gd name="T19" fmla="*/ 811 h 871"/>
                  <a:gd name="T20" fmla="*/ 1563 w 1564"/>
                  <a:gd name="T21" fmla="*/ 519 h 871"/>
                  <a:gd name="T22" fmla="*/ 1563 w 1564"/>
                  <a:gd name="T23" fmla="*/ 652 h 871"/>
                  <a:gd name="T24" fmla="*/ 1505 w 1564"/>
                  <a:gd name="T25" fmla="*/ 719 h 871"/>
                  <a:gd name="T26" fmla="*/ 1429 w 1564"/>
                  <a:gd name="T27" fmla="*/ 719 h 871"/>
                  <a:gd name="T28" fmla="*/ 1262 w 1564"/>
                  <a:gd name="T29" fmla="*/ 569 h 871"/>
                  <a:gd name="T30" fmla="*/ 1095 w 1564"/>
                  <a:gd name="T31" fmla="*/ 719 h 871"/>
                  <a:gd name="T32" fmla="*/ 752 w 1564"/>
                  <a:gd name="T33" fmla="*/ 719 h 871"/>
                  <a:gd name="T34" fmla="*/ 585 w 1564"/>
                  <a:gd name="T35" fmla="*/ 569 h 871"/>
                  <a:gd name="T36" fmla="*/ 409 w 1564"/>
                  <a:gd name="T37" fmla="*/ 719 h 871"/>
                  <a:gd name="T38" fmla="*/ 326 w 1564"/>
                  <a:gd name="T39" fmla="*/ 719 h 871"/>
                  <a:gd name="T40" fmla="*/ 267 w 1564"/>
                  <a:gd name="T41" fmla="*/ 652 h 871"/>
                  <a:gd name="T42" fmla="*/ 267 w 1564"/>
                  <a:gd name="T43" fmla="*/ 519 h 871"/>
                  <a:gd name="T44" fmla="*/ 1563 w 1564"/>
                  <a:gd name="T45" fmla="*/ 519 h 871"/>
                  <a:gd name="T46" fmla="*/ 1262 w 1564"/>
                  <a:gd name="T47" fmla="*/ 610 h 871"/>
                  <a:gd name="T48" fmla="*/ 1128 w 1564"/>
                  <a:gd name="T49" fmla="*/ 744 h 871"/>
                  <a:gd name="T50" fmla="*/ 1262 w 1564"/>
                  <a:gd name="T51" fmla="*/ 870 h 871"/>
                  <a:gd name="T52" fmla="*/ 1396 w 1564"/>
                  <a:gd name="T53" fmla="*/ 744 h 871"/>
                  <a:gd name="T54" fmla="*/ 1262 w 1564"/>
                  <a:gd name="T55" fmla="*/ 610 h 871"/>
                  <a:gd name="T56" fmla="*/ 1262 w 1564"/>
                  <a:gd name="T57" fmla="*/ 811 h 871"/>
                  <a:gd name="T58" fmla="*/ 1195 w 1564"/>
                  <a:gd name="T59" fmla="*/ 744 h 871"/>
                  <a:gd name="T60" fmla="*/ 1262 w 1564"/>
                  <a:gd name="T61" fmla="*/ 677 h 871"/>
                  <a:gd name="T62" fmla="*/ 1329 w 1564"/>
                  <a:gd name="T63" fmla="*/ 744 h 871"/>
                  <a:gd name="T64" fmla="*/ 1262 w 1564"/>
                  <a:gd name="T65" fmla="*/ 811 h 871"/>
                  <a:gd name="T66" fmla="*/ 1538 w 1564"/>
                  <a:gd name="T67" fmla="*/ 376 h 871"/>
                  <a:gd name="T68" fmla="*/ 1295 w 1564"/>
                  <a:gd name="T69" fmla="*/ 134 h 871"/>
                  <a:gd name="T70" fmla="*/ 1229 w 1564"/>
                  <a:gd name="T71" fmla="*/ 109 h 871"/>
                  <a:gd name="T72" fmla="*/ 1112 w 1564"/>
                  <a:gd name="T73" fmla="*/ 109 h 871"/>
                  <a:gd name="T74" fmla="*/ 1112 w 1564"/>
                  <a:gd name="T75" fmla="*/ 59 h 871"/>
                  <a:gd name="T76" fmla="*/ 1045 w 1564"/>
                  <a:gd name="T77" fmla="*/ 0 h 871"/>
                  <a:gd name="T78" fmla="*/ 326 w 1564"/>
                  <a:gd name="T79" fmla="*/ 0 h 871"/>
                  <a:gd name="T80" fmla="*/ 267 w 1564"/>
                  <a:gd name="T81" fmla="*/ 59 h 871"/>
                  <a:gd name="T82" fmla="*/ 267 w 1564"/>
                  <a:gd name="T83" fmla="*/ 75 h 871"/>
                  <a:gd name="T84" fmla="*/ 8 w 1564"/>
                  <a:gd name="T85" fmla="*/ 101 h 871"/>
                  <a:gd name="T86" fmla="*/ 459 w 1564"/>
                  <a:gd name="T87" fmla="*/ 159 h 871"/>
                  <a:gd name="T88" fmla="*/ 0 w 1564"/>
                  <a:gd name="T89" fmla="*/ 209 h 871"/>
                  <a:gd name="T90" fmla="*/ 459 w 1564"/>
                  <a:gd name="T91" fmla="*/ 268 h 871"/>
                  <a:gd name="T92" fmla="*/ 0 w 1564"/>
                  <a:gd name="T93" fmla="*/ 309 h 871"/>
                  <a:gd name="T94" fmla="*/ 267 w 1564"/>
                  <a:gd name="T95" fmla="*/ 360 h 871"/>
                  <a:gd name="T96" fmla="*/ 267 w 1564"/>
                  <a:gd name="T97" fmla="*/ 485 h 871"/>
                  <a:gd name="T98" fmla="*/ 1563 w 1564"/>
                  <a:gd name="T99" fmla="*/ 485 h 871"/>
                  <a:gd name="T100" fmla="*/ 1563 w 1564"/>
                  <a:gd name="T101" fmla="*/ 435 h 871"/>
                  <a:gd name="T102" fmla="*/ 1538 w 1564"/>
                  <a:gd name="T103" fmla="*/ 376 h 871"/>
                  <a:gd name="T104" fmla="*/ 1429 w 1564"/>
                  <a:gd name="T105" fmla="*/ 385 h 871"/>
                  <a:gd name="T106" fmla="*/ 1195 w 1564"/>
                  <a:gd name="T107" fmla="*/ 385 h 871"/>
                  <a:gd name="T108" fmla="*/ 1178 w 1564"/>
                  <a:gd name="T109" fmla="*/ 376 h 871"/>
                  <a:gd name="T110" fmla="*/ 1178 w 1564"/>
                  <a:gd name="T111" fmla="*/ 193 h 871"/>
                  <a:gd name="T112" fmla="*/ 1195 w 1564"/>
                  <a:gd name="T113" fmla="*/ 184 h 871"/>
                  <a:gd name="T114" fmla="*/ 1237 w 1564"/>
                  <a:gd name="T115" fmla="*/ 184 h 871"/>
                  <a:gd name="T116" fmla="*/ 1245 w 1564"/>
                  <a:gd name="T117" fmla="*/ 184 h 871"/>
                  <a:gd name="T118" fmla="*/ 1438 w 1564"/>
                  <a:gd name="T119" fmla="*/ 368 h 871"/>
                  <a:gd name="T120" fmla="*/ 1429 w 1564"/>
                  <a:gd name="T121" fmla="*/ 385 h 871"/>
                  <a:gd name="T122" fmla="*/ 1429 w 1564"/>
                  <a:gd name="T123" fmla="*/ 385 h 871"/>
                  <a:gd name="T124" fmla="*/ 1429 w 1564"/>
                  <a:gd name="T125" fmla="*/ 385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64" h="871">
                    <a:moveTo>
                      <a:pt x="585" y="610"/>
                    </a:moveTo>
                    <a:cubicBezTo>
                      <a:pt x="510" y="610"/>
                      <a:pt x="451" y="669"/>
                      <a:pt x="451" y="744"/>
                    </a:cubicBezTo>
                    <a:cubicBezTo>
                      <a:pt x="451" y="820"/>
                      <a:pt x="510" y="870"/>
                      <a:pt x="585" y="870"/>
                    </a:cubicBezTo>
                    <a:cubicBezTo>
                      <a:pt x="652" y="870"/>
                      <a:pt x="710" y="820"/>
                      <a:pt x="710" y="744"/>
                    </a:cubicBezTo>
                    <a:cubicBezTo>
                      <a:pt x="710" y="669"/>
                      <a:pt x="652" y="610"/>
                      <a:pt x="585" y="610"/>
                    </a:cubicBezTo>
                    <a:close/>
                    <a:moveTo>
                      <a:pt x="585" y="811"/>
                    </a:moveTo>
                    <a:cubicBezTo>
                      <a:pt x="543" y="811"/>
                      <a:pt x="518" y="778"/>
                      <a:pt x="518" y="744"/>
                    </a:cubicBezTo>
                    <a:cubicBezTo>
                      <a:pt x="518" y="711"/>
                      <a:pt x="543" y="677"/>
                      <a:pt x="585" y="677"/>
                    </a:cubicBezTo>
                    <a:cubicBezTo>
                      <a:pt x="618" y="677"/>
                      <a:pt x="643" y="711"/>
                      <a:pt x="643" y="744"/>
                    </a:cubicBezTo>
                    <a:cubicBezTo>
                      <a:pt x="643" y="778"/>
                      <a:pt x="618" y="811"/>
                      <a:pt x="585" y="811"/>
                    </a:cubicBezTo>
                    <a:close/>
                    <a:moveTo>
                      <a:pt x="1563" y="519"/>
                    </a:moveTo>
                    <a:cubicBezTo>
                      <a:pt x="1563" y="652"/>
                      <a:pt x="1563" y="652"/>
                      <a:pt x="1563" y="652"/>
                    </a:cubicBezTo>
                    <a:cubicBezTo>
                      <a:pt x="1563" y="694"/>
                      <a:pt x="1538" y="719"/>
                      <a:pt x="1505" y="719"/>
                    </a:cubicBezTo>
                    <a:cubicBezTo>
                      <a:pt x="1429" y="719"/>
                      <a:pt x="1429" y="719"/>
                      <a:pt x="1429" y="719"/>
                    </a:cubicBezTo>
                    <a:cubicBezTo>
                      <a:pt x="1421" y="636"/>
                      <a:pt x="1346" y="569"/>
                      <a:pt x="1262" y="569"/>
                    </a:cubicBezTo>
                    <a:cubicBezTo>
                      <a:pt x="1178" y="569"/>
                      <a:pt x="1103" y="636"/>
                      <a:pt x="1095" y="719"/>
                    </a:cubicBezTo>
                    <a:cubicBezTo>
                      <a:pt x="752" y="719"/>
                      <a:pt x="752" y="719"/>
                      <a:pt x="752" y="719"/>
                    </a:cubicBezTo>
                    <a:cubicBezTo>
                      <a:pt x="735" y="636"/>
                      <a:pt x="669" y="569"/>
                      <a:pt x="585" y="569"/>
                    </a:cubicBezTo>
                    <a:cubicBezTo>
                      <a:pt x="493" y="569"/>
                      <a:pt x="426" y="636"/>
                      <a:pt x="409" y="719"/>
                    </a:cubicBezTo>
                    <a:cubicBezTo>
                      <a:pt x="326" y="719"/>
                      <a:pt x="326" y="719"/>
                      <a:pt x="326" y="719"/>
                    </a:cubicBezTo>
                    <a:cubicBezTo>
                      <a:pt x="292" y="719"/>
                      <a:pt x="267" y="694"/>
                      <a:pt x="267" y="652"/>
                    </a:cubicBezTo>
                    <a:cubicBezTo>
                      <a:pt x="267" y="519"/>
                      <a:pt x="267" y="519"/>
                      <a:pt x="267" y="519"/>
                    </a:cubicBezTo>
                    <a:lnTo>
                      <a:pt x="1563" y="519"/>
                    </a:lnTo>
                    <a:close/>
                    <a:moveTo>
                      <a:pt x="1262" y="610"/>
                    </a:moveTo>
                    <a:cubicBezTo>
                      <a:pt x="1187" y="610"/>
                      <a:pt x="1128" y="669"/>
                      <a:pt x="1128" y="744"/>
                    </a:cubicBezTo>
                    <a:cubicBezTo>
                      <a:pt x="1128" y="820"/>
                      <a:pt x="1187" y="870"/>
                      <a:pt x="1262" y="870"/>
                    </a:cubicBezTo>
                    <a:cubicBezTo>
                      <a:pt x="1337" y="870"/>
                      <a:pt x="1396" y="820"/>
                      <a:pt x="1396" y="744"/>
                    </a:cubicBezTo>
                    <a:cubicBezTo>
                      <a:pt x="1396" y="669"/>
                      <a:pt x="1337" y="610"/>
                      <a:pt x="1262" y="610"/>
                    </a:cubicBezTo>
                    <a:close/>
                    <a:moveTo>
                      <a:pt x="1262" y="811"/>
                    </a:moveTo>
                    <a:cubicBezTo>
                      <a:pt x="1229" y="811"/>
                      <a:pt x="1195" y="778"/>
                      <a:pt x="1195" y="744"/>
                    </a:cubicBezTo>
                    <a:cubicBezTo>
                      <a:pt x="1195" y="711"/>
                      <a:pt x="1229" y="677"/>
                      <a:pt x="1262" y="677"/>
                    </a:cubicBezTo>
                    <a:cubicBezTo>
                      <a:pt x="1295" y="677"/>
                      <a:pt x="1329" y="711"/>
                      <a:pt x="1329" y="744"/>
                    </a:cubicBezTo>
                    <a:cubicBezTo>
                      <a:pt x="1329" y="778"/>
                      <a:pt x="1295" y="811"/>
                      <a:pt x="1262" y="811"/>
                    </a:cubicBezTo>
                    <a:close/>
                    <a:moveTo>
                      <a:pt x="1538" y="376"/>
                    </a:moveTo>
                    <a:cubicBezTo>
                      <a:pt x="1295" y="134"/>
                      <a:pt x="1295" y="134"/>
                      <a:pt x="1295" y="134"/>
                    </a:cubicBezTo>
                    <a:cubicBezTo>
                      <a:pt x="1279" y="117"/>
                      <a:pt x="1254" y="109"/>
                      <a:pt x="1229" y="109"/>
                    </a:cubicBezTo>
                    <a:cubicBezTo>
                      <a:pt x="1112" y="109"/>
                      <a:pt x="1112" y="109"/>
                      <a:pt x="1112" y="109"/>
                    </a:cubicBezTo>
                    <a:cubicBezTo>
                      <a:pt x="1112" y="59"/>
                      <a:pt x="1112" y="59"/>
                      <a:pt x="1112" y="59"/>
                    </a:cubicBezTo>
                    <a:cubicBezTo>
                      <a:pt x="1112" y="25"/>
                      <a:pt x="1078" y="0"/>
                      <a:pt x="1045" y="0"/>
                    </a:cubicBezTo>
                    <a:cubicBezTo>
                      <a:pt x="326" y="0"/>
                      <a:pt x="326" y="0"/>
                      <a:pt x="326" y="0"/>
                    </a:cubicBezTo>
                    <a:cubicBezTo>
                      <a:pt x="292" y="0"/>
                      <a:pt x="267" y="25"/>
                      <a:pt x="267" y="59"/>
                    </a:cubicBezTo>
                    <a:cubicBezTo>
                      <a:pt x="267" y="75"/>
                      <a:pt x="267" y="75"/>
                      <a:pt x="267" y="75"/>
                    </a:cubicBezTo>
                    <a:cubicBezTo>
                      <a:pt x="8" y="101"/>
                      <a:pt x="8" y="101"/>
                      <a:pt x="8" y="101"/>
                    </a:cubicBezTo>
                    <a:cubicBezTo>
                      <a:pt x="459" y="159"/>
                      <a:pt x="459" y="159"/>
                      <a:pt x="459" y="159"/>
                    </a:cubicBezTo>
                    <a:cubicBezTo>
                      <a:pt x="0" y="209"/>
                      <a:pt x="0" y="209"/>
                      <a:pt x="0" y="209"/>
                    </a:cubicBezTo>
                    <a:cubicBezTo>
                      <a:pt x="459" y="268"/>
                      <a:pt x="459" y="268"/>
                      <a:pt x="459" y="268"/>
                    </a:cubicBezTo>
                    <a:cubicBezTo>
                      <a:pt x="0" y="309"/>
                      <a:pt x="0" y="309"/>
                      <a:pt x="0" y="309"/>
                    </a:cubicBezTo>
                    <a:cubicBezTo>
                      <a:pt x="267" y="360"/>
                      <a:pt x="267" y="360"/>
                      <a:pt x="267" y="360"/>
                    </a:cubicBezTo>
                    <a:cubicBezTo>
                      <a:pt x="267" y="485"/>
                      <a:pt x="267" y="485"/>
                      <a:pt x="267" y="485"/>
                    </a:cubicBezTo>
                    <a:cubicBezTo>
                      <a:pt x="1563" y="485"/>
                      <a:pt x="1563" y="485"/>
                      <a:pt x="1563" y="485"/>
                    </a:cubicBezTo>
                    <a:cubicBezTo>
                      <a:pt x="1563" y="435"/>
                      <a:pt x="1563" y="435"/>
                      <a:pt x="1563" y="435"/>
                    </a:cubicBezTo>
                    <a:cubicBezTo>
                      <a:pt x="1563" y="410"/>
                      <a:pt x="1555" y="393"/>
                      <a:pt x="1538" y="376"/>
                    </a:cubicBezTo>
                    <a:close/>
                    <a:moveTo>
                      <a:pt x="1429" y="385"/>
                    </a:moveTo>
                    <a:cubicBezTo>
                      <a:pt x="1195" y="385"/>
                      <a:pt x="1195" y="385"/>
                      <a:pt x="1195" y="385"/>
                    </a:cubicBezTo>
                    <a:cubicBezTo>
                      <a:pt x="1187" y="385"/>
                      <a:pt x="1178" y="376"/>
                      <a:pt x="1178" y="376"/>
                    </a:cubicBezTo>
                    <a:cubicBezTo>
                      <a:pt x="1178" y="193"/>
                      <a:pt x="1178" y="193"/>
                      <a:pt x="1178" y="193"/>
                    </a:cubicBezTo>
                    <a:cubicBezTo>
                      <a:pt x="1178" y="184"/>
                      <a:pt x="1187" y="184"/>
                      <a:pt x="1195" y="184"/>
                    </a:cubicBezTo>
                    <a:cubicBezTo>
                      <a:pt x="1237" y="184"/>
                      <a:pt x="1237" y="184"/>
                      <a:pt x="1237" y="184"/>
                    </a:cubicBezTo>
                    <a:lnTo>
                      <a:pt x="1245" y="184"/>
                    </a:lnTo>
                    <a:cubicBezTo>
                      <a:pt x="1438" y="368"/>
                      <a:pt x="1438" y="368"/>
                      <a:pt x="1438" y="368"/>
                    </a:cubicBezTo>
                    <a:cubicBezTo>
                      <a:pt x="1446" y="376"/>
                      <a:pt x="1438" y="385"/>
                      <a:pt x="1429" y="385"/>
                    </a:cubicBezTo>
                    <a:close/>
                    <a:moveTo>
                      <a:pt x="1429" y="385"/>
                    </a:moveTo>
                    <a:lnTo>
                      <a:pt x="1429" y="385"/>
                    </a:lnTo>
                    <a:close/>
                  </a:path>
                </a:pathLst>
              </a:custGeom>
              <a:solidFill>
                <a:schemeClr val="bg1"/>
              </a:solidFill>
              <a:ln>
                <a:noFill/>
              </a:ln>
              <a:effectLst/>
            </p:spPr>
            <p:txBody>
              <a:bodyPr wrap="none" lIns="243785" tIns="121892" rIns="243785" bIns="121892"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2400" b="0" i="0" u="none" strike="noStrike" kern="1200" cap="none" spc="0" normalizeH="0" baseline="0" noProof="0" dirty="0">
                  <a:ln>
                    <a:noFill/>
                  </a:ln>
                  <a:solidFill>
                    <a:prstClr val="black"/>
                  </a:solidFill>
                  <a:effectLst/>
                  <a:uLnTx/>
                  <a:uFillTx/>
                  <a:latin typeface="Bauhaus 93" panose="04030905020B02020C02" pitchFamily="82" charset="0"/>
                  <a:ea typeface="字魂96号-虎啸手书" panose="00000500000000000000" pitchFamily="2" charset="-122"/>
                  <a:sym typeface="Bauhaus 93" panose="04030905020B02020C02" pitchFamily="82" charset="0"/>
                </a:endParaRPr>
              </a:p>
            </p:txBody>
          </p:sp>
        </p:grpSp>
        <p:grpSp>
          <p:nvGrpSpPr>
            <p:cNvPr id="26" name="组合 25"/>
            <p:cNvGrpSpPr/>
            <p:nvPr/>
          </p:nvGrpSpPr>
          <p:grpSpPr>
            <a:xfrm>
              <a:off x="5594749" y="1849974"/>
              <a:ext cx="432048" cy="432834"/>
              <a:chOff x="5594749" y="1849974"/>
              <a:chExt cx="432048" cy="432834"/>
            </a:xfrm>
          </p:grpSpPr>
          <p:sp>
            <p:nvSpPr>
              <p:cNvPr id="27" name="棱台 26"/>
              <p:cNvSpPr>
                <a:spLocks noChangeArrowheads="1"/>
              </p:cNvSpPr>
              <p:nvPr/>
            </p:nvSpPr>
            <p:spPr bwMode="auto">
              <a:xfrm>
                <a:off x="5594749" y="1849974"/>
                <a:ext cx="432048" cy="432834"/>
              </a:xfrm>
              <a:prstGeom prst="bevel">
                <a:avLst/>
              </a:prstGeom>
              <a:solidFill>
                <a:srgbClr val="005DA2"/>
              </a:solidFill>
              <a:ln>
                <a:noFill/>
              </a:ln>
            </p:spPr>
            <p:txBody>
              <a:bodyPr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endParaRPr lang="zh-CN" altLang="en-US">
                  <a:solidFill>
                    <a:srgbClr val="FFFFFF"/>
                  </a:solidFill>
                  <a:cs typeface="+mn-ea"/>
                  <a:sym typeface="+mn-lt"/>
                </a:endParaRPr>
              </a:p>
            </p:txBody>
          </p:sp>
          <p:sp>
            <p:nvSpPr>
              <p:cNvPr id="28" name="user-group_74577"/>
              <p:cNvSpPr>
                <a:spLocks noChangeAspect="1"/>
              </p:cNvSpPr>
              <p:nvPr/>
            </p:nvSpPr>
            <p:spPr bwMode="auto">
              <a:xfrm>
                <a:off x="5672311" y="1947532"/>
                <a:ext cx="276924" cy="237718"/>
              </a:xfrm>
              <a:custGeom>
                <a:avLst/>
                <a:gdLst>
                  <a:gd name="connsiteX0" fmla="*/ 246732 w 607286"/>
                  <a:gd name="connsiteY0" fmla="*/ 261798 h 515410"/>
                  <a:gd name="connsiteX1" fmla="*/ 303643 w 607286"/>
                  <a:gd name="connsiteY1" fmla="*/ 283469 h 515410"/>
                  <a:gd name="connsiteX2" fmla="*/ 360554 w 607286"/>
                  <a:gd name="connsiteY2" fmla="*/ 261798 h 515410"/>
                  <a:gd name="connsiteX3" fmla="*/ 499721 w 607286"/>
                  <a:gd name="connsiteY3" fmla="*/ 439385 h 515410"/>
                  <a:gd name="connsiteX4" fmla="*/ 499956 w 607286"/>
                  <a:gd name="connsiteY4" fmla="*/ 447819 h 515410"/>
                  <a:gd name="connsiteX5" fmla="*/ 499956 w 607286"/>
                  <a:gd name="connsiteY5" fmla="*/ 457308 h 515410"/>
                  <a:gd name="connsiteX6" fmla="*/ 303643 w 607286"/>
                  <a:gd name="connsiteY6" fmla="*/ 515410 h 515410"/>
                  <a:gd name="connsiteX7" fmla="*/ 107330 w 607286"/>
                  <a:gd name="connsiteY7" fmla="*/ 457308 h 515410"/>
                  <a:gd name="connsiteX8" fmla="*/ 107330 w 607286"/>
                  <a:gd name="connsiteY8" fmla="*/ 444539 h 515410"/>
                  <a:gd name="connsiteX9" fmla="*/ 107682 w 607286"/>
                  <a:gd name="connsiteY9" fmla="*/ 435519 h 515410"/>
                  <a:gd name="connsiteX10" fmla="*/ 246732 w 607286"/>
                  <a:gd name="connsiteY10" fmla="*/ 261798 h 515410"/>
                  <a:gd name="connsiteX11" fmla="*/ 494038 w 607286"/>
                  <a:gd name="connsiteY11" fmla="*/ 237453 h 515410"/>
                  <a:gd name="connsiteX12" fmla="*/ 607169 w 607286"/>
                  <a:gd name="connsiteY12" fmla="*/ 381785 h 515410"/>
                  <a:gd name="connsiteX13" fmla="*/ 607286 w 607286"/>
                  <a:gd name="connsiteY13" fmla="*/ 388580 h 515410"/>
                  <a:gd name="connsiteX14" fmla="*/ 607286 w 607286"/>
                  <a:gd name="connsiteY14" fmla="*/ 396312 h 515410"/>
                  <a:gd name="connsiteX15" fmla="*/ 527367 w 607286"/>
                  <a:gd name="connsiteY15" fmla="*/ 436730 h 515410"/>
                  <a:gd name="connsiteX16" fmla="*/ 496972 w 607286"/>
                  <a:gd name="connsiteY16" fmla="*/ 296029 h 515410"/>
                  <a:gd name="connsiteX17" fmla="*/ 443927 w 607286"/>
                  <a:gd name="connsiteY17" fmla="*/ 255026 h 515410"/>
                  <a:gd name="connsiteX18" fmla="*/ 447800 w 607286"/>
                  <a:gd name="connsiteY18" fmla="*/ 255143 h 515410"/>
                  <a:gd name="connsiteX19" fmla="*/ 494038 w 607286"/>
                  <a:gd name="connsiteY19" fmla="*/ 237453 h 515410"/>
                  <a:gd name="connsiteX20" fmla="*/ 113199 w 607286"/>
                  <a:gd name="connsiteY20" fmla="*/ 237453 h 515410"/>
                  <a:gd name="connsiteX21" fmla="*/ 159417 w 607286"/>
                  <a:gd name="connsiteY21" fmla="*/ 255143 h 515410"/>
                  <a:gd name="connsiteX22" fmla="*/ 163288 w 607286"/>
                  <a:gd name="connsiteY22" fmla="*/ 255026 h 515410"/>
                  <a:gd name="connsiteX23" fmla="*/ 110266 w 607286"/>
                  <a:gd name="connsiteY23" fmla="*/ 296029 h 515410"/>
                  <a:gd name="connsiteX24" fmla="*/ 79884 w 607286"/>
                  <a:gd name="connsiteY24" fmla="*/ 436730 h 515410"/>
                  <a:gd name="connsiteX25" fmla="*/ 0 w 607286"/>
                  <a:gd name="connsiteY25" fmla="*/ 396312 h 515410"/>
                  <a:gd name="connsiteX26" fmla="*/ 0 w 607286"/>
                  <a:gd name="connsiteY26" fmla="*/ 388580 h 515410"/>
                  <a:gd name="connsiteX27" fmla="*/ 235 w 607286"/>
                  <a:gd name="connsiteY27" fmla="*/ 381785 h 515410"/>
                  <a:gd name="connsiteX28" fmla="*/ 113199 w 607286"/>
                  <a:gd name="connsiteY28" fmla="*/ 237453 h 515410"/>
                  <a:gd name="connsiteX29" fmla="*/ 447940 w 607286"/>
                  <a:gd name="connsiteY29" fmla="*/ 24839 h 515410"/>
                  <a:gd name="connsiteX30" fmla="*/ 532275 w 607286"/>
                  <a:gd name="connsiteY30" fmla="*/ 127229 h 515410"/>
                  <a:gd name="connsiteX31" fmla="*/ 447940 w 607286"/>
                  <a:gd name="connsiteY31" fmla="*/ 229620 h 515410"/>
                  <a:gd name="connsiteX32" fmla="*/ 409350 w 607286"/>
                  <a:gd name="connsiteY32" fmla="*/ 218373 h 515410"/>
                  <a:gd name="connsiteX33" fmla="*/ 435272 w 607286"/>
                  <a:gd name="connsiteY33" fmla="*/ 126058 h 515410"/>
                  <a:gd name="connsiteX34" fmla="*/ 416388 w 607286"/>
                  <a:gd name="connsiteY34" fmla="*/ 28588 h 515410"/>
                  <a:gd name="connsiteX35" fmla="*/ 447940 w 607286"/>
                  <a:gd name="connsiteY35" fmla="*/ 24839 h 515410"/>
                  <a:gd name="connsiteX36" fmla="*/ 159441 w 607286"/>
                  <a:gd name="connsiteY36" fmla="*/ 24839 h 515410"/>
                  <a:gd name="connsiteX37" fmla="*/ 190894 w 607286"/>
                  <a:gd name="connsiteY37" fmla="*/ 28588 h 515410"/>
                  <a:gd name="connsiteX38" fmla="*/ 171999 w 607286"/>
                  <a:gd name="connsiteY38" fmla="*/ 126058 h 515410"/>
                  <a:gd name="connsiteX39" fmla="*/ 197936 w 607286"/>
                  <a:gd name="connsiteY39" fmla="*/ 218373 h 515410"/>
                  <a:gd name="connsiteX40" fmla="*/ 159441 w 607286"/>
                  <a:gd name="connsiteY40" fmla="*/ 229620 h 515410"/>
                  <a:gd name="connsiteX41" fmla="*/ 74940 w 607286"/>
                  <a:gd name="connsiteY41" fmla="*/ 127229 h 515410"/>
                  <a:gd name="connsiteX42" fmla="*/ 159441 w 607286"/>
                  <a:gd name="connsiteY42" fmla="*/ 24839 h 515410"/>
                  <a:gd name="connsiteX43" fmla="*/ 303643 w 607286"/>
                  <a:gd name="connsiteY43" fmla="*/ 0 h 515410"/>
                  <a:gd name="connsiteX44" fmla="*/ 407586 w 607286"/>
                  <a:gd name="connsiteY44" fmla="*/ 126030 h 515410"/>
                  <a:gd name="connsiteX45" fmla="*/ 303643 w 607286"/>
                  <a:gd name="connsiteY45" fmla="*/ 252060 h 515410"/>
                  <a:gd name="connsiteX46" fmla="*/ 199700 w 607286"/>
                  <a:gd name="connsiteY46" fmla="*/ 126030 h 515410"/>
                  <a:gd name="connsiteX47" fmla="*/ 303643 w 607286"/>
                  <a:gd name="connsiteY47" fmla="*/ 0 h 515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07286" h="515410">
                    <a:moveTo>
                      <a:pt x="246732" y="261798"/>
                    </a:moveTo>
                    <a:cubicBezTo>
                      <a:pt x="246732" y="261798"/>
                      <a:pt x="263864" y="283469"/>
                      <a:pt x="303643" y="283469"/>
                    </a:cubicBezTo>
                    <a:cubicBezTo>
                      <a:pt x="343539" y="283469"/>
                      <a:pt x="360554" y="261798"/>
                      <a:pt x="360554" y="261798"/>
                    </a:cubicBezTo>
                    <a:cubicBezTo>
                      <a:pt x="482003" y="283586"/>
                      <a:pt x="497844" y="318143"/>
                      <a:pt x="499721" y="439385"/>
                    </a:cubicBezTo>
                    <a:cubicBezTo>
                      <a:pt x="499839" y="447233"/>
                      <a:pt x="499956" y="448522"/>
                      <a:pt x="499956" y="447819"/>
                    </a:cubicBezTo>
                    <a:cubicBezTo>
                      <a:pt x="499956" y="449928"/>
                      <a:pt x="499956" y="452973"/>
                      <a:pt x="499956" y="457308"/>
                    </a:cubicBezTo>
                    <a:cubicBezTo>
                      <a:pt x="499956" y="457308"/>
                      <a:pt x="471090" y="515410"/>
                      <a:pt x="303643" y="515410"/>
                    </a:cubicBezTo>
                    <a:cubicBezTo>
                      <a:pt x="136313" y="515410"/>
                      <a:pt x="107330" y="457308"/>
                      <a:pt x="107330" y="457308"/>
                    </a:cubicBezTo>
                    <a:cubicBezTo>
                      <a:pt x="107330" y="450513"/>
                      <a:pt x="107330" y="446648"/>
                      <a:pt x="107330" y="444539"/>
                    </a:cubicBezTo>
                    <a:cubicBezTo>
                      <a:pt x="107330" y="445593"/>
                      <a:pt x="107447" y="445125"/>
                      <a:pt x="107682" y="435519"/>
                    </a:cubicBezTo>
                    <a:cubicBezTo>
                      <a:pt x="109794" y="317440"/>
                      <a:pt x="126691" y="283352"/>
                      <a:pt x="246732" y="261798"/>
                    </a:cubicBezTo>
                    <a:close/>
                    <a:moveTo>
                      <a:pt x="494038" y="237453"/>
                    </a:moveTo>
                    <a:cubicBezTo>
                      <a:pt x="592734" y="255260"/>
                      <a:pt x="605526" y="283260"/>
                      <a:pt x="607169" y="381785"/>
                    </a:cubicBezTo>
                    <a:cubicBezTo>
                      <a:pt x="607286" y="388112"/>
                      <a:pt x="607286" y="389166"/>
                      <a:pt x="607286" y="388580"/>
                    </a:cubicBezTo>
                    <a:cubicBezTo>
                      <a:pt x="607286" y="390220"/>
                      <a:pt x="607286" y="392681"/>
                      <a:pt x="607286" y="396312"/>
                    </a:cubicBezTo>
                    <a:cubicBezTo>
                      <a:pt x="607286" y="396312"/>
                      <a:pt x="593673" y="423609"/>
                      <a:pt x="527367" y="436730"/>
                    </a:cubicBezTo>
                    <a:cubicBezTo>
                      <a:pt x="526311" y="372413"/>
                      <a:pt x="520795" y="328598"/>
                      <a:pt x="496972" y="296029"/>
                    </a:cubicBezTo>
                    <a:cubicBezTo>
                      <a:pt x="483241" y="277168"/>
                      <a:pt x="464464" y="264281"/>
                      <a:pt x="443927" y="255026"/>
                    </a:cubicBezTo>
                    <a:cubicBezTo>
                      <a:pt x="445218" y="255026"/>
                      <a:pt x="446509" y="255143"/>
                      <a:pt x="447800" y="255143"/>
                    </a:cubicBezTo>
                    <a:cubicBezTo>
                      <a:pt x="480190" y="255143"/>
                      <a:pt x="494038" y="237453"/>
                      <a:pt x="494038" y="237453"/>
                    </a:cubicBezTo>
                    <a:close/>
                    <a:moveTo>
                      <a:pt x="113199" y="237453"/>
                    </a:moveTo>
                    <a:cubicBezTo>
                      <a:pt x="113199" y="237453"/>
                      <a:pt x="127041" y="255143"/>
                      <a:pt x="159417" y="255143"/>
                    </a:cubicBezTo>
                    <a:cubicBezTo>
                      <a:pt x="160707" y="255143"/>
                      <a:pt x="161998" y="255026"/>
                      <a:pt x="163288" y="255026"/>
                    </a:cubicBezTo>
                    <a:cubicBezTo>
                      <a:pt x="142760" y="264281"/>
                      <a:pt x="124108" y="277168"/>
                      <a:pt x="110266" y="296029"/>
                    </a:cubicBezTo>
                    <a:cubicBezTo>
                      <a:pt x="86453" y="328598"/>
                      <a:pt x="81057" y="372413"/>
                      <a:pt x="79884" y="436730"/>
                    </a:cubicBezTo>
                    <a:cubicBezTo>
                      <a:pt x="13607" y="423609"/>
                      <a:pt x="0" y="396312"/>
                      <a:pt x="0" y="396312"/>
                    </a:cubicBezTo>
                    <a:cubicBezTo>
                      <a:pt x="0" y="392681"/>
                      <a:pt x="0" y="390220"/>
                      <a:pt x="0" y="388580"/>
                    </a:cubicBezTo>
                    <a:cubicBezTo>
                      <a:pt x="0" y="389166"/>
                      <a:pt x="117" y="388112"/>
                      <a:pt x="235" y="381785"/>
                    </a:cubicBezTo>
                    <a:cubicBezTo>
                      <a:pt x="1760" y="283260"/>
                      <a:pt x="14663" y="255260"/>
                      <a:pt x="113199" y="237453"/>
                    </a:cubicBezTo>
                    <a:close/>
                    <a:moveTo>
                      <a:pt x="447940" y="24839"/>
                    </a:moveTo>
                    <a:cubicBezTo>
                      <a:pt x="519842" y="24839"/>
                      <a:pt x="532275" y="70645"/>
                      <a:pt x="532275" y="127229"/>
                    </a:cubicBezTo>
                    <a:cubicBezTo>
                      <a:pt x="532275" y="183814"/>
                      <a:pt x="494506" y="229620"/>
                      <a:pt x="447940" y="229620"/>
                    </a:cubicBezTo>
                    <a:cubicBezTo>
                      <a:pt x="433982" y="229620"/>
                      <a:pt x="420962" y="225520"/>
                      <a:pt x="409350" y="218373"/>
                    </a:cubicBezTo>
                    <a:cubicBezTo>
                      <a:pt x="426123" y="191780"/>
                      <a:pt x="435272" y="159681"/>
                      <a:pt x="435272" y="126058"/>
                    </a:cubicBezTo>
                    <a:cubicBezTo>
                      <a:pt x="435272" y="96419"/>
                      <a:pt x="433044" y="59164"/>
                      <a:pt x="416388" y="28588"/>
                    </a:cubicBezTo>
                    <a:cubicBezTo>
                      <a:pt x="425302" y="26128"/>
                      <a:pt x="435741" y="24839"/>
                      <a:pt x="447940" y="24839"/>
                    </a:cubicBezTo>
                    <a:close/>
                    <a:moveTo>
                      <a:pt x="159441" y="24839"/>
                    </a:moveTo>
                    <a:cubicBezTo>
                      <a:pt x="171529" y="24839"/>
                      <a:pt x="181975" y="26128"/>
                      <a:pt x="190894" y="28588"/>
                    </a:cubicBezTo>
                    <a:cubicBezTo>
                      <a:pt x="174346" y="59164"/>
                      <a:pt x="171999" y="96419"/>
                      <a:pt x="171999" y="126058"/>
                    </a:cubicBezTo>
                    <a:cubicBezTo>
                      <a:pt x="171999" y="159681"/>
                      <a:pt x="181153" y="191780"/>
                      <a:pt x="197936" y="218373"/>
                    </a:cubicBezTo>
                    <a:cubicBezTo>
                      <a:pt x="186434" y="225520"/>
                      <a:pt x="173290" y="229620"/>
                      <a:pt x="159441" y="229620"/>
                    </a:cubicBezTo>
                    <a:cubicBezTo>
                      <a:pt x="112848" y="229620"/>
                      <a:pt x="74940" y="183814"/>
                      <a:pt x="74940" y="127229"/>
                    </a:cubicBezTo>
                    <a:cubicBezTo>
                      <a:pt x="74940" y="70645"/>
                      <a:pt x="87380" y="24839"/>
                      <a:pt x="159441" y="24839"/>
                    </a:cubicBezTo>
                    <a:close/>
                    <a:moveTo>
                      <a:pt x="303643" y="0"/>
                    </a:moveTo>
                    <a:cubicBezTo>
                      <a:pt x="392335" y="0"/>
                      <a:pt x="407586" y="56456"/>
                      <a:pt x="407586" y="126030"/>
                    </a:cubicBezTo>
                    <a:cubicBezTo>
                      <a:pt x="407586" y="195604"/>
                      <a:pt x="361011" y="252060"/>
                      <a:pt x="303643" y="252060"/>
                    </a:cubicBezTo>
                    <a:cubicBezTo>
                      <a:pt x="246275" y="252060"/>
                      <a:pt x="199700" y="195604"/>
                      <a:pt x="199700" y="126030"/>
                    </a:cubicBezTo>
                    <a:cubicBezTo>
                      <a:pt x="199700" y="56456"/>
                      <a:pt x="215069" y="0"/>
                      <a:pt x="303643" y="0"/>
                    </a:cubicBezTo>
                    <a:close/>
                  </a:path>
                </a:pathLst>
              </a:custGeom>
              <a:solidFill>
                <a:schemeClr val="bg1"/>
              </a:solidFill>
              <a:ln>
                <a:noFill/>
              </a:ln>
            </p:spPr>
            <p:txBody>
              <a:bodyPr/>
              <a:lstStyle/>
              <a:p>
                <a:endParaRPr lang="zh-CN" altLang="en-US">
                  <a:latin typeface="华文中宋" panose="02010600040101010101" pitchFamily="2" charset="-122"/>
                  <a:ea typeface="方正黑体简体" panose="02010601030101010101" pitchFamily="2" charset="-122"/>
                  <a:sym typeface="思源黑体旧字形"/>
                </a:endParaRPr>
              </a:p>
            </p:txBody>
          </p:sp>
        </p:grpSp>
      </p:gr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5"/>
                                        </p:tgtEl>
                                        <p:attrNameLst>
                                          <p:attrName>ppt_y</p:attrName>
                                        </p:attrNameLst>
                                      </p:cBhvr>
                                      <p:tavLst>
                                        <p:tav tm="0">
                                          <p:val>
                                            <p:strVal val="#ppt_y"/>
                                          </p:val>
                                        </p:tav>
                                        <p:tav tm="100000">
                                          <p:val>
                                            <p:strVal val="#ppt_y"/>
                                          </p:val>
                                        </p:tav>
                                      </p:tavLst>
                                    </p:anim>
                                    <p:anim calcmode="lin" valueType="num">
                                      <p:cBhvr>
                                        <p:cTn id="17"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5"/>
                                        </p:tgtEl>
                                      </p:cBhvr>
                                    </p:animEffect>
                                  </p:childTnLst>
                                </p:cTn>
                              </p:par>
                            </p:childTnLst>
                          </p:cTn>
                        </p:par>
                        <p:par>
                          <p:cTn id="20" fill="hold">
                            <p:stCondLst>
                              <p:cond delay="2049"/>
                            </p:stCondLst>
                            <p:childTnLst>
                              <p:par>
                                <p:cTn id="21" presetID="22" presetClass="entr" presetSubtype="4"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down)">
                                      <p:cBhvr>
                                        <p:cTn id="23" dur="500"/>
                                        <p:tgtEl>
                                          <p:spTgt spid="29"/>
                                        </p:tgtEl>
                                      </p:cBhvr>
                                    </p:animEffect>
                                  </p:childTnLst>
                                </p:cTn>
                              </p:par>
                            </p:childTnLst>
                          </p:cTn>
                        </p:par>
                        <p:par>
                          <p:cTn id="24" fill="hold">
                            <p:stCondLst>
                              <p:cond delay="2549"/>
                            </p:stCondLst>
                            <p:childTnLst>
                              <p:par>
                                <p:cTn id="25" presetID="22" presetClass="entr" presetSubtype="8"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29"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2" name="矩形 1"/>
          <p:cNvSpPr/>
          <p:nvPr/>
        </p:nvSpPr>
        <p:spPr>
          <a:xfrm>
            <a:off x="467544" y="742119"/>
            <a:ext cx="7992888"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（一）会议室、活动室、休息室、操作室、交接班室、更衣室（含澡堂）</a:t>
            </a:r>
            <a:r>
              <a:rPr lang="zh-CN" altLang="en-US" sz="1600" dirty="0" smtClean="0"/>
              <a:t>等</a:t>
            </a:r>
            <a:r>
              <a:rPr lang="en-US" altLang="zh-CN" sz="1600" dirty="0" smtClean="0"/>
              <a:t>6</a:t>
            </a:r>
            <a:r>
              <a:rPr lang="zh-CN" altLang="en-US" sz="1600" dirty="0" smtClean="0"/>
              <a:t>类</a:t>
            </a:r>
            <a:r>
              <a:rPr lang="zh-CN" altLang="en-US" sz="1600" dirty="0"/>
              <a:t>人员聚集场所设置在熔融金属吊运跨的地坪区域</a:t>
            </a:r>
            <a:r>
              <a:rPr lang="zh-CN" altLang="en-US" sz="1600" dirty="0" smtClean="0"/>
              <a:t>内</a:t>
            </a:r>
            <a:endParaRPr lang="zh-CN" altLang="en-US" sz="1600" dirty="0"/>
          </a:p>
        </p:txBody>
      </p:sp>
      <p:sp>
        <p:nvSpPr>
          <p:cNvPr id="4" name="文本框 3"/>
          <p:cNvSpPr txBox="1"/>
          <p:nvPr/>
        </p:nvSpPr>
        <p:spPr>
          <a:xfrm>
            <a:off x="467544" y="1832784"/>
            <a:ext cx="7992888" cy="1169551"/>
          </a:xfrm>
          <a:prstGeom prst="rect">
            <a:avLst/>
          </a:prstGeom>
          <a:noFill/>
        </p:spPr>
        <p:txBody>
          <a:bodyPr wrap="square">
            <a:spAutoFit/>
          </a:bodyPr>
          <a:lstStyle/>
          <a:p>
            <a:pPr indent="406400" algn="just" hangingPunct="0"/>
            <a:r>
              <a:rPr lang="zh-CN" altLang="en-US" sz="1400" dirty="0">
                <a:latin typeface="+mn-ea"/>
              </a:rPr>
              <a:t>（</a:t>
            </a:r>
            <a:r>
              <a:rPr lang="en-US" altLang="zh-CN" sz="1400" dirty="0">
                <a:latin typeface="+mn-ea"/>
              </a:rPr>
              <a:t>1</a:t>
            </a:r>
            <a:r>
              <a:rPr lang="zh-CN" altLang="en-US" sz="1400" dirty="0">
                <a:latin typeface="+mn-ea"/>
              </a:rPr>
              <a:t>）“</a:t>
            </a:r>
            <a:r>
              <a:rPr lang="zh-CN" altLang="en-US" sz="1400" b="1" dirty="0">
                <a:latin typeface="+mn-ea"/>
              </a:rPr>
              <a:t>熔融金属</a:t>
            </a:r>
            <a:r>
              <a:rPr lang="zh-CN" altLang="en-US" sz="1400" dirty="0">
                <a:latin typeface="+mn-ea"/>
              </a:rPr>
              <a:t>”是熔融态、液态有色金属和熔渣、液渣的统称。</a:t>
            </a:r>
          </a:p>
          <a:p>
            <a:pPr indent="406400" algn="just" hangingPunct="0"/>
            <a:r>
              <a:rPr lang="zh-CN" altLang="en-US" sz="1400" dirty="0">
                <a:latin typeface="+mn-ea"/>
              </a:rPr>
              <a:t>（</a:t>
            </a:r>
            <a:r>
              <a:rPr lang="en-US" altLang="zh-CN" sz="1400" dirty="0">
                <a:latin typeface="+mn-ea"/>
              </a:rPr>
              <a:t>2</a:t>
            </a:r>
            <a:r>
              <a:rPr lang="zh-CN" altLang="en-US" sz="1400" dirty="0">
                <a:latin typeface="+mn-ea"/>
              </a:rPr>
              <a:t>）“</a:t>
            </a:r>
            <a:r>
              <a:rPr lang="zh-CN" altLang="en-US" sz="1400" b="1" dirty="0">
                <a:latin typeface="+mn-ea"/>
              </a:rPr>
              <a:t>地坪区域</a:t>
            </a:r>
            <a:r>
              <a:rPr lang="zh-CN" altLang="en-US" sz="1400" dirty="0">
                <a:latin typeface="+mn-ea"/>
              </a:rPr>
              <a:t>”是指横向以熔融金属吊运跨两侧立柱靠近熔融金属吊运侧的立柱边线为界，纵向以吊运跨两侧围墙为界的车间内零米地面区域。其中，横向是指吊运熔融金属起重机的小车运行方向；纵向是指吊运熔融金属起重机的大车运行方向。</a:t>
            </a:r>
          </a:p>
          <a:p>
            <a:pPr indent="406400" algn="just" hangingPunct="0"/>
            <a:r>
              <a:rPr lang="zh-CN" altLang="en-US" sz="1400" dirty="0">
                <a:latin typeface="+mn-ea"/>
              </a:rPr>
              <a:t>（</a:t>
            </a:r>
            <a:r>
              <a:rPr lang="en-US" altLang="zh-CN" sz="1400" dirty="0">
                <a:latin typeface="+mn-ea"/>
              </a:rPr>
              <a:t>3</a:t>
            </a:r>
            <a:r>
              <a:rPr lang="zh-CN" altLang="en-US" sz="1400" dirty="0">
                <a:latin typeface="+mn-ea"/>
              </a:rPr>
              <a:t>）“</a:t>
            </a:r>
            <a:r>
              <a:rPr lang="zh-CN" altLang="en-US" sz="1400" b="1" dirty="0">
                <a:latin typeface="+mn-ea"/>
              </a:rPr>
              <a:t>操作室</a:t>
            </a:r>
            <a:r>
              <a:rPr lang="zh-CN" altLang="en-US" sz="1400" dirty="0">
                <a:latin typeface="+mn-ea"/>
              </a:rPr>
              <a:t>”包括控制室、检验室、化验室（有色企业下同</a:t>
            </a:r>
            <a:r>
              <a:rPr lang="zh-CN" altLang="en-US" sz="1400" dirty="0" smtClean="0">
                <a:latin typeface="+mn-ea"/>
              </a:rPr>
              <a:t>）</a:t>
            </a:r>
            <a:r>
              <a:rPr lang="zh-CN" altLang="en-US" sz="1400" dirty="0">
                <a:latin typeface="+mn-ea"/>
              </a:rPr>
              <a:t>。</a:t>
            </a:r>
          </a:p>
        </p:txBody>
      </p:sp>
      <p:sp>
        <p:nvSpPr>
          <p:cNvPr id="8" name="文本框 7"/>
          <p:cNvSpPr txBox="1"/>
          <p:nvPr/>
        </p:nvSpPr>
        <p:spPr>
          <a:xfrm>
            <a:off x="467544" y="1420825"/>
            <a:ext cx="4575174" cy="416589"/>
          </a:xfrm>
          <a:prstGeom prst="rect">
            <a:avLst/>
          </a:prstGeom>
          <a:noFill/>
        </p:spPr>
        <p:txBody>
          <a:bodyPr wrap="square">
            <a:spAutoFit/>
          </a:bodyPr>
          <a:lstStyle/>
          <a:p>
            <a:pPr indent="406400" algn="just" hangingPunct="0">
              <a:lnSpc>
                <a:spcPts val="2800"/>
              </a:lnSpc>
            </a:pPr>
            <a:r>
              <a:rPr lang="zh-CN" altLang="en-US" sz="1600" b="1" dirty="0">
                <a:solidFill>
                  <a:srgbClr val="002060"/>
                </a:solidFill>
                <a:latin typeface="+mn-ea"/>
                <a:cs typeface="Times New Roman" panose="02020603050405020304" charset="0"/>
              </a:rPr>
              <a:t>名词解释：</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8" name="文本框 7"/>
          <p:cNvSpPr txBox="1"/>
          <p:nvPr/>
        </p:nvSpPr>
        <p:spPr>
          <a:xfrm>
            <a:off x="467544" y="1419622"/>
            <a:ext cx="7992888" cy="882293"/>
          </a:xfrm>
          <a:prstGeom prst="rect">
            <a:avLst/>
          </a:prstGeom>
          <a:noFill/>
        </p:spPr>
        <p:txBody>
          <a:bodyPr wrap="square">
            <a:spAutoFit/>
          </a:bodyPr>
          <a:lstStyle/>
          <a:p>
            <a:pPr indent="406400" algn="just">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smtClean="0">
                <a:solidFill>
                  <a:srgbClr val="002060"/>
                </a:solidFill>
                <a:latin typeface="+mn-ea"/>
                <a:cs typeface="Times New Roman" panose="02020603050405020304" charset="0"/>
              </a:rPr>
              <a:t>】</a:t>
            </a:r>
          </a:p>
          <a:p>
            <a:pPr indent="406400" algn="just"/>
            <a:r>
              <a:rPr lang="zh-CN" altLang="en-US" sz="1400" dirty="0">
                <a:latin typeface="+mn-ea"/>
              </a:rPr>
              <a:t>（</a:t>
            </a:r>
            <a:r>
              <a:rPr lang="en-US" altLang="zh-CN" sz="1400" dirty="0">
                <a:latin typeface="+mn-ea"/>
              </a:rPr>
              <a:t>1</a:t>
            </a:r>
            <a:r>
              <a:rPr lang="zh-CN" altLang="en-US" sz="1400" dirty="0">
                <a:latin typeface="+mn-ea"/>
              </a:rPr>
              <a:t>）会议室、活动室、休息室、操作室、交接班室、更衣室（</a:t>
            </a:r>
            <a:r>
              <a:rPr lang="zh-CN" altLang="en-US" sz="1400" dirty="0" smtClean="0">
                <a:latin typeface="+mn-ea"/>
              </a:rPr>
              <a:t>含澡堂</a:t>
            </a:r>
            <a:r>
              <a:rPr lang="zh-CN" altLang="en-US" sz="1400" dirty="0">
                <a:latin typeface="+mn-ea"/>
              </a:rPr>
              <a:t>）设置在吊运跨正下方地坪区域内</a:t>
            </a:r>
            <a:r>
              <a:rPr lang="zh-CN" altLang="en-US" sz="1400" dirty="0" smtClean="0">
                <a:latin typeface="+mn-ea"/>
              </a:rPr>
              <a:t>。</a:t>
            </a:r>
            <a:endParaRPr lang="zh-CN" altLang="en-US" sz="1600" b="1" dirty="0">
              <a:solidFill>
                <a:srgbClr val="002060"/>
              </a:solidFill>
              <a:latin typeface="+mn-ea"/>
              <a:cs typeface="Times New Roman" panose="02020603050405020304" charset="0"/>
            </a:endParaRPr>
          </a:p>
        </p:txBody>
      </p:sp>
      <p:sp>
        <p:nvSpPr>
          <p:cNvPr id="5" name="文本框 4"/>
          <p:cNvSpPr txBox="1"/>
          <p:nvPr/>
        </p:nvSpPr>
        <p:spPr>
          <a:xfrm>
            <a:off x="467544" y="2301915"/>
            <a:ext cx="7992888" cy="1169551"/>
          </a:xfrm>
          <a:prstGeom prst="rect">
            <a:avLst/>
          </a:prstGeom>
          <a:noFill/>
        </p:spPr>
        <p:txBody>
          <a:bodyPr wrap="square">
            <a:spAutoFit/>
          </a:bodyPr>
          <a:lstStyle/>
          <a:p>
            <a:pPr indent="450850"/>
            <a:r>
              <a:rPr lang="zh-CN" altLang="en-US" sz="1400" dirty="0" smtClean="0">
                <a:latin typeface="+mn-ea"/>
              </a:rPr>
              <a:t>  </a:t>
            </a:r>
            <a:r>
              <a:rPr lang="zh-CN" altLang="en-US" sz="1400" b="1" dirty="0" smtClean="0">
                <a:latin typeface="+mn-ea"/>
              </a:rPr>
              <a:t> 注</a:t>
            </a:r>
            <a:r>
              <a:rPr lang="zh-CN" altLang="en-US" sz="1400" dirty="0">
                <a:latin typeface="+mn-ea"/>
              </a:rPr>
              <a:t>：“</a:t>
            </a:r>
            <a:r>
              <a:rPr lang="zh-CN" altLang="en-US" sz="1400" b="1" dirty="0">
                <a:latin typeface="+mn-ea"/>
              </a:rPr>
              <a:t>正下方地坪区域</a:t>
            </a:r>
            <a:r>
              <a:rPr lang="zh-CN" altLang="en-US" sz="1400" dirty="0">
                <a:latin typeface="+mn-ea"/>
              </a:rPr>
              <a:t>”是指横向以吊运跨两侧立柱靠近熔融金属吊运侧的立柱边线为界，纵向以吊运跨最两端的熔融金属吊运工艺极限边界为界的车间地坪区域；</a:t>
            </a:r>
            <a:endParaRPr lang="en-US" altLang="zh-CN" sz="1400" dirty="0">
              <a:latin typeface="+mn-ea"/>
            </a:endParaRPr>
          </a:p>
          <a:p>
            <a:pPr indent="450850"/>
            <a:r>
              <a:rPr lang="zh-CN" altLang="en-US" sz="1400" dirty="0">
                <a:latin typeface="+mn-ea"/>
              </a:rPr>
              <a:t>“</a:t>
            </a:r>
            <a:r>
              <a:rPr lang="zh-CN" altLang="en-US" sz="1400" b="1" dirty="0">
                <a:latin typeface="+mn-ea"/>
              </a:rPr>
              <a:t>吊运工艺极限边界</a:t>
            </a:r>
            <a:r>
              <a:rPr lang="zh-CN" altLang="en-US" sz="1400" dirty="0">
                <a:latin typeface="+mn-ea"/>
              </a:rPr>
              <a:t>”是指因生产工艺需要，熔融金属罐（包、盆）位于兑装位、倒罐位、</a:t>
            </a:r>
            <a:r>
              <a:rPr lang="zh-CN" altLang="en-US" sz="1400" dirty="0" smtClean="0">
                <a:latin typeface="+mn-ea"/>
              </a:rPr>
              <a:t>浇铸位</a:t>
            </a:r>
            <a:r>
              <a:rPr lang="zh-CN" altLang="en-US" sz="1400" dirty="0">
                <a:latin typeface="+mn-ea"/>
              </a:rPr>
              <a:t>或者地面轨道极限起吊点时，吊运跨纵向靠近最两端方向的罐（包、盆）外壁到达的垂直边界位置。</a:t>
            </a:r>
          </a:p>
        </p:txBody>
      </p:sp>
      <p:sp>
        <p:nvSpPr>
          <p:cNvPr id="7" name="矩形 6"/>
          <p:cNvSpPr/>
          <p:nvPr/>
        </p:nvSpPr>
        <p:spPr>
          <a:xfrm>
            <a:off x="467544" y="742119"/>
            <a:ext cx="7992888"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（一）会议室、活动室、休息室、操作室、交接班室、更衣室（含澡堂）</a:t>
            </a:r>
            <a:r>
              <a:rPr lang="zh-CN" altLang="en-US" sz="1600" dirty="0" smtClean="0"/>
              <a:t>等</a:t>
            </a:r>
            <a:r>
              <a:rPr lang="en-US" altLang="zh-CN" sz="1600" dirty="0" smtClean="0"/>
              <a:t>6</a:t>
            </a:r>
            <a:r>
              <a:rPr lang="zh-CN" altLang="en-US" sz="1600" dirty="0" smtClean="0"/>
              <a:t>类</a:t>
            </a:r>
            <a:r>
              <a:rPr lang="zh-CN" altLang="en-US" sz="1600" dirty="0"/>
              <a:t>人员聚集场所设置在熔融金属吊运跨的地坪区域</a:t>
            </a:r>
            <a:r>
              <a:rPr lang="zh-CN" altLang="en-US" sz="1600" dirty="0" smtClean="0"/>
              <a:t>内</a:t>
            </a:r>
            <a:endParaRPr lang="zh-CN" altLang="en-US" sz="1600" dirty="0"/>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9" name="文本框 8"/>
          <p:cNvSpPr txBox="1"/>
          <p:nvPr/>
        </p:nvSpPr>
        <p:spPr>
          <a:xfrm>
            <a:off x="3347864" y="3795886"/>
            <a:ext cx="2232248" cy="338554"/>
          </a:xfrm>
          <a:prstGeom prst="rect">
            <a:avLst/>
          </a:prstGeom>
          <a:noFill/>
        </p:spPr>
        <p:txBody>
          <a:bodyPr wrap="square">
            <a:spAutoFit/>
          </a:bodyPr>
          <a:lstStyle/>
          <a:p>
            <a:r>
              <a:rPr lang="zh-CN" altLang="en-US" sz="1600" dirty="0">
                <a:solidFill>
                  <a:srgbClr val="0070C0"/>
                </a:solidFill>
              </a:rPr>
              <a:t>正下方地坪区域示意图</a:t>
            </a:r>
          </a:p>
        </p:txBody>
      </p:sp>
      <p:sp>
        <p:nvSpPr>
          <p:cNvPr id="6" name="矩形 5"/>
          <p:cNvSpPr/>
          <p:nvPr/>
        </p:nvSpPr>
        <p:spPr>
          <a:xfrm>
            <a:off x="467544" y="742119"/>
            <a:ext cx="7992888"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（一）会议室、活动室、休息室、操作室、交接班室、更衣室（含澡堂）</a:t>
            </a:r>
            <a:r>
              <a:rPr lang="zh-CN" altLang="en-US" sz="1600" dirty="0" smtClean="0"/>
              <a:t>等</a:t>
            </a:r>
            <a:r>
              <a:rPr lang="en-US" altLang="zh-CN" sz="1600" dirty="0" smtClean="0"/>
              <a:t>6</a:t>
            </a:r>
            <a:r>
              <a:rPr lang="zh-CN" altLang="en-US" sz="1600" dirty="0" smtClean="0"/>
              <a:t>类</a:t>
            </a:r>
            <a:r>
              <a:rPr lang="zh-CN" altLang="en-US" sz="1600" dirty="0"/>
              <a:t>人员聚集场所设置在熔融金属吊运跨的地坪区域</a:t>
            </a:r>
            <a:r>
              <a:rPr lang="zh-CN" altLang="en-US" sz="1600" dirty="0" smtClean="0"/>
              <a:t>内</a:t>
            </a:r>
            <a:endParaRPr lang="zh-CN" altLang="en-US" sz="1600" dirty="0"/>
          </a:p>
        </p:txBody>
      </p:sp>
      <p:pic>
        <p:nvPicPr>
          <p:cNvPr id="4" name="图片 3"/>
          <p:cNvPicPr>
            <a:picLocks noChangeAspect="1"/>
          </p:cNvPicPr>
          <p:nvPr/>
        </p:nvPicPr>
        <p:blipFill>
          <a:blip r:embed="rId3"/>
          <a:stretch>
            <a:fillRect/>
          </a:stretch>
        </p:blipFill>
        <p:spPr>
          <a:xfrm>
            <a:off x="440167" y="1779662"/>
            <a:ext cx="8227765" cy="1800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5" name="文本框 4"/>
          <p:cNvSpPr txBox="1"/>
          <p:nvPr/>
        </p:nvSpPr>
        <p:spPr>
          <a:xfrm>
            <a:off x="2626253" y="4083918"/>
            <a:ext cx="3675470" cy="338554"/>
          </a:xfrm>
          <a:prstGeom prst="rect">
            <a:avLst/>
          </a:prstGeom>
          <a:noFill/>
        </p:spPr>
        <p:txBody>
          <a:bodyPr wrap="square">
            <a:spAutoFit/>
          </a:bodyPr>
          <a:lstStyle/>
          <a:p>
            <a:r>
              <a:rPr lang="zh-CN" altLang="en-US" sz="1600" dirty="0">
                <a:solidFill>
                  <a:srgbClr val="0070C0"/>
                </a:solidFill>
              </a:rPr>
              <a:t>熔融金属吊运跨正下方无人员聚集场所</a:t>
            </a:r>
          </a:p>
        </p:txBody>
      </p:sp>
      <p:sp>
        <p:nvSpPr>
          <p:cNvPr id="7" name="矩形 6"/>
          <p:cNvSpPr/>
          <p:nvPr/>
        </p:nvSpPr>
        <p:spPr>
          <a:xfrm>
            <a:off x="467544" y="742119"/>
            <a:ext cx="7992888"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（一）会议室、活动室、休息室、操作室、交接班室、更衣室（含澡堂）</a:t>
            </a:r>
            <a:r>
              <a:rPr lang="zh-CN" altLang="en-US" sz="1600" dirty="0" smtClean="0"/>
              <a:t>等</a:t>
            </a:r>
            <a:r>
              <a:rPr lang="en-US" altLang="zh-CN" sz="1600" dirty="0" smtClean="0"/>
              <a:t>6</a:t>
            </a:r>
            <a:r>
              <a:rPr lang="zh-CN" altLang="en-US" sz="1600" dirty="0" smtClean="0"/>
              <a:t>类</a:t>
            </a:r>
            <a:r>
              <a:rPr lang="zh-CN" altLang="en-US" sz="1600" dirty="0"/>
              <a:t>人员聚集场所设置在熔融金属吊运跨的地坪区域</a:t>
            </a:r>
            <a:r>
              <a:rPr lang="zh-CN" altLang="en-US" sz="1600" dirty="0" smtClean="0"/>
              <a:t>内</a:t>
            </a:r>
            <a:endParaRPr lang="zh-CN" altLang="en-US" sz="1600" dirty="0"/>
          </a:p>
        </p:txBody>
      </p:sp>
      <p:pic>
        <p:nvPicPr>
          <p:cNvPr id="3" name="图片 2"/>
          <p:cNvPicPr>
            <a:picLocks noChangeAspect="1"/>
          </p:cNvPicPr>
          <p:nvPr/>
        </p:nvPicPr>
        <p:blipFill>
          <a:blip r:embed="rId3"/>
          <a:stretch>
            <a:fillRect/>
          </a:stretch>
        </p:blipFill>
        <p:spPr>
          <a:xfrm>
            <a:off x="558770" y="1635646"/>
            <a:ext cx="7955933" cy="2160000"/>
          </a:xfrm>
          <a:prstGeom prst="rect">
            <a:avLst/>
          </a:prstGeom>
        </p:spPr>
      </p:pic>
      <p:pic>
        <p:nvPicPr>
          <p:cNvPr id="4" name="图片 3"/>
          <p:cNvPicPr>
            <a:picLocks noChangeAspect="1"/>
          </p:cNvPicPr>
          <p:nvPr/>
        </p:nvPicPr>
        <p:blipFill>
          <a:blip r:embed="rId4"/>
          <a:stretch>
            <a:fillRect/>
          </a:stretch>
        </p:blipFill>
        <p:spPr>
          <a:xfrm>
            <a:off x="611560" y="1707654"/>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8" name="文本框 7"/>
          <p:cNvSpPr txBox="1"/>
          <p:nvPr/>
        </p:nvSpPr>
        <p:spPr>
          <a:xfrm>
            <a:off x="471444" y="1419622"/>
            <a:ext cx="7988988" cy="882293"/>
          </a:xfrm>
          <a:prstGeom prst="rect">
            <a:avLst/>
          </a:prstGeom>
          <a:noFill/>
        </p:spPr>
        <p:txBody>
          <a:bodyPr wrap="square">
            <a:spAutoFit/>
          </a:bodyPr>
          <a:lstStyle/>
          <a:p>
            <a:pPr indent="406400" algn="just">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p>
          <a:p>
            <a:pPr indent="406400" algn="just"/>
            <a:r>
              <a:rPr lang="zh-CN" altLang="zh-CN" sz="1400" dirty="0">
                <a:latin typeface="+mn-ea"/>
              </a:rPr>
              <a:t>（</a:t>
            </a:r>
            <a:r>
              <a:rPr lang="en-US" altLang="zh-CN" sz="1400" dirty="0">
                <a:latin typeface="+mn-ea"/>
              </a:rPr>
              <a:t>2</a:t>
            </a:r>
            <a:r>
              <a:rPr lang="zh-CN" altLang="zh-CN" sz="1400" dirty="0">
                <a:latin typeface="+mn-ea"/>
              </a:rPr>
              <a:t>）会议室、活动室、休息室、操作室、交接班室、更衣室（含</a:t>
            </a:r>
            <a:r>
              <a:rPr lang="zh-CN" altLang="zh-CN" sz="1400" dirty="0" smtClean="0">
                <a:latin typeface="+mn-ea"/>
              </a:rPr>
              <a:t>澡堂</a:t>
            </a:r>
            <a:r>
              <a:rPr lang="en-US" altLang="zh-CN" sz="1400" dirty="0" smtClean="0">
                <a:latin typeface="+mn-ea"/>
              </a:rPr>
              <a:t>6</a:t>
            </a:r>
            <a:r>
              <a:rPr lang="zh-CN" altLang="zh-CN" sz="1400" dirty="0" smtClean="0">
                <a:latin typeface="+mn-ea"/>
              </a:rPr>
              <a:t>类</a:t>
            </a:r>
            <a:r>
              <a:rPr lang="zh-CN" altLang="zh-CN" sz="1400" dirty="0">
                <a:latin typeface="+mn-ea"/>
              </a:rPr>
              <a:t>人员聚集场所设置在吊运跨地坪区域纵向最两端时未</a:t>
            </a:r>
            <a:r>
              <a:rPr lang="zh-CN" altLang="zh-CN" sz="1400" dirty="0" smtClean="0">
                <a:latin typeface="+mn-ea"/>
              </a:rPr>
              <a:t>满足安全</a:t>
            </a:r>
            <a:r>
              <a:rPr lang="zh-CN" altLang="zh-CN" sz="1400" dirty="0">
                <a:latin typeface="+mn-ea"/>
              </a:rPr>
              <a:t>防护要求</a:t>
            </a:r>
            <a:r>
              <a:rPr lang="zh-CN" altLang="zh-CN" sz="1400" dirty="0" smtClean="0">
                <a:latin typeface="+mn-ea"/>
              </a:rPr>
              <a:t>。</a:t>
            </a:r>
            <a:endParaRPr lang="zh-CN" altLang="en-US" dirty="0">
              <a:solidFill>
                <a:srgbClr val="002060"/>
              </a:solidFill>
              <a:latin typeface="+mn-ea"/>
              <a:cs typeface="Times New Roman" panose="02020603050405020304" charset="0"/>
            </a:endParaRPr>
          </a:p>
        </p:txBody>
      </p:sp>
      <p:sp>
        <p:nvSpPr>
          <p:cNvPr id="5" name="文本框 4"/>
          <p:cNvSpPr txBox="1"/>
          <p:nvPr/>
        </p:nvSpPr>
        <p:spPr>
          <a:xfrm>
            <a:off x="467544" y="2301915"/>
            <a:ext cx="7992888" cy="738664"/>
          </a:xfrm>
          <a:prstGeom prst="rect">
            <a:avLst/>
          </a:prstGeom>
          <a:noFill/>
        </p:spPr>
        <p:txBody>
          <a:bodyPr wrap="square">
            <a:spAutoFit/>
          </a:bodyPr>
          <a:lstStyle/>
          <a:p>
            <a:pPr indent="450850"/>
            <a:r>
              <a:rPr lang="zh-CN" altLang="en-US" sz="1400" dirty="0" smtClean="0"/>
              <a:t>  </a:t>
            </a:r>
            <a:r>
              <a:rPr lang="zh-CN" altLang="en-US" sz="1400" b="1" dirty="0">
                <a:latin typeface="+mn-ea"/>
              </a:rPr>
              <a:t>注</a:t>
            </a:r>
            <a:r>
              <a:rPr lang="zh-CN" altLang="en-US" sz="1400" dirty="0">
                <a:latin typeface="+mn-ea"/>
              </a:rPr>
              <a:t>：“</a:t>
            </a:r>
            <a:r>
              <a:rPr lang="zh-CN" altLang="en-US" sz="1400" b="1" dirty="0">
                <a:latin typeface="+mn-ea"/>
              </a:rPr>
              <a:t>安全防护要求</a:t>
            </a:r>
            <a:r>
              <a:rPr lang="zh-CN" altLang="en-US" sz="1400" dirty="0">
                <a:latin typeface="+mn-ea"/>
              </a:rPr>
              <a:t>”是指会议室、活动室、休息室、操作室</a:t>
            </a:r>
            <a:r>
              <a:rPr lang="zh-CN" altLang="en-US" sz="1400" dirty="0" smtClean="0">
                <a:latin typeface="+mn-ea"/>
              </a:rPr>
              <a:t>、交接班</a:t>
            </a:r>
            <a:r>
              <a:rPr lang="zh-CN" altLang="en-US" sz="1400" dirty="0">
                <a:latin typeface="+mn-ea"/>
              </a:rPr>
              <a:t>室、更衣室（含澡堂）</a:t>
            </a:r>
            <a:r>
              <a:rPr lang="en-US" altLang="zh-CN" sz="1400" dirty="0" smtClean="0">
                <a:latin typeface="+mn-ea"/>
              </a:rPr>
              <a:t>6</a:t>
            </a:r>
            <a:r>
              <a:rPr lang="zh-CN" altLang="en-US" sz="1400" dirty="0" smtClean="0">
                <a:latin typeface="+mn-ea"/>
              </a:rPr>
              <a:t>类</a:t>
            </a:r>
            <a:r>
              <a:rPr lang="zh-CN" altLang="en-US" sz="1400" dirty="0">
                <a:latin typeface="+mn-ea"/>
              </a:rPr>
              <a:t>人员聚集场所的外墙（靠近罐体吊运工艺极限边界一侧），与熔融金属吊运工艺</a:t>
            </a:r>
            <a:r>
              <a:rPr lang="zh-CN" altLang="en-US" sz="1400" dirty="0" smtClean="0">
                <a:latin typeface="+mn-ea"/>
              </a:rPr>
              <a:t>极限边界</a:t>
            </a:r>
            <a:r>
              <a:rPr lang="zh-CN" altLang="en-US" sz="1400" dirty="0">
                <a:latin typeface="+mn-ea"/>
              </a:rPr>
              <a:t>大于</a:t>
            </a:r>
            <a:r>
              <a:rPr lang="zh-CN" altLang="en-US" sz="1400" dirty="0" smtClean="0">
                <a:latin typeface="+mn-ea"/>
              </a:rPr>
              <a:t>等于</a:t>
            </a:r>
            <a:r>
              <a:rPr lang="en-US" altLang="zh-CN" sz="1400" dirty="0" smtClean="0">
                <a:latin typeface="+mn-ea"/>
              </a:rPr>
              <a:t>15</a:t>
            </a:r>
            <a:r>
              <a:rPr lang="zh-CN" altLang="en-US" sz="1400" dirty="0" smtClean="0">
                <a:latin typeface="+mn-ea"/>
              </a:rPr>
              <a:t>米。</a:t>
            </a:r>
            <a:endParaRPr lang="zh-CN" altLang="en-US" sz="1400" dirty="0">
              <a:latin typeface="+mn-ea"/>
            </a:endParaRPr>
          </a:p>
        </p:txBody>
      </p:sp>
      <p:sp>
        <p:nvSpPr>
          <p:cNvPr id="7" name="矩形 6"/>
          <p:cNvSpPr/>
          <p:nvPr/>
        </p:nvSpPr>
        <p:spPr>
          <a:xfrm>
            <a:off x="467544" y="742119"/>
            <a:ext cx="7992888"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（一）会议室、活动室、休息室、操作室、交接班室、更衣室（含澡堂）</a:t>
            </a:r>
            <a:r>
              <a:rPr lang="zh-CN" altLang="en-US" sz="1600" dirty="0" smtClean="0"/>
              <a:t>等</a:t>
            </a:r>
            <a:r>
              <a:rPr lang="en-US" altLang="zh-CN" sz="1600" dirty="0" smtClean="0"/>
              <a:t>6</a:t>
            </a:r>
            <a:r>
              <a:rPr lang="zh-CN" altLang="en-US" sz="1600" dirty="0" smtClean="0"/>
              <a:t>类</a:t>
            </a:r>
            <a:r>
              <a:rPr lang="zh-CN" altLang="en-US" sz="1600" dirty="0"/>
              <a:t>人员聚集场所设置在熔融金属吊运跨的地坪区域</a:t>
            </a:r>
            <a:r>
              <a:rPr lang="zh-CN" altLang="en-US" sz="1600" dirty="0" smtClean="0"/>
              <a:t>内</a:t>
            </a:r>
            <a:endParaRPr lang="zh-CN" altLang="en-US" sz="1600" dirty="0"/>
          </a:p>
        </p:txBody>
      </p:sp>
      <p:pic>
        <p:nvPicPr>
          <p:cNvPr id="9" name="图片 8"/>
          <p:cNvPicPr>
            <a:picLocks noChangeAspect="1"/>
          </p:cNvPicPr>
          <p:nvPr/>
        </p:nvPicPr>
        <p:blipFill>
          <a:blip r:embed="rId3"/>
          <a:stretch>
            <a:fillRect/>
          </a:stretch>
        </p:blipFill>
        <p:spPr>
          <a:xfrm>
            <a:off x="3779912" y="2859782"/>
            <a:ext cx="4589346" cy="1800000"/>
          </a:xfrm>
          <a:prstGeom prst="rect">
            <a:avLst/>
          </a:prstGeom>
        </p:spPr>
      </p:pic>
      <p:sp>
        <p:nvSpPr>
          <p:cNvPr id="10" name="文本框 9"/>
          <p:cNvSpPr txBox="1"/>
          <p:nvPr/>
        </p:nvSpPr>
        <p:spPr>
          <a:xfrm>
            <a:off x="1187624" y="3521094"/>
            <a:ext cx="2363025" cy="477375"/>
          </a:xfrm>
          <a:prstGeom prst="rect">
            <a:avLst/>
          </a:prstGeom>
          <a:noFill/>
        </p:spPr>
        <p:txBody>
          <a:bodyPr wrap="square">
            <a:spAutoFit/>
          </a:bodyPr>
          <a:lstStyle/>
          <a:p>
            <a:pPr>
              <a:lnSpc>
                <a:spcPts val="1480"/>
              </a:lnSpc>
              <a:spcAft>
                <a:spcPts val="1000"/>
              </a:spcAft>
            </a:pPr>
            <a:r>
              <a:rPr lang="zh-CN" altLang="zh-CN" sz="1600" dirty="0">
                <a:solidFill>
                  <a:srgbClr val="0070C0"/>
                </a:solidFill>
              </a:rPr>
              <a:t>熔融金属吊运跨与人员聚集场所距离</a:t>
            </a:r>
            <a:r>
              <a:rPr lang="zh-CN" altLang="zh-CN" sz="1600" dirty="0" smtClean="0">
                <a:solidFill>
                  <a:srgbClr val="0070C0"/>
                </a:solidFill>
              </a:rPr>
              <a:t>大于</a:t>
            </a:r>
            <a:r>
              <a:rPr lang="en-US" altLang="zh-CN" sz="1600" dirty="0" smtClean="0">
                <a:solidFill>
                  <a:srgbClr val="0070C0"/>
                </a:solidFill>
              </a:rPr>
              <a:t>15</a:t>
            </a:r>
            <a:r>
              <a:rPr lang="zh-CN" altLang="zh-CN" sz="1600" dirty="0" smtClean="0">
                <a:solidFill>
                  <a:srgbClr val="0070C0"/>
                </a:solidFill>
              </a:rPr>
              <a:t>米</a:t>
            </a:r>
            <a:endParaRPr lang="zh-CN" altLang="zh-CN" sz="1600" dirty="0">
              <a:solidFill>
                <a:srgbClr val="0070C0"/>
              </a:solidFill>
            </a:endParaRPr>
          </a:p>
        </p:txBody>
      </p:sp>
      <p:pic>
        <p:nvPicPr>
          <p:cNvPr id="2" name="图片 1"/>
          <p:cNvPicPr>
            <a:picLocks noChangeAspect="1"/>
          </p:cNvPicPr>
          <p:nvPr/>
        </p:nvPicPr>
        <p:blipFill>
          <a:blip r:embed="rId4"/>
          <a:stretch>
            <a:fillRect/>
          </a:stretch>
        </p:blipFill>
        <p:spPr>
          <a:xfrm>
            <a:off x="3851920" y="2923503"/>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7" name="文本框 6"/>
          <p:cNvSpPr txBox="1"/>
          <p:nvPr/>
        </p:nvSpPr>
        <p:spPr>
          <a:xfrm>
            <a:off x="6300192" y="2897414"/>
            <a:ext cx="1224136" cy="584775"/>
          </a:xfrm>
          <a:prstGeom prst="rect">
            <a:avLst/>
          </a:prstGeom>
          <a:noFill/>
        </p:spPr>
        <p:txBody>
          <a:bodyPr wrap="square">
            <a:spAutoFit/>
          </a:bodyPr>
          <a:lstStyle/>
          <a:p>
            <a:r>
              <a:rPr lang="zh-CN" altLang="zh-CN" sz="1600" dirty="0">
                <a:solidFill>
                  <a:srgbClr val="0070C0"/>
                </a:solidFill>
              </a:rPr>
              <a:t>人员聚集场所示意图</a:t>
            </a:r>
            <a:endParaRPr lang="zh-CN" altLang="en-US" sz="1600" dirty="0">
              <a:solidFill>
                <a:srgbClr val="0070C0"/>
              </a:solidFill>
            </a:endParaRPr>
          </a:p>
        </p:txBody>
      </p:sp>
      <p:sp>
        <p:nvSpPr>
          <p:cNvPr id="8" name="矩形 7"/>
          <p:cNvSpPr/>
          <p:nvPr/>
        </p:nvSpPr>
        <p:spPr>
          <a:xfrm>
            <a:off x="467544" y="742119"/>
            <a:ext cx="7992888"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（一）会议室、活动室、休息室、操作室、交接班室、更衣室（含澡堂）</a:t>
            </a:r>
            <a:r>
              <a:rPr lang="zh-CN" altLang="en-US" sz="1600" dirty="0" smtClean="0"/>
              <a:t>等</a:t>
            </a:r>
            <a:r>
              <a:rPr lang="en-US" altLang="zh-CN" sz="1600" dirty="0" smtClean="0"/>
              <a:t>6</a:t>
            </a:r>
            <a:r>
              <a:rPr lang="zh-CN" altLang="en-US" sz="1600" dirty="0" smtClean="0"/>
              <a:t>类</a:t>
            </a:r>
            <a:r>
              <a:rPr lang="zh-CN" altLang="en-US" sz="1600" dirty="0"/>
              <a:t>人员聚集场所设置在熔融金属吊运跨的地坪区域</a:t>
            </a:r>
            <a:r>
              <a:rPr lang="zh-CN" altLang="en-US" sz="1600" dirty="0" smtClean="0"/>
              <a:t>内</a:t>
            </a:r>
            <a:endParaRPr lang="zh-CN" altLang="en-US" sz="1600" dirty="0"/>
          </a:p>
        </p:txBody>
      </p:sp>
      <p:pic>
        <p:nvPicPr>
          <p:cNvPr id="6" name="图片 5"/>
          <p:cNvPicPr/>
          <p:nvPr/>
        </p:nvPicPr>
        <p:blipFill>
          <a:blip r:embed="rId3"/>
          <a:srcRect/>
          <a:stretch>
            <a:fillRect/>
          </a:stretch>
        </p:blipFill>
        <p:spPr bwMode="auto">
          <a:xfrm>
            <a:off x="467544" y="1443717"/>
            <a:ext cx="5588000" cy="35623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8" name="文本框 7"/>
          <p:cNvSpPr txBox="1"/>
          <p:nvPr/>
        </p:nvSpPr>
        <p:spPr>
          <a:xfrm>
            <a:off x="476213" y="1419622"/>
            <a:ext cx="7984219" cy="882293"/>
          </a:xfrm>
          <a:prstGeom prst="rect">
            <a:avLst/>
          </a:prstGeom>
          <a:noFill/>
        </p:spPr>
        <p:txBody>
          <a:bodyPr wrap="square">
            <a:spAutoFit/>
          </a:bodyPr>
          <a:lstStyle/>
          <a:p>
            <a:pPr indent="406400" algn="just">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p>
          <a:p>
            <a:pPr indent="406400" algn="just"/>
            <a:r>
              <a:rPr lang="zh-CN" altLang="en-US" sz="1400" dirty="0">
                <a:latin typeface="+mn-ea"/>
              </a:rPr>
              <a:t>（</a:t>
            </a:r>
            <a:r>
              <a:rPr lang="en-US" altLang="zh-CN" sz="1400" dirty="0">
                <a:latin typeface="+mn-ea"/>
              </a:rPr>
              <a:t>3</a:t>
            </a:r>
            <a:r>
              <a:rPr lang="zh-CN" altLang="en-US" sz="1400" dirty="0">
                <a:latin typeface="+mn-ea"/>
              </a:rPr>
              <a:t>）生产工艺需要熔融金属罐（包、盆）进入厂房架空层平台时，平台上操作室面向熔融金属吊运侧未采用实体墙完全封闭的</a:t>
            </a:r>
            <a:r>
              <a:rPr lang="zh-CN" altLang="en-US" sz="1400" dirty="0" smtClean="0">
                <a:latin typeface="+mn-ea"/>
              </a:rPr>
              <a:t>外墙</a:t>
            </a:r>
            <a:r>
              <a:rPr lang="zh-CN" altLang="en-US" sz="1400" dirty="0">
                <a:latin typeface="+mn-ea"/>
              </a:rPr>
              <a:t>，在吊运跨靠近熔融金属吊运侧的立柱边线以内</a:t>
            </a:r>
            <a:r>
              <a:rPr lang="zh-CN" altLang="en-US" sz="1400" dirty="0" smtClean="0">
                <a:latin typeface="+mn-ea"/>
              </a:rPr>
              <a:t>。</a:t>
            </a:r>
            <a:endParaRPr lang="zh-CN" altLang="en-US" dirty="0">
              <a:solidFill>
                <a:srgbClr val="002060"/>
              </a:solidFill>
              <a:latin typeface="+mn-ea"/>
              <a:cs typeface="Times New Roman" panose="02020603050405020304" charset="0"/>
            </a:endParaRPr>
          </a:p>
        </p:txBody>
      </p:sp>
      <p:sp>
        <p:nvSpPr>
          <p:cNvPr id="5" name="文本框 4"/>
          <p:cNvSpPr txBox="1"/>
          <p:nvPr/>
        </p:nvSpPr>
        <p:spPr>
          <a:xfrm>
            <a:off x="476213" y="2307962"/>
            <a:ext cx="7984219" cy="738664"/>
          </a:xfrm>
          <a:prstGeom prst="rect">
            <a:avLst/>
          </a:prstGeom>
          <a:noFill/>
        </p:spPr>
        <p:txBody>
          <a:bodyPr wrap="square">
            <a:spAutoFit/>
          </a:bodyPr>
          <a:lstStyle/>
          <a:p>
            <a:pPr indent="447675"/>
            <a:r>
              <a:rPr lang="zh-CN" altLang="en-US" sz="1400" b="1" dirty="0">
                <a:latin typeface="+mn-ea"/>
              </a:rPr>
              <a:t>注</a:t>
            </a:r>
            <a:r>
              <a:rPr lang="zh-CN" altLang="en-US" sz="1400" dirty="0">
                <a:latin typeface="+mn-ea"/>
              </a:rPr>
              <a:t>：“</a:t>
            </a:r>
            <a:r>
              <a:rPr lang="zh-CN" altLang="en-US" sz="1400" b="1" dirty="0">
                <a:latin typeface="+mn-ea"/>
              </a:rPr>
              <a:t>实体墙</a:t>
            </a:r>
            <a:r>
              <a:rPr lang="zh-CN" altLang="en-US" sz="1400" dirty="0">
                <a:latin typeface="+mn-ea"/>
              </a:rPr>
              <a:t>”是指砖墙、混凝土墙或者采用耐火材料砌（浇）筑的墙体；</a:t>
            </a:r>
            <a:endParaRPr lang="en-US" altLang="zh-CN" sz="1400" dirty="0">
              <a:latin typeface="+mn-ea"/>
            </a:endParaRPr>
          </a:p>
          <a:p>
            <a:pPr indent="447675"/>
            <a:r>
              <a:rPr lang="zh-CN" altLang="en-US" sz="1400" dirty="0">
                <a:latin typeface="+mn-ea"/>
              </a:rPr>
              <a:t>“</a:t>
            </a:r>
            <a:r>
              <a:rPr lang="zh-CN" altLang="en-US" sz="1400" b="1" dirty="0">
                <a:latin typeface="+mn-ea"/>
              </a:rPr>
              <a:t>未采用实体墙完全封闭</a:t>
            </a:r>
            <a:r>
              <a:rPr lang="zh-CN" altLang="en-US" sz="1400" dirty="0">
                <a:latin typeface="+mn-ea"/>
              </a:rPr>
              <a:t>”是指操作室面向熔融金属吊 运侧的出入门、观察窗未采用实体墙完全封闭。</a:t>
            </a:r>
          </a:p>
        </p:txBody>
      </p:sp>
      <p:sp>
        <p:nvSpPr>
          <p:cNvPr id="7" name="文本框 6"/>
          <p:cNvSpPr txBox="1"/>
          <p:nvPr/>
        </p:nvSpPr>
        <p:spPr>
          <a:xfrm>
            <a:off x="2123728" y="3442120"/>
            <a:ext cx="2473134" cy="830997"/>
          </a:xfrm>
          <a:prstGeom prst="rect">
            <a:avLst/>
          </a:prstGeom>
          <a:noFill/>
        </p:spPr>
        <p:txBody>
          <a:bodyPr wrap="square">
            <a:spAutoFit/>
          </a:bodyPr>
          <a:lstStyle/>
          <a:p>
            <a:r>
              <a:rPr lang="zh-CN" altLang="en-US" sz="1600" dirty="0">
                <a:solidFill>
                  <a:srgbClr val="FF0000"/>
                </a:solidFill>
              </a:rPr>
              <a:t>存在返钢（钢水）工艺的生产企业，平台上的操作室外墙未封闭</a:t>
            </a:r>
          </a:p>
        </p:txBody>
      </p:sp>
      <p:sp>
        <p:nvSpPr>
          <p:cNvPr id="9" name="矩形 8"/>
          <p:cNvSpPr/>
          <p:nvPr/>
        </p:nvSpPr>
        <p:spPr>
          <a:xfrm>
            <a:off x="467544" y="742119"/>
            <a:ext cx="7992888"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（一）会议室、活动室、休息室、操作室、交接班室、更衣室（含澡堂）</a:t>
            </a:r>
            <a:r>
              <a:rPr lang="zh-CN" altLang="en-US" sz="1600" dirty="0" smtClean="0"/>
              <a:t>等</a:t>
            </a:r>
            <a:r>
              <a:rPr lang="en-US" altLang="zh-CN" sz="1600" dirty="0" smtClean="0"/>
              <a:t>6</a:t>
            </a:r>
            <a:r>
              <a:rPr lang="zh-CN" altLang="en-US" sz="1600" dirty="0" smtClean="0"/>
              <a:t>类</a:t>
            </a:r>
            <a:r>
              <a:rPr lang="zh-CN" altLang="en-US" sz="1600" dirty="0"/>
              <a:t>人员聚集场所设置在熔融金属吊运跨的地坪区域</a:t>
            </a:r>
            <a:r>
              <a:rPr lang="zh-CN" altLang="en-US" sz="1600" dirty="0" smtClean="0"/>
              <a:t>内</a:t>
            </a:r>
            <a:endParaRPr lang="zh-CN" altLang="en-US" sz="1600" dirty="0"/>
          </a:p>
        </p:txBody>
      </p:sp>
      <p:pic>
        <p:nvPicPr>
          <p:cNvPr id="6" name="图片 5"/>
          <p:cNvPicPr>
            <a:picLocks noChangeAspect="1"/>
          </p:cNvPicPr>
          <p:nvPr/>
        </p:nvPicPr>
        <p:blipFill>
          <a:blip r:embed="rId3"/>
          <a:stretch>
            <a:fillRect/>
          </a:stretch>
        </p:blipFill>
        <p:spPr>
          <a:xfrm>
            <a:off x="4788024" y="2868611"/>
            <a:ext cx="2898032" cy="1800000"/>
          </a:xfrm>
          <a:prstGeom prst="rect">
            <a:avLst/>
          </a:prstGeom>
        </p:spPr>
      </p:pic>
      <p:pic>
        <p:nvPicPr>
          <p:cNvPr id="10" name="图片 9"/>
          <p:cNvPicPr>
            <a:picLocks noChangeAspect="1"/>
          </p:cNvPicPr>
          <p:nvPr/>
        </p:nvPicPr>
        <p:blipFill>
          <a:blip r:embed="rId4"/>
          <a:stretch>
            <a:fillRect/>
          </a:stretch>
        </p:blipFill>
        <p:spPr>
          <a:xfrm>
            <a:off x="4860032" y="2934241"/>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12994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判定标准修订背景一</a:t>
            </a:r>
          </a:p>
        </p:txBody>
      </p:sp>
      <p:sp>
        <p:nvSpPr>
          <p:cNvPr id="32" name="TextBox 3"/>
          <p:cNvSpPr txBox="1"/>
          <p:nvPr/>
        </p:nvSpPr>
        <p:spPr>
          <a:xfrm>
            <a:off x="179513" y="843558"/>
            <a:ext cx="8712968" cy="3416320"/>
          </a:xfrm>
          <a:prstGeom prst="rect">
            <a:avLst/>
          </a:prstGeom>
          <a:noFill/>
        </p:spPr>
        <p:txBody>
          <a:bodyPr wrap="square" rtlCol="0">
            <a:spAutoFit/>
          </a:bodyPr>
          <a:lstStyle/>
          <a:p>
            <a:pPr indent="457200" algn="just">
              <a:lnSpc>
                <a:spcPct val="150000"/>
              </a:lnSpc>
            </a:pPr>
            <a:r>
              <a:rPr lang="zh-CN" altLang="en-US" b="1" dirty="0">
                <a:solidFill>
                  <a:srgbClr val="002060"/>
                </a:solidFill>
              </a:rPr>
              <a:t>一是完善安全生产法规体系的需要。</a:t>
            </a:r>
            <a:r>
              <a:rPr lang="zh-CN" altLang="en-US" dirty="0"/>
              <a:t>新修改的安全生产法对建立健全重大事故隐患治理督办制度、督促生产经营单位消除重大事故隐患提出了明确要求，规定国务院应急管理部门和其他有关部门根据职责分工，制定相关行业、领域重大事故隐患判定标准。原有判定标准属于部门规范性文件，亟需参考煤矿等领域做法，将规范性文件上升为部门规章，不断健全完善安全生产法规体系。</a:t>
            </a:r>
          </a:p>
          <a:p>
            <a:pPr indent="457200" algn="just">
              <a:lnSpc>
                <a:spcPct val="150000"/>
              </a:lnSpc>
            </a:pPr>
            <a:r>
              <a:rPr lang="zh-CN" altLang="en-US" b="1" dirty="0">
                <a:solidFill>
                  <a:srgbClr val="002060"/>
                </a:solidFill>
              </a:rPr>
              <a:t>二是吸取典型事故教训、提升本质安全水平的需要。</a:t>
            </a:r>
            <a:r>
              <a:rPr lang="zh-CN" altLang="en-US" dirty="0"/>
              <a:t>通过分析近年来工贸行业典型事故和工作实践，一些容易引发重特大事故的新情况、新问题亟需纳入重大事故隐患判定标准，进一步增加生产经营单位事故预防和监管部门执法检查的准确性。</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8" name="文本框 7"/>
          <p:cNvSpPr txBox="1"/>
          <p:nvPr/>
        </p:nvSpPr>
        <p:spPr>
          <a:xfrm>
            <a:off x="467544" y="1635646"/>
            <a:ext cx="8064896" cy="882293"/>
          </a:xfrm>
          <a:prstGeom prst="rect">
            <a:avLst/>
          </a:prstGeom>
          <a:noFill/>
        </p:spPr>
        <p:txBody>
          <a:bodyPr wrap="square">
            <a:spAutoFit/>
          </a:bodyPr>
          <a:lstStyle/>
          <a:p>
            <a:pPr indent="406400" algn="just">
              <a:lnSpc>
                <a:spcPts val="2800"/>
              </a:lnSpc>
            </a:pPr>
            <a:r>
              <a:rPr lang="zh-CN" altLang="en-US" sz="1600" b="1" dirty="0">
                <a:solidFill>
                  <a:srgbClr val="002060"/>
                </a:solidFill>
                <a:latin typeface="+mn-ea"/>
                <a:cs typeface="Times New Roman" panose="02020603050405020304" charset="0"/>
              </a:rPr>
              <a:t>名词解释：</a:t>
            </a:r>
            <a:endParaRPr lang="en-US" altLang="zh-CN" sz="1600" b="1" dirty="0">
              <a:solidFill>
                <a:srgbClr val="002060"/>
              </a:solidFill>
              <a:latin typeface="+mn-ea"/>
              <a:cs typeface="Times New Roman" panose="02020603050405020304" charset="0"/>
            </a:endParaRPr>
          </a:p>
          <a:p>
            <a:pPr indent="406400" algn="just"/>
            <a:r>
              <a:rPr lang="zh-CN" altLang="en-US" sz="1400" dirty="0">
                <a:latin typeface="+mn-ea"/>
              </a:rPr>
              <a:t>“</a:t>
            </a:r>
            <a:r>
              <a:rPr lang="zh-CN" altLang="en-US" sz="1400" b="1" dirty="0">
                <a:latin typeface="+mn-ea"/>
              </a:rPr>
              <a:t>生产性积水</a:t>
            </a:r>
            <a:r>
              <a:rPr lang="zh-CN" altLang="en-US" sz="1400" dirty="0">
                <a:latin typeface="+mn-ea"/>
              </a:rPr>
              <a:t>”是指必须与生产设备同步存在、同步运行，且暴露在生产现场的生产工艺操作必须性水源，如开路冷却水系统的 收集水槽、水箱，深井铸造工艺的深井内部冷却水等</a:t>
            </a:r>
            <a:r>
              <a:rPr lang="zh-CN" altLang="en-US" sz="1400" dirty="0" smtClean="0">
                <a:latin typeface="+mn-ea"/>
              </a:rPr>
              <a:t>。</a:t>
            </a:r>
            <a:endParaRPr lang="zh-CN" altLang="en-US" dirty="0">
              <a:solidFill>
                <a:srgbClr val="002060"/>
              </a:solidFill>
              <a:latin typeface="+mn-ea"/>
              <a:cs typeface="Times New Roman" panose="02020603050405020304" charset="0"/>
            </a:endParaRPr>
          </a:p>
        </p:txBody>
      </p:sp>
      <p:sp>
        <p:nvSpPr>
          <p:cNvPr id="6" name="矩形 5"/>
          <p:cNvSpPr/>
          <p:nvPr/>
        </p:nvSpPr>
        <p:spPr>
          <a:xfrm>
            <a:off x="467544" y="742119"/>
            <a:ext cx="8064896" cy="893527"/>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（二）生产期间冶炼、精炼、铸造生产区域的事故坑、炉下渣坑，以及熔融金属泄漏、喷溅影响范围内的炉前平台、炉基区域、 厂房内吊运和地面运输通道</a:t>
            </a:r>
            <a:r>
              <a:rPr lang="zh-CN" altLang="en-US" sz="1600" dirty="0" smtClean="0"/>
              <a:t>等</a:t>
            </a:r>
            <a:r>
              <a:rPr lang="en-US" altLang="zh-CN" sz="1600" dirty="0" smtClean="0"/>
              <a:t>6</a:t>
            </a:r>
            <a:r>
              <a:rPr lang="zh-CN" altLang="en-US" sz="1600" dirty="0" smtClean="0"/>
              <a:t>类</a:t>
            </a:r>
            <a:r>
              <a:rPr lang="zh-CN" altLang="en-US" sz="1600" dirty="0"/>
              <a:t>区域存在非生产性</a:t>
            </a:r>
            <a:r>
              <a:rPr lang="zh-CN" altLang="en-US" sz="1600" dirty="0" smtClean="0"/>
              <a:t>积水</a:t>
            </a:r>
            <a:endParaRPr lang="zh-CN" altLang="en-US" sz="1600" dirty="0"/>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8" name="文本框 7"/>
          <p:cNvSpPr txBox="1"/>
          <p:nvPr/>
        </p:nvSpPr>
        <p:spPr>
          <a:xfrm>
            <a:off x="467545" y="1635646"/>
            <a:ext cx="8064896" cy="882293"/>
          </a:xfrm>
          <a:prstGeom prst="rect">
            <a:avLst/>
          </a:prstGeom>
          <a:noFill/>
        </p:spPr>
        <p:txBody>
          <a:bodyPr wrap="square">
            <a:spAutoFit/>
          </a:bodyPr>
          <a:lstStyle/>
          <a:p>
            <a:pPr indent="406400" algn="just">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p>
          <a:p>
            <a:pPr indent="406400" algn="just"/>
            <a:r>
              <a:rPr lang="zh-CN" altLang="en-US" sz="1400" dirty="0">
                <a:latin typeface="+mn-ea"/>
              </a:rPr>
              <a:t>（</a:t>
            </a:r>
            <a:r>
              <a:rPr lang="en-US" altLang="zh-CN" sz="1400" dirty="0">
                <a:latin typeface="+mn-ea"/>
              </a:rPr>
              <a:t>1</a:t>
            </a:r>
            <a:r>
              <a:rPr lang="zh-CN" altLang="en-US" sz="1400" dirty="0">
                <a:latin typeface="+mn-ea"/>
              </a:rPr>
              <a:t>）生产期间冶炼、精炼、铸造生产区域的事故坑、炉下渣坑、炉前作业平台、炉基区域存在非生产性积水</a:t>
            </a:r>
            <a:r>
              <a:rPr lang="zh-CN" altLang="en-US" sz="1400" dirty="0" smtClean="0">
                <a:latin typeface="+mn-ea"/>
              </a:rPr>
              <a:t>。</a:t>
            </a:r>
            <a:endParaRPr lang="zh-CN" altLang="en-US" dirty="0">
              <a:solidFill>
                <a:srgbClr val="002060"/>
              </a:solidFill>
              <a:latin typeface="+mn-ea"/>
              <a:cs typeface="Times New Roman" panose="02020603050405020304" charset="0"/>
            </a:endParaRPr>
          </a:p>
        </p:txBody>
      </p:sp>
      <p:sp>
        <p:nvSpPr>
          <p:cNvPr id="6" name="文本框 5"/>
          <p:cNvSpPr txBox="1"/>
          <p:nvPr/>
        </p:nvSpPr>
        <p:spPr>
          <a:xfrm>
            <a:off x="2749769" y="4375528"/>
            <a:ext cx="4536504" cy="338554"/>
          </a:xfrm>
          <a:prstGeom prst="rect">
            <a:avLst/>
          </a:prstGeom>
          <a:noFill/>
        </p:spPr>
        <p:txBody>
          <a:bodyPr wrap="square">
            <a:spAutoFit/>
          </a:bodyPr>
          <a:lstStyle/>
          <a:p>
            <a:pPr algn="just"/>
            <a:r>
              <a:rPr lang="zh-CN" altLang="zh-CN" sz="1600" dirty="0">
                <a:solidFill>
                  <a:srgbClr val="FF0000"/>
                </a:solidFill>
              </a:rPr>
              <a:t>炉下积水</a:t>
            </a:r>
            <a:r>
              <a:rPr lang="en-US" altLang="zh-CN" sz="1600" dirty="0">
                <a:solidFill>
                  <a:srgbClr val="FF0000"/>
                </a:solidFill>
              </a:rPr>
              <a:t>	              </a:t>
            </a:r>
            <a:r>
              <a:rPr lang="en-US" altLang="zh-CN" sz="1600" dirty="0" smtClean="0">
                <a:solidFill>
                  <a:srgbClr val="FF0000"/>
                </a:solidFill>
              </a:rPr>
              <a:t>           </a:t>
            </a:r>
            <a:r>
              <a:rPr lang="zh-CN" altLang="zh-CN" sz="1600" dirty="0">
                <a:solidFill>
                  <a:srgbClr val="FF0000"/>
                </a:solidFill>
              </a:rPr>
              <a:t>炉前事故坑内积水</a:t>
            </a:r>
          </a:p>
        </p:txBody>
      </p:sp>
      <p:sp>
        <p:nvSpPr>
          <p:cNvPr id="9" name="矩形 8"/>
          <p:cNvSpPr/>
          <p:nvPr/>
        </p:nvSpPr>
        <p:spPr>
          <a:xfrm>
            <a:off x="467544" y="742119"/>
            <a:ext cx="8064896" cy="893527"/>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（二）生产期间冶炼、精炼、铸造生产区域的事故坑、炉下渣坑，以及熔融金属泄漏、喷溅影响范围内的炉前平台、炉基区域</a:t>
            </a:r>
            <a:r>
              <a:rPr lang="zh-CN" altLang="en-US" sz="1600" dirty="0" smtClean="0"/>
              <a:t>、厂房</a:t>
            </a:r>
            <a:r>
              <a:rPr lang="zh-CN" altLang="en-US" sz="1600" dirty="0"/>
              <a:t>内吊运和地面运输通道</a:t>
            </a:r>
            <a:r>
              <a:rPr lang="zh-CN" altLang="en-US" sz="1600" dirty="0" smtClean="0"/>
              <a:t>等</a:t>
            </a:r>
            <a:r>
              <a:rPr lang="en-US" altLang="zh-CN" sz="1600" dirty="0" smtClean="0"/>
              <a:t>6</a:t>
            </a:r>
            <a:r>
              <a:rPr lang="zh-CN" altLang="en-US" sz="1600" dirty="0" smtClean="0"/>
              <a:t>类</a:t>
            </a:r>
            <a:r>
              <a:rPr lang="zh-CN" altLang="en-US" sz="1600" dirty="0"/>
              <a:t>区域存在非生产性</a:t>
            </a:r>
            <a:r>
              <a:rPr lang="zh-CN" altLang="en-US" sz="1600" dirty="0" smtClean="0"/>
              <a:t>积水</a:t>
            </a:r>
            <a:endParaRPr lang="zh-CN" altLang="en-US" sz="1600" dirty="0"/>
          </a:p>
        </p:txBody>
      </p:sp>
      <p:pic>
        <p:nvPicPr>
          <p:cNvPr id="5" name="图片 4"/>
          <p:cNvPicPr>
            <a:picLocks noChangeAspect="1"/>
          </p:cNvPicPr>
          <p:nvPr/>
        </p:nvPicPr>
        <p:blipFill>
          <a:blip r:embed="rId3"/>
          <a:stretch>
            <a:fillRect/>
          </a:stretch>
        </p:blipFill>
        <p:spPr>
          <a:xfrm>
            <a:off x="2073751" y="2576601"/>
            <a:ext cx="2426241" cy="1800000"/>
          </a:xfrm>
          <a:prstGeom prst="rect">
            <a:avLst/>
          </a:prstGeom>
        </p:spPr>
      </p:pic>
      <p:pic>
        <p:nvPicPr>
          <p:cNvPr id="7" name="图片 6"/>
          <p:cNvPicPr>
            <a:picLocks noChangeAspect="1"/>
          </p:cNvPicPr>
          <p:nvPr/>
        </p:nvPicPr>
        <p:blipFill>
          <a:blip r:embed="rId4"/>
          <a:stretch>
            <a:fillRect/>
          </a:stretch>
        </p:blipFill>
        <p:spPr>
          <a:xfrm>
            <a:off x="4860032" y="2566996"/>
            <a:ext cx="2426241" cy="1800000"/>
          </a:xfrm>
          <a:prstGeom prst="rect">
            <a:avLst/>
          </a:prstGeom>
        </p:spPr>
      </p:pic>
      <p:pic>
        <p:nvPicPr>
          <p:cNvPr id="10" name="图片 9"/>
          <p:cNvPicPr>
            <a:picLocks noChangeAspect="1"/>
          </p:cNvPicPr>
          <p:nvPr/>
        </p:nvPicPr>
        <p:blipFill>
          <a:blip r:embed="rId5"/>
          <a:stretch>
            <a:fillRect/>
          </a:stretch>
        </p:blipFill>
        <p:spPr>
          <a:xfrm>
            <a:off x="2195736" y="2647414"/>
            <a:ext cx="357750" cy="357333"/>
          </a:xfrm>
          <a:prstGeom prst="rect">
            <a:avLst/>
          </a:prstGeom>
        </p:spPr>
      </p:pic>
      <p:pic>
        <p:nvPicPr>
          <p:cNvPr id="11" name="图片 10"/>
          <p:cNvPicPr>
            <a:picLocks noChangeAspect="1"/>
          </p:cNvPicPr>
          <p:nvPr/>
        </p:nvPicPr>
        <p:blipFill>
          <a:blip r:embed="rId5"/>
          <a:stretch>
            <a:fillRect/>
          </a:stretch>
        </p:blipFill>
        <p:spPr>
          <a:xfrm>
            <a:off x="4932040" y="2644353"/>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8" name="文本框 7"/>
          <p:cNvSpPr txBox="1"/>
          <p:nvPr/>
        </p:nvSpPr>
        <p:spPr>
          <a:xfrm>
            <a:off x="467544" y="1635646"/>
            <a:ext cx="8064896" cy="666849"/>
          </a:xfrm>
          <a:prstGeom prst="rect">
            <a:avLst/>
          </a:prstGeom>
          <a:noFill/>
        </p:spPr>
        <p:txBody>
          <a:bodyPr wrap="square">
            <a:spAutoFit/>
          </a:bodyPr>
          <a:lstStyle/>
          <a:p>
            <a:pPr indent="406400" algn="just">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p>
          <a:p>
            <a:pPr indent="406400" algn="just"/>
            <a:r>
              <a:rPr lang="zh-CN" altLang="en-US" sz="1400" dirty="0">
                <a:latin typeface="+mn-ea"/>
              </a:rPr>
              <a:t>（</a:t>
            </a:r>
            <a:r>
              <a:rPr lang="en-US" altLang="zh-CN" sz="1400" dirty="0">
                <a:latin typeface="+mn-ea"/>
              </a:rPr>
              <a:t>2</a:t>
            </a:r>
            <a:r>
              <a:rPr lang="zh-CN" altLang="en-US" sz="1400" dirty="0">
                <a:latin typeface="+mn-ea"/>
              </a:rPr>
              <a:t>）生产期间厂房内熔融金属吊运通道和厂房内地面运输通道存在积水</a:t>
            </a:r>
            <a:r>
              <a:rPr lang="zh-CN" altLang="en-US" sz="1400" dirty="0" smtClean="0">
                <a:latin typeface="+mn-ea"/>
              </a:rPr>
              <a:t>。</a:t>
            </a:r>
            <a:endParaRPr lang="zh-CN" altLang="en-US" dirty="0">
              <a:solidFill>
                <a:srgbClr val="002060"/>
              </a:solidFill>
              <a:latin typeface="+mn-ea"/>
              <a:cs typeface="Times New Roman" panose="02020603050405020304" charset="0"/>
            </a:endParaRPr>
          </a:p>
        </p:txBody>
      </p:sp>
      <p:sp>
        <p:nvSpPr>
          <p:cNvPr id="9" name="文本框 8"/>
          <p:cNvSpPr txBox="1"/>
          <p:nvPr/>
        </p:nvSpPr>
        <p:spPr>
          <a:xfrm>
            <a:off x="874999" y="4247581"/>
            <a:ext cx="4019109" cy="338554"/>
          </a:xfrm>
          <a:prstGeom prst="rect">
            <a:avLst/>
          </a:prstGeom>
          <a:noFill/>
        </p:spPr>
        <p:txBody>
          <a:bodyPr wrap="square">
            <a:spAutoFit/>
          </a:bodyPr>
          <a:lstStyle/>
          <a:p>
            <a:pPr algn="just"/>
            <a:r>
              <a:rPr lang="zh-CN" altLang="zh-CN" sz="1600" dirty="0">
                <a:solidFill>
                  <a:srgbClr val="FF0000"/>
                </a:solidFill>
              </a:rPr>
              <a:t>吊运熔融金属通道</a:t>
            </a:r>
            <a:r>
              <a:rPr lang="zh-CN" altLang="zh-CN" sz="1600" dirty="0" smtClean="0">
                <a:solidFill>
                  <a:srgbClr val="FF0000"/>
                </a:solidFill>
              </a:rPr>
              <a:t>积水</a:t>
            </a:r>
            <a:r>
              <a:rPr lang="en-US" altLang="zh-CN" sz="1600" dirty="0" smtClean="0">
                <a:solidFill>
                  <a:srgbClr val="FF0000"/>
                </a:solidFill>
              </a:rPr>
              <a:t>          </a:t>
            </a:r>
            <a:r>
              <a:rPr lang="zh-CN" altLang="zh-CN" sz="1600" dirty="0">
                <a:solidFill>
                  <a:srgbClr val="FF0000"/>
                </a:solidFill>
              </a:rPr>
              <a:t>运输路线积水</a:t>
            </a:r>
          </a:p>
        </p:txBody>
      </p:sp>
      <p:sp>
        <p:nvSpPr>
          <p:cNvPr id="10" name="矩形 9"/>
          <p:cNvSpPr/>
          <p:nvPr/>
        </p:nvSpPr>
        <p:spPr>
          <a:xfrm>
            <a:off x="467544" y="742119"/>
            <a:ext cx="8064896" cy="893527"/>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（二）生产期间冶炼、精炼、铸造生产区域的事故坑、炉下渣坑，以及熔融金属泄漏、喷溅影响范围内的炉前平台、炉基区域</a:t>
            </a:r>
            <a:r>
              <a:rPr lang="zh-CN" altLang="en-US" sz="1600" dirty="0" smtClean="0"/>
              <a:t>、厂房</a:t>
            </a:r>
            <a:r>
              <a:rPr lang="zh-CN" altLang="en-US" sz="1600" dirty="0"/>
              <a:t>内吊运和地面运输通道</a:t>
            </a:r>
            <a:r>
              <a:rPr lang="zh-CN" altLang="en-US" sz="1600" dirty="0" smtClean="0"/>
              <a:t>等</a:t>
            </a:r>
            <a:r>
              <a:rPr lang="en-US" altLang="zh-CN" sz="1600" dirty="0" smtClean="0"/>
              <a:t>6</a:t>
            </a:r>
            <a:r>
              <a:rPr lang="zh-CN" altLang="en-US" sz="1600" dirty="0" smtClean="0"/>
              <a:t>类</a:t>
            </a:r>
            <a:r>
              <a:rPr lang="zh-CN" altLang="en-US" sz="1600" dirty="0"/>
              <a:t>区域存在非生产性</a:t>
            </a:r>
            <a:r>
              <a:rPr lang="zh-CN" altLang="en-US" sz="1600" dirty="0" smtClean="0"/>
              <a:t>积水</a:t>
            </a:r>
            <a:endParaRPr lang="zh-CN" altLang="en-US" sz="1600" dirty="0"/>
          </a:p>
        </p:txBody>
      </p:sp>
      <p:pic>
        <p:nvPicPr>
          <p:cNvPr id="3" name="图片 2"/>
          <p:cNvPicPr>
            <a:picLocks noChangeAspect="1"/>
          </p:cNvPicPr>
          <p:nvPr/>
        </p:nvPicPr>
        <p:blipFill>
          <a:blip r:embed="rId3"/>
          <a:stretch>
            <a:fillRect/>
          </a:stretch>
        </p:blipFill>
        <p:spPr>
          <a:xfrm>
            <a:off x="826857" y="2375608"/>
            <a:ext cx="2281556" cy="1800000"/>
          </a:xfrm>
          <a:prstGeom prst="rect">
            <a:avLst/>
          </a:prstGeom>
        </p:spPr>
      </p:pic>
      <p:pic>
        <p:nvPicPr>
          <p:cNvPr id="6" name="图片 5"/>
          <p:cNvPicPr>
            <a:picLocks noChangeAspect="1"/>
          </p:cNvPicPr>
          <p:nvPr/>
        </p:nvPicPr>
        <p:blipFill>
          <a:blip r:embed="rId4"/>
          <a:stretch>
            <a:fillRect/>
          </a:stretch>
        </p:blipFill>
        <p:spPr>
          <a:xfrm>
            <a:off x="3230475" y="2375608"/>
            <a:ext cx="2276336" cy="1800000"/>
          </a:xfrm>
          <a:prstGeom prst="rect">
            <a:avLst/>
          </a:prstGeom>
        </p:spPr>
      </p:pic>
      <p:pic>
        <p:nvPicPr>
          <p:cNvPr id="11" name="图片 10"/>
          <p:cNvPicPr>
            <a:picLocks noChangeAspect="1"/>
          </p:cNvPicPr>
          <p:nvPr/>
        </p:nvPicPr>
        <p:blipFill>
          <a:blip r:embed="rId5"/>
          <a:stretch>
            <a:fillRect/>
          </a:stretch>
        </p:blipFill>
        <p:spPr>
          <a:xfrm>
            <a:off x="865815" y="2450460"/>
            <a:ext cx="357750" cy="357333"/>
          </a:xfrm>
          <a:prstGeom prst="rect">
            <a:avLst/>
          </a:prstGeom>
        </p:spPr>
      </p:pic>
      <p:pic>
        <p:nvPicPr>
          <p:cNvPr id="12" name="图片 11"/>
          <p:cNvPicPr>
            <a:picLocks noChangeAspect="1"/>
          </p:cNvPicPr>
          <p:nvPr/>
        </p:nvPicPr>
        <p:blipFill>
          <a:blip r:embed="rId5"/>
          <a:stretch>
            <a:fillRect/>
          </a:stretch>
        </p:blipFill>
        <p:spPr>
          <a:xfrm>
            <a:off x="3289164" y="2450460"/>
            <a:ext cx="357750" cy="357333"/>
          </a:xfrm>
          <a:prstGeom prst="rect">
            <a:avLst/>
          </a:prstGeom>
        </p:spPr>
      </p:pic>
      <p:pic>
        <p:nvPicPr>
          <p:cNvPr id="7" name="图片 6"/>
          <p:cNvPicPr>
            <a:picLocks noChangeAspect="1"/>
          </p:cNvPicPr>
          <p:nvPr/>
        </p:nvPicPr>
        <p:blipFill>
          <a:blip r:embed="rId6"/>
          <a:stretch>
            <a:fillRect/>
          </a:stretch>
        </p:blipFill>
        <p:spPr>
          <a:xfrm>
            <a:off x="5629404" y="2378486"/>
            <a:ext cx="2444125" cy="1800000"/>
          </a:xfrm>
          <a:prstGeom prst="rect">
            <a:avLst/>
          </a:prstGeom>
        </p:spPr>
      </p:pic>
      <p:pic>
        <p:nvPicPr>
          <p:cNvPr id="14" name="图片 13"/>
          <p:cNvPicPr>
            <a:picLocks noChangeAspect="1"/>
          </p:cNvPicPr>
          <p:nvPr/>
        </p:nvPicPr>
        <p:blipFill>
          <a:blip r:embed="rId5"/>
          <a:stretch>
            <a:fillRect/>
          </a:stretch>
        </p:blipFill>
        <p:spPr>
          <a:xfrm>
            <a:off x="5678747" y="2450459"/>
            <a:ext cx="357750" cy="357333"/>
          </a:xfrm>
          <a:prstGeom prst="rect">
            <a:avLst/>
          </a:prstGeom>
        </p:spPr>
      </p:pic>
      <p:sp>
        <p:nvSpPr>
          <p:cNvPr id="15" name="文本框 14"/>
          <p:cNvSpPr txBox="1"/>
          <p:nvPr/>
        </p:nvSpPr>
        <p:spPr>
          <a:xfrm>
            <a:off x="5356855" y="4247581"/>
            <a:ext cx="2880319" cy="338554"/>
          </a:xfrm>
          <a:prstGeom prst="rect">
            <a:avLst/>
          </a:prstGeom>
          <a:noFill/>
        </p:spPr>
        <p:txBody>
          <a:bodyPr wrap="square">
            <a:spAutoFit/>
          </a:bodyPr>
          <a:lstStyle/>
          <a:p>
            <a:pPr algn="just"/>
            <a:r>
              <a:rPr lang="zh-CN" altLang="en-US" sz="1600" dirty="0">
                <a:solidFill>
                  <a:srgbClr val="FF0000"/>
                </a:solidFill>
              </a:rPr>
              <a:t>炉台积水不流动，为重大隐患</a:t>
            </a:r>
            <a:endParaRPr lang="zh-CN" altLang="zh-CN" sz="1600"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8" name="文本框 7"/>
          <p:cNvSpPr txBox="1"/>
          <p:nvPr/>
        </p:nvSpPr>
        <p:spPr>
          <a:xfrm>
            <a:off x="467544" y="1635646"/>
            <a:ext cx="8064896" cy="1313180"/>
          </a:xfrm>
          <a:prstGeom prst="rect">
            <a:avLst/>
          </a:prstGeom>
          <a:noFill/>
        </p:spPr>
        <p:txBody>
          <a:bodyPr wrap="square">
            <a:spAutoFit/>
          </a:bodyPr>
          <a:lstStyle/>
          <a:p>
            <a:pPr indent="406400" algn="just">
              <a:lnSpc>
                <a:spcPts val="2800"/>
              </a:lnSpc>
            </a:pPr>
            <a:r>
              <a:rPr lang="zh-CN" altLang="en-US" sz="1600" b="1" dirty="0">
                <a:solidFill>
                  <a:srgbClr val="002060"/>
                </a:solidFill>
                <a:latin typeface="+mn-ea"/>
                <a:cs typeface="Times New Roman" panose="02020603050405020304" charset="0"/>
              </a:rPr>
              <a:t>不判定为重大危险源的情形：</a:t>
            </a:r>
            <a:endParaRPr lang="en-US" altLang="zh-CN" sz="1600" b="1" dirty="0">
              <a:solidFill>
                <a:srgbClr val="002060"/>
              </a:solidFill>
              <a:latin typeface="+mn-ea"/>
              <a:cs typeface="Times New Roman" panose="02020603050405020304" charset="0"/>
            </a:endParaRPr>
          </a:p>
          <a:p>
            <a:pPr indent="406400" algn="just"/>
            <a:r>
              <a:rPr lang="zh-CN" altLang="en-US" sz="1400" dirty="0">
                <a:latin typeface="+mn-ea"/>
              </a:rPr>
              <a:t>（</a:t>
            </a:r>
            <a:r>
              <a:rPr lang="en-US" altLang="zh-CN" sz="1400" dirty="0">
                <a:latin typeface="+mn-ea"/>
              </a:rPr>
              <a:t>1</a:t>
            </a:r>
            <a:r>
              <a:rPr lang="zh-CN" altLang="en-US" sz="1400" dirty="0">
                <a:latin typeface="+mn-ea"/>
              </a:rPr>
              <a:t>）生产期间事故坑、炉下渣坑、炉前作业平台、炉基区域</a:t>
            </a:r>
            <a:r>
              <a:rPr lang="zh-CN" altLang="en-US" sz="1400" dirty="0" smtClean="0">
                <a:latin typeface="+mn-ea"/>
              </a:rPr>
              <a:t>潮湿</a:t>
            </a:r>
            <a:r>
              <a:rPr lang="zh-CN" altLang="en-US" sz="1400" dirty="0">
                <a:latin typeface="+mn-ea"/>
              </a:rPr>
              <a:t>。</a:t>
            </a:r>
          </a:p>
          <a:p>
            <a:pPr indent="406400" algn="just"/>
            <a:r>
              <a:rPr lang="zh-CN" altLang="en-US" sz="1400" dirty="0">
                <a:latin typeface="+mn-ea"/>
              </a:rPr>
              <a:t>（</a:t>
            </a:r>
            <a:r>
              <a:rPr lang="en-US" altLang="zh-CN" sz="1400" dirty="0">
                <a:latin typeface="+mn-ea"/>
              </a:rPr>
              <a:t>2</a:t>
            </a:r>
            <a:r>
              <a:rPr lang="zh-CN" altLang="en-US" sz="1400" dirty="0">
                <a:latin typeface="+mn-ea"/>
              </a:rPr>
              <a:t>）生产期间设置在冶炼、精炼、铸造生产区域，用于收集（外排）检修和设备故障漏水以及工艺冷却水的排水沟（槽）内积水保 持流动状态。</a:t>
            </a:r>
          </a:p>
          <a:p>
            <a:pPr indent="406400" algn="just"/>
            <a:r>
              <a:rPr lang="zh-CN" altLang="en-US" sz="1400" dirty="0">
                <a:latin typeface="+mn-ea"/>
              </a:rPr>
              <a:t>（</a:t>
            </a:r>
            <a:r>
              <a:rPr lang="en-US" altLang="zh-CN" sz="1400" dirty="0">
                <a:latin typeface="+mn-ea"/>
              </a:rPr>
              <a:t>3</a:t>
            </a:r>
            <a:r>
              <a:rPr lang="zh-CN" altLang="en-US" sz="1400" dirty="0">
                <a:latin typeface="+mn-ea"/>
              </a:rPr>
              <a:t>）生产期间厂房内的熔渣、液渣缓冷场地存在积水</a:t>
            </a:r>
            <a:r>
              <a:rPr lang="zh-CN" altLang="en-US" sz="1400" dirty="0" smtClean="0">
                <a:latin typeface="+mn-ea"/>
              </a:rPr>
              <a:t>。</a:t>
            </a:r>
            <a:endParaRPr lang="zh-CN" altLang="en-US" dirty="0">
              <a:solidFill>
                <a:srgbClr val="002060"/>
              </a:solidFill>
              <a:latin typeface="+mn-ea"/>
              <a:cs typeface="Times New Roman" panose="02020603050405020304" charset="0"/>
            </a:endParaRPr>
          </a:p>
        </p:txBody>
      </p:sp>
      <p:sp>
        <p:nvSpPr>
          <p:cNvPr id="7" name="矩形 6"/>
          <p:cNvSpPr/>
          <p:nvPr/>
        </p:nvSpPr>
        <p:spPr>
          <a:xfrm>
            <a:off x="467544" y="742119"/>
            <a:ext cx="8064896" cy="893527"/>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（二）生产期间冶炼、精炼、铸造生产区域的事故坑、炉下渣坑，以及熔融金属泄漏、喷溅影响范围内的炉前平台、炉基区域、 厂房内吊运和地面运输通道</a:t>
            </a:r>
            <a:r>
              <a:rPr lang="zh-CN" altLang="en-US" sz="1600" dirty="0" smtClean="0"/>
              <a:t>等</a:t>
            </a:r>
            <a:r>
              <a:rPr lang="en-US" altLang="zh-CN" sz="1600" dirty="0" smtClean="0"/>
              <a:t>6</a:t>
            </a:r>
            <a:r>
              <a:rPr lang="zh-CN" altLang="en-US" sz="1600" dirty="0" smtClean="0"/>
              <a:t>类</a:t>
            </a:r>
            <a:r>
              <a:rPr lang="zh-CN" altLang="en-US" sz="1600" dirty="0"/>
              <a:t>区域存在非生产性</a:t>
            </a:r>
            <a:r>
              <a:rPr lang="zh-CN" altLang="en-US" sz="1600" dirty="0" smtClean="0"/>
              <a:t>积水</a:t>
            </a:r>
            <a:endParaRPr lang="zh-CN" altLang="en-US" sz="1600" dirty="0"/>
          </a:p>
        </p:txBody>
      </p:sp>
      <p:sp>
        <p:nvSpPr>
          <p:cNvPr id="5" name="文本框 4"/>
          <p:cNvSpPr txBox="1"/>
          <p:nvPr/>
        </p:nvSpPr>
        <p:spPr>
          <a:xfrm>
            <a:off x="4716016" y="3651870"/>
            <a:ext cx="1008112" cy="338554"/>
          </a:xfrm>
          <a:prstGeom prst="rect">
            <a:avLst/>
          </a:prstGeom>
          <a:noFill/>
        </p:spPr>
        <p:txBody>
          <a:bodyPr wrap="square">
            <a:spAutoFit/>
          </a:bodyPr>
          <a:lstStyle/>
          <a:p>
            <a:r>
              <a:rPr lang="zh-CN" altLang="en-US" sz="1600" dirty="0">
                <a:solidFill>
                  <a:srgbClr val="0070C0"/>
                </a:solidFill>
              </a:rPr>
              <a:t>渣缓冷场</a:t>
            </a:r>
          </a:p>
        </p:txBody>
      </p:sp>
      <p:pic>
        <p:nvPicPr>
          <p:cNvPr id="6" name="图片 5"/>
          <p:cNvPicPr>
            <a:picLocks noChangeAspect="1"/>
          </p:cNvPicPr>
          <p:nvPr/>
        </p:nvPicPr>
        <p:blipFill>
          <a:blip r:embed="rId3"/>
          <a:stretch>
            <a:fillRect/>
          </a:stretch>
        </p:blipFill>
        <p:spPr>
          <a:xfrm>
            <a:off x="2123728" y="2948826"/>
            <a:ext cx="2474278" cy="1800000"/>
          </a:xfrm>
          <a:prstGeom prst="rect">
            <a:avLst/>
          </a:prstGeom>
        </p:spPr>
      </p:pic>
      <p:pic>
        <p:nvPicPr>
          <p:cNvPr id="9" name="图片 8"/>
          <p:cNvPicPr>
            <a:picLocks noChangeAspect="1"/>
          </p:cNvPicPr>
          <p:nvPr/>
        </p:nvPicPr>
        <p:blipFill>
          <a:blip r:embed="rId4"/>
          <a:stretch>
            <a:fillRect/>
          </a:stretch>
        </p:blipFill>
        <p:spPr>
          <a:xfrm>
            <a:off x="2234406" y="3019782"/>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8" name="文本框 7"/>
          <p:cNvSpPr txBox="1"/>
          <p:nvPr/>
        </p:nvSpPr>
        <p:spPr>
          <a:xfrm>
            <a:off x="467544" y="1419719"/>
            <a:ext cx="8064896" cy="666849"/>
          </a:xfrm>
          <a:prstGeom prst="rect">
            <a:avLst/>
          </a:prstGeom>
          <a:noFill/>
        </p:spPr>
        <p:txBody>
          <a:bodyPr wrap="square">
            <a:spAutoFit/>
          </a:bodyPr>
          <a:lstStyle/>
          <a:p>
            <a:pPr indent="406400" algn="just">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p>
          <a:p>
            <a:pPr marL="360045"/>
            <a:r>
              <a:rPr lang="zh-CN" altLang="en-US" sz="1400" dirty="0">
                <a:latin typeface="+mn-ea"/>
              </a:rPr>
              <a:t>（</a:t>
            </a:r>
            <a:r>
              <a:rPr lang="en-US" altLang="zh-CN" sz="1400" dirty="0">
                <a:latin typeface="+mn-ea"/>
              </a:rPr>
              <a:t>1</a:t>
            </a:r>
            <a:r>
              <a:rPr lang="zh-CN" altLang="en-US" sz="1400" dirty="0">
                <a:latin typeface="+mn-ea"/>
              </a:rPr>
              <a:t>）熔融金属深井铸造工艺的熔炼炉、保温炉、浇铸炉，未</a:t>
            </a:r>
            <a:r>
              <a:rPr lang="zh-CN" altLang="en-US" sz="1400" dirty="0" smtClean="0">
                <a:latin typeface="+mn-ea"/>
              </a:rPr>
              <a:t>设置</a:t>
            </a:r>
            <a:r>
              <a:rPr lang="zh-CN" altLang="en-US" sz="1400" dirty="0">
                <a:latin typeface="+mn-ea"/>
              </a:rPr>
              <a:t>紧急排放和应急储存设施</a:t>
            </a:r>
            <a:r>
              <a:rPr lang="zh-CN" altLang="en-US" sz="1400" dirty="0" smtClean="0">
                <a:latin typeface="+mn-ea"/>
              </a:rPr>
              <a:t>。</a:t>
            </a:r>
            <a:endParaRPr lang="zh-CN" altLang="en-US" sz="1400" dirty="0">
              <a:latin typeface="+mn-ea"/>
            </a:endParaRPr>
          </a:p>
        </p:txBody>
      </p:sp>
      <p:sp>
        <p:nvSpPr>
          <p:cNvPr id="9" name="文本框 8"/>
          <p:cNvSpPr txBox="1"/>
          <p:nvPr/>
        </p:nvSpPr>
        <p:spPr>
          <a:xfrm>
            <a:off x="2735796" y="4413743"/>
            <a:ext cx="3096344" cy="338554"/>
          </a:xfrm>
          <a:prstGeom prst="rect">
            <a:avLst/>
          </a:prstGeom>
          <a:noFill/>
        </p:spPr>
        <p:txBody>
          <a:bodyPr wrap="square">
            <a:spAutoFit/>
          </a:bodyPr>
          <a:lstStyle/>
          <a:p>
            <a:r>
              <a:rPr lang="zh-CN" altLang="en-US" sz="1600" dirty="0">
                <a:solidFill>
                  <a:srgbClr val="FF0000"/>
                </a:solidFill>
              </a:rPr>
              <a:t>未设置紧急排放和应急储存设施</a:t>
            </a:r>
          </a:p>
        </p:txBody>
      </p:sp>
      <p:sp>
        <p:nvSpPr>
          <p:cNvPr id="10" name="矩形 9"/>
          <p:cNvSpPr/>
          <p:nvPr/>
        </p:nvSpPr>
        <p:spPr>
          <a:xfrm>
            <a:off x="467544" y="742119"/>
            <a:ext cx="8064896"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smtClean="0"/>
              <a:t>（</a:t>
            </a:r>
            <a:r>
              <a:rPr lang="zh-CN" altLang="en-US" sz="1600" dirty="0"/>
              <a:t>三）熔融金属铸造环节未设置紧急排放和应急储存</a:t>
            </a:r>
            <a:r>
              <a:rPr lang="zh-CN" altLang="en-US" sz="1600" dirty="0" smtClean="0"/>
              <a:t>设施（</a:t>
            </a:r>
            <a:r>
              <a:rPr lang="zh-CN" altLang="en-US" sz="1600" dirty="0">
                <a:solidFill>
                  <a:srgbClr val="FF0000"/>
                </a:solidFill>
              </a:rPr>
              <a:t>倾动式熔炼炉、倾动式保温炉、倾动式熔保一体炉、带保温炉的</a:t>
            </a:r>
            <a:r>
              <a:rPr lang="zh-CN" altLang="en-US" sz="1600" dirty="0" smtClean="0">
                <a:solidFill>
                  <a:srgbClr val="FF0000"/>
                </a:solidFill>
              </a:rPr>
              <a:t>固定式</a:t>
            </a:r>
            <a:r>
              <a:rPr lang="zh-CN" altLang="en-US" sz="1600" dirty="0">
                <a:solidFill>
                  <a:srgbClr val="FF0000"/>
                </a:solidFill>
              </a:rPr>
              <a:t>熔炼炉</a:t>
            </a:r>
            <a:r>
              <a:rPr lang="zh-CN" altLang="en-US" sz="1600" dirty="0" smtClean="0">
                <a:solidFill>
                  <a:srgbClr val="FF0000"/>
                </a:solidFill>
              </a:rPr>
              <a:t>除外</a:t>
            </a:r>
            <a:r>
              <a:rPr lang="zh-CN" altLang="en-US" sz="1600" dirty="0" smtClean="0"/>
              <a:t>）</a:t>
            </a:r>
            <a:endParaRPr lang="zh-CN" altLang="en-US" sz="1600" dirty="0"/>
          </a:p>
        </p:txBody>
      </p:sp>
      <p:sp>
        <p:nvSpPr>
          <p:cNvPr id="3" name="矩形 2"/>
          <p:cNvSpPr/>
          <p:nvPr/>
        </p:nvSpPr>
        <p:spPr>
          <a:xfrm>
            <a:off x="467544" y="2080773"/>
            <a:ext cx="8064896" cy="523220"/>
          </a:xfrm>
          <a:prstGeom prst="rect">
            <a:avLst/>
          </a:prstGeom>
        </p:spPr>
        <p:txBody>
          <a:bodyPr wrap="square">
            <a:spAutoFit/>
          </a:bodyPr>
          <a:lstStyle/>
          <a:p>
            <a:pPr indent="447675"/>
            <a:r>
              <a:rPr lang="zh-CN" altLang="en-US" sz="1400" b="1" dirty="0">
                <a:latin typeface="+mn-ea"/>
              </a:rPr>
              <a:t>注</a:t>
            </a:r>
            <a:r>
              <a:rPr lang="zh-CN" altLang="en-US" sz="1400" dirty="0">
                <a:latin typeface="+mn-ea"/>
              </a:rPr>
              <a:t>：“</a:t>
            </a:r>
            <a:r>
              <a:rPr lang="zh-CN" altLang="en-US" sz="1400" b="1" dirty="0">
                <a:latin typeface="+mn-ea"/>
              </a:rPr>
              <a:t>浇铸炉</a:t>
            </a:r>
            <a:r>
              <a:rPr lang="zh-CN" altLang="en-US" sz="1400" dirty="0">
                <a:latin typeface="+mn-ea"/>
              </a:rPr>
              <a:t>”是指与铸造深井通过流槽、分配流槽直接相连的浇铸炉组，包括保温炉（静置炉）、熔保一体炉，不包括单独</a:t>
            </a:r>
            <a:r>
              <a:rPr lang="zh-CN" altLang="en-US" sz="1400" dirty="0" smtClean="0">
                <a:latin typeface="+mn-ea"/>
              </a:rPr>
              <a:t>具备</a:t>
            </a:r>
            <a:r>
              <a:rPr lang="zh-CN" altLang="en-US" sz="1400" dirty="0">
                <a:latin typeface="+mn-ea"/>
              </a:rPr>
              <a:t>熔炼功能的熔炼炉（有色企业下同）。</a:t>
            </a:r>
          </a:p>
        </p:txBody>
      </p:sp>
      <p:pic>
        <p:nvPicPr>
          <p:cNvPr id="6" name="图片 5"/>
          <p:cNvPicPr>
            <a:picLocks noChangeAspect="1"/>
          </p:cNvPicPr>
          <p:nvPr/>
        </p:nvPicPr>
        <p:blipFill>
          <a:blip r:embed="rId3"/>
          <a:stretch>
            <a:fillRect/>
          </a:stretch>
        </p:blipFill>
        <p:spPr>
          <a:xfrm>
            <a:off x="2411760" y="2603993"/>
            <a:ext cx="1355178" cy="1800000"/>
          </a:xfrm>
          <a:prstGeom prst="rect">
            <a:avLst/>
          </a:prstGeom>
        </p:spPr>
      </p:pic>
      <p:pic>
        <p:nvPicPr>
          <p:cNvPr id="7" name="图片 6"/>
          <p:cNvPicPr>
            <a:picLocks noChangeAspect="1"/>
          </p:cNvPicPr>
          <p:nvPr/>
        </p:nvPicPr>
        <p:blipFill>
          <a:blip r:embed="rId4"/>
          <a:stretch>
            <a:fillRect/>
          </a:stretch>
        </p:blipFill>
        <p:spPr>
          <a:xfrm>
            <a:off x="4283968" y="2603993"/>
            <a:ext cx="2402799" cy="1800000"/>
          </a:xfrm>
          <a:prstGeom prst="rect">
            <a:avLst/>
          </a:prstGeom>
        </p:spPr>
      </p:pic>
      <p:pic>
        <p:nvPicPr>
          <p:cNvPr id="11" name="图片 10"/>
          <p:cNvPicPr>
            <a:picLocks noChangeAspect="1"/>
          </p:cNvPicPr>
          <p:nvPr/>
        </p:nvPicPr>
        <p:blipFill>
          <a:blip r:embed="rId5"/>
          <a:stretch>
            <a:fillRect/>
          </a:stretch>
        </p:blipFill>
        <p:spPr>
          <a:xfrm>
            <a:off x="4332024" y="2645319"/>
            <a:ext cx="357750" cy="357333"/>
          </a:xfrm>
          <a:prstGeom prst="rect">
            <a:avLst/>
          </a:prstGeom>
        </p:spPr>
      </p:pic>
      <p:pic>
        <p:nvPicPr>
          <p:cNvPr id="12" name="图片 11"/>
          <p:cNvPicPr>
            <a:picLocks noChangeAspect="1"/>
          </p:cNvPicPr>
          <p:nvPr/>
        </p:nvPicPr>
        <p:blipFill>
          <a:blip r:embed="rId5"/>
          <a:stretch>
            <a:fillRect/>
          </a:stretch>
        </p:blipFill>
        <p:spPr>
          <a:xfrm>
            <a:off x="2483768" y="2629234"/>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4" name="文本框 3"/>
          <p:cNvSpPr txBox="1"/>
          <p:nvPr/>
        </p:nvSpPr>
        <p:spPr>
          <a:xfrm>
            <a:off x="467544" y="1416129"/>
            <a:ext cx="8064896" cy="882293"/>
          </a:xfrm>
          <a:prstGeom prst="rect">
            <a:avLst/>
          </a:prstGeom>
          <a:noFill/>
        </p:spPr>
        <p:txBody>
          <a:bodyPr wrap="square">
            <a:spAutoFit/>
          </a:bodyPr>
          <a:lstStyle/>
          <a:p>
            <a:pPr indent="406400" algn="just">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p>
          <a:p>
            <a:pPr indent="358775"/>
            <a:r>
              <a:rPr lang="zh-CN" altLang="en-US" sz="1400" dirty="0">
                <a:latin typeface="+mn-ea"/>
              </a:rPr>
              <a:t>（</a:t>
            </a:r>
            <a:r>
              <a:rPr lang="en-US" altLang="zh-CN" sz="1400" dirty="0">
                <a:latin typeface="+mn-ea"/>
              </a:rPr>
              <a:t>2</a:t>
            </a:r>
            <a:r>
              <a:rPr lang="zh-CN" altLang="en-US" sz="1400" dirty="0">
                <a:latin typeface="+mn-ea"/>
              </a:rPr>
              <a:t>）熔融金属深井铸造工艺的固定式浇铸炉应急储存设施容量小于炉体额定装料量；多台固定式浇铸炉共用应急储存设施时，应急储存设施容量小于最大单炉炉体额定装料量</a:t>
            </a:r>
            <a:r>
              <a:rPr lang="zh-CN" altLang="en-US" sz="1400" dirty="0" smtClean="0">
                <a:latin typeface="+mn-ea"/>
              </a:rPr>
              <a:t>。</a:t>
            </a:r>
            <a:endParaRPr lang="zh-CN" altLang="en-US" sz="1400" dirty="0"/>
          </a:p>
        </p:txBody>
      </p:sp>
      <p:sp>
        <p:nvSpPr>
          <p:cNvPr id="7" name="文本框 6"/>
          <p:cNvSpPr txBox="1"/>
          <p:nvPr/>
        </p:nvSpPr>
        <p:spPr>
          <a:xfrm>
            <a:off x="1901355" y="4156547"/>
            <a:ext cx="2090522" cy="584775"/>
          </a:xfrm>
          <a:prstGeom prst="rect">
            <a:avLst/>
          </a:prstGeom>
          <a:noFill/>
        </p:spPr>
        <p:txBody>
          <a:bodyPr wrap="square">
            <a:spAutoFit/>
          </a:bodyPr>
          <a:lstStyle/>
          <a:p>
            <a:pPr algn="just"/>
            <a:r>
              <a:rPr lang="zh-CN" altLang="zh-CN" sz="1600" dirty="0">
                <a:solidFill>
                  <a:srgbClr val="0070C0"/>
                </a:solidFill>
              </a:rPr>
              <a:t>固定式浇铸炉设置外部应急储存</a:t>
            </a:r>
            <a:r>
              <a:rPr lang="zh-CN" altLang="zh-CN" sz="1600" dirty="0" smtClean="0">
                <a:solidFill>
                  <a:srgbClr val="0070C0"/>
                </a:solidFill>
              </a:rPr>
              <a:t>装置</a:t>
            </a:r>
            <a:endParaRPr lang="zh-CN" altLang="zh-CN" sz="1600" dirty="0">
              <a:solidFill>
                <a:srgbClr val="0070C0"/>
              </a:solidFill>
            </a:endParaRPr>
          </a:p>
        </p:txBody>
      </p:sp>
      <p:sp>
        <p:nvSpPr>
          <p:cNvPr id="9" name="矩形 8"/>
          <p:cNvSpPr/>
          <p:nvPr/>
        </p:nvSpPr>
        <p:spPr>
          <a:xfrm>
            <a:off x="467544" y="742119"/>
            <a:ext cx="8064896"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smtClean="0"/>
              <a:t>（</a:t>
            </a:r>
            <a:r>
              <a:rPr lang="zh-CN" altLang="en-US" sz="1600" dirty="0"/>
              <a:t>三）熔融金属铸造环节未设置紧急排放和应急储存</a:t>
            </a:r>
            <a:r>
              <a:rPr lang="zh-CN" altLang="en-US" sz="1600" dirty="0" smtClean="0"/>
              <a:t>设施（</a:t>
            </a:r>
            <a:r>
              <a:rPr lang="zh-CN" altLang="en-US" sz="1600" dirty="0">
                <a:solidFill>
                  <a:srgbClr val="FF0000"/>
                </a:solidFill>
              </a:rPr>
              <a:t>倾动式熔炼炉、倾动式保温炉、倾动式熔保一体炉、带保温炉的</a:t>
            </a:r>
            <a:r>
              <a:rPr lang="zh-CN" altLang="en-US" sz="1600" dirty="0" smtClean="0">
                <a:solidFill>
                  <a:srgbClr val="FF0000"/>
                </a:solidFill>
              </a:rPr>
              <a:t>固定式</a:t>
            </a:r>
            <a:r>
              <a:rPr lang="zh-CN" altLang="en-US" sz="1600" dirty="0">
                <a:solidFill>
                  <a:srgbClr val="FF0000"/>
                </a:solidFill>
              </a:rPr>
              <a:t>熔炼炉除外</a:t>
            </a:r>
            <a:r>
              <a:rPr lang="zh-CN" altLang="en-US" sz="1600" dirty="0" smtClean="0"/>
              <a:t>）</a:t>
            </a:r>
            <a:endParaRPr lang="zh-CN" altLang="en-US" sz="1600" dirty="0"/>
          </a:p>
        </p:txBody>
      </p:sp>
      <p:pic>
        <p:nvPicPr>
          <p:cNvPr id="5" name="图片 4"/>
          <p:cNvPicPr>
            <a:picLocks noChangeAspect="1"/>
          </p:cNvPicPr>
          <p:nvPr/>
        </p:nvPicPr>
        <p:blipFill>
          <a:blip r:embed="rId3"/>
          <a:stretch>
            <a:fillRect/>
          </a:stretch>
        </p:blipFill>
        <p:spPr>
          <a:xfrm>
            <a:off x="2267744" y="2298422"/>
            <a:ext cx="1357745" cy="1800000"/>
          </a:xfrm>
          <a:prstGeom prst="rect">
            <a:avLst/>
          </a:prstGeom>
        </p:spPr>
      </p:pic>
      <p:pic>
        <p:nvPicPr>
          <p:cNvPr id="6" name="图片 5"/>
          <p:cNvPicPr>
            <a:picLocks noChangeAspect="1"/>
          </p:cNvPicPr>
          <p:nvPr/>
        </p:nvPicPr>
        <p:blipFill>
          <a:blip r:embed="rId4"/>
          <a:stretch>
            <a:fillRect/>
          </a:stretch>
        </p:blipFill>
        <p:spPr>
          <a:xfrm>
            <a:off x="4355976" y="2298422"/>
            <a:ext cx="2604080" cy="1800000"/>
          </a:xfrm>
          <a:prstGeom prst="rect">
            <a:avLst/>
          </a:prstGeom>
        </p:spPr>
      </p:pic>
      <p:pic>
        <p:nvPicPr>
          <p:cNvPr id="10" name="图片 9"/>
          <p:cNvPicPr>
            <a:picLocks noChangeAspect="1"/>
          </p:cNvPicPr>
          <p:nvPr/>
        </p:nvPicPr>
        <p:blipFill>
          <a:blip r:embed="rId5"/>
          <a:stretch>
            <a:fillRect/>
          </a:stretch>
        </p:blipFill>
        <p:spPr>
          <a:xfrm>
            <a:off x="4427984" y="2333565"/>
            <a:ext cx="357750" cy="357333"/>
          </a:xfrm>
          <a:prstGeom prst="rect">
            <a:avLst/>
          </a:prstGeom>
        </p:spPr>
      </p:pic>
      <p:pic>
        <p:nvPicPr>
          <p:cNvPr id="11" name="图片 10"/>
          <p:cNvPicPr>
            <a:picLocks noChangeAspect="1"/>
          </p:cNvPicPr>
          <p:nvPr/>
        </p:nvPicPr>
        <p:blipFill>
          <a:blip r:embed="rId5"/>
          <a:stretch>
            <a:fillRect/>
          </a:stretch>
        </p:blipFill>
        <p:spPr>
          <a:xfrm>
            <a:off x="2320099" y="2333565"/>
            <a:ext cx="357750" cy="357333"/>
          </a:xfrm>
          <a:prstGeom prst="rect">
            <a:avLst/>
          </a:prstGeom>
        </p:spPr>
      </p:pic>
      <p:sp>
        <p:nvSpPr>
          <p:cNvPr id="13" name="文本框 12"/>
          <p:cNvSpPr txBox="1"/>
          <p:nvPr/>
        </p:nvSpPr>
        <p:spPr>
          <a:xfrm>
            <a:off x="4865928" y="4151954"/>
            <a:ext cx="1584176" cy="584775"/>
          </a:xfrm>
          <a:prstGeom prst="rect">
            <a:avLst/>
          </a:prstGeom>
          <a:noFill/>
        </p:spPr>
        <p:txBody>
          <a:bodyPr wrap="square">
            <a:spAutoFit/>
          </a:bodyPr>
          <a:lstStyle/>
          <a:p>
            <a:pPr algn="just"/>
            <a:r>
              <a:rPr lang="zh-CN" altLang="zh-CN" sz="1600" dirty="0" smtClean="0">
                <a:solidFill>
                  <a:srgbClr val="0070C0"/>
                </a:solidFill>
              </a:rPr>
              <a:t>固定式</a:t>
            </a:r>
            <a:r>
              <a:rPr lang="zh-CN" altLang="zh-CN" sz="1600" dirty="0">
                <a:solidFill>
                  <a:srgbClr val="0070C0"/>
                </a:solidFill>
              </a:rPr>
              <a:t>浇铸炉设置整体围堰</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8" name="文本框 7"/>
          <p:cNvSpPr txBox="1"/>
          <p:nvPr/>
        </p:nvSpPr>
        <p:spPr>
          <a:xfrm>
            <a:off x="467544" y="1419622"/>
            <a:ext cx="8064896" cy="882293"/>
          </a:xfrm>
          <a:prstGeom prst="rect">
            <a:avLst/>
          </a:prstGeom>
          <a:noFill/>
        </p:spPr>
        <p:txBody>
          <a:bodyPr wrap="square">
            <a:spAutoFit/>
          </a:bodyPr>
          <a:lstStyle/>
          <a:p>
            <a:pPr indent="406400" algn="just">
              <a:lnSpc>
                <a:spcPts val="2800"/>
              </a:lnSpc>
            </a:pPr>
            <a:r>
              <a:rPr lang="zh-CN" altLang="en-US" sz="1600" b="1" dirty="0">
                <a:solidFill>
                  <a:srgbClr val="002060"/>
                </a:solidFill>
                <a:latin typeface="+mn-ea"/>
                <a:cs typeface="Times New Roman" panose="02020603050405020304" charset="0"/>
              </a:rPr>
              <a:t>不判定为重大危险源的情形： </a:t>
            </a:r>
            <a:endParaRPr lang="en-US" altLang="zh-CN" sz="1600" b="1" dirty="0">
              <a:solidFill>
                <a:srgbClr val="002060"/>
              </a:solidFill>
              <a:latin typeface="+mn-ea"/>
              <a:cs typeface="Times New Roman" panose="02020603050405020304" charset="0"/>
            </a:endParaRPr>
          </a:p>
          <a:p>
            <a:pPr indent="406400" algn="just"/>
            <a:r>
              <a:rPr lang="zh-CN" altLang="en-US" sz="1400" dirty="0">
                <a:latin typeface="+mn-ea"/>
              </a:rPr>
              <a:t>倾动式熔炼炉、倾动式保温炉、倾动式熔保一体炉，以及带</a:t>
            </a:r>
            <a:r>
              <a:rPr lang="zh-CN" altLang="en-US" sz="1400" dirty="0" smtClean="0">
                <a:latin typeface="+mn-ea"/>
              </a:rPr>
              <a:t>保温</a:t>
            </a:r>
            <a:r>
              <a:rPr lang="zh-CN" altLang="en-US" sz="1400" dirty="0">
                <a:latin typeface="+mn-ea"/>
              </a:rPr>
              <a:t>炉的固定式熔炼炉，未设置紧急排放和应急储存设施的。</a:t>
            </a:r>
          </a:p>
        </p:txBody>
      </p:sp>
      <p:sp>
        <p:nvSpPr>
          <p:cNvPr id="9" name="文本框 8"/>
          <p:cNvSpPr txBox="1"/>
          <p:nvPr/>
        </p:nvSpPr>
        <p:spPr>
          <a:xfrm>
            <a:off x="2074186" y="4205817"/>
            <a:ext cx="1440160" cy="338554"/>
          </a:xfrm>
          <a:prstGeom prst="rect">
            <a:avLst/>
          </a:prstGeom>
          <a:noFill/>
        </p:spPr>
        <p:txBody>
          <a:bodyPr wrap="square">
            <a:spAutoFit/>
          </a:bodyPr>
          <a:lstStyle/>
          <a:p>
            <a:pPr algn="just"/>
            <a:r>
              <a:rPr lang="zh-CN" altLang="zh-CN" sz="1600" dirty="0">
                <a:solidFill>
                  <a:srgbClr val="0070C0"/>
                </a:solidFill>
              </a:rPr>
              <a:t>倾动式熔炼</a:t>
            </a:r>
            <a:r>
              <a:rPr lang="zh-CN" altLang="zh-CN" sz="1600" dirty="0" smtClean="0">
                <a:solidFill>
                  <a:srgbClr val="0070C0"/>
                </a:solidFill>
              </a:rPr>
              <a:t>炉</a:t>
            </a:r>
            <a:endParaRPr lang="zh-CN" altLang="zh-CN" sz="1600" dirty="0">
              <a:solidFill>
                <a:srgbClr val="0070C0"/>
              </a:solidFill>
            </a:endParaRPr>
          </a:p>
        </p:txBody>
      </p:sp>
      <p:sp>
        <p:nvSpPr>
          <p:cNvPr id="10" name="矩形 9"/>
          <p:cNvSpPr/>
          <p:nvPr/>
        </p:nvSpPr>
        <p:spPr>
          <a:xfrm>
            <a:off x="467544" y="742119"/>
            <a:ext cx="8064896"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smtClean="0"/>
              <a:t>（</a:t>
            </a:r>
            <a:r>
              <a:rPr lang="zh-CN" altLang="en-US" sz="1600" dirty="0"/>
              <a:t>三）熔融金属铸造环节未设置紧急排放和应急储存</a:t>
            </a:r>
            <a:r>
              <a:rPr lang="zh-CN" altLang="en-US" sz="1600" dirty="0" smtClean="0"/>
              <a:t>设施（</a:t>
            </a:r>
            <a:r>
              <a:rPr lang="zh-CN" altLang="en-US" sz="1600" dirty="0">
                <a:solidFill>
                  <a:srgbClr val="FF0000"/>
                </a:solidFill>
              </a:rPr>
              <a:t>倾动式熔炼炉、倾动式保温炉、倾动式熔保一体炉、带保温炉的</a:t>
            </a:r>
            <a:r>
              <a:rPr lang="zh-CN" altLang="en-US" sz="1600" dirty="0" smtClean="0">
                <a:solidFill>
                  <a:srgbClr val="FF0000"/>
                </a:solidFill>
              </a:rPr>
              <a:t>固定式</a:t>
            </a:r>
            <a:r>
              <a:rPr lang="zh-CN" altLang="en-US" sz="1600" dirty="0">
                <a:solidFill>
                  <a:srgbClr val="FF0000"/>
                </a:solidFill>
              </a:rPr>
              <a:t>熔炼炉除外</a:t>
            </a:r>
            <a:r>
              <a:rPr lang="zh-CN" altLang="en-US" sz="1600" dirty="0" smtClean="0"/>
              <a:t>）</a:t>
            </a:r>
            <a:endParaRPr lang="zh-CN" altLang="en-US" sz="1600" dirty="0"/>
          </a:p>
        </p:txBody>
      </p:sp>
      <p:pic>
        <p:nvPicPr>
          <p:cNvPr id="3" name="图片 2"/>
          <p:cNvPicPr>
            <a:picLocks noChangeAspect="1"/>
          </p:cNvPicPr>
          <p:nvPr/>
        </p:nvPicPr>
        <p:blipFill>
          <a:blip r:embed="rId3"/>
          <a:stretch>
            <a:fillRect/>
          </a:stretch>
        </p:blipFill>
        <p:spPr>
          <a:xfrm>
            <a:off x="1259632" y="2319980"/>
            <a:ext cx="3069269" cy="1800000"/>
          </a:xfrm>
          <a:prstGeom prst="rect">
            <a:avLst/>
          </a:prstGeom>
        </p:spPr>
      </p:pic>
      <p:pic>
        <p:nvPicPr>
          <p:cNvPr id="6" name="图片 5"/>
          <p:cNvPicPr>
            <a:picLocks noChangeAspect="1"/>
          </p:cNvPicPr>
          <p:nvPr/>
        </p:nvPicPr>
        <p:blipFill>
          <a:blip r:embed="rId4"/>
          <a:stretch>
            <a:fillRect/>
          </a:stretch>
        </p:blipFill>
        <p:spPr>
          <a:xfrm>
            <a:off x="4816963" y="2363862"/>
            <a:ext cx="2420338" cy="1800000"/>
          </a:xfrm>
          <a:prstGeom prst="rect">
            <a:avLst/>
          </a:prstGeom>
        </p:spPr>
      </p:pic>
      <p:pic>
        <p:nvPicPr>
          <p:cNvPr id="11" name="图片 10"/>
          <p:cNvPicPr>
            <a:picLocks noChangeAspect="1"/>
          </p:cNvPicPr>
          <p:nvPr/>
        </p:nvPicPr>
        <p:blipFill>
          <a:blip r:embed="rId5"/>
          <a:stretch>
            <a:fillRect/>
          </a:stretch>
        </p:blipFill>
        <p:spPr>
          <a:xfrm>
            <a:off x="1331640" y="2359654"/>
            <a:ext cx="357750" cy="357333"/>
          </a:xfrm>
          <a:prstGeom prst="rect">
            <a:avLst/>
          </a:prstGeom>
        </p:spPr>
      </p:pic>
      <p:pic>
        <p:nvPicPr>
          <p:cNvPr id="12" name="图片 11"/>
          <p:cNvPicPr>
            <a:picLocks noChangeAspect="1"/>
          </p:cNvPicPr>
          <p:nvPr/>
        </p:nvPicPr>
        <p:blipFill>
          <a:blip r:embed="rId5"/>
          <a:stretch>
            <a:fillRect/>
          </a:stretch>
        </p:blipFill>
        <p:spPr>
          <a:xfrm>
            <a:off x="4932040" y="2416850"/>
            <a:ext cx="357750" cy="357333"/>
          </a:xfrm>
          <a:prstGeom prst="rect">
            <a:avLst/>
          </a:prstGeom>
        </p:spPr>
      </p:pic>
      <p:sp>
        <p:nvSpPr>
          <p:cNvPr id="13" name="文本框 12"/>
          <p:cNvSpPr txBox="1"/>
          <p:nvPr/>
        </p:nvSpPr>
        <p:spPr>
          <a:xfrm>
            <a:off x="4983016" y="4205817"/>
            <a:ext cx="2088232" cy="584775"/>
          </a:xfrm>
          <a:prstGeom prst="rect">
            <a:avLst/>
          </a:prstGeom>
          <a:noFill/>
        </p:spPr>
        <p:txBody>
          <a:bodyPr wrap="square">
            <a:spAutoFit/>
          </a:bodyPr>
          <a:lstStyle/>
          <a:p>
            <a:pPr algn="just"/>
            <a:r>
              <a:rPr lang="zh-CN" altLang="zh-CN" sz="1600" dirty="0" smtClean="0">
                <a:solidFill>
                  <a:srgbClr val="0070C0"/>
                </a:solidFill>
              </a:rPr>
              <a:t>池式</a:t>
            </a:r>
            <a:r>
              <a:rPr lang="zh-CN" altLang="zh-CN" sz="1600" dirty="0">
                <a:solidFill>
                  <a:srgbClr val="0070C0"/>
                </a:solidFill>
              </a:rPr>
              <a:t>保温炉固定式浇铸炉设置整体围堰</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4" name="文本框 3"/>
          <p:cNvSpPr txBox="1"/>
          <p:nvPr/>
        </p:nvSpPr>
        <p:spPr>
          <a:xfrm>
            <a:off x="467544" y="1405991"/>
            <a:ext cx="8064896" cy="1097736"/>
          </a:xfrm>
          <a:prstGeom prst="rect">
            <a:avLst/>
          </a:prstGeom>
          <a:noFill/>
        </p:spPr>
        <p:txBody>
          <a:bodyPr wrap="square">
            <a:spAutoFit/>
          </a:bodyPr>
          <a:lstStyle/>
          <a:p>
            <a:pPr indent="406400" algn="just">
              <a:lnSpc>
                <a:spcPts val="2800"/>
              </a:lnSpc>
            </a:pPr>
            <a:r>
              <a:rPr lang="en-US" altLang="zh-CN" sz="1600" b="1" dirty="0">
                <a:solidFill>
                  <a:srgbClr val="002060"/>
                </a:solidFill>
                <a:latin typeface="+mn-ea"/>
                <a:cs typeface="Times New Roman" panose="02020603050405020304" charset="0"/>
              </a:rPr>
              <a:t>【</a:t>
            </a:r>
            <a:r>
              <a:rPr lang="zh-CN" altLang="en-US" sz="1600" b="1" dirty="0">
                <a:solidFill>
                  <a:srgbClr val="002060"/>
                </a:solidFill>
                <a:latin typeface="+mn-ea"/>
                <a:cs typeface="Times New Roman" panose="02020603050405020304" charset="0"/>
              </a:rPr>
              <a:t>判定情形</a:t>
            </a:r>
            <a:r>
              <a:rPr lang="en-US" altLang="zh-CN" sz="1600" b="1" dirty="0">
                <a:solidFill>
                  <a:srgbClr val="002060"/>
                </a:solidFill>
                <a:latin typeface="+mn-ea"/>
                <a:cs typeface="Times New Roman" panose="02020603050405020304" charset="0"/>
              </a:rPr>
              <a:t>】</a:t>
            </a:r>
          </a:p>
          <a:p>
            <a:pPr marL="360045"/>
            <a:r>
              <a:rPr lang="zh-CN" altLang="en-US" sz="1400" dirty="0" smtClean="0"/>
              <a:t> </a:t>
            </a:r>
            <a:r>
              <a:rPr lang="zh-CN" altLang="en-US" sz="1400" dirty="0">
                <a:latin typeface="+mn-ea"/>
              </a:rPr>
              <a:t>（</a:t>
            </a:r>
            <a:r>
              <a:rPr lang="en-US" altLang="zh-CN" sz="1400" dirty="0">
                <a:latin typeface="+mn-ea"/>
              </a:rPr>
              <a:t>1</a:t>
            </a:r>
            <a:r>
              <a:rPr lang="zh-CN" altLang="en-US" sz="1400" dirty="0">
                <a:latin typeface="+mn-ea"/>
              </a:rPr>
              <a:t>）采用水冷冷却的熔融金属冶炼炉窑、加热炉、铸造机未设置高位水塔（箱、池）、事故供水泵等应急供水设施。</a:t>
            </a:r>
            <a:endParaRPr lang="en-US" altLang="zh-CN" sz="1400" dirty="0">
              <a:latin typeface="+mn-ea"/>
            </a:endParaRPr>
          </a:p>
          <a:p>
            <a:pPr indent="361950"/>
            <a:r>
              <a:rPr lang="zh-CN" altLang="en-US" sz="1400" dirty="0">
                <a:latin typeface="+mn-ea"/>
              </a:rPr>
              <a:t>（2）应急供水设施未设置应急电源</a:t>
            </a:r>
            <a:r>
              <a:rPr lang="zh-CN" altLang="en-US" sz="1400" dirty="0" smtClean="0">
                <a:latin typeface="+mn-ea"/>
              </a:rPr>
              <a:t>。</a:t>
            </a:r>
            <a:endParaRPr lang="zh-CN" altLang="en-US" sz="1400" dirty="0"/>
          </a:p>
        </p:txBody>
      </p:sp>
      <p:sp>
        <p:nvSpPr>
          <p:cNvPr id="11" name="文本框 10"/>
          <p:cNvSpPr txBox="1"/>
          <p:nvPr/>
        </p:nvSpPr>
        <p:spPr>
          <a:xfrm>
            <a:off x="2028151" y="3358212"/>
            <a:ext cx="360040" cy="1077218"/>
          </a:xfrm>
          <a:prstGeom prst="rect">
            <a:avLst/>
          </a:prstGeom>
          <a:solidFill>
            <a:schemeClr val="accent2"/>
          </a:solidFill>
        </p:spPr>
        <p:txBody>
          <a:bodyPr wrap="square">
            <a:spAutoFit/>
          </a:bodyPr>
          <a:lstStyle/>
          <a:p>
            <a:r>
              <a:rPr lang="zh-CN" altLang="en-US" sz="1600" dirty="0">
                <a:solidFill>
                  <a:srgbClr val="0070C0"/>
                </a:solidFill>
              </a:rPr>
              <a:t>高位</a:t>
            </a:r>
            <a:r>
              <a:rPr lang="zh-CN" altLang="en-US" sz="1600" dirty="0" smtClean="0">
                <a:solidFill>
                  <a:srgbClr val="0070C0"/>
                </a:solidFill>
              </a:rPr>
              <a:t>水塔</a:t>
            </a:r>
            <a:endParaRPr lang="zh-CN" altLang="en-US" sz="1600" dirty="0">
              <a:solidFill>
                <a:srgbClr val="0070C0"/>
              </a:solidFill>
            </a:endParaRPr>
          </a:p>
        </p:txBody>
      </p:sp>
      <p:sp>
        <p:nvSpPr>
          <p:cNvPr id="10" name="矩形 9"/>
          <p:cNvSpPr/>
          <p:nvPr/>
        </p:nvSpPr>
        <p:spPr>
          <a:xfrm>
            <a:off x="467544" y="742119"/>
            <a:ext cx="8064896"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（四）采用水冷冷却的冶炼炉窑、铸造机（</a:t>
            </a:r>
            <a:r>
              <a:rPr lang="zh-CN" altLang="en-US" sz="1600" dirty="0">
                <a:solidFill>
                  <a:srgbClr val="FF0000"/>
                </a:solidFill>
              </a:rPr>
              <a:t>铝加工深井铸造工艺的结晶器除外</a:t>
            </a:r>
            <a:r>
              <a:rPr lang="zh-CN" altLang="en-US" sz="1600" dirty="0"/>
              <a:t>）、加热炉未设置应急</a:t>
            </a:r>
            <a:r>
              <a:rPr lang="zh-CN" altLang="en-US" sz="1600" dirty="0" smtClean="0"/>
              <a:t>水源</a:t>
            </a:r>
            <a:endParaRPr lang="zh-CN" altLang="en-US" sz="1600" dirty="0"/>
          </a:p>
        </p:txBody>
      </p:sp>
      <p:sp>
        <p:nvSpPr>
          <p:cNvPr id="3" name="矩形 2"/>
          <p:cNvSpPr/>
          <p:nvPr/>
        </p:nvSpPr>
        <p:spPr>
          <a:xfrm>
            <a:off x="467544" y="2503727"/>
            <a:ext cx="8064896" cy="738664"/>
          </a:xfrm>
          <a:prstGeom prst="rect">
            <a:avLst/>
          </a:prstGeom>
        </p:spPr>
        <p:txBody>
          <a:bodyPr wrap="square">
            <a:spAutoFit/>
          </a:bodyPr>
          <a:lstStyle/>
          <a:p>
            <a:pPr indent="447675"/>
            <a:r>
              <a:rPr lang="zh-CN" altLang="en-US" sz="1400" b="1" dirty="0">
                <a:latin typeface="+mn-ea"/>
              </a:rPr>
              <a:t>注</a:t>
            </a:r>
            <a:r>
              <a:rPr lang="zh-CN" altLang="en-US" sz="1400" dirty="0">
                <a:latin typeface="+mn-ea"/>
              </a:rPr>
              <a:t>：“</a:t>
            </a:r>
            <a:r>
              <a:rPr lang="zh-CN" altLang="en-US" sz="1400" b="1" dirty="0">
                <a:latin typeface="+mn-ea"/>
              </a:rPr>
              <a:t>应急电源</a:t>
            </a:r>
            <a:r>
              <a:rPr lang="zh-CN" altLang="en-US" sz="1400" dirty="0">
                <a:latin typeface="+mn-ea"/>
              </a:rPr>
              <a:t>”是指双回路供电、</a:t>
            </a:r>
            <a:r>
              <a:rPr lang="zh-CN" altLang="en-US" sz="1400" dirty="0" smtClean="0">
                <a:latin typeface="+mn-ea"/>
              </a:rPr>
              <a:t>UPS电源</a:t>
            </a:r>
            <a:r>
              <a:rPr lang="zh-CN" altLang="en-US" sz="1400" dirty="0">
                <a:latin typeface="+mn-ea"/>
              </a:rPr>
              <a:t>、可自动转换的柴油发电机，或者其他具有同等级应急功能的动力源；高位水塔（箱、池）等通过重力自流作用实现应急供水的设施，不涉及应急电源（有色企业下同</a:t>
            </a:r>
            <a:r>
              <a:rPr lang="zh-CN" altLang="en-US" sz="1400" dirty="0" smtClean="0">
                <a:latin typeface="+mn-ea"/>
              </a:rPr>
              <a:t>）。</a:t>
            </a:r>
            <a:endParaRPr lang="zh-CN" altLang="en-US" sz="1400" dirty="0">
              <a:latin typeface="+mn-ea"/>
            </a:endParaRPr>
          </a:p>
        </p:txBody>
      </p:sp>
      <p:pic>
        <p:nvPicPr>
          <p:cNvPr id="5" name="图片 4"/>
          <p:cNvPicPr>
            <a:picLocks noChangeAspect="1"/>
          </p:cNvPicPr>
          <p:nvPr/>
        </p:nvPicPr>
        <p:blipFill>
          <a:blip r:embed="rId3"/>
          <a:stretch>
            <a:fillRect/>
          </a:stretch>
        </p:blipFill>
        <p:spPr>
          <a:xfrm>
            <a:off x="2442943" y="2996821"/>
            <a:ext cx="1398429" cy="1800000"/>
          </a:xfrm>
          <a:prstGeom prst="rect">
            <a:avLst/>
          </a:prstGeom>
        </p:spPr>
      </p:pic>
      <p:pic>
        <p:nvPicPr>
          <p:cNvPr id="7" name="图片 6"/>
          <p:cNvPicPr>
            <a:picLocks noChangeAspect="1"/>
          </p:cNvPicPr>
          <p:nvPr/>
        </p:nvPicPr>
        <p:blipFill>
          <a:blip r:embed="rId4"/>
          <a:stretch>
            <a:fillRect/>
          </a:stretch>
        </p:blipFill>
        <p:spPr>
          <a:xfrm>
            <a:off x="3976631" y="2996821"/>
            <a:ext cx="1730728" cy="1800000"/>
          </a:xfrm>
          <a:prstGeom prst="rect">
            <a:avLst/>
          </a:prstGeom>
        </p:spPr>
      </p:pic>
      <p:pic>
        <p:nvPicPr>
          <p:cNvPr id="12" name="图片 11"/>
          <p:cNvPicPr>
            <a:picLocks noChangeAspect="1"/>
          </p:cNvPicPr>
          <p:nvPr/>
        </p:nvPicPr>
        <p:blipFill>
          <a:blip r:embed="rId5"/>
          <a:stretch>
            <a:fillRect/>
          </a:stretch>
        </p:blipFill>
        <p:spPr>
          <a:xfrm>
            <a:off x="6428316" y="3007816"/>
            <a:ext cx="1730728" cy="1800000"/>
          </a:xfrm>
          <a:prstGeom prst="rect">
            <a:avLst/>
          </a:prstGeom>
        </p:spPr>
      </p:pic>
      <p:pic>
        <p:nvPicPr>
          <p:cNvPr id="13" name="图片 12"/>
          <p:cNvPicPr>
            <a:picLocks noChangeAspect="1"/>
          </p:cNvPicPr>
          <p:nvPr/>
        </p:nvPicPr>
        <p:blipFill>
          <a:blip r:embed="rId6"/>
          <a:stretch>
            <a:fillRect/>
          </a:stretch>
        </p:blipFill>
        <p:spPr>
          <a:xfrm>
            <a:off x="6483068" y="3100501"/>
            <a:ext cx="357750" cy="357333"/>
          </a:xfrm>
          <a:prstGeom prst="rect">
            <a:avLst/>
          </a:prstGeom>
        </p:spPr>
      </p:pic>
      <p:pic>
        <p:nvPicPr>
          <p:cNvPr id="14" name="图片 13"/>
          <p:cNvPicPr>
            <a:picLocks noChangeAspect="1"/>
          </p:cNvPicPr>
          <p:nvPr/>
        </p:nvPicPr>
        <p:blipFill>
          <a:blip r:embed="rId6"/>
          <a:stretch>
            <a:fillRect/>
          </a:stretch>
        </p:blipFill>
        <p:spPr>
          <a:xfrm>
            <a:off x="4018735" y="3007816"/>
            <a:ext cx="357750" cy="357333"/>
          </a:xfrm>
          <a:prstGeom prst="rect">
            <a:avLst/>
          </a:prstGeom>
        </p:spPr>
      </p:pic>
      <p:pic>
        <p:nvPicPr>
          <p:cNvPr id="15" name="图片 14"/>
          <p:cNvPicPr>
            <a:picLocks noChangeAspect="1"/>
          </p:cNvPicPr>
          <p:nvPr/>
        </p:nvPicPr>
        <p:blipFill>
          <a:blip r:embed="rId6"/>
          <a:stretch>
            <a:fillRect/>
          </a:stretch>
        </p:blipFill>
        <p:spPr>
          <a:xfrm>
            <a:off x="2508986" y="3050055"/>
            <a:ext cx="357750" cy="357333"/>
          </a:xfrm>
          <a:prstGeom prst="rect">
            <a:avLst/>
          </a:prstGeom>
        </p:spPr>
      </p:pic>
      <p:sp>
        <p:nvSpPr>
          <p:cNvPr id="17" name="文本框 16"/>
          <p:cNvSpPr txBox="1"/>
          <p:nvPr/>
        </p:nvSpPr>
        <p:spPr>
          <a:xfrm>
            <a:off x="5782049" y="3358212"/>
            <a:ext cx="358772" cy="1077218"/>
          </a:xfrm>
          <a:prstGeom prst="rect">
            <a:avLst/>
          </a:prstGeom>
          <a:solidFill>
            <a:schemeClr val="accent2"/>
          </a:solidFill>
        </p:spPr>
        <p:txBody>
          <a:bodyPr wrap="square">
            <a:spAutoFit/>
          </a:bodyPr>
          <a:lstStyle/>
          <a:p>
            <a:r>
              <a:rPr lang="zh-CN" altLang="en-US" sz="1600" dirty="0" smtClean="0">
                <a:solidFill>
                  <a:srgbClr val="0070C0"/>
                </a:solidFill>
              </a:rPr>
              <a:t>应急水池</a:t>
            </a:r>
            <a:endParaRPr lang="zh-CN" altLang="en-US" sz="1600" dirty="0">
              <a:solidFill>
                <a:srgbClr val="0070C0"/>
              </a:solidFill>
            </a:endParaRPr>
          </a:p>
        </p:txBody>
      </p:sp>
      <p:sp>
        <p:nvSpPr>
          <p:cNvPr id="18" name="文本框 17"/>
          <p:cNvSpPr txBox="1"/>
          <p:nvPr/>
        </p:nvSpPr>
        <p:spPr>
          <a:xfrm>
            <a:off x="8213796" y="3369207"/>
            <a:ext cx="413078" cy="1077218"/>
          </a:xfrm>
          <a:prstGeom prst="rect">
            <a:avLst/>
          </a:prstGeom>
          <a:solidFill>
            <a:schemeClr val="accent2"/>
          </a:solidFill>
        </p:spPr>
        <p:txBody>
          <a:bodyPr wrap="square">
            <a:spAutoFit/>
          </a:bodyPr>
          <a:lstStyle/>
          <a:p>
            <a:r>
              <a:rPr lang="zh-CN" altLang="en-US" sz="1600" dirty="0" smtClean="0">
                <a:solidFill>
                  <a:srgbClr val="0070C0"/>
                </a:solidFill>
              </a:rPr>
              <a:t>应急电源</a:t>
            </a:r>
            <a:endParaRPr lang="zh-CN" altLang="en-US" sz="1600" dirty="0">
              <a:solidFill>
                <a:srgbClr val="0070C0"/>
              </a:solidFill>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5" name="文本框 4"/>
          <p:cNvSpPr txBox="1"/>
          <p:nvPr/>
        </p:nvSpPr>
        <p:spPr>
          <a:xfrm>
            <a:off x="464478" y="1424348"/>
            <a:ext cx="8208912" cy="666849"/>
          </a:xfrm>
          <a:prstGeom prst="rect">
            <a:avLst/>
          </a:prstGeom>
          <a:noFill/>
        </p:spPr>
        <p:txBody>
          <a:bodyPr wrap="square">
            <a:spAutoFit/>
          </a:bodyPr>
          <a:lstStyle/>
          <a:p>
            <a:pPr indent="406400" algn="just">
              <a:lnSpc>
                <a:spcPts val="2800"/>
              </a:lnSpc>
            </a:pPr>
            <a:r>
              <a:rPr lang="zh-CN" altLang="en-US" sz="1600" b="1" dirty="0">
                <a:solidFill>
                  <a:srgbClr val="002060"/>
                </a:solidFill>
                <a:latin typeface="+mn-ea"/>
                <a:cs typeface="Times New Roman" panose="02020603050405020304" charset="0"/>
              </a:rPr>
              <a:t>不判定为重大危险源的情形：</a:t>
            </a:r>
            <a:endParaRPr lang="en-US" altLang="zh-CN" sz="1600" b="1" dirty="0">
              <a:solidFill>
                <a:srgbClr val="002060"/>
              </a:solidFill>
              <a:latin typeface="+mn-ea"/>
              <a:cs typeface="Times New Roman" panose="02020603050405020304" charset="0"/>
            </a:endParaRPr>
          </a:p>
          <a:p>
            <a:r>
              <a:rPr lang="zh-CN" altLang="en-US" sz="1400" dirty="0" smtClean="0">
                <a:latin typeface="+mn-ea"/>
              </a:rPr>
              <a:t>       </a:t>
            </a:r>
            <a:r>
              <a:rPr lang="zh-CN" altLang="en-US" sz="1400" dirty="0">
                <a:latin typeface="+mn-ea"/>
              </a:rPr>
              <a:t>铝加工深井铸造工艺的结晶器未设置应急供水设施，或者</a:t>
            </a:r>
            <a:r>
              <a:rPr lang="zh-CN" altLang="en-US" sz="1400" dirty="0" smtClean="0">
                <a:latin typeface="+mn-ea"/>
              </a:rPr>
              <a:t>应急供水</a:t>
            </a:r>
            <a:r>
              <a:rPr lang="zh-CN" altLang="en-US" sz="1400" dirty="0">
                <a:latin typeface="+mn-ea"/>
              </a:rPr>
              <a:t>设施未设置应急电源。</a:t>
            </a:r>
          </a:p>
        </p:txBody>
      </p:sp>
      <p:sp>
        <p:nvSpPr>
          <p:cNvPr id="12" name="文本框 11"/>
          <p:cNvSpPr txBox="1"/>
          <p:nvPr/>
        </p:nvSpPr>
        <p:spPr>
          <a:xfrm>
            <a:off x="3599892" y="4227934"/>
            <a:ext cx="1512168" cy="338554"/>
          </a:xfrm>
          <a:prstGeom prst="rect">
            <a:avLst/>
          </a:prstGeom>
          <a:noFill/>
        </p:spPr>
        <p:txBody>
          <a:bodyPr wrap="square">
            <a:spAutoFit/>
          </a:bodyPr>
          <a:lstStyle/>
          <a:p>
            <a:pPr algn="ctr"/>
            <a:r>
              <a:rPr lang="zh-CN" altLang="en-US" sz="1600" dirty="0">
                <a:solidFill>
                  <a:srgbClr val="0070C0"/>
                </a:solidFill>
              </a:rPr>
              <a:t>深井铸造系统</a:t>
            </a:r>
          </a:p>
        </p:txBody>
      </p:sp>
      <p:sp>
        <p:nvSpPr>
          <p:cNvPr id="9" name="矩形 8"/>
          <p:cNvSpPr/>
          <p:nvPr/>
        </p:nvSpPr>
        <p:spPr>
          <a:xfrm>
            <a:off x="467544" y="742119"/>
            <a:ext cx="8064896"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（四）采用水冷冷却的冶炼炉窑、铸造机（</a:t>
            </a:r>
            <a:r>
              <a:rPr lang="zh-CN" altLang="en-US" sz="1600" dirty="0">
                <a:solidFill>
                  <a:srgbClr val="FF0000"/>
                </a:solidFill>
              </a:rPr>
              <a:t>铝加工深井铸造工艺的结晶器除外</a:t>
            </a:r>
            <a:r>
              <a:rPr lang="zh-CN" altLang="en-US" sz="1600" dirty="0"/>
              <a:t>）、加热炉未设置应急</a:t>
            </a:r>
            <a:r>
              <a:rPr lang="zh-CN" altLang="en-US" sz="1600" dirty="0" smtClean="0"/>
              <a:t>水源</a:t>
            </a:r>
            <a:endParaRPr lang="zh-CN" altLang="en-US" sz="1600" dirty="0"/>
          </a:p>
        </p:txBody>
      </p:sp>
      <p:pic>
        <p:nvPicPr>
          <p:cNvPr id="3" name="图片 2"/>
          <p:cNvPicPr>
            <a:picLocks noChangeAspect="1"/>
          </p:cNvPicPr>
          <p:nvPr/>
        </p:nvPicPr>
        <p:blipFill>
          <a:blip r:embed="rId3"/>
          <a:stretch>
            <a:fillRect/>
          </a:stretch>
        </p:blipFill>
        <p:spPr>
          <a:xfrm>
            <a:off x="1475656" y="2204634"/>
            <a:ext cx="2705854" cy="1800000"/>
          </a:xfrm>
          <a:prstGeom prst="rect">
            <a:avLst/>
          </a:prstGeom>
        </p:spPr>
      </p:pic>
      <p:pic>
        <p:nvPicPr>
          <p:cNvPr id="4" name="图片 3"/>
          <p:cNvPicPr>
            <a:picLocks noChangeAspect="1"/>
          </p:cNvPicPr>
          <p:nvPr/>
        </p:nvPicPr>
        <p:blipFill>
          <a:blip r:embed="rId4"/>
          <a:stretch>
            <a:fillRect/>
          </a:stretch>
        </p:blipFill>
        <p:spPr>
          <a:xfrm>
            <a:off x="4355976" y="2204634"/>
            <a:ext cx="2441868" cy="1800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9" name="文本框 8"/>
          <p:cNvSpPr txBox="1"/>
          <p:nvPr/>
        </p:nvSpPr>
        <p:spPr>
          <a:xfrm>
            <a:off x="467544" y="1629392"/>
            <a:ext cx="8064896"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cs typeface="+mn-cs"/>
              </a:rPr>
              <a:t>（</a:t>
            </a:r>
            <a:r>
              <a:rPr lang="en-US" altLang="zh-CN" sz="1400" b="0" dirty="0">
                <a:solidFill>
                  <a:schemeClr val="tx1"/>
                </a:solidFill>
                <a:cs typeface="+mn-cs"/>
              </a:rPr>
              <a:t>1</a:t>
            </a:r>
            <a:r>
              <a:rPr lang="zh-CN" altLang="en-US" sz="1400" b="0" dirty="0">
                <a:solidFill>
                  <a:schemeClr val="tx1"/>
                </a:solidFill>
                <a:cs typeface="+mn-cs"/>
              </a:rPr>
              <a:t>）熔融金属冶炼、熔炼、精炼炉窑闭路循环水冷元件未设置出水温度、进出水流量差监测报警装置。</a:t>
            </a:r>
          </a:p>
        </p:txBody>
      </p:sp>
      <p:sp>
        <p:nvSpPr>
          <p:cNvPr id="13" name="文本框 12"/>
          <p:cNvSpPr txBox="1"/>
          <p:nvPr/>
        </p:nvSpPr>
        <p:spPr>
          <a:xfrm>
            <a:off x="1639691" y="4380205"/>
            <a:ext cx="1829810" cy="338554"/>
          </a:xfrm>
          <a:prstGeom prst="rect">
            <a:avLst/>
          </a:prstGeom>
          <a:noFill/>
        </p:spPr>
        <p:txBody>
          <a:bodyPr wrap="square">
            <a:spAutoFit/>
          </a:bodyPr>
          <a:lstStyle/>
          <a:p>
            <a:r>
              <a:rPr lang="zh-CN" altLang="en-US" sz="1600" dirty="0">
                <a:solidFill>
                  <a:srgbClr val="0070C0"/>
                </a:solidFill>
              </a:rPr>
              <a:t>进出水流量差监测</a:t>
            </a:r>
          </a:p>
        </p:txBody>
      </p:sp>
      <p:sp>
        <p:nvSpPr>
          <p:cNvPr id="11" name="矩形 10"/>
          <p:cNvSpPr/>
          <p:nvPr/>
        </p:nvSpPr>
        <p:spPr>
          <a:xfrm>
            <a:off x="467544" y="742119"/>
            <a:ext cx="8064896" cy="88727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（五）熔融金属冶炼炉窑的闭路循环水冷元件未设置出水温度、进出水流量差监测报警装置，或者开路水冷元件未设置进水流量、压力监测报警装置，或者未监测开路水冷元件出水</a:t>
            </a:r>
            <a:r>
              <a:rPr lang="zh-CN" altLang="en-US" sz="1600" dirty="0" smtClean="0"/>
              <a:t>温度</a:t>
            </a:r>
            <a:endParaRPr lang="zh-CN" altLang="en-US" sz="1600" dirty="0"/>
          </a:p>
        </p:txBody>
      </p:sp>
      <p:pic>
        <p:nvPicPr>
          <p:cNvPr id="3" name="图片 2"/>
          <p:cNvPicPr>
            <a:picLocks noChangeAspect="1"/>
          </p:cNvPicPr>
          <p:nvPr/>
        </p:nvPicPr>
        <p:blipFill>
          <a:blip r:embed="rId3"/>
          <a:stretch>
            <a:fillRect/>
          </a:stretch>
        </p:blipFill>
        <p:spPr>
          <a:xfrm>
            <a:off x="827584" y="2516665"/>
            <a:ext cx="3454024" cy="1800000"/>
          </a:xfrm>
          <a:prstGeom prst="rect">
            <a:avLst/>
          </a:prstGeom>
        </p:spPr>
      </p:pic>
      <p:pic>
        <p:nvPicPr>
          <p:cNvPr id="4" name="图片 3"/>
          <p:cNvPicPr>
            <a:picLocks noChangeAspect="1"/>
          </p:cNvPicPr>
          <p:nvPr/>
        </p:nvPicPr>
        <p:blipFill>
          <a:blip r:embed="rId4"/>
          <a:stretch>
            <a:fillRect/>
          </a:stretch>
        </p:blipFill>
        <p:spPr>
          <a:xfrm>
            <a:off x="4427984" y="2516665"/>
            <a:ext cx="3779403" cy="1800000"/>
          </a:xfrm>
          <a:prstGeom prst="rect">
            <a:avLst/>
          </a:prstGeom>
        </p:spPr>
      </p:pic>
      <p:sp>
        <p:nvSpPr>
          <p:cNvPr id="12" name="文本框 11"/>
          <p:cNvSpPr txBox="1"/>
          <p:nvPr/>
        </p:nvSpPr>
        <p:spPr>
          <a:xfrm>
            <a:off x="5597605" y="4380205"/>
            <a:ext cx="1440160" cy="338554"/>
          </a:xfrm>
          <a:prstGeom prst="rect">
            <a:avLst/>
          </a:prstGeom>
          <a:noFill/>
        </p:spPr>
        <p:txBody>
          <a:bodyPr wrap="square">
            <a:spAutoFit/>
          </a:bodyPr>
          <a:lstStyle/>
          <a:p>
            <a:r>
              <a:rPr lang="zh-CN" altLang="en-US" sz="1600" dirty="0">
                <a:solidFill>
                  <a:srgbClr val="0070C0"/>
                </a:solidFill>
              </a:rPr>
              <a:t>出水温度监测</a:t>
            </a:r>
          </a:p>
        </p:txBody>
      </p:sp>
      <p:pic>
        <p:nvPicPr>
          <p:cNvPr id="5" name="图片 4"/>
          <p:cNvPicPr>
            <a:picLocks noChangeAspect="1"/>
          </p:cNvPicPr>
          <p:nvPr/>
        </p:nvPicPr>
        <p:blipFill>
          <a:blip r:embed="rId5"/>
          <a:stretch>
            <a:fillRect/>
          </a:stretch>
        </p:blipFill>
        <p:spPr>
          <a:xfrm>
            <a:off x="4525750" y="2553227"/>
            <a:ext cx="357750" cy="357333"/>
          </a:xfrm>
          <a:prstGeom prst="rect">
            <a:avLst/>
          </a:prstGeom>
        </p:spPr>
      </p:pic>
      <p:pic>
        <p:nvPicPr>
          <p:cNvPr id="6" name="图片 5"/>
          <p:cNvPicPr>
            <a:picLocks noChangeAspect="1"/>
          </p:cNvPicPr>
          <p:nvPr/>
        </p:nvPicPr>
        <p:blipFill>
          <a:blip r:embed="rId5"/>
          <a:stretch>
            <a:fillRect/>
          </a:stretch>
        </p:blipFill>
        <p:spPr>
          <a:xfrm>
            <a:off x="935184" y="2543199"/>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201952"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判定标准修订背景二</a:t>
            </a:r>
          </a:p>
        </p:txBody>
      </p:sp>
      <p:sp>
        <p:nvSpPr>
          <p:cNvPr id="3" name="TextBox 3"/>
          <p:cNvSpPr txBox="1"/>
          <p:nvPr/>
        </p:nvSpPr>
        <p:spPr>
          <a:xfrm>
            <a:off x="179513" y="843558"/>
            <a:ext cx="8784975" cy="3000821"/>
          </a:xfrm>
          <a:prstGeom prst="rect">
            <a:avLst/>
          </a:prstGeom>
          <a:noFill/>
        </p:spPr>
        <p:txBody>
          <a:bodyPr wrap="square" rtlCol="0">
            <a:spAutoFit/>
          </a:bodyPr>
          <a:lstStyle/>
          <a:p>
            <a:pPr indent="457200" algn="just">
              <a:lnSpc>
                <a:spcPct val="150000"/>
              </a:lnSpc>
            </a:pPr>
            <a:r>
              <a:rPr lang="zh-CN" altLang="en-US" b="1" dirty="0">
                <a:solidFill>
                  <a:srgbClr val="002060"/>
                </a:solidFill>
              </a:rPr>
              <a:t>三是提升判定标准科学性、实用性和可操作性的需要。</a:t>
            </a:r>
            <a:r>
              <a:rPr lang="zh-CN" altLang="en-US" dirty="0"/>
              <a:t>原有判定标准部分条款存在疑义，生产经营单位和执法部门在执行过程中存在理解不一致的问题，亟需修改明确，统一适用。随着近年来生产经营单位安全生产水平提升和新技术、新设备的运用，原有判定标准中部分重大隐患安全风险程度显著降低或已基本整改完毕，需要对判定标准进行更新。为了确保修订后的重大事故隐患判定标准准确、实用，</a:t>
            </a:r>
            <a:r>
              <a:rPr lang="en-US" altLang="zh-CN" dirty="0"/>
              <a:t>2021</a:t>
            </a:r>
            <a:r>
              <a:rPr lang="zh-CN" altLang="en-US" dirty="0"/>
              <a:t>年</a:t>
            </a:r>
            <a:r>
              <a:rPr lang="en-US" altLang="zh-CN" dirty="0"/>
              <a:t>6</a:t>
            </a:r>
            <a:r>
              <a:rPr lang="zh-CN" altLang="en-US" dirty="0"/>
              <a:t>月至</a:t>
            </a:r>
            <a:r>
              <a:rPr lang="en-US" altLang="zh-CN" dirty="0"/>
              <a:t>2022</a:t>
            </a:r>
            <a:r>
              <a:rPr lang="zh-CN" altLang="en-US" dirty="0"/>
              <a:t>年</a:t>
            </a:r>
            <a:r>
              <a:rPr lang="en-US" altLang="zh-CN" dirty="0"/>
              <a:t>4</a:t>
            </a:r>
            <a:r>
              <a:rPr lang="zh-CN" altLang="en-US" dirty="0"/>
              <a:t>月，应急管理部在工贸行业安全生产专项整治三年行动中，组织部分企业对拟修订的条款进行了试用和论证，并结合实践修订完善。</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9" name="文本框 8"/>
          <p:cNvSpPr txBox="1"/>
          <p:nvPr/>
        </p:nvSpPr>
        <p:spPr>
          <a:xfrm>
            <a:off x="467544" y="2291111"/>
            <a:ext cx="8064896" cy="523220"/>
          </a:xfrm>
          <a:prstGeom prst="rect">
            <a:avLst/>
          </a:prstGeom>
          <a:noFill/>
        </p:spPr>
        <p:txBody>
          <a:bodyPr wrap="square">
            <a:spAutoFit/>
          </a:bodyPr>
          <a:lstStyle/>
          <a:p>
            <a:pPr indent="450850"/>
            <a:r>
              <a:rPr lang="zh-CN" altLang="en-US" sz="1400" b="1" dirty="0">
                <a:latin typeface="+mn-ea"/>
              </a:rPr>
              <a:t>注</a:t>
            </a:r>
            <a:r>
              <a:rPr lang="zh-CN" altLang="en-US" sz="1400" dirty="0">
                <a:latin typeface="+mn-ea"/>
              </a:rPr>
              <a:t>：出水温度、进水流量、进出水流量差、压力监测报警装置的设置，可以按熔融金属炉窑不同水冷元件的供水特点分区域、分类别设置，即不是每个水冷元件必须单独设置对应的监测报警装置。</a:t>
            </a:r>
          </a:p>
        </p:txBody>
      </p:sp>
      <p:sp>
        <p:nvSpPr>
          <p:cNvPr id="5" name="文本框 4"/>
          <p:cNvSpPr txBox="1"/>
          <p:nvPr/>
        </p:nvSpPr>
        <p:spPr>
          <a:xfrm>
            <a:off x="780362" y="3481180"/>
            <a:ext cx="920080" cy="584775"/>
          </a:xfrm>
          <a:prstGeom prst="rect">
            <a:avLst/>
          </a:prstGeom>
          <a:noFill/>
        </p:spPr>
        <p:txBody>
          <a:bodyPr wrap="square">
            <a:spAutoFit/>
          </a:bodyPr>
          <a:lstStyle/>
          <a:p>
            <a:pPr algn="ctr"/>
            <a:r>
              <a:rPr lang="zh-CN" altLang="en-US" sz="1600" dirty="0">
                <a:solidFill>
                  <a:srgbClr val="0070C0"/>
                </a:solidFill>
              </a:rPr>
              <a:t>进水压力检测</a:t>
            </a:r>
          </a:p>
        </p:txBody>
      </p:sp>
      <p:sp>
        <p:nvSpPr>
          <p:cNvPr id="10" name="矩形 9"/>
          <p:cNvSpPr/>
          <p:nvPr/>
        </p:nvSpPr>
        <p:spPr>
          <a:xfrm>
            <a:off x="467544" y="742119"/>
            <a:ext cx="8064896" cy="88727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（五）熔融金属冶炼炉窑的闭路循环水冷元件未设置出水温度、进出水流量差监测报警装置，或者开路水冷元件未设置进水流量、压力监测报警装置，或者未监测开路水冷元件出水</a:t>
            </a:r>
            <a:r>
              <a:rPr lang="zh-CN" altLang="en-US" sz="1600" dirty="0" smtClean="0"/>
              <a:t>温度</a:t>
            </a:r>
            <a:endParaRPr lang="zh-CN" altLang="en-US" sz="1600" dirty="0"/>
          </a:p>
        </p:txBody>
      </p:sp>
      <p:sp>
        <p:nvSpPr>
          <p:cNvPr id="11" name="文本框 10"/>
          <p:cNvSpPr txBox="1"/>
          <p:nvPr/>
        </p:nvSpPr>
        <p:spPr>
          <a:xfrm>
            <a:off x="467544" y="1629392"/>
            <a:ext cx="8064896" cy="666849"/>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smtClean="0">
                <a:solidFill>
                  <a:schemeClr val="tx1"/>
                </a:solidFill>
                <a:cs typeface="+mn-cs"/>
              </a:rPr>
              <a:t>（</a:t>
            </a:r>
            <a:r>
              <a:rPr lang="en-US" altLang="zh-CN" sz="1400" b="0" dirty="0">
                <a:solidFill>
                  <a:schemeClr val="tx1"/>
                </a:solidFill>
                <a:cs typeface="+mn-cs"/>
              </a:rPr>
              <a:t>2</a:t>
            </a:r>
            <a:r>
              <a:rPr lang="zh-CN" altLang="en-US" sz="1400" b="0" dirty="0">
                <a:solidFill>
                  <a:schemeClr val="tx1"/>
                </a:solidFill>
                <a:cs typeface="+mn-cs"/>
              </a:rPr>
              <a:t>）熔融金属冶炼、熔炼、精炼炉窑的开路水冷元件未设置进水流量、压力监测报警装置。</a:t>
            </a:r>
            <a:endParaRPr lang="en-US" altLang="zh-CN" sz="1400" b="0" dirty="0">
              <a:solidFill>
                <a:schemeClr val="tx1"/>
              </a:solidFill>
              <a:cs typeface="+mn-cs"/>
            </a:endParaRPr>
          </a:p>
        </p:txBody>
      </p:sp>
      <p:pic>
        <p:nvPicPr>
          <p:cNvPr id="4" name="图片 3"/>
          <p:cNvPicPr>
            <a:picLocks noChangeAspect="1"/>
          </p:cNvPicPr>
          <p:nvPr/>
        </p:nvPicPr>
        <p:blipFill>
          <a:blip r:embed="rId3"/>
          <a:stretch>
            <a:fillRect/>
          </a:stretch>
        </p:blipFill>
        <p:spPr>
          <a:xfrm>
            <a:off x="1727784" y="2999769"/>
            <a:ext cx="2674368" cy="1800000"/>
          </a:xfrm>
          <a:prstGeom prst="rect">
            <a:avLst/>
          </a:prstGeom>
        </p:spPr>
      </p:pic>
      <p:pic>
        <p:nvPicPr>
          <p:cNvPr id="6" name="图片 5"/>
          <p:cNvPicPr>
            <a:picLocks noChangeAspect="1"/>
          </p:cNvPicPr>
          <p:nvPr/>
        </p:nvPicPr>
        <p:blipFill>
          <a:blip r:embed="rId4"/>
          <a:stretch>
            <a:fillRect/>
          </a:stretch>
        </p:blipFill>
        <p:spPr>
          <a:xfrm>
            <a:off x="4427984" y="2999769"/>
            <a:ext cx="3385159" cy="1800000"/>
          </a:xfrm>
          <a:prstGeom prst="rect">
            <a:avLst/>
          </a:prstGeom>
        </p:spPr>
      </p:pic>
      <p:sp>
        <p:nvSpPr>
          <p:cNvPr id="12" name="文本框 11"/>
          <p:cNvSpPr txBox="1"/>
          <p:nvPr/>
        </p:nvSpPr>
        <p:spPr>
          <a:xfrm>
            <a:off x="7840904" y="3607381"/>
            <a:ext cx="893986" cy="584775"/>
          </a:xfrm>
          <a:prstGeom prst="rect">
            <a:avLst/>
          </a:prstGeom>
          <a:noFill/>
        </p:spPr>
        <p:txBody>
          <a:bodyPr wrap="square">
            <a:spAutoFit/>
          </a:bodyPr>
          <a:lstStyle/>
          <a:p>
            <a:r>
              <a:rPr lang="zh-CN" altLang="en-US" sz="1600" dirty="0">
                <a:solidFill>
                  <a:srgbClr val="0070C0"/>
                </a:solidFill>
              </a:rPr>
              <a:t>进水流量检测</a:t>
            </a:r>
          </a:p>
        </p:txBody>
      </p:sp>
      <p:pic>
        <p:nvPicPr>
          <p:cNvPr id="13" name="图片 12"/>
          <p:cNvPicPr>
            <a:picLocks noChangeAspect="1"/>
          </p:cNvPicPr>
          <p:nvPr/>
        </p:nvPicPr>
        <p:blipFill>
          <a:blip r:embed="rId5"/>
          <a:stretch>
            <a:fillRect/>
          </a:stretch>
        </p:blipFill>
        <p:spPr>
          <a:xfrm>
            <a:off x="1816199" y="3032686"/>
            <a:ext cx="357750" cy="357333"/>
          </a:xfrm>
          <a:prstGeom prst="rect">
            <a:avLst/>
          </a:prstGeom>
        </p:spPr>
      </p:pic>
      <p:pic>
        <p:nvPicPr>
          <p:cNvPr id="14" name="图片 13"/>
          <p:cNvPicPr>
            <a:picLocks noChangeAspect="1"/>
          </p:cNvPicPr>
          <p:nvPr/>
        </p:nvPicPr>
        <p:blipFill>
          <a:blip r:embed="rId5"/>
          <a:stretch>
            <a:fillRect/>
          </a:stretch>
        </p:blipFill>
        <p:spPr>
          <a:xfrm>
            <a:off x="4635796" y="3080831"/>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9" name="文本框 8"/>
          <p:cNvSpPr txBox="1"/>
          <p:nvPr/>
        </p:nvSpPr>
        <p:spPr>
          <a:xfrm>
            <a:off x="467544" y="2296241"/>
            <a:ext cx="8064896" cy="523220"/>
          </a:xfrm>
          <a:prstGeom prst="rect">
            <a:avLst/>
          </a:prstGeom>
          <a:noFill/>
        </p:spPr>
        <p:txBody>
          <a:bodyPr wrap="square">
            <a:spAutoFit/>
          </a:bodyPr>
          <a:lstStyle/>
          <a:p>
            <a:pPr indent="450850"/>
            <a:r>
              <a:rPr lang="zh-CN" altLang="en-US" sz="1400" b="1" dirty="0" smtClean="0"/>
              <a:t>注</a:t>
            </a:r>
            <a:r>
              <a:rPr lang="zh-CN" altLang="en-US" sz="1400" dirty="0"/>
              <a:t>：检测方式包括定期手动检测、在线实时监测。企业采取手动方式检测开路水冷元件出水温度时，应按管理制度或操作规程的要求进行检测，检测结果应有书面记录。</a:t>
            </a:r>
          </a:p>
        </p:txBody>
      </p:sp>
      <p:sp>
        <p:nvSpPr>
          <p:cNvPr id="7" name="文本框 6"/>
          <p:cNvSpPr txBox="1"/>
          <p:nvPr/>
        </p:nvSpPr>
        <p:spPr>
          <a:xfrm>
            <a:off x="210350" y="3427072"/>
            <a:ext cx="1037083" cy="584775"/>
          </a:xfrm>
          <a:prstGeom prst="rect">
            <a:avLst/>
          </a:prstGeom>
          <a:noFill/>
        </p:spPr>
        <p:txBody>
          <a:bodyPr wrap="square">
            <a:spAutoFit/>
          </a:bodyPr>
          <a:lstStyle/>
          <a:p>
            <a:r>
              <a:rPr lang="zh-CN" altLang="en-US" sz="1600" dirty="0">
                <a:solidFill>
                  <a:srgbClr val="0070C0"/>
                </a:solidFill>
              </a:rPr>
              <a:t>开路水冷元件装置</a:t>
            </a:r>
          </a:p>
        </p:txBody>
      </p:sp>
      <p:sp>
        <p:nvSpPr>
          <p:cNvPr id="10" name="矩形 9"/>
          <p:cNvSpPr/>
          <p:nvPr/>
        </p:nvSpPr>
        <p:spPr>
          <a:xfrm>
            <a:off x="467544" y="742119"/>
            <a:ext cx="8064896" cy="88727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（五）熔融金属冶炼炉窑的闭路循环水冷元件未设置出水温度、进出水流量差监测报警装置，或者开路水冷元件未设置进水流量、压力监测报警装置，或者未监测开路水冷元件出水</a:t>
            </a:r>
            <a:r>
              <a:rPr lang="zh-CN" altLang="en-US" sz="1600" dirty="0" smtClean="0"/>
              <a:t>温度</a:t>
            </a:r>
            <a:endParaRPr lang="zh-CN" altLang="en-US" sz="1600" dirty="0"/>
          </a:p>
        </p:txBody>
      </p:sp>
      <p:sp>
        <p:nvSpPr>
          <p:cNvPr id="11" name="文本框 10"/>
          <p:cNvSpPr txBox="1"/>
          <p:nvPr/>
        </p:nvSpPr>
        <p:spPr>
          <a:xfrm>
            <a:off x="467544" y="1629392"/>
            <a:ext cx="8064896" cy="666849"/>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cs typeface="+mn-cs"/>
              </a:rPr>
              <a:t>（</a:t>
            </a:r>
            <a:r>
              <a:rPr lang="en-US" altLang="zh-CN" sz="1400" b="0" dirty="0">
                <a:solidFill>
                  <a:schemeClr val="tx1"/>
                </a:solidFill>
                <a:cs typeface="+mn-cs"/>
              </a:rPr>
              <a:t>3</a:t>
            </a:r>
            <a:r>
              <a:rPr lang="zh-CN" altLang="en-US" sz="1400" b="0" dirty="0">
                <a:solidFill>
                  <a:schemeClr val="tx1"/>
                </a:solidFill>
                <a:cs typeface="+mn-cs"/>
              </a:rPr>
              <a:t>）未对熔融金属冶炼、熔炼、精炼炉窑的开路水冷元件出水温度进行检测。 </a:t>
            </a:r>
            <a:endParaRPr lang="en-US" altLang="zh-CN" sz="1400" b="0" dirty="0">
              <a:solidFill>
                <a:schemeClr val="tx1"/>
              </a:solidFill>
              <a:cs typeface="+mn-cs"/>
            </a:endParaRPr>
          </a:p>
        </p:txBody>
      </p:sp>
      <p:pic>
        <p:nvPicPr>
          <p:cNvPr id="3" name="图片 2"/>
          <p:cNvPicPr>
            <a:picLocks noChangeAspect="1"/>
          </p:cNvPicPr>
          <p:nvPr/>
        </p:nvPicPr>
        <p:blipFill>
          <a:blip r:embed="rId3"/>
          <a:stretch>
            <a:fillRect/>
          </a:stretch>
        </p:blipFill>
        <p:spPr>
          <a:xfrm>
            <a:off x="1346430" y="2819461"/>
            <a:ext cx="3198581" cy="1800000"/>
          </a:xfrm>
          <a:prstGeom prst="rect">
            <a:avLst/>
          </a:prstGeom>
        </p:spPr>
      </p:pic>
      <p:pic>
        <p:nvPicPr>
          <p:cNvPr id="5" name="图片 4"/>
          <p:cNvPicPr>
            <a:picLocks noChangeAspect="1"/>
          </p:cNvPicPr>
          <p:nvPr/>
        </p:nvPicPr>
        <p:blipFill>
          <a:blip r:embed="rId4"/>
          <a:stretch>
            <a:fillRect/>
          </a:stretch>
        </p:blipFill>
        <p:spPr>
          <a:xfrm>
            <a:off x="4644008" y="2819461"/>
            <a:ext cx="3048930" cy="1800000"/>
          </a:xfrm>
          <a:prstGeom prst="rect">
            <a:avLst/>
          </a:prstGeom>
        </p:spPr>
      </p:pic>
      <p:sp>
        <p:nvSpPr>
          <p:cNvPr id="12" name="文本框 11"/>
          <p:cNvSpPr txBox="1"/>
          <p:nvPr/>
        </p:nvSpPr>
        <p:spPr>
          <a:xfrm>
            <a:off x="7759955" y="3427073"/>
            <a:ext cx="1080120" cy="584775"/>
          </a:xfrm>
          <a:prstGeom prst="rect">
            <a:avLst/>
          </a:prstGeom>
          <a:noFill/>
        </p:spPr>
        <p:txBody>
          <a:bodyPr wrap="square">
            <a:spAutoFit/>
          </a:bodyPr>
          <a:lstStyle/>
          <a:p>
            <a:r>
              <a:rPr lang="zh-CN" altLang="en-US" sz="1600" dirty="0">
                <a:solidFill>
                  <a:srgbClr val="0070C0"/>
                </a:solidFill>
              </a:rPr>
              <a:t>设置进水流量检测</a:t>
            </a:r>
          </a:p>
        </p:txBody>
      </p:sp>
      <p:pic>
        <p:nvPicPr>
          <p:cNvPr id="13" name="图片 12"/>
          <p:cNvPicPr>
            <a:picLocks noChangeAspect="1"/>
          </p:cNvPicPr>
          <p:nvPr/>
        </p:nvPicPr>
        <p:blipFill>
          <a:blip r:embed="rId5"/>
          <a:stretch>
            <a:fillRect/>
          </a:stretch>
        </p:blipFill>
        <p:spPr>
          <a:xfrm>
            <a:off x="1452095" y="2867597"/>
            <a:ext cx="357750" cy="357333"/>
          </a:xfrm>
          <a:prstGeom prst="rect">
            <a:avLst/>
          </a:prstGeom>
        </p:spPr>
      </p:pic>
      <p:pic>
        <p:nvPicPr>
          <p:cNvPr id="14" name="图片 13"/>
          <p:cNvPicPr>
            <a:picLocks noChangeAspect="1"/>
          </p:cNvPicPr>
          <p:nvPr/>
        </p:nvPicPr>
        <p:blipFill>
          <a:blip r:embed="rId5"/>
          <a:stretch>
            <a:fillRect/>
          </a:stretch>
        </p:blipFill>
        <p:spPr>
          <a:xfrm>
            <a:off x="4698254" y="2867597"/>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6" name="文本框 5"/>
          <p:cNvSpPr txBox="1"/>
          <p:nvPr/>
        </p:nvSpPr>
        <p:spPr>
          <a:xfrm>
            <a:off x="2879812" y="4310081"/>
            <a:ext cx="3240360" cy="338554"/>
          </a:xfrm>
          <a:prstGeom prst="rect">
            <a:avLst/>
          </a:prstGeom>
          <a:noFill/>
        </p:spPr>
        <p:txBody>
          <a:bodyPr wrap="square">
            <a:spAutoFit/>
          </a:bodyPr>
          <a:lstStyle/>
          <a:p>
            <a:r>
              <a:rPr lang="zh-CN" altLang="en-US" sz="1600" dirty="0">
                <a:solidFill>
                  <a:srgbClr val="0070C0"/>
                </a:solidFill>
              </a:rPr>
              <a:t>冷却水系统安装流量、压力传感器</a:t>
            </a:r>
          </a:p>
        </p:txBody>
      </p:sp>
      <p:sp>
        <p:nvSpPr>
          <p:cNvPr id="10" name="矩形 9"/>
          <p:cNvSpPr/>
          <p:nvPr/>
        </p:nvSpPr>
        <p:spPr>
          <a:xfrm>
            <a:off x="467544" y="742119"/>
            <a:ext cx="8064896" cy="88727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（六）铝加工深井铸造工艺的结晶器冷却水系统未设置进水压力、进水流量监测报警装置，或者监测报警装置未与快速切断阀、紧急排放阀、流槽断开装置联锁，或者监测报警装置未与倾动式浇铸炉控制系统</a:t>
            </a:r>
            <a:r>
              <a:rPr lang="zh-CN" altLang="en-US" sz="1600" dirty="0" smtClean="0"/>
              <a:t>联锁</a:t>
            </a:r>
            <a:endParaRPr lang="zh-CN" altLang="en-US" sz="1600" dirty="0"/>
          </a:p>
        </p:txBody>
      </p:sp>
      <p:sp>
        <p:nvSpPr>
          <p:cNvPr id="11" name="文本框 10"/>
          <p:cNvSpPr txBox="1"/>
          <p:nvPr/>
        </p:nvSpPr>
        <p:spPr>
          <a:xfrm>
            <a:off x="467544" y="1629392"/>
            <a:ext cx="8064896" cy="666849"/>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cs typeface="+mn-cs"/>
              </a:rPr>
              <a:t>（</a:t>
            </a:r>
            <a:r>
              <a:rPr lang="en-US" altLang="zh-CN" sz="1400" b="0" dirty="0">
                <a:solidFill>
                  <a:schemeClr val="tx1"/>
                </a:solidFill>
                <a:cs typeface="+mn-cs"/>
              </a:rPr>
              <a:t>1</a:t>
            </a:r>
            <a:r>
              <a:rPr lang="zh-CN" altLang="en-US" sz="1400" b="0" dirty="0">
                <a:solidFill>
                  <a:schemeClr val="tx1"/>
                </a:solidFill>
                <a:cs typeface="+mn-cs"/>
              </a:rPr>
              <a:t>）结晶器冷却水系统未设置进水压力、进水流量监测报警</a:t>
            </a:r>
            <a:r>
              <a:rPr lang="zh-CN" altLang="en-US" sz="1400" b="0" dirty="0" smtClean="0">
                <a:solidFill>
                  <a:schemeClr val="tx1"/>
                </a:solidFill>
                <a:cs typeface="+mn-cs"/>
              </a:rPr>
              <a:t>装置</a:t>
            </a:r>
            <a:r>
              <a:rPr lang="zh-CN" altLang="en-US" sz="1400" b="0" dirty="0">
                <a:solidFill>
                  <a:schemeClr val="tx1"/>
                </a:solidFill>
                <a:cs typeface="+mn-cs"/>
              </a:rPr>
              <a:t>。</a:t>
            </a:r>
          </a:p>
        </p:txBody>
      </p:sp>
      <p:pic>
        <p:nvPicPr>
          <p:cNvPr id="4" name="图片 3"/>
          <p:cNvPicPr>
            <a:picLocks noChangeAspect="1"/>
          </p:cNvPicPr>
          <p:nvPr/>
        </p:nvPicPr>
        <p:blipFill>
          <a:blip r:embed="rId3"/>
          <a:stretch>
            <a:fillRect/>
          </a:stretch>
        </p:blipFill>
        <p:spPr>
          <a:xfrm>
            <a:off x="2811950" y="2403161"/>
            <a:ext cx="3376084" cy="1800000"/>
          </a:xfrm>
          <a:prstGeom prst="rect">
            <a:avLst/>
          </a:prstGeom>
        </p:spPr>
      </p:pic>
      <p:pic>
        <p:nvPicPr>
          <p:cNvPr id="12" name="图片 11"/>
          <p:cNvPicPr>
            <a:picLocks noChangeAspect="1"/>
          </p:cNvPicPr>
          <p:nvPr/>
        </p:nvPicPr>
        <p:blipFill>
          <a:blip r:embed="rId4"/>
          <a:stretch>
            <a:fillRect/>
          </a:stretch>
        </p:blipFill>
        <p:spPr>
          <a:xfrm>
            <a:off x="2879812" y="2427734"/>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7" name="文本框 6"/>
          <p:cNvSpPr txBox="1"/>
          <p:nvPr/>
        </p:nvSpPr>
        <p:spPr>
          <a:xfrm>
            <a:off x="1900853" y="4372788"/>
            <a:ext cx="2647872" cy="338554"/>
          </a:xfrm>
          <a:prstGeom prst="rect">
            <a:avLst/>
          </a:prstGeom>
          <a:noFill/>
        </p:spPr>
        <p:txBody>
          <a:bodyPr wrap="square">
            <a:spAutoFit/>
          </a:bodyPr>
          <a:lstStyle/>
          <a:p>
            <a:r>
              <a:rPr lang="zh-CN" altLang="en-US" sz="1600" dirty="0">
                <a:solidFill>
                  <a:srgbClr val="0070C0"/>
                </a:solidFill>
              </a:rPr>
              <a:t>设置紧急切断和紧急排放</a:t>
            </a:r>
            <a:r>
              <a:rPr lang="zh-CN" altLang="en-US" sz="1600" dirty="0" smtClean="0">
                <a:solidFill>
                  <a:srgbClr val="0070C0"/>
                </a:solidFill>
              </a:rPr>
              <a:t>阀</a:t>
            </a:r>
            <a:endParaRPr lang="zh-CN" altLang="en-US" sz="1600" dirty="0">
              <a:solidFill>
                <a:srgbClr val="0070C0"/>
              </a:solidFill>
            </a:endParaRPr>
          </a:p>
        </p:txBody>
      </p:sp>
      <p:sp>
        <p:nvSpPr>
          <p:cNvPr id="10" name="矩形 9"/>
          <p:cNvSpPr/>
          <p:nvPr/>
        </p:nvSpPr>
        <p:spPr>
          <a:xfrm>
            <a:off x="467544" y="742119"/>
            <a:ext cx="8064896" cy="88727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（六）铝加工深井铸造工艺的结晶器冷却水系统未设置进水压力、进水流量监测报警装置，或者监测报警装置未与快速切断阀、紧急排放阀、流槽断开装置联锁，或者监测报警装置未与倾动式浇铸炉控制系统</a:t>
            </a:r>
            <a:r>
              <a:rPr lang="zh-CN" altLang="en-US" sz="1600" dirty="0" smtClean="0"/>
              <a:t>联锁</a:t>
            </a:r>
            <a:endParaRPr lang="zh-CN" altLang="en-US" sz="1600" dirty="0"/>
          </a:p>
        </p:txBody>
      </p:sp>
      <p:sp>
        <p:nvSpPr>
          <p:cNvPr id="11" name="文本框 10"/>
          <p:cNvSpPr txBox="1"/>
          <p:nvPr/>
        </p:nvSpPr>
        <p:spPr>
          <a:xfrm>
            <a:off x="467544" y="1629392"/>
            <a:ext cx="8064896"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cs typeface="+mn-cs"/>
              </a:rPr>
              <a:t>（</a:t>
            </a:r>
            <a:r>
              <a:rPr lang="en-US" altLang="zh-CN" sz="1400" b="0" dirty="0">
                <a:solidFill>
                  <a:schemeClr val="tx1"/>
                </a:solidFill>
                <a:cs typeface="+mn-cs"/>
              </a:rPr>
              <a:t>2</a:t>
            </a:r>
            <a:r>
              <a:rPr lang="zh-CN" altLang="en-US" sz="1400" b="0" dirty="0">
                <a:solidFill>
                  <a:schemeClr val="tx1"/>
                </a:solidFill>
                <a:cs typeface="+mn-cs"/>
              </a:rPr>
              <a:t>）结晶器冷却水进水压力、进水流量监测报警信号，未与快速切断阀或者紧急排放阀联锁。</a:t>
            </a:r>
          </a:p>
          <a:p>
            <a:pPr>
              <a:lnSpc>
                <a:spcPct val="100000"/>
              </a:lnSpc>
            </a:pPr>
            <a:r>
              <a:rPr lang="zh-CN" altLang="en-US" sz="1400" b="0" dirty="0">
                <a:solidFill>
                  <a:schemeClr val="tx1"/>
                </a:solidFill>
                <a:cs typeface="+mn-cs"/>
              </a:rPr>
              <a:t>（</a:t>
            </a:r>
            <a:r>
              <a:rPr lang="en-US" altLang="zh-CN" sz="1400" b="0" dirty="0">
                <a:solidFill>
                  <a:schemeClr val="tx1"/>
                </a:solidFill>
                <a:cs typeface="+mn-cs"/>
              </a:rPr>
              <a:t>3</a:t>
            </a:r>
            <a:r>
              <a:rPr lang="zh-CN" altLang="en-US" sz="1400" b="0" dirty="0">
                <a:solidFill>
                  <a:schemeClr val="tx1"/>
                </a:solidFill>
                <a:cs typeface="+mn-cs"/>
              </a:rPr>
              <a:t>）结晶器冷却水进水压力、进水流量监测报警信号，未与流槽断开装置</a:t>
            </a:r>
            <a:r>
              <a:rPr lang="zh-CN" altLang="en-US" sz="1400" b="0" dirty="0" smtClean="0">
                <a:solidFill>
                  <a:schemeClr val="tx1"/>
                </a:solidFill>
                <a:cs typeface="+mn-cs"/>
              </a:rPr>
              <a:t>联锁。</a:t>
            </a:r>
            <a:endParaRPr lang="zh-CN" altLang="en-US" sz="1400" b="0" dirty="0">
              <a:solidFill>
                <a:schemeClr val="tx1"/>
              </a:solidFill>
              <a:cs typeface="+mn-cs"/>
            </a:endParaRPr>
          </a:p>
        </p:txBody>
      </p:sp>
      <p:pic>
        <p:nvPicPr>
          <p:cNvPr id="3" name="图片 2"/>
          <p:cNvPicPr>
            <a:picLocks noChangeAspect="1"/>
          </p:cNvPicPr>
          <p:nvPr/>
        </p:nvPicPr>
        <p:blipFill>
          <a:blip r:embed="rId3"/>
          <a:stretch>
            <a:fillRect/>
          </a:stretch>
        </p:blipFill>
        <p:spPr>
          <a:xfrm>
            <a:off x="2282892" y="2511685"/>
            <a:ext cx="1883794" cy="1800000"/>
          </a:xfrm>
          <a:prstGeom prst="rect">
            <a:avLst/>
          </a:prstGeom>
        </p:spPr>
      </p:pic>
      <p:pic>
        <p:nvPicPr>
          <p:cNvPr id="5" name="图片 4"/>
          <p:cNvPicPr>
            <a:picLocks noChangeAspect="1"/>
          </p:cNvPicPr>
          <p:nvPr/>
        </p:nvPicPr>
        <p:blipFill>
          <a:blip r:embed="rId4"/>
          <a:stretch>
            <a:fillRect/>
          </a:stretch>
        </p:blipFill>
        <p:spPr>
          <a:xfrm>
            <a:off x="4860032" y="2511685"/>
            <a:ext cx="2410754" cy="1800000"/>
          </a:xfrm>
          <a:prstGeom prst="rect">
            <a:avLst/>
          </a:prstGeom>
        </p:spPr>
      </p:pic>
      <p:pic>
        <p:nvPicPr>
          <p:cNvPr id="12" name="图片 11"/>
          <p:cNvPicPr>
            <a:picLocks noChangeAspect="1"/>
          </p:cNvPicPr>
          <p:nvPr/>
        </p:nvPicPr>
        <p:blipFill>
          <a:blip r:embed="rId5"/>
          <a:stretch>
            <a:fillRect/>
          </a:stretch>
        </p:blipFill>
        <p:spPr>
          <a:xfrm>
            <a:off x="2310924" y="2523320"/>
            <a:ext cx="357750" cy="357333"/>
          </a:xfrm>
          <a:prstGeom prst="rect">
            <a:avLst/>
          </a:prstGeom>
        </p:spPr>
      </p:pic>
      <p:pic>
        <p:nvPicPr>
          <p:cNvPr id="13" name="图片 12"/>
          <p:cNvPicPr>
            <a:picLocks noChangeAspect="1"/>
          </p:cNvPicPr>
          <p:nvPr/>
        </p:nvPicPr>
        <p:blipFill>
          <a:blip r:embed="rId5"/>
          <a:stretch>
            <a:fillRect/>
          </a:stretch>
        </p:blipFill>
        <p:spPr>
          <a:xfrm>
            <a:off x="4932040" y="2589048"/>
            <a:ext cx="357750" cy="357333"/>
          </a:xfrm>
          <a:prstGeom prst="rect">
            <a:avLst/>
          </a:prstGeom>
        </p:spPr>
      </p:pic>
      <p:sp>
        <p:nvSpPr>
          <p:cNvPr id="14" name="文本框 13"/>
          <p:cNvSpPr txBox="1"/>
          <p:nvPr/>
        </p:nvSpPr>
        <p:spPr>
          <a:xfrm>
            <a:off x="5110915" y="4370140"/>
            <a:ext cx="2062522" cy="338554"/>
          </a:xfrm>
          <a:prstGeom prst="rect">
            <a:avLst/>
          </a:prstGeom>
          <a:noFill/>
        </p:spPr>
        <p:txBody>
          <a:bodyPr wrap="square">
            <a:spAutoFit/>
          </a:bodyPr>
          <a:lstStyle/>
          <a:p>
            <a:r>
              <a:rPr lang="zh-CN" altLang="en-US" sz="1600" dirty="0" smtClean="0">
                <a:solidFill>
                  <a:srgbClr val="0070C0"/>
                </a:solidFill>
              </a:rPr>
              <a:t>与</a:t>
            </a:r>
            <a:r>
              <a:rPr lang="zh-CN" altLang="en-US" sz="1600" dirty="0">
                <a:solidFill>
                  <a:srgbClr val="0070C0"/>
                </a:solidFill>
              </a:rPr>
              <a:t>流槽断开装置联锁</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12" name="文本框 11"/>
          <p:cNvSpPr txBox="1"/>
          <p:nvPr/>
        </p:nvSpPr>
        <p:spPr>
          <a:xfrm>
            <a:off x="2635996" y="4451672"/>
            <a:ext cx="4664096" cy="338554"/>
          </a:xfrm>
          <a:prstGeom prst="rect">
            <a:avLst/>
          </a:prstGeom>
          <a:noFill/>
        </p:spPr>
        <p:txBody>
          <a:bodyPr wrap="square">
            <a:spAutoFit/>
          </a:bodyPr>
          <a:lstStyle/>
          <a:p>
            <a:r>
              <a:rPr lang="zh-CN" altLang="en-US" sz="1600" dirty="0">
                <a:solidFill>
                  <a:srgbClr val="0070C0"/>
                </a:solidFill>
              </a:rPr>
              <a:t>结晶器冷却水进水压力、进水流量与倾动系统联锁</a:t>
            </a:r>
          </a:p>
        </p:txBody>
      </p:sp>
      <p:sp>
        <p:nvSpPr>
          <p:cNvPr id="9" name="矩形 8"/>
          <p:cNvSpPr/>
          <p:nvPr/>
        </p:nvSpPr>
        <p:spPr>
          <a:xfrm>
            <a:off x="467544" y="742119"/>
            <a:ext cx="8064896" cy="88727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（六）铝加工深井铸造工艺的结晶器冷却水系统未设置进水压力、进水流量监测报警装置，或者监测报警装置未与快速切断阀、紧急排放阀、流槽断开装置联锁，或者监测报警装置未与倾动式浇铸炉控制系统</a:t>
            </a:r>
            <a:r>
              <a:rPr lang="zh-CN" altLang="en-US" sz="1600" dirty="0" smtClean="0"/>
              <a:t>联锁</a:t>
            </a:r>
            <a:endParaRPr lang="zh-CN" altLang="en-US" sz="1600" dirty="0"/>
          </a:p>
        </p:txBody>
      </p:sp>
      <p:sp>
        <p:nvSpPr>
          <p:cNvPr id="10" name="文本框 9"/>
          <p:cNvSpPr txBox="1"/>
          <p:nvPr/>
        </p:nvSpPr>
        <p:spPr>
          <a:xfrm>
            <a:off x="467544" y="1629392"/>
            <a:ext cx="8064896" cy="666849"/>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cs typeface="+mn-cs"/>
              </a:rPr>
              <a:t>（</a:t>
            </a:r>
            <a:r>
              <a:rPr lang="en-US" altLang="zh-CN" sz="1400" b="0" dirty="0">
                <a:solidFill>
                  <a:schemeClr val="tx1"/>
                </a:solidFill>
                <a:cs typeface="+mn-cs"/>
              </a:rPr>
              <a:t>4</a:t>
            </a:r>
            <a:r>
              <a:rPr lang="zh-CN" altLang="en-US" sz="1400" b="0" dirty="0">
                <a:solidFill>
                  <a:schemeClr val="tx1"/>
                </a:solidFill>
                <a:cs typeface="+mn-cs"/>
              </a:rPr>
              <a:t>）结晶器冷却水进水压力、进水流量监测报警信号，未与倾动式浇铸炉的倾动控制系统联锁。</a:t>
            </a:r>
          </a:p>
        </p:txBody>
      </p:sp>
      <p:pic>
        <p:nvPicPr>
          <p:cNvPr id="3" name="图片 2"/>
          <p:cNvPicPr>
            <a:picLocks noChangeAspect="1"/>
          </p:cNvPicPr>
          <p:nvPr/>
        </p:nvPicPr>
        <p:blipFill>
          <a:blip r:embed="rId3"/>
          <a:stretch>
            <a:fillRect/>
          </a:stretch>
        </p:blipFill>
        <p:spPr>
          <a:xfrm>
            <a:off x="3851236" y="2454098"/>
            <a:ext cx="2376948" cy="1800000"/>
          </a:xfrm>
          <a:prstGeom prst="rect">
            <a:avLst/>
          </a:prstGeom>
        </p:spPr>
      </p:pic>
      <p:pic>
        <p:nvPicPr>
          <p:cNvPr id="11" name="图片 10"/>
          <p:cNvPicPr>
            <a:picLocks noChangeAspect="1"/>
          </p:cNvPicPr>
          <p:nvPr/>
        </p:nvPicPr>
        <p:blipFill>
          <a:blip r:embed="rId4"/>
          <a:stretch>
            <a:fillRect/>
          </a:stretch>
        </p:blipFill>
        <p:spPr>
          <a:xfrm>
            <a:off x="3923928" y="2482792"/>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4" name="文本框 3"/>
          <p:cNvSpPr txBox="1"/>
          <p:nvPr/>
        </p:nvSpPr>
        <p:spPr>
          <a:xfrm>
            <a:off x="467544" y="2086471"/>
            <a:ext cx="7920880" cy="523220"/>
          </a:xfrm>
          <a:prstGeom prst="rect">
            <a:avLst/>
          </a:prstGeom>
          <a:noFill/>
        </p:spPr>
        <p:txBody>
          <a:bodyPr wrap="square">
            <a:spAutoFit/>
          </a:bodyPr>
          <a:lstStyle/>
          <a:p>
            <a:pPr indent="447675"/>
            <a:r>
              <a:rPr lang="zh-CN" altLang="en-US" sz="1400" b="1" dirty="0"/>
              <a:t>注</a:t>
            </a:r>
            <a:r>
              <a:rPr lang="zh-CN" altLang="en-US" sz="1400" dirty="0"/>
              <a:t>：铸造深井的每个结晶器（如扁锭生产，有色企业下同）或者模盘的每一个流道均设有液位监测报警装置，视同该浇铸炉的流槽与模盘（分配流槽）入口连接处，设置有液位监测报警装置。</a:t>
            </a:r>
          </a:p>
        </p:txBody>
      </p:sp>
      <p:sp>
        <p:nvSpPr>
          <p:cNvPr id="10" name="文本框 9"/>
          <p:cNvSpPr txBox="1"/>
          <p:nvPr/>
        </p:nvSpPr>
        <p:spPr>
          <a:xfrm>
            <a:off x="1579605" y="4446594"/>
            <a:ext cx="2232248" cy="338554"/>
          </a:xfrm>
          <a:prstGeom prst="rect">
            <a:avLst/>
          </a:prstGeom>
          <a:noFill/>
        </p:spPr>
        <p:txBody>
          <a:bodyPr wrap="square">
            <a:spAutoFit/>
          </a:bodyPr>
          <a:lstStyle/>
          <a:p>
            <a:r>
              <a:rPr lang="zh-CN" altLang="en-US" sz="1600" dirty="0">
                <a:solidFill>
                  <a:srgbClr val="0070C0"/>
                </a:solidFill>
              </a:rPr>
              <a:t>结晶器安装液位</a:t>
            </a:r>
            <a:r>
              <a:rPr lang="zh-CN" altLang="en-US" sz="1600" dirty="0" smtClean="0">
                <a:solidFill>
                  <a:srgbClr val="0070C0"/>
                </a:solidFill>
              </a:rPr>
              <a:t>传感器</a:t>
            </a:r>
            <a:endParaRPr lang="zh-CN" altLang="en-US" sz="1600" dirty="0">
              <a:solidFill>
                <a:srgbClr val="0070C0"/>
              </a:solidFill>
            </a:endParaRPr>
          </a:p>
        </p:txBody>
      </p:sp>
      <p:sp>
        <p:nvSpPr>
          <p:cNvPr id="9" name="矩形 8"/>
          <p:cNvSpPr/>
          <p:nvPr/>
        </p:nvSpPr>
        <p:spPr>
          <a:xfrm>
            <a:off x="467544" y="742119"/>
            <a:ext cx="8064896"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（七）铝加工深井铸造工艺的浇铸炉铝液出口流槽、流槽与模盘（分配流槽）入口连接处未设置液位监测报警装置，或者</a:t>
            </a:r>
            <a:r>
              <a:rPr lang="zh-CN" altLang="en-US" sz="1600" dirty="0" smtClean="0"/>
              <a:t>固定式浇铸</a:t>
            </a:r>
            <a:r>
              <a:rPr lang="zh-CN" altLang="en-US" sz="1600" dirty="0"/>
              <a:t>炉的铝液出口未设置机械锁紧</a:t>
            </a:r>
            <a:r>
              <a:rPr lang="zh-CN" altLang="en-US" sz="1600" dirty="0" smtClean="0"/>
              <a:t>装置</a:t>
            </a:r>
            <a:endParaRPr lang="zh-CN" altLang="en-US" sz="1600" dirty="0"/>
          </a:p>
        </p:txBody>
      </p:sp>
      <p:sp>
        <p:nvSpPr>
          <p:cNvPr id="11" name="文本框 10"/>
          <p:cNvSpPr txBox="1"/>
          <p:nvPr/>
        </p:nvSpPr>
        <p:spPr>
          <a:xfrm>
            <a:off x="467544" y="1419622"/>
            <a:ext cx="8064896" cy="666849"/>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cs typeface="+mn-cs"/>
              </a:rPr>
              <a:t>（</a:t>
            </a:r>
            <a:r>
              <a:rPr lang="en-US" altLang="zh-CN" sz="1400" b="0" dirty="0">
                <a:solidFill>
                  <a:schemeClr val="tx1"/>
                </a:solidFill>
                <a:cs typeface="+mn-cs"/>
              </a:rPr>
              <a:t>1</a:t>
            </a:r>
            <a:r>
              <a:rPr lang="zh-CN" altLang="en-US" sz="1400" b="0" dirty="0">
                <a:solidFill>
                  <a:schemeClr val="tx1"/>
                </a:solidFill>
                <a:cs typeface="+mn-cs"/>
              </a:rPr>
              <a:t>）浇铸炉铝液出口流槽或者流槽与模盘（分配流槽）入口连接处，未设置液位监测报警装置。</a:t>
            </a:r>
          </a:p>
        </p:txBody>
      </p:sp>
      <p:pic>
        <p:nvPicPr>
          <p:cNvPr id="3" name="图片 2"/>
          <p:cNvPicPr>
            <a:picLocks noChangeAspect="1"/>
          </p:cNvPicPr>
          <p:nvPr/>
        </p:nvPicPr>
        <p:blipFill>
          <a:blip r:embed="rId3"/>
          <a:stretch>
            <a:fillRect/>
          </a:stretch>
        </p:blipFill>
        <p:spPr>
          <a:xfrm>
            <a:off x="1476016" y="2646594"/>
            <a:ext cx="2439426" cy="1800000"/>
          </a:xfrm>
          <a:prstGeom prst="rect">
            <a:avLst/>
          </a:prstGeom>
        </p:spPr>
      </p:pic>
      <p:pic>
        <p:nvPicPr>
          <p:cNvPr id="6" name="图片 5"/>
          <p:cNvPicPr>
            <a:picLocks noChangeAspect="1"/>
          </p:cNvPicPr>
          <p:nvPr/>
        </p:nvPicPr>
        <p:blipFill>
          <a:blip r:embed="rId4"/>
          <a:stretch>
            <a:fillRect/>
          </a:stretch>
        </p:blipFill>
        <p:spPr>
          <a:xfrm>
            <a:off x="4430662" y="2646594"/>
            <a:ext cx="2439426" cy="1800000"/>
          </a:xfrm>
          <a:prstGeom prst="rect">
            <a:avLst/>
          </a:prstGeom>
        </p:spPr>
      </p:pic>
      <p:pic>
        <p:nvPicPr>
          <p:cNvPr id="13" name="图片 12"/>
          <p:cNvPicPr>
            <a:picLocks noChangeAspect="1"/>
          </p:cNvPicPr>
          <p:nvPr/>
        </p:nvPicPr>
        <p:blipFill>
          <a:blip r:embed="rId5"/>
          <a:stretch>
            <a:fillRect/>
          </a:stretch>
        </p:blipFill>
        <p:spPr>
          <a:xfrm>
            <a:off x="1525799" y="2685214"/>
            <a:ext cx="357750" cy="357333"/>
          </a:xfrm>
          <a:prstGeom prst="rect">
            <a:avLst/>
          </a:prstGeom>
        </p:spPr>
      </p:pic>
      <p:pic>
        <p:nvPicPr>
          <p:cNvPr id="14" name="图片 13"/>
          <p:cNvPicPr>
            <a:picLocks noChangeAspect="1"/>
          </p:cNvPicPr>
          <p:nvPr/>
        </p:nvPicPr>
        <p:blipFill>
          <a:blip r:embed="rId5"/>
          <a:stretch>
            <a:fillRect/>
          </a:stretch>
        </p:blipFill>
        <p:spPr>
          <a:xfrm>
            <a:off x="4499992" y="2690754"/>
            <a:ext cx="357750" cy="357333"/>
          </a:xfrm>
          <a:prstGeom prst="rect">
            <a:avLst/>
          </a:prstGeom>
        </p:spPr>
      </p:pic>
      <p:sp>
        <p:nvSpPr>
          <p:cNvPr id="15" name="文本框 14"/>
          <p:cNvSpPr txBox="1"/>
          <p:nvPr/>
        </p:nvSpPr>
        <p:spPr>
          <a:xfrm>
            <a:off x="4678867" y="4446594"/>
            <a:ext cx="2016224" cy="338554"/>
          </a:xfrm>
          <a:prstGeom prst="rect">
            <a:avLst/>
          </a:prstGeom>
          <a:noFill/>
        </p:spPr>
        <p:txBody>
          <a:bodyPr wrap="square">
            <a:spAutoFit/>
          </a:bodyPr>
          <a:lstStyle/>
          <a:p>
            <a:r>
              <a:rPr lang="zh-CN" altLang="en-US" sz="1600" dirty="0" smtClean="0">
                <a:solidFill>
                  <a:srgbClr val="0070C0"/>
                </a:solidFill>
              </a:rPr>
              <a:t>流槽</a:t>
            </a:r>
            <a:r>
              <a:rPr lang="zh-CN" altLang="en-US" sz="1600" dirty="0">
                <a:solidFill>
                  <a:srgbClr val="0070C0"/>
                </a:solidFill>
              </a:rPr>
              <a:t>安装液位传感器</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13" name="文本框 12"/>
          <p:cNvSpPr txBox="1"/>
          <p:nvPr/>
        </p:nvSpPr>
        <p:spPr>
          <a:xfrm>
            <a:off x="3347864" y="4014699"/>
            <a:ext cx="3240360" cy="338554"/>
          </a:xfrm>
          <a:prstGeom prst="rect">
            <a:avLst/>
          </a:prstGeom>
          <a:noFill/>
        </p:spPr>
        <p:txBody>
          <a:bodyPr wrap="square">
            <a:spAutoFit/>
          </a:bodyPr>
          <a:lstStyle/>
          <a:p>
            <a:r>
              <a:rPr lang="zh-CN" altLang="en-US" sz="1600" dirty="0">
                <a:solidFill>
                  <a:srgbClr val="0070C0"/>
                </a:solidFill>
              </a:rPr>
              <a:t>浇铸炉铝液出口设置机械锁紧装置</a:t>
            </a:r>
          </a:p>
        </p:txBody>
      </p:sp>
      <p:sp>
        <p:nvSpPr>
          <p:cNvPr id="10" name="矩形 9"/>
          <p:cNvSpPr/>
          <p:nvPr/>
        </p:nvSpPr>
        <p:spPr>
          <a:xfrm>
            <a:off x="467544" y="742119"/>
            <a:ext cx="8064896"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（七）铝加工深井铸造工艺的浇铸炉铝液出口流槽、流槽与模盘（分配流槽）入口连接处未设置液位监测报警装置，或者</a:t>
            </a:r>
            <a:r>
              <a:rPr lang="zh-CN" altLang="en-US" sz="1600" dirty="0" smtClean="0"/>
              <a:t>固定式浇铸</a:t>
            </a:r>
            <a:r>
              <a:rPr lang="zh-CN" altLang="en-US" sz="1600" dirty="0"/>
              <a:t>炉的铝液出口未设置机械锁紧</a:t>
            </a:r>
            <a:r>
              <a:rPr lang="zh-CN" altLang="en-US" sz="1600" dirty="0" smtClean="0"/>
              <a:t>装置</a:t>
            </a:r>
            <a:endParaRPr lang="zh-CN" altLang="en-US" sz="1600" dirty="0"/>
          </a:p>
        </p:txBody>
      </p:sp>
      <p:sp>
        <p:nvSpPr>
          <p:cNvPr id="12" name="文本框 11"/>
          <p:cNvSpPr txBox="1"/>
          <p:nvPr/>
        </p:nvSpPr>
        <p:spPr>
          <a:xfrm>
            <a:off x="467544" y="1419622"/>
            <a:ext cx="8064896" cy="666849"/>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cs typeface="+mn-cs"/>
              </a:rPr>
              <a:t>（</a:t>
            </a:r>
            <a:r>
              <a:rPr lang="en-US" altLang="zh-CN" sz="1400" b="0" dirty="0">
                <a:solidFill>
                  <a:schemeClr val="tx1"/>
                </a:solidFill>
                <a:cs typeface="+mn-cs"/>
              </a:rPr>
              <a:t>2</a:t>
            </a:r>
            <a:r>
              <a:rPr lang="zh-CN" altLang="en-US" sz="1400" b="0" dirty="0">
                <a:solidFill>
                  <a:schemeClr val="tx1"/>
                </a:solidFill>
                <a:cs typeface="+mn-cs"/>
              </a:rPr>
              <a:t>）固定式浇铸炉的铝液出口，未设置机械锁紧装置。</a:t>
            </a:r>
          </a:p>
        </p:txBody>
      </p:sp>
      <p:pic>
        <p:nvPicPr>
          <p:cNvPr id="15" name="图片 14"/>
          <p:cNvPicPr>
            <a:picLocks noChangeAspect="1"/>
          </p:cNvPicPr>
          <p:nvPr/>
        </p:nvPicPr>
        <p:blipFill>
          <a:blip r:embed="rId3"/>
          <a:stretch>
            <a:fillRect/>
          </a:stretch>
        </p:blipFill>
        <p:spPr>
          <a:xfrm>
            <a:off x="2411760" y="2141357"/>
            <a:ext cx="2402799" cy="1800000"/>
          </a:xfrm>
          <a:prstGeom prst="rect">
            <a:avLst/>
          </a:prstGeom>
        </p:spPr>
      </p:pic>
      <p:pic>
        <p:nvPicPr>
          <p:cNvPr id="16" name="图片 15"/>
          <p:cNvPicPr>
            <a:picLocks noChangeAspect="1"/>
          </p:cNvPicPr>
          <p:nvPr/>
        </p:nvPicPr>
        <p:blipFill>
          <a:blip r:embed="rId4"/>
          <a:stretch>
            <a:fillRect/>
          </a:stretch>
        </p:blipFill>
        <p:spPr>
          <a:xfrm>
            <a:off x="5148064" y="2141357"/>
            <a:ext cx="2410754" cy="1800000"/>
          </a:xfrm>
          <a:prstGeom prst="rect">
            <a:avLst/>
          </a:prstGeom>
        </p:spPr>
      </p:pic>
      <p:pic>
        <p:nvPicPr>
          <p:cNvPr id="17" name="图片 16"/>
          <p:cNvPicPr>
            <a:picLocks noChangeAspect="1"/>
          </p:cNvPicPr>
          <p:nvPr/>
        </p:nvPicPr>
        <p:blipFill>
          <a:blip r:embed="rId5"/>
          <a:stretch>
            <a:fillRect/>
          </a:stretch>
        </p:blipFill>
        <p:spPr>
          <a:xfrm>
            <a:off x="2483768" y="2232019"/>
            <a:ext cx="357750" cy="357333"/>
          </a:xfrm>
          <a:prstGeom prst="rect">
            <a:avLst/>
          </a:prstGeom>
        </p:spPr>
      </p:pic>
      <p:pic>
        <p:nvPicPr>
          <p:cNvPr id="18" name="图片 17"/>
          <p:cNvPicPr>
            <a:picLocks noChangeAspect="1"/>
          </p:cNvPicPr>
          <p:nvPr/>
        </p:nvPicPr>
        <p:blipFill>
          <a:blip r:embed="rId5"/>
          <a:stretch>
            <a:fillRect/>
          </a:stretch>
        </p:blipFill>
        <p:spPr>
          <a:xfrm>
            <a:off x="5220072" y="2232020"/>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11" name="文本框 10"/>
          <p:cNvSpPr txBox="1"/>
          <p:nvPr/>
        </p:nvSpPr>
        <p:spPr>
          <a:xfrm>
            <a:off x="2987824" y="4051954"/>
            <a:ext cx="3498096" cy="338554"/>
          </a:xfrm>
          <a:prstGeom prst="rect">
            <a:avLst/>
          </a:prstGeom>
          <a:noFill/>
        </p:spPr>
        <p:txBody>
          <a:bodyPr wrap="square">
            <a:spAutoFit/>
          </a:bodyPr>
          <a:lstStyle/>
          <a:p>
            <a:r>
              <a:rPr lang="zh-CN" altLang="en-US" sz="1600" dirty="0">
                <a:solidFill>
                  <a:srgbClr val="FF0000"/>
                </a:solidFill>
              </a:rPr>
              <a:t>浇铸炉铝液出口未设置机械锁紧装置</a:t>
            </a:r>
          </a:p>
        </p:txBody>
      </p:sp>
      <p:sp>
        <p:nvSpPr>
          <p:cNvPr id="10" name="矩形 9"/>
          <p:cNvSpPr/>
          <p:nvPr/>
        </p:nvSpPr>
        <p:spPr>
          <a:xfrm>
            <a:off x="467544" y="742119"/>
            <a:ext cx="8064896"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（七）铝加工深井铸造工艺的浇铸炉铝液出口流槽、流槽与模盘（分配流槽）入口连接处未设置液位监测报警装置，或者</a:t>
            </a:r>
            <a:r>
              <a:rPr lang="zh-CN" altLang="en-US" sz="1600" dirty="0" smtClean="0"/>
              <a:t>固定式浇铸</a:t>
            </a:r>
            <a:r>
              <a:rPr lang="zh-CN" altLang="en-US" sz="1600" dirty="0"/>
              <a:t>炉的铝液出口未设置机械锁紧</a:t>
            </a:r>
            <a:r>
              <a:rPr lang="zh-CN" altLang="en-US" sz="1600" dirty="0" smtClean="0"/>
              <a:t>装置</a:t>
            </a:r>
            <a:endParaRPr lang="zh-CN" altLang="en-US" sz="1600" dirty="0"/>
          </a:p>
        </p:txBody>
      </p:sp>
      <p:sp>
        <p:nvSpPr>
          <p:cNvPr id="12" name="文本框 11"/>
          <p:cNvSpPr txBox="1"/>
          <p:nvPr/>
        </p:nvSpPr>
        <p:spPr>
          <a:xfrm>
            <a:off x="467544" y="1419622"/>
            <a:ext cx="8064896" cy="666849"/>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cs typeface="+mn-cs"/>
              </a:rPr>
              <a:t>（</a:t>
            </a:r>
            <a:r>
              <a:rPr lang="en-US" altLang="zh-CN" sz="1400" b="0" dirty="0">
                <a:solidFill>
                  <a:schemeClr val="tx1"/>
                </a:solidFill>
                <a:cs typeface="+mn-cs"/>
              </a:rPr>
              <a:t>2</a:t>
            </a:r>
            <a:r>
              <a:rPr lang="zh-CN" altLang="en-US" sz="1400" b="0" dirty="0">
                <a:solidFill>
                  <a:schemeClr val="tx1"/>
                </a:solidFill>
                <a:cs typeface="+mn-cs"/>
              </a:rPr>
              <a:t>）固定式浇铸炉的铝液出口，未设置机械锁紧装置。</a:t>
            </a:r>
          </a:p>
        </p:txBody>
      </p:sp>
      <p:pic>
        <p:nvPicPr>
          <p:cNvPr id="4" name="图片 3"/>
          <p:cNvPicPr>
            <a:picLocks noChangeAspect="1"/>
          </p:cNvPicPr>
          <p:nvPr/>
        </p:nvPicPr>
        <p:blipFill>
          <a:blip r:embed="rId3"/>
          <a:stretch>
            <a:fillRect/>
          </a:stretch>
        </p:blipFill>
        <p:spPr>
          <a:xfrm>
            <a:off x="2051720" y="2164815"/>
            <a:ext cx="2190568" cy="1800000"/>
          </a:xfrm>
          <a:prstGeom prst="rect">
            <a:avLst/>
          </a:prstGeom>
        </p:spPr>
      </p:pic>
      <p:pic>
        <p:nvPicPr>
          <p:cNvPr id="7" name="图片 6"/>
          <p:cNvPicPr>
            <a:picLocks noChangeAspect="1"/>
          </p:cNvPicPr>
          <p:nvPr/>
        </p:nvPicPr>
        <p:blipFill>
          <a:blip r:embed="rId4"/>
          <a:stretch>
            <a:fillRect/>
          </a:stretch>
        </p:blipFill>
        <p:spPr>
          <a:xfrm>
            <a:off x="5004048" y="2173610"/>
            <a:ext cx="2192400" cy="1782409"/>
          </a:xfrm>
          <a:prstGeom prst="rect">
            <a:avLst/>
          </a:prstGeom>
        </p:spPr>
      </p:pic>
      <p:pic>
        <p:nvPicPr>
          <p:cNvPr id="9" name="图片 8"/>
          <p:cNvPicPr>
            <a:picLocks noChangeAspect="1"/>
          </p:cNvPicPr>
          <p:nvPr/>
        </p:nvPicPr>
        <p:blipFill>
          <a:blip r:embed="rId5"/>
          <a:stretch>
            <a:fillRect/>
          </a:stretch>
        </p:blipFill>
        <p:spPr>
          <a:xfrm>
            <a:off x="5076056" y="2213549"/>
            <a:ext cx="357750" cy="357333"/>
          </a:xfrm>
          <a:prstGeom prst="rect">
            <a:avLst/>
          </a:prstGeom>
        </p:spPr>
      </p:pic>
      <p:pic>
        <p:nvPicPr>
          <p:cNvPr id="14" name="图片 13"/>
          <p:cNvPicPr>
            <a:picLocks noChangeAspect="1"/>
          </p:cNvPicPr>
          <p:nvPr/>
        </p:nvPicPr>
        <p:blipFill>
          <a:blip r:embed="rId5"/>
          <a:stretch>
            <a:fillRect/>
          </a:stretch>
        </p:blipFill>
        <p:spPr>
          <a:xfrm>
            <a:off x="2084306" y="2241262"/>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9" name="文本框 8"/>
          <p:cNvSpPr txBox="1"/>
          <p:nvPr/>
        </p:nvSpPr>
        <p:spPr>
          <a:xfrm>
            <a:off x="539552" y="3733565"/>
            <a:ext cx="1512168" cy="584775"/>
          </a:xfrm>
          <a:prstGeom prst="rect">
            <a:avLst/>
          </a:prstGeom>
          <a:noFill/>
        </p:spPr>
        <p:txBody>
          <a:bodyPr wrap="square">
            <a:spAutoFit/>
          </a:bodyPr>
          <a:lstStyle/>
          <a:p>
            <a:r>
              <a:rPr lang="zh-CN" altLang="en-US" sz="1100" dirty="0">
                <a:solidFill>
                  <a:srgbClr val="FF0000"/>
                </a:solidFill>
              </a:rPr>
              <a:t> </a:t>
            </a:r>
            <a:r>
              <a:rPr lang="zh-CN" altLang="en-US" sz="1600" dirty="0">
                <a:solidFill>
                  <a:srgbClr val="0070C0"/>
                </a:solidFill>
              </a:rPr>
              <a:t>设置紧急切断和紧急排放阀 </a:t>
            </a:r>
          </a:p>
        </p:txBody>
      </p:sp>
      <p:sp>
        <p:nvSpPr>
          <p:cNvPr id="10" name="矩形 9"/>
          <p:cNvSpPr/>
          <p:nvPr/>
        </p:nvSpPr>
        <p:spPr>
          <a:xfrm>
            <a:off x="467544" y="742119"/>
            <a:ext cx="8064896" cy="893527"/>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八）铝加工深井铸造工艺的固定式浇铸炉的铝液流槽未设置紧急排放阀，或者流槽与模盘（分配流槽）入口连接处未设置快速切断阀（断开装置），或者流槽与模盘（分配流槽）入口连接处的液位监测报警装置未与快速切断阀（断开装置）、紧急排放阀</a:t>
            </a:r>
            <a:r>
              <a:rPr lang="zh-CN" altLang="en-US" sz="1600" dirty="0" smtClean="0"/>
              <a:t>联锁</a:t>
            </a:r>
            <a:endParaRPr lang="zh-CN" altLang="en-US" sz="1600" dirty="0"/>
          </a:p>
        </p:txBody>
      </p:sp>
      <p:sp>
        <p:nvSpPr>
          <p:cNvPr id="11" name="文本框 10"/>
          <p:cNvSpPr txBox="1"/>
          <p:nvPr/>
        </p:nvSpPr>
        <p:spPr>
          <a:xfrm>
            <a:off x="467544" y="1635646"/>
            <a:ext cx="8064896" cy="1313180"/>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smtClean="0">
                <a:solidFill>
                  <a:schemeClr val="tx1"/>
                </a:solidFill>
                <a:cs typeface="+mn-cs"/>
              </a:rPr>
              <a:t>（</a:t>
            </a:r>
            <a:r>
              <a:rPr lang="en-US" altLang="zh-CN" sz="1400" b="0" dirty="0">
                <a:solidFill>
                  <a:schemeClr val="tx1"/>
                </a:solidFill>
                <a:cs typeface="+mn-cs"/>
              </a:rPr>
              <a:t>1</a:t>
            </a:r>
            <a:r>
              <a:rPr lang="zh-CN" altLang="en-US" sz="1400" b="0" dirty="0">
                <a:solidFill>
                  <a:schemeClr val="tx1"/>
                </a:solidFill>
                <a:cs typeface="+mn-cs"/>
              </a:rPr>
              <a:t>）固定式浇铸炉的铝液流槽未设置</a:t>
            </a:r>
            <a:r>
              <a:rPr lang="zh-CN" altLang="en-US" sz="1400" b="0" dirty="0" smtClean="0">
                <a:solidFill>
                  <a:schemeClr val="tx1"/>
                </a:solidFill>
                <a:cs typeface="+mn-cs"/>
              </a:rPr>
              <a:t>紧急排放</a:t>
            </a:r>
            <a:r>
              <a:rPr lang="zh-CN" altLang="en-US" sz="1400" b="0" dirty="0">
                <a:solidFill>
                  <a:schemeClr val="tx1"/>
                </a:solidFill>
                <a:cs typeface="+mn-cs"/>
              </a:rPr>
              <a:t>阀。 </a:t>
            </a:r>
            <a:endParaRPr lang="en-US" altLang="zh-CN" sz="1400" b="0" dirty="0" smtClean="0">
              <a:solidFill>
                <a:schemeClr val="tx1"/>
              </a:solidFill>
              <a:cs typeface="+mn-cs"/>
            </a:endParaRPr>
          </a:p>
          <a:p>
            <a:pPr>
              <a:lnSpc>
                <a:spcPct val="100000"/>
              </a:lnSpc>
            </a:pPr>
            <a:r>
              <a:rPr lang="zh-CN" altLang="en-US" sz="1400" dirty="0" smtClean="0">
                <a:solidFill>
                  <a:schemeClr val="tx1"/>
                </a:solidFill>
                <a:cs typeface="+mn-cs"/>
              </a:rPr>
              <a:t>注</a:t>
            </a:r>
            <a:r>
              <a:rPr lang="zh-CN" altLang="en-US" sz="1400" b="0" dirty="0">
                <a:solidFill>
                  <a:schemeClr val="tx1"/>
                </a:solidFill>
                <a:cs typeface="+mn-cs"/>
              </a:rPr>
              <a:t>：流槽与模盘（分配流槽）入口连接处设置断开装置的固定式浇铸炉，其铝液流槽可不设置紧急排放阀。</a:t>
            </a:r>
          </a:p>
          <a:p>
            <a:pPr>
              <a:lnSpc>
                <a:spcPct val="100000"/>
              </a:lnSpc>
            </a:pPr>
            <a:r>
              <a:rPr lang="zh-CN" altLang="en-US" sz="1400" b="0" dirty="0">
                <a:solidFill>
                  <a:schemeClr val="tx1"/>
                </a:solidFill>
                <a:cs typeface="+mn-cs"/>
              </a:rPr>
              <a:t>（</a:t>
            </a:r>
            <a:r>
              <a:rPr lang="en-US" altLang="zh-CN" sz="1400" b="0" dirty="0">
                <a:solidFill>
                  <a:schemeClr val="tx1"/>
                </a:solidFill>
                <a:cs typeface="+mn-cs"/>
              </a:rPr>
              <a:t>2</a:t>
            </a:r>
            <a:r>
              <a:rPr lang="zh-CN" altLang="en-US" sz="1400" b="0" dirty="0">
                <a:solidFill>
                  <a:schemeClr val="tx1"/>
                </a:solidFill>
                <a:cs typeface="+mn-cs"/>
              </a:rPr>
              <a:t>）固定式浇铸炉的流槽与模盘（分配流槽）入口连接处，</a:t>
            </a:r>
            <a:r>
              <a:rPr lang="zh-CN" altLang="en-US" sz="1400" b="0" dirty="0" smtClean="0">
                <a:solidFill>
                  <a:schemeClr val="tx1"/>
                </a:solidFill>
                <a:cs typeface="+mn-cs"/>
              </a:rPr>
              <a:t>未设置</a:t>
            </a:r>
            <a:r>
              <a:rPr lang="zh-CN" altLang="en-US" sz="1400" b="0" dirty="0">
                <a:solidFill>
                  <a:schemeClr val="tx1"/>
                </a:solidFill>
                <a:cs typeface="+mn-cs"/>
              </a:rPr>
              <a:t>快速切断阀或者断开装置。</a:t>
            </a:r>
          </a:p>
        </p:txBody>
      </p:sp>
      <p:pic>
        <p:nvPicPr>
          <p:cNvPr id="3" name="图片 2"/>
          <p:cNvPicPr>
            <a:picLocks noChangeAspect="1"/>
          </p:cNvPicPr>
          <p:nvPr/>
        </p:nvPicPr>
        <p:blipFill>
          <a:blip r:embed="rId3"/>
          <a:stretch>
            <a:fillRect/>
          </a:stretch>
        </p:blipFill>
        <p:spPr>
          <a:xfrm>
            <a:off x="2129483" y="2948826"/>
            <a:ext cx="2304256" cy="1800000"/>
          </a:xfrm>
          <a:prstGeom prst="rect">
            <a:avLst/>
          </a:prstGeom>
        </p:spPr>
      </p:pic>
      <p:pic>
        <p:nvPicPr>
          <p:cNvPr id="6" name="图片 5"/>
          <p:cNvPicPr>
            <a:picLocks noChangeAspect="1"/>
          </p:cNvPicPr>
          <p:nvPr/>
        </p:nvPicPr>
        <p:blipFill>
          <a:blip r:embed="rId4"/>
          <a:stretch>
            <a:fillRect/>
          </a:stretch>
        </p:blipFill>
        <p:spPr>
          <a:xfrm>
            <a:off x="4721771" y="2948826"/>
            <a:ext cx="2322370" cy="1800000"/>
          </a:xfrm>
          <a:prstGeom prst="rect">
            <a:avLst/>
          </a:prstGeom>
        </p:spPr>
      </p:pic>
      <p:sp>
        <p:nvSpPr>
          <p:cNvPr id="12" name="文本框 11"/>
          <p:cNvSpPr txBox="1"/>
          <p:nvPr/>
        </p:nvSpPr>
        <p:spPr>
          <a:xfrm>
            <a:off x="7173345" y="3839963"/>
            <a:ext cx="1224136" cy="584775"/>
          </a:xfrm>
          <a:prstGeom prst="rect">
            <a:avLst/>
          </a:prstGeom>
          <a:noFill/>
        </p:spPr>
        <p:txBody>
          <a:bodyPr wrap="square">
            <a:spAutoFit/>
          </a:bodyPr>
          <a:lstStyle/>
          <a:p>
            <a:r>
              <a:rPr lang="zh-CN" altLang="en-US" sz="1600" dirty="0">
                <a:solidFill>
                  <a:srgbClr val="0070C0"/>
                </a:solidFill>
              </a:rPr>
              <a:t>流槽上的紧急切断阀</a:t>
            </a:r>
          </a:p>
        </p:txBody>
      </p:sp>
      <p:pic>
        <p:nvPicPr>
          <p:cNvPr id="7" name="图片 6"/>
          <p:cNvPicPr>
            <a:picLocks noChangeAspect="1"/>
          </p:cNvPicPr>
          <p:nvPr/>
        </p:nvPicPr>
        <p:blipFill>
          <a:blip r:embed="rId5"/>
          <a:stretch>
            <a:fillRect/>
          </a:stretch>
        </p:blipFill>
        <p:spPr>
          <a:xfrm>
            <a:off x="2201491" y="2969385"/>
            <a:ext cx="357750" cy="357333"/>
          </a:xfrm>
          <a:prstGeom prst="rect">
            <a:avLst/>
          </a:prstGeom>
        </p:spPr>
      </p:pic>
      <p:pic>
        <p:nvPicPr>
          <p:cNvPr id="13" name="图片 12"/>
          <p:cNvPicPr>
            <a:picLocks noChangeAspect="1"/>
          </p:cNvPicPr>
          <p:nvPr/>
        </p:nvPicPr>
        <p:blipFill>
          <a:blip r:embed="rId5"/>
          <a:stretch>
            <a:fillRect/>
          </a:stretch>
        </p:blipFill>
        <p:spPr>
          <a:xfrm>
            <a:off x="4823016" y="3020766"/>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7" name="文本框 6"/>
          <p:cNvSpPr txBox="1"/>
          <p:nvPr/>
        </p:nvSpPr>
        <p:spPr>
          <a:xfrm>
            <a:off x="3254836" y="4350578"/>
            <a:ext cx="4714435" cy="338554"/>
          </a:xfrm>
          <a:prstGeom prst="rect">
            <a:avLst/>
          </a:prstGeom>
          <a:noFill/>
        </p:spPr>
        <p:txBody>
          <a:bodyPr wrap="square">
            <a:spAutoFit/>
          </a:bodyPr>
          <a:lstStyle/>
          <a:p>
            <a:r>
              <a:rPr lang="zh-CN" altLang="en-US" sz="1600" dirty="0">
                <a:solidFill>
                  <a:srgbClr val="0070C0"/>
                </a:solidFill>
              </a:rPr>
              <a:t>液位监测报警装置与快速切断阀、紧急排放阀</a:t>
            </a:r>
            <a:r>
              <a:rPr lang="zh-CN" altLang="en-US" sz="1600" dirty="0" smtClean="0">
                <a:solidFill>
                  <a:srgbClr val="0070C0"/>
                </a:solidFill>
              </a:rPr>
              <a:t>联锁</a:t>
            </a:r>
            <a:endParaRPr lang="zh-CN" altLang="en-US" sz="1100" dirty="0">
              <a:solidFill>
                <a:srgbClr val="FF0000"/>
              </a:solidFill>
            </a:endParaRPr>
          </a:p>
        </p:txBody>
      </p:sp>
      <p:sp>
        <p:nvSpPr>
          <p:cNvPr id="11" name="文本框 10"/>
          <p:cNvSpPr txBox="1"/>
          <p:nvPr/>
        </p:nvSpPr>
        <p:spPr>
          <a:xfrm>
            <a:off x="7787511" y="2744186"/>
            <a:ext cx="807497" cy="1323439"/>
          </a:xfrm>
          <a:prstGeom prst="rect">
            <a:avLst/>
          </a:prstGeom>
          <a:noFill/>
        </p:spPr>
        <p:txBody>
          <a:bodyPr wrap="square">
            <a:spAutoFit/>
          </a:bodyPr>
          <a:lstStyle/>
          <a:p>
            <a:r>
              <a:rPr lang="zh-CN" altLang="en-US" sz="1600" dirty="0">
                <a:solidFill>
                  <a:srgbClr val="0070C0"/>
                </a:solidFill>
              </a:rPr>
              <a:t>结晶器设有液位检测，并在大屏</a:t>
            </a:r>
            <a:r>
              <a:rPr lang="zh-CN" altLang="en-US" sz="1600" dirty="0" smtClean="0">
                <a:solidFill>
                  <a:srgbClr val="0070C0"/>
                </a:solidFill>
              </a:rPr>
              <a:t>显示</a:t>
            </a:r>
            <a:endParaRPr lang="zh-CN" altLang="en-US" sz="1600" dirty="0">
              <a:solidFill>
                <a:srgbClr val="0070C0"/>
              </a:solidFill>
            </a:endParaRPr>
          </a:p>
        </p:txBody>
      </p:sp>
      <p:sp>
        <p:nvSpPr>
          <p:cNvPr id="9" name="矩形 8"/>
          <p:cNvSpPr/>
          <p:nvPr/>
        </p:nvSpPr>
        <p:spPr>
          <a:xfrm>
            <a:off x="467544" y="742119"/>
            <a:ext cx="8064896" cy="923137"/>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八）铝加工深井铸造工艺的固定式浇铸炉的铝液流槽未设置紧急排放阀，或者流槽与模盘（分配流槽）入口连接处未设置快速切断阀（断开装置），或者流槽与模盘（分配流槽）入口连接处的液位监测报警装置未与快速切断阀（断开装置）、紧急排放阀联锁 </a:t>
            </a:r>
          </a:p>
        </p:txBody>
      </p:sp>
      <p:sp>
        <p:nvSpPr>
          <p:cNvPr id="10" name="文本框 9"/>
          <p:cNvSpPr txBox="1"/>
          <p:nvPr/>
        </p:nvSpPr>
        <p:spPr>
          <a:xfrm>
            <a:off x="467544" y="1661332"/>
            <a:ext cx="8064896"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cs typeface="+mn-cs"/>
              </a:rPr>
              <a:t>（</a:t>
            </a:r>
            <a:r>
              <a:rPr lang="en-US" altLang="zh-CN" sz="1400" b="0" dirty="0">
                <a:solidFill>
                  <a:schemeClr val="tx1"/>
                </a:solidFill>
                <a:cs typeface="+mn-cs"/>
              </a:rPr>
              <a:t>3</a:t>
            </a:r>
            <a:r>
              <a:rPr lang="zh-CN" altLang="en-US" sz="1400" b="0" dirty="0">
                <a:solidFill>
                  <a:schemeClr val="tx1"/>
                </a:solidFill>
                <a:cs typeface="+mn-cs"/>
              </a:rPr>
              <a:t>）固定式浇铸炉流槽与模盘（分配流槽）入口连接处的液位监测报警信号，未与快速切断阀、断开装置、紧急排放阀联锁</a:t>
            </a:r>
            <a:r>
              <a:rPr lang="zh-CN" altLang="en-US" sz="1400" b="0" dirty="0" smtClean="0">
                <a:solidFill>
                  <a:schemeClr val="tx1"/>
                </a:solidFill>
                <a:cs typeface="+mn-cs"/>
              </a:rPr>
              <a:t>。</a:t>
            </a:r>
            <a:r>
              <a:rPr lang="zh-CN" altLang="en-US" sz="1400" dirty="0" smtClean="0">
                <a:solidFill>
                  <a:schemeClr val="tx1"/>
                </a:solidFill>
                <a:cs typeface="+mn-cs"/>
              </a:rPr>
              <a:t> </a:t>
            </a:r>
            <a:endParaRPr lang="zh-CN" altLang="en-US" sz="1400" b="0" dirty="0">
              <a:solidFill>
                <a:schemeClr val="tx1"/>
              </a:solidFill>
              <a:cs typeface="+mn-cs"/>
            </a:endParaRPr>
          </a:p>
        </p:txBody>
      </p:sp>
      <p:pic>
        <p:nvPicPr>
          <p:cNvPr id="4" name="图片 3"/>
          <p:cNvPicPr>
            <a:picLocks noChangeAspect="1"/>
          </p:cNvPicPr>
          <p:nvPr/>
        </p:nvPicPr>
        <p:blipFill>
          <a:blip r:embed="rId3"/>
          <a:stretch>
            <a:fillRect/>
          </a:stretch>
        </p:blipFill>
        <p:spPr>
          <a:xfrm>
            <a:off x="3689266" y="2499742"/>
            <a:ext cx="1362562" cy="1800000"/>
          </a:xfrm>
          <a:prstGeom prst="rect">
            <a:avLst/>
          </a:prstGeom>
        </p:spPr>
      </p:pic>
      <p:pic>
        <p:nvPicPr>
          <p:cNvPr id="6" name="图片 5"/>
          <p:cNvPicPr>
            <a:picLocks noChangeAspect="1"/>
          </p:cNvPicPr>
          <p:nvPr/>
        </p:nvPicPr>
        <p:blipFill rotWithShape="1">
          <a:blip r:embed="rId4"/>
          <a:srcRect/>
          <a:stretch>
            <a:fillRect/>
          </a:stretch>
        </p:blipFill>
        <p:spPr>
          <a:xfrm>
            <a:off x="5317424" y="2499742"/>
            <a:ext cx="2393343" cy="1800000"/>
          </a:xfrm>
          <a:prstGeom prst="rect">
            <a:avLst/>
          </a:prstGeom>
        </p:spPr>
      </p:pic>
      <p:sp>
        <p:nvSpPr>
          <p:cNvPr id="13" name="文本框 12"/>
          <p:cNvSpPr txBox="1"/>
          <p:nvPr/>
        </p:nvSpPr>
        <p:spPr>
          <a:xfrm>
            <a:off x="467544" y="2543625"/>
            <a:ext cx="2952328" cy="2031325"/>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pPr>
              <a:lnSpc>
                <a:spcPct val="100000"/>
              </a:lnSpc>
            </a:pPr>
            <a:r>
              <a:rPr lang="zh-CN" altLang="en-US" sz="1400" dirty="0" smtClean="0">
                <a:solidFill>
                  <a:schemeClr val="tx1"/>
                </a:solidFill>
                <a:cs typeface="+mn-cs"/>
              </a:rPr>
              <a:t>注</a:t>
            </a:r>
            <a:r>
              <a:rPr lang="zh-CN" altLang="en-US" sz="1400" b="0" dirty="0">
                <a:solidFill>
                  <a:schemeClr val="tx1"/>
                </a:solidFill>
                <a:cs typeface="+mn-cs"/>
              </a:rPr>
              <a:t>：铸造深井的每个结晶器或者模盘的每个流道均设有液位监测报警装置，且每个监测报警装置均与紧急排放阀、快速切断阀（断开装置）联锁的，视同固定式浇铸炉流槽与模盘（分配流槽）入口连接处设置有液位监测报警装置，且与快速切断阀、断开装置、紧急排放阀联锁。</a:t>
            </a:r>
          </a:p>
        </p:txBody>
      </p:sp>
      <p:pic>
        <p:nvPicPr>
          <p:cNvPr id="2" name="图片 1"/>
          <p:cNvPicPr>
            <a:picLocks noChangeAspect="1"/>
          </p:cNvPicPr>
          <p:nvPr/>
        </p:nvPicPr>
        <p:blipFill>
          <a:blip r:embed="rId5"/>
          <a:stretch>
            <a:fillRect/>
          </a:stretch>
        </p:blipFill>
        <p:spPr>
          <a:xfrm>
            <a:off x="3755174" y="2543392"/>
            <a:ext cx="357750" cy="357333"/>
          </a:xfrm>
          <a:prstGeom prst="rect">
            <a:avLst/>
          </a:prstGeom>
        </p:spPr>
      </p:pic>
      <p:pic>
        <p:nvPicPr>
          <p:cNvPr id="3" name="图片 2"/>
          <p:cNvPicPr>
            <a:picLocks noChangeAspect="1"/>
          </p:cNvPicPr>
          <p:nvPr/>
        </p:nvPicPr>
        <p:blipFill>
          <a:blip r:embed="rId5"/>
          <a:stretch>
            <a:fillRect/>
          </a:stretch>
        </p:blipFill>
        <p:spPr>
          <a:xfrm>
            <a:off x="5394168" y="2565520"/>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剪去单角的矩形 1"/>
          <p:cNvSpPr/>
          <p:nvPr/>
        </p:nvSpPr>
        <p:spPr>
          <a:xfrm>
            <a:off x="0" y="1707654"/>
            <a:ext cx="2448272" cy="2016224"/>
          </a:xfrm>
          <a:prstGeom prst="snip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文本框 3"/>
          <p:cNvSpPr txBox="1"/>
          <p:nvPr/>
        </p:nvSpPr>
        <p:spPr>
          <a:xfrm>
            <a:off x="410451" y="1930936"/>
            <a:ext cx="1553630" cy="1569660"/>
          </a:xfrm>
          <a:prstGeom prst="rect">
            <a:avLst/>
          </a:prstGeom>
          <a:noFill/>
        </p:spPr>
        <p:txBody>
          <a:bodyPr wrap="none" rtlCol="0">
            <a:spAutoFit/>
          </a:bodyPr>
          <a:lstStyle/>
          <a:p>
            <a:r>
              <a:rPr lang="en-US" altLang="zh-CN" sz="9600" dirty="0">
                <a:solidFill>
                  <a:schemeClr val="bg1"/>
                </a:solidFill>
                <a:cs typeface="+mn-ea"/>
                <a:sym typeface="+mn-lt"/>
              </a:rPr>
              <a:t>02</a:t>
            </a:r>
            <a:endParaRPr lang="zh-CN" altLang="en-US" sz="9600" dirty="0">
              <a:solidFill>
                <a:schemeClr val="bg1"/>
              </a:solidFill>
              <a:cs typeface="+mn-ea"/>
              <a:sym typeface="+mn-lt"/>
            </a:endParaRPr>
          </a:p>
        </p:txBody>
      </p:sp>
      <p:sp>
        <p:nvSpPr>
          <p:cNvPr id="5" name="文本框 4"/>
          <p:cNvSpPr txBox="1"/>
          <p:nvPr/>
        </p:nvSpPr>
        <p:spPr>
          <a:xfrm>
            <a:off x="2676394" y="1930936"/>
            <a:ext cx="3877985" cy="1569660"/>
          </a:xfrm>
          <a:prstGeom prst="rect">
            <a:avLst/>
          </a:prstGeom>
          <a:noFill/>
        </p:spPr>
        <p:txBody>
          <a:bodyPr wrap="none" rtlCol="0">
            <a:spAutoFit/>
          </a:bodyPr>
          <a:lstStyle/>
          <a:p>
            <a:r>
              <a:rPr lang="zh-CN" altLang="en-US" sz="4800" b="1" dirty="0">
                <a:solidFill>
                  <a:schemeClr val="tx1">
                    <a:lumMod val="75000"/>
                    <a:lumOff val="25000"/>
                  </a:schemeClr>
                </a:solidFill>
                <a:cs typeface="+mn-ea"/>
                <a:sym typeface="+mn-lt"/>
              </a:rPr>
              <a:t>通用重大事故</a:t>
            </a:r>
            <a:endParaRPr lang="en-US" altLang="zh-CN" sz="4800" b="1" dirty="0">
              <a:solidFill>
                <a:schemeClr val="tx1">
                  <a:lumMod val="75000"/>
                  <a:lumOff val="25000"/>
                </a:schemeClr>
              </a:solidFill>
              <a:cs typeface="+mn-ea"/>
              <a:sym typeface="+mn-lt"/>
            </a:endParaRPr>
          </a:p>
          <a:p>
            <a:r>
              <a:rPr lang="zh-CN" altLang="en-US" sz="4800" b="1" dirty="0">
                <a:solidFill>
                  <a:schemeClr val="tx1">
                    <a:lumMod val="75000"/>
                    <a:lumOff val="25000"/>
                  </a:schemeClr>
                </a:solidFill>
                <a:cs typeface="+mn-ea"/>
                <a:sym typeface="+mn-lt"/>
              </a:rPr>
              <a:t>隐患解读</a:t>
            </a:r>
          </a:p>
        </p:txBody>
      </p:sp>
      <p:sp>
        <p:nvSpPr>
          <p:cNvPr id="29" name="矩形 28"/>
          <p:cNvSpPr/>
          <p:nvPr/>
        </p:nvSpPr>
        <p:spPr>
          <a:xfrm>
            <a:off x="6731657" y="1707653"/>
            <a:ext cx="2448272" cy="20162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5"/>
                                        </p:tgtEl>
                                        <p:attrNameLst>
                                          <p:attrName>ppt_y</p:attrName>
                                        </p:attrNameLst>
                                      </p:cBhvr>
                                      <p:tavLst>
                                        <p:tav tm="0">
                                          <p:val>
                                            <p:strVal val="#ppt_y"/>
                                          </p:val>
                                        </p:tav>
                                        <p:tav tm="100000">
                                          <p:val>
                                            <p:strVal val="#ppt_y"/>
                                          </p:val>
                                        </p:tav>
                                      </p:tavLst>
                                    </p:anim>
                                    <p:anim calcmode="lin" valueType="num">
                                      <p:cBhvr>
                                        <p:cTn id="17"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5"/>
                                        </p:tgtEl>
                                      </p:cBhvr>
                                    </p:animEffect>
                                  </p:childTnLst>
                                </p:cTn>
                              </p:par>
                            </p:childTnLst>
                          </p:cTn>
                        </p:par>
                        <p:par>
                          <p:cTn id="20" fill="hold">
                            <p:stCondLst>
                              <p:cond delay="1950"/>
                            </p:stCondLst>
                            <p:childTnLst>
                              <p:par>
                                <p:cTn id="21" presetID="22" presetClass="entr" presetSubtype="4"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down)">
                                      <p:cBhvr>
                                        <p:cTn id="2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29"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13" name="文本框 12"/>
          <p:cNvSpPr txBox="1"/>
          <p:nvPr/>
        </p:nvSpPr>
        <p:spPr>
          <a:xfrm>
            <a:off x="4499992" y="3456345"/>
            <a:ext cx="2232248" cy="584775"/>
          </a:xfrm>
          <a:prstGeom prst="rect">
            <a:avLst/>
          </a:prstGeom>
          <a:noFill/>
        </p:spPr>
        <p:txBody>
          <a:bodyPr wrap="square">
            <a:spAutoFit/>
          </a:bodyPr>
          <a:lstStyle/>
          <a:p>
            <a:r>
              <a:rPr lang="zh-CN" altLang="en-US" sz="1600" dirty="0">
                <a:solidFill>
                  <a:srgbClr val="0070C0"/>
                </a:solidFill>
              </a:rPr>
              <a:t>倾动炉快速切断阀、紧急排放阀连锁画面</a:t>
            </a:r>
          </a:p>
        </p:txBody>
      </p:sp>
      <p:sp>
        <p:nvSpPr>
          <p:cNvPr id="9" name="矩形 8"/>
          <p:cNvSpPr/>
          <p:nvPr/>
        </p:nvSpPr>
        <p:spPr>
          <a:xfrm>
            <a:off x="467544" y="742119"/>
            <a:ext cx="8064896" cy="893527"/>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a:t>
            </a:r>
            <a:r>
              <a:rPr lang="zh-CN" altLang="en-US" sz="1600" dirty="0" smtClean="0"/>
              <a:t>九</a:t>
            </a:r>
            <a:r>
              <a:rPr lang="zh-CN" altLang="en-US" sz="1600" dirty="0"/>
              <a:t>）铝加工深井铸造工艺的倾动式浇铸炉流槽与模盘（分配流槽）入口连接处未设置快速切断阀（断开装置），或者流槽与模盘（分配流槽）入口连接处的液位监测报警装置未与浇铸炉倾动</a:t>
            </a:r>
            <a:r>
              <a:rPr lang="zh-CN" altLang="en-US" sz="1600" dirty="0" smtClean="0"/>
              <a:t>控制系统</a:t>
            </a:r>
            <a:r>
              <a:rPr lang="zh-CN" altLang="en-US" sz="1600" dirty="0"/>
              <a:t>、快速切断阀（断开装置）</a:t>
            </a:r>
            <a:r>
              <a:rPr lang="zh-CN" altLang="en-US" sz="1600" dirty="0" smtClean="0"/>
              <a:t>联锁</a:t>
            </a:r>
            <a:endParaRPr lang="zh-CN" altLang="en-US" sz="1600" dirty="0"/>
          </a:p>
        </p:txBody>
      </p:sp>
      <p:sp>
        <p:nvSpPr>
          <p:cNvPr id="11" name="文本框 10"/>
          <p:cNvSpPr txBox="1"/>
          <p:nvPr/>
        </p:nvSpPr>
        <p:spPr>
          <a:xfrm>
            <a:off x="467544" y="1635646"/>
            <a:ext cx="8064896" cy="1097736"/>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cs typeface="+mn-cs"/>
              </a:rPr>
              <a:t>（</a:t>
            </a:r>
            <a:r>
              <a:rPr lang="en-US" altLang="zh-CN" sz="1400" b="0" dirty="0">
                <a:solidFill>
                  <a:schemeClr val="tx1"/>
                </a:solidFill>
                <a:cs typeface="+mn-cs"/>
              </a:rPr>
              <a:t>1</a:t>
            </a:r>
            <a:r>
              <a:rPr lang="zh-CN" altLang="en-US" sz="1400" b="0" dirty="0">
                <a:solidFill>
                  <a:schemeClr val="tx1"/>
                </a:solidFill>
                <a:cs typeface="+mn-cs"/>
              </a:rPr>
              <a:t>）倾动式浇铸炉的流槽与模盘（分配流槽）入口连接处，</a:t>
            </a:r>
            <a:r>
              <a:rPr lang="zh-CN" altLang="en-US" sz="1400" b="0" dirty="0" smtClean="0">
                <a:solidFill>
                  <a:schemeClr val="tx1"/>
                </a:solidFill>
                <a:cs typeface="+mn-cs"/>
              </a:rPr>
              <a:t>未设置</a:t>
            </a:r>
            <a:r>
              <a:rPr lang="zh-CN" altLang="en-US" sz="1400" b="0" dirty="0">
                <a:solidFill>
                  <a:schemeClr val="tx1"/>
                </a:solidFill>
                <a:cs typeface="+mn-cs"/>
              </a:rPr>
              <a:t>快速切断阀或者断开装置。</a:t>
            </a:r>
          </a:p>
          <a:p>
            <a:pPr>
              <a:lnSpc>
                <a:spcPct val="100000"/>
              </a:lnSpc>
            </a:pPr>
            <a:r>
              <a:rPr lang="zh-CN" altLang="en-US" sz="1400" b="0" dirty="0">
                <a:solidFill>
                  <a:schemeClr val="tx1"/>
                </a:solidFill>
                <a:cs typeface="+mn-cs"/>
              </a:rPr>
              <a:t>（</a:t>
            </a:r>
            <a:r>
              <a:rPr lang="en-US" altLang="zh-CN" sz="1400" b="0" dirty="0">
                <a:solidFill>
                  <a:schemeClr val="tx1"/>
                </a:solidFill>
                <a:cs typeface="+mn-cs"/>
              </a:rPr>
              <a:t>2</a:t>
            </a:r>
            <a:r>
              <a:rPr lang="zh-CN" altLang="en-US" sz="1400" b="0" dirty="0">
                <a:solidFill>
                  <a:schemeClr val="tx1"/>
                </a:solidFill>
                <a:cs typeface="+mn-cs"/>
              </a:rPr>
              <a:t>）倾动式浇铸炉流槽与模盘（分配流槽）入口连接处的液</a:t>
            </a:r>
            <a:r>
              <a:rPr lang="zh-CN" altLang="en-US" sz="1400" b="0" dirty="0" smtClean="0">
                <a:solidFill>
                  <a:schemeClr val="tx1"/>
                </a:solidFill>
                <a:cs typeface="+mn-cs"/>
              </a:rPr>
              <a:t>位监测</a:t>
            </a:r>
            <a:r>
              <a:rPr lang="zh-CN" altLang="en-US" sz="1400" b="0" dirty="0">
                <a:solidFill>
                  <a:schemeClr val="tx1"/>
                </a:solidFill>
                <a:cs typeface="+mn-cs"/>
              </a:rPr>
              <a:t>报警信号，未与快速切断阀或者断开装置联锁。</a:t>
            </a:r>
          </a:p>
        </p:txBody>
      </p:sp>
      <p:pic>
        <p:nvPicPr>
          <p:cNvPr id="3" name="图片 2"/>
          <p:cNvPicPr>
            <a:picLocks noChangeAspect="1"/>
          </p:cNvPicPr>
          <p:nvPr/>
        </p:nvPicPr>
        <p:blipFill>
          <a:blip r:embed="rId3"/>
          <a:stretch>
            <a:fillRect/>
          </a:stretch>
        </p:blipFill>
        <p:spPr>
          <a:xfrm>
            <a:off x="1835696" y="2848733"/>
            <a:ext cx="2547136" cy="1800000"/>
          </a:xfrm>
          <a:prstGeom prst="rect">
            <a:avLst/>
          </a:prstGeom>
        </p:spPr>
      </p:pic>
      <p:pic>
        <p:nvPicPr>
          <p:cNvPr id="4" name="图片 3"/>
          <p:cNvPicPr>
            <a:picLocks noChangeAspect="1"/>
          </p:cNvPicPr>
          <p:nvPr/>
        </p:nvPicPr>
        <p:blipFill>
          <a:blip r:embed="rId4"/>
          <a:stretch>
            <a:fillRect/>
          </a:stretch>
        </p:blipFill>
        <p:spPr>
          <a:xfrm>
            <a:off x="1911089" y="2862489"/>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5" name="文本框 4"/>
          <p:cNvSpPr txBox="1"/>
          <p:nvPr/>
        </p:nvSpPr>
        <p:spPr>
          <a:xfrm>
            <a:off x="4431424" y="4409327"/>
            <a:ext cx="1440160" cy="338554"/>
          </a:xfrm>
          <a:prstGeom prst="rect">
            <a:avLst/>
          </a:prstGeom>
          <a:noFill/>
        </p:spPr>
        <p:txBody>
          <a:bodyPr wrap="square">
            <a:spAutoFit/>
          </a:bodyPr>
          <a:lstStyle/>
          <a:p>
            <a:r>
              <a:rPr lang="zh-CN" altLang="en-US" sz="1600" dirty="0">
                <a:solidFill>
                  <a:srgbClr val="0070C0"/>
                </a:solidFill>
              </a:rPr>
              <a:t>倾动连锁</a:t>
            </a:r>
            <a:r>
              <a:rPr lang="zh-CN" altLang="en-US" sz="1600" dirty="0" smtClean="0">
                <a:solidFill>
                  <a:srgbClr val="0070C0"/>
                </a:solidFill>
              </a:rPr>
              <a:t>设置</a:t>
            </a:r>
            <a:endParaRPr lang="zh-CN" altLang="en-US" sz="1600" dirty="0">
              <a:solidFill>
                <a:srgbClr val="0070C0"/>
              </a:solidFill>
            </a:endParaRPr>
          </a:p>
        </p:txBody>
      </p:sp>
      <p:sp>
        <p:nvSpPr>
          <p:cNvPr id="9" name="矩形 8"/>
          <p:cNvSpPr/>
          <p:nvPr/>
        </p:nvSpPr>
        <p:spPr>
          <a:xfrm>
            <a:off x="467544" y="742119"/>
            <a:ext cx="8064896" cy="893527"/>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a:t>
            </a:r>
            <a:r>
              <a:rPr lang="zh-CN" altLang="en-US" sz="1600" dirty="0" smtClean="0"/>
              <a:t>九</a:t>
            </a:r>
            <a:r>
              <a:rPr lang="zh-CN" altLang="en-US" sz="1600" dirty="0"/>
              <a:t>）铝加工深井铸造工艺的倾动式浇铸炉流槽与模盘（分配流槽）入口连接处未设置快速切断阀（断开装置），或者流槽与模盘（分配流槽）入口连接处的液位监测报警装置未与浇铸炉倾动</a:t>
            </a:r>
            <a:r>
              <a:rPr lang="zh-CN" altLang="en-US" sz="1600" dirty="0" smtClean="0"/>
              <a:t>控制系统</a:t>
            </a:r>
            <a:r>
              <a:rPr lang="zh-CN" altLang="en-US" sz="1600" dirty="0"/>
              <a:t>、快速切断阀（断开装置）</a:t>
            </a:r>
            <a:r>
              <a:rPr lang="zh-CN" altLang="en-US" sz="1600" dirty="0" smtClean="0"/>
              <a:t>联锁</a:t>
            </a:r>
            <a:endParaRPr lang="zh-CN" altLang="en-US" sz="1600" dirty="0"/>
          </a:p>
        </p:txBody>
      </p:sp>
      <p:sp>
        <p:nvSpPr>
          <p:cNvPr id="10" name="文本框 9"/>
          <p:cNvSpPr txBox="1"/>
          <p:nvPr/>
        </p:nvSpPr>
        <p:spPr>
          <a:xfrm>
            <a:off x="467544" y="1635646"/>
            <a:ext cx="8064896"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cs typeface="+mn-cs"/>
              </a:rPr>
              <a:t>（</a:t>
            </a:r>
            <a:r>
              <a:rPr lang="en-US" altLang="zh-CN" sz="1400" b="0" dirty="0">
                <a:solidFill>
                  <a:schemeClr val="tx1"/>
                </a:solidFill>
                <a:cs typeface="+mn-cs"/>
              </a:rPr>
              <a:t>3</a:t>
            </a:r>
            <a:r>
              <a:rPr lang="zh-CN" altLang="en-US" sz="1400" b="0" dirty="0">
                <a:solidFill>
                  <a:schemeClr val="tx1"/>
                </a:solidFill>
                <a:cs typeface="+mn-cs"/>
              </a:rPr>
              <a:t>）倾动式浇铸炉流槽与模盘（分配流槽）入口连接处的液位监测报警信号，未与倾动控制系统联锁。 </a:t>
            </a:r>
            <a:endParaRPr lang="en-US" altLang="zh-CN" sz="1400" b="0" dirty="0" smtClean="0">
              <a:solidFill>
                <a:schemeClr val="tx1"/>
              </a:solidFill>
              <a:cs typeface="+mn-cs"/>
            </a:endParaRPr>
          </a:p>
        </p:txBody>
      </p:sp>
      <p:pic>
        <p:nvPicPr>
          <p:cNvPr id="4" name="图片 3"/>
          <p:cNvPicPr>
            <a:picLocks noChangeAspect="1"/>
          </p:cNvPicPr>
          <p:nvPr/>
        </p:nvPicPr>
        <p:blipFill>
          <a:blip r:embed="rId3"/>
          <a:stretch>
            <a:fillRect/>
          </a:stretch>
        </p:blipFill>
        <p:spPr>
          <a:xfrm>
            <a:off x="4063147" y="2563633"/>
            <a:ext cx="2176715" cy="1800000"/>
          </a:xfrm>
          <a:prstGeom prst="rect">
            <a:avLst/>
          </a:prstGeom>
        </p:spPr>
      </p:pic>
      <p:pic>
        <p:nvPicPr>
          <p:cNvPr id="7" name="图片 6"/>
          <p:cNvPicPr>
            <a:picLocks noChangeAspect="1"/>
          </p:cNvPicPr>
          <p:nvPr/>
        </p:nvPicPr>
        <p:blipFill>
          <a:blip r:embed="rId4"/>
          <a:stretch>
            <a:fillRect/>
          </a:stretch>
        </p:blipFill>
        <p:spPr>
          <a:xfrm>
            <a:off x="6372200" y="2553254"/>
            <a:ext cx="2292578" cy="1800000"/>
          </a:xfrm>
          <a:prstGeom prst="rect">
            <a:avLst/>
          </a:prstGeom>
        </p:spPr>
      </p:pic>
      <p:sp>
        <p:nvSpPr>
          <p:cNvPr id="11" name="矩形 10"/>
          <p:cNvSpPr/>
          <p:nvPr/>
        </p:nvSpPr>
        <p:spPr>
          <a:xfrm>
            <a:off x="467544" y="2503525"/>
            <a:ext cx="3595603" cy="2031325"/>
          </a:xfrm>
          <a:prstGeom prst="rect">
            <a:avLst/>
          </a:prstGeom>
        </p:spPr>
        <p:txBody>
          <a:bodyPr wrap="square">
            <a:spAutoFit/>
          </a:bodyPr>
          <a:lstStyle/>
          <a:p>
            <a:pPr indent="450850">
              <a:lnSpc>
                <a:spcPct val="100000"/>
              </a:lnSpc>
            </a:pPr>
            <a:r>
              <a:rPr lang="zh-CN" altLang="en-US" sz="1400" b="1" dirty="0">
                <a:latin typeface="+mn-ea"/>
              </a:rPr>
              <a:t>注</a:t>
            </a:r>
            <a:r>
              <a:rPr lang="zh-CN" altLang="en-US" sz="1400" dirty="0">
                <a:latin typeface="+mn-ea"/>
              </a:rPr>
              <a:t>：铸造深井的每个结晶器或者模盘的每个流道均设有液位监测报警装置，且每个报警装置均与快速切断阀（断开装置）、倾动控制系统联锁的，视同倾动式浇铸炉流槽与模盘（分配流槽）入口连接处设置有液位监测报警装置，且与快速切断阀（断开装置）</a:t>
            </a:r>
            <a:r>
              <a:rPr lang="zh-CN" altLang="en-US" sz="1400" dirty="0" smtClean="0">
                <a:latin typeface="+mn-ea"/>
              </a:rPr>
              <a:t>、浇铸</a:t>
            </a:r>
            <a:r>
              <a:rPr lang="zh-CN" altLang="en-US" sz="1400" dirty="0">
                <a:latin typeface="+mn-ea"/>
              </a:rPr>
              <a:t>炉倾动控制系统联锁。</a:t>
            </a:r>
          </a:p>
          <a:p>
            <a:pPr indent="450850">
              <a:lnSpc>
                <a:spcPct val="100000"/>
              </a:lnSpc>
            </a:pPr>
            <a:r>
              <a:rPr lang="zh-CN" altLang="en-US" sz="1400" dirty="0">
                <a:latin typeface="+mn-ea"/>
              </a:rPr>
              <a:t>（</a:t>
            </a:r>
            <a:r>
              <a:rPr lang="en-US" altLang="zh-CN" sz="1400" dirty="0">
                <a:latin typeface="+mn-ea"/>
              </a:rPr>
              <a:t>4</a:t>
            </a:r>
            <a:r>
              <a:rPr lang="zh-CN" altLang="en-US" sz="1400" dirty="0">
                <a:latin typeface="+mn-ea"/>
              </a:rPr>
              <a:t>）液位监测报警装置、紧急排放阀、快速切断阀、断开装置，未设置应急电源。</a:t>
            </a:r>
          </a:p>
        </p:txBody>
      </p:sp>
      <p:pic>
        <p:nvPicPr>
          <p:cNvPr id="12" name="图片 11"/>
          <p:cNvPicPr>
            <a:picLocks noChangeAspect="1"/>
          </p:cNvPicPr>
          <p:nvPr/>
        </p:nvPicPr>
        <p:blipFill>
          <a:blip r:embed="rId5"/>
          <a:stretch>
            <a:fillRect/>
          </a:stretch>
        </p:blipFill>
        <p:spPr>
          <a:xfrm>
            <a:off x="4167461" y="2643758"/>
            <a:ext cx="357750" cy="357333"/>
          </a:xfrm>
          <a:prstGeom prst="rect">
            <a:avLst/>
          </a:prstGeom>
        </p:spPr>
      </p:pic>
      <p:pic>
        <p:nvPicPr>
          <p:cNvPr id="13" name="图片 12"/>
          <p:cNvPicPr>
            <a:picLocks noChangeAspect="1"/>
          </p:cNvPicPr>
          <p:nvPr/>
        </p:nvPicPr>
        <p:blipFill>
          <a:blip r:embed="rId5"/>
          <a:stretch>
            <a:fillRect/>
          </a:stretch>
        </p:blipFill>
        <p:spPr>
          <a:xfrm>
            <a:off x="6436025" y="2643758"/>
            <a:ext cx="357750" cy="357333"/>
          </a:xfrm>
          <a:prstGeom prst="rect">
            <a:avLst/>
          </a:prstGeom>
        </p:spPr>
      </p:pic>
      <p:sp>
        <p:nvSpPr>
          <p:cNvPr id="17" name="文本框 16"/>
          <p:cNvSpPr txBox="1"/>
          <p:nvPr/>
        </p:nvSpPr>
        <p:spPr>
          <a:xfrm>
            <a:off x="6798409" y="4371060"/>
            <a:ext cx="1440160" cy="338554"/>
          </a:xfrm>
          <a:prstGeom prst="rect">
            <a:avLst/>
          </a:prstGeom>
          <a:noFill/>
        </p:spPr>
        <p:txBody>
          <a:bodyPr wrap="square">
            <a:spAutoFit/>
          </a:bodyPr>
          <a:lstStyle/>
          <a:p>
            <a:r>
              <a:rPr lang="zh-CN" altLang="en-US" sz="1600" dirty="0" smtClean="0">
                <a:solidFill>
                  <a:srgbClr val="0070C0"/>
                </a:solidFill>
              </a:rPr>
              <a:t>设置</a:t>
            </a:r>
            <a:r>
              <a:rPr lang="zh-CN" altLang="en-US" sz="1600" dirty="0">
                <a:solidFill>
                  <a:srgbClr val="0070C0"/>
                </a:solidFill>
              </a:rPr>
              <a:t>应急电源</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9" name="文本框 8"/>
          <p:cNvSpPr txBox="1"/>
          <p:nvPr/>
        </p:nvSpPr>
        <p:spPr>
          <a:xfrm>
            <a:off x="1835696" y="4088837"/>
            <a:ext cx="1296144" cy="338554"/>
          </a:xfrm>
          <a:prstGeom prst="rect">
            <a:avLst/>
          </a:prstGeom>
          <a:noFill/>
        </p:spPr>
        <p:txBody>
          <a:bodyPr wrap="square">
            <a:spAutoFit/>
          </a:bodyPr>
          <a:lstStyle/>
          <a:p>
            <a:r>
              <a:rPr lang="zh-CN" altLang="en-US" sz="1600" dirty="0">
                <a:solidFill>
                  <a:srgbClr val="0070C0"/>
                </a:solidFill>
              </a:rPr>
              <a:t>钢芯</a:t>
            </a:r>
            <a:r>
              <a:rPr lang="zh-CN" altLang="en-US" sz="1600" dirty="0" smtClean="0">
                <a:solidFill>
                  <a:srgbClr val="0070C0"/>
                </a:solidFill>
              </a:rPr>
              <a:t>钢丝绳</a:t>
            </a:r>
            <a:endParaRPr lang="zh-CN" altLang="en-US" sz="1600" dirty="0">
              <a:solidFill>
                <a:srgbClr val="FF0000"/>
              </a:solidFill>
            </a:endParaRPr>
          </a:p>
        </p:txBody>
      </p:sp>
      <p:sp>
        <p:nvSpPr>
          <p:cNvPr id="10" name="矩形 9"/>
          <p:cNvSpPr/>
          <p:nvPr/>
        </p:nvSpPr>
        <p:spPr>
          <a:xfrm>
            <a:off x="467544" y="742119"/>
            <a:ext cx="8064896" cy="68161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smtClean="0"/>
              <a:t>（</a:t>
            </a:r>
            <a:r>
              <a:rPr lang="zh-CN" altLang="en-US" sz="1600" dirty="0"/>
              <a:t>十）铝加工深井铸造机钢丝卷扬系统选用非钢芯钢丝绳，或者未落实钢丝绳定期检查、更换</a:t>
            </a:r>
            <a:r>
              <a:rPr lang="zh-CN" altLang="en-US" sz="1600" dirty="0" smtClean="0"/>
              <a:t>制度</a:t>
            </a:r>
            <a:endParaRPr lang="zh-CN" altLang="en-US" sz="1600" dirty="0"/>
          </a:p>
        </p:txBody>
      </p:sp>
      <p:sp>
        <p:nvSpPr>
          <p:cNvPr id="11" name="文本框 10"/>
          <p:cNvSpPr txBox="1"/>
          <p:nvPr/>
        </p:nvSpPr>
        <p:spPr>
          <a:xfrm>
            <a:off x="467544" y="1423761"/>
            <a:ext cx="8064896" cy="666849"/>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cs typeface="+mn-cs"/>
              </a:rPr>
              <a:t>（</a:t>
            </a:r>
            <a:r>
              <a:rPr lang="en-US" altLang="zh-CN" sz="1400" b="0" dirty="0">
                <a:solidFill>
                  <a:schemeClr val="tx1"/>
                </a:solidFill>
                <a:cs typeface="+mn-cs"/>
              </a:rPr>
              <a:t>1</a:t>
            </a:r>
            <a:r>
              <a:rPr lang="zh-CN" altLang="en-US" sz="1400" b="0" dirty="0">
                <a:solidFill>
                  <a:schemeClr val="tx1"/>
                </a:solidFill>
                <a:cs typeface="+mn-cs"/>
              </a:rPr>
              <a:t>）钢丝卷扬系统选用非钢芯钢丝绳。</a:t>
            </a:r>
          </a:p>
        </p:txBody>
      </p:sp>
      <p:pic>
        <p:nvPicPr>
          <p:cNvPr id="3" name="图片 2"/>
          <p:cNvPicPr>
            <a:picLocks noChangeAspect="1"/>
          </p:cNvPicPr>
          <p:nvPr/>
        </p:nvPicPr>
        <p:blipFill>
          <a:blip r:embed="rId3"/>
          <a:stretch>
            <a:fillRect/>
          </a:stretch>
        </p:blipFill>
        <p:spPr>
          <a:xfrm>
            <a:off x="1259632" y="2222235"/>
            <a:ext cx="2688846" cy="1800000"/>
          </a:xfrm>
          <a:prstGeom prst="rect">
            <a:avLst/>
          </a:prstGeom>
        </p:spPr>
      </p:pic>
      <p:pic>
        <p:nvPicPr>
          <p:cNvPr id="5" name="图片 4"/>
          <p:cNvPicPr>
            <a:picLocks noChangeAspect="1"/>
          </p:cNvPicPr>
          <p:nvPr/>
        </p:nvPicPr>
        <p:blipFill>
          <a:blip r:embed="rId4"/>
          <a:stretch>
            <a:fillRect/>
          </a:stretch>
        </p:blipFill>
        <p:spPr>
          <a:xfrm>
            <a:off x="4283968" y="2221455"/>
            <a:ext cx="2277852" cy="1800000"/>
          </a:xfrm>
          <a:prstGeom prst="rect">
            <a:avLst/>
          </a:prstGeom>
        </p:spPr>
      </p:pic>
      <p:pic>
        <p:nvPicPr>
          <p:cNvPr id="7" name="图片 6"/>
          <p:cNvPicPr>
            <a:picLocks noChangeAspect="1"/>
          </p:cNvPicPr>
          <p:nvPr/>
        </p:nvPicPr>
        <p:blipFill>
          <a:blip r:embed="rId5"/>
          <a:stretch>
            <a:fillRect/>
          </a:stretch>
        </p:blipFill>
        <p:spPr>
          <a:xfrm>
            <a:off x="1331640" y="2283718"/>
            <a:ext cx="357750" cy="357333"/>
          </a:xfrm>
          <a:prstGeom prst="rect">
            <a:avLst/>
          </a:prstGeom>
        </p:spPr>
      </p:pic>
      <p:pic>
        <p:nvPicPr>
          <p:cNvPr id="12" name="图片 11"/>
          <p:cNvPicPr>
            <a:picLocks noChangeAspect="1"/>
          </p:cNvPicPr>
          <p:nvPr/>
        </p:nvPicPr>
        <p:blipFill>
          <a:blip r:embed="rId6"/>
          <a:stretch>
            <a:fillRect/>
          </a:stretch>
        </p:blipFill>
        <p:spPr>
          <a:xfrm>
            <a:off x="4355976" y="2280868"/>
            <a:ext cx="357750" cy="357333"/>
          </a:xfrm>
          <a:prstGeom prst="rect">
            <a:avLst/>
          </a:prstGeom>
        </p:spPr>
      </p:pic>
      <p:sp>
        <p:nvSpPr>
          <p:cNvPr id="14" name="文本框 13"/>
          <p:cNvSpPr txBox="1"/>
          <p:nvPr/>
        </p:nvSpPr>
        <p:spPr>
          <a:xfrm>
            <a:off x="4799859" y="4088837"/>
            <a:ext cx="1246069" cy="338554"/>
          </a:xfrm>
          <a:prstGeom prst="rect">
            <a:avLst/>
          </a:prstGeom>
          <a:noFill/>
        </p:spPr>
        <p:txBody>
          <a:bodyPr wrap="square">
            <a:spAutoFit/>
          </a:bodyPr>
          <a:lstStyle/>
          <a:p>
            <a:r>
              <a:rPr lang="zh-CN" altLang="en-US" sz="1600" dirty="0" smtClean="0">
                <a:solidFill>
                  <a:srgbClr val="FF0000"/>
                </a:solidFill>
              </a:rPr>
              <a:t>麻</a:t>
            </a:r>
            <a:r>
              <a:rPr lang="zh-CN" altLang="en-US" sz="1600" dirty="0">
                <a:solidFill>
                  <a:srgbClr val="FF0000"/>
                </a:solidFill>
              </a:rPr>
              <a:t>芯钢丝绳</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7" name="文本框 6"/>
          <p:cNvSpPr txBox="1"/>
          <p:nvPr/>
        </p:nvSpPr>
        <p:spPr>
          <a:xfrm>
            <a:off x="1908255" y="4430541"/>
            <a:ext cx="1656184" cy="338554"/>
          </a:xfrm>
          <a:prstGeom prst="rect">
            <a:avLst/>
          </a:prstGeom>
          <a:noFill/>
        </p:spPr>
        <p:txBody>
          <a:bodyPr wrap="square">
            <a:spAutoFit/>
          </a:bodyPr>
          <a:lstStyle/>
          <a:p>
            <a:r>
              <a:rPr lang="zh-CN" altLang="en-US" sz="1600" dirty="0">
                <a:solidFill>
                  <a:srgbClr val="0070C0"/>
                </a:solidFill>
              </a:rPr>
              <a:t>钢丝绳</a:t>
            </a:r>
            <a:r>
              <a:rPr lang="zh-CN" altLang="en-US" sz="1600" dirty="0" smtClean="0">
                <a:solidFill>
                  <a:srgbClr val="0070C0"/>
                </a:solidFill>
              </a:rPr>
              <a:t>定期检查</a:t>
            </a:r>
            <a:endParaRPr lang="zh-CN" altLang="en-US" sz="1600" dirty="0">
              <a:solidFill>
                <a:srgbClr val="0070C0"/>
              </a:solidFill>
            </a:endParaRPr>
          </a:p>
        </p:txBody>
      </p:sp>
      <p:sp>
        <p:nvSpPr>
          <p:cNvPr id="9" name="矩形 8"/>
          <p:cNvSpPr/>
          <p:nvPr/>
        </p:nvSpPr>
        <p:spPr>
          <a:xfrm>
            <a:off x="467544" y="742119"/>
            <a:ext cx="8064896" cy="68161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smtClean="0"/>
              <a:t>（</a:t>
            </a:r>
            <a:r>
              <a:rPr lang="zh-CN" altLang="en-US" sz="1600" dirty="0"/>
              <a:t>十）铝加工深井铸造机钢丝卷扬系统选用非钢芯钢丝绳，或者未落实钢丝绳定期检查、更换</a:t>
            </a:r>
            <a:r>
              <a:rPr lang="zh-CN" altLang="en-US" sz="1600" dirty="0" smtClean="0"/>
              <a:t>制度</a:t>
            </a:r>
            <a:endParaRPr lang="zh-CN" altLang="en-US" sz="1600" dirty="0"/>
          </a:p>
        </p:txBody>
      </p:sp>
      <p:sp>
        <p:nvSpPr>
          <p:cNvPr id="10" name="文本框 9"/>
          <p:cNvSpPr txBox="1"/>
          <p:nvPr/>
        </p:nvSpPr>
        <p:spPr>
          <a:xfrm>
            <a:off x="467544" y="1423732"/>
            <a:ext cx="8064896" cy="1097736"/>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cs typeface="+mn-cs"/>
              </a:rPr>
              <a:t>（</a:t>
            </a:r>
            <a:r>
              <a:rPr lang="en-US" altLang="zh-CN" sz="1400" b="0" dirty="0">
                <a:solidFill>
                  <a:schemeClr val="tx1"/>
                </a:solidFill>
                <a:cs typeface="+mn-cs"/>
              </a:rPr>
              <a:t>2</a:t>
            </a:r>
            <a:r>
              <a:rPr lang="zh-CN" altLang="en-US" sz="1400" b="0" dirty="0">
                <a:solidFill>
                  <a:schemeClr val="tx1"/>
                </a:solidFill>
                <a:cs typeface="+mn-cs"/>
              </a:rPr>
              <a:t>）未按照钢丝绳定期检查和更换制度要求，对钢丝绳进行定期检查。</a:t>
            </a:r>
            <a:endParaRPr lang="en-US" altLang="zh-CN" sz="1400" b="0" dirty="0">
              <a:solidFill>
                <a:schemeClr val="tx1"/>
              </a:solidFill>
              <a:cs typeface="+mn-cs"/>
            </a:endParaRPr>
          </a:p>
          <a:p>
            <a:pPr>
              <a:lnSpc>
                <a:spcPct val="100000"/>
              </a:lnSpc>
            </a:pPr>
            <a:r>
              <a:rPr lang="zh-CN" altLang="en-US" sz="1400" dirty="0">
                <a:solidFill>
                  <a:schemeClr val="tx1"/>
                </a:solidFill>
                <a:cs typeface="+mn-cs"/>
              </a:rPr>
              <a:t>注</a:t>
            </a:r>
            <a:r>
              <a:rPr lang="zh-CN" altLang="en-US" sz="1400" b="0" dirty="0">
                <a:solidFill>
                  <a:schemeClr val="tx1"/>
                </a:solidFill>
                <a:cs typeface="+mn-cs"/>
              </a:rPr>
              <a:t>：定期检查周期至少</a:t>
            </a:r>
            <a:r>
              <a:rPr lang="zh-CN" altLang="en-US" sz="1400" b="0" dirty="0" smtClean="0">
                <a:solidFill>
                  <a:schemeClr val="tx1"/>
                </a:solidFill>
                <a:cs typeface="+mn-cs"/>
              </a:rPr>
              <a:t>每月</a:t>
            </a:r>
            <a:r>
              <a:rPr lang="en-US" altLang="zh-CN" sz="1400" b="0" dirty="0" smtClean="0">
                <a:solidFill>
                  <a:schemeClr val="tx1"/>
                </a:solidFill>
                <a:cs typeface="+mn-cs"/>
              </a:rPr>
              <a:t>1</a:t>
            </a:r>
            <a:r>
              <a:rPr lang="zh-CN" altLang="en-US" sz="1400" b="0" dirty="0" smtClean="0">
                <a:solidFill>
                  <a:schemeClr val="tx1"/>
                </a:solidFill>
                <a:cs typeface="+mn-cs"/>
              </a:rPr>
              <a:t>次</a:t>
            </a:r>
            <a:r>
              <a:rPr lang="zh-CN" altLang="en-US" sz="1400" b="0" dirty="0">
                <a:solidFill>
                  <a:schemeClr val="tx1"/>
                </a:solidFill>
                <a:cs typeface="+mn-cs"/>
              </a:rPr>
              <a:t>。</a:t>
            </a:r>
            <a:endParaRPr lang="en-US" altLang="zh-CN" sz="1400" b="0" dirty="0">
              <a:solidFill>
                <a:schemeClr val="tx1"/>
              </a:solidFill>
              <a:cs typeface="+mn-cs"/>
            </a:endParaRPr>
          </a:p>
          <a:p>
            <a:pPr>
              <a:lnSpc>
                <a:spcPct val="100000"/>
              </a:lnSpc>
            </a:pPr>
            <a:r>
              <a:rPr lang="zh-CN" altLang="en-US" sz="1400" b="0" dirty="0">
                <a:solidFill>
                  <a:schemeClr val="tx1"/>
                </a:solidFill>
                <a:cs typeface="+mn-cs"/>
              </a:rPr>
              <a:t>（</a:t>
            </a:r>
            <a:r>
              <a:rPr lang="en-US" altLang="zh-CN" sz="1400" b="0" dirty="0">
                <a:solidFill>
                  <a:schemeClr val="tx1"/>
                </a:solidFill>
                <a:cs typeface="+mn-cs"/>
              </a:rPr>
              <a:t>3</a:t>
            </a:r>
            <a:r>
              <a:rPr lang="zh-CN" altLang="en-US" sz="1400" b="0" dirty="0">
                <a:solidFill>
                  <a:schemeClr val="tx1"/>
                </a:solidFill>
                <a:cs typeface="+mn-cs"/>
              </a:rPr>
              <a:t>）钢丝绳应报废的仍然继续使用。</a:t>
            </a:r>
          </a:p>
        </p:txBody>
      </p:sp>
      <p:pic>
        <p:nvPicPr>
          <p:cNvPr id="4" name="图片 3"/>
          <p:cNvPicPr>
            <a:picLocks noChangeAspect="1"/>
          </p:cNvPicPr>
          <p:nvPr/>
        </p:nvPicPr>
        <p:blipFill>
          <a:blip r:embed="rId3"/>
          <a:stretch>
            <a:fillRect/>
          </a:stretch>
        </p:blipFill>
        <p:spPr>
          <a:xfrm>
            <a:off x="899592" y="2576019"/>
            <a:ext cx="3673510" cy="1800000"/>
          </a:xfrm>
          <a:prstGeom prst="rect">
            <a:avLst/>
          </a:prstGeom>
        </p:spPr>
      </p:pic>
      <p:pic>
        <p:nvPicPr>
          <p:cNvPr id="5" name="图片 4"/>
          <p:cNvPicPr>
            <a:picLocks noChangeAspect="1"/>
          </p:cNvPicPr>
          <p:nvPr/>
        </p:nvPicPr>
        <p:blipFill>
          <a:blip r:embed="rId4"/>
          <a:stretch>
            <a:fillRect/>
          </a:stretch>
        </p:blipFill>
        <p:spPr>
          <a:xfrm>
            <a:off x="4716016" y="2576019"/>
            <a:ext cx="2919288" cy="1800000"/>
          </a:xfrm>
          <a:prstGeom prst="rect">
            <a:avLst/>
          </a:prstGeom>
        </p:spPr>
      </p:pic>
      <p:pic>
        <p:nvPicPr>
          <p:cNvPr id="11" name="图片 10"/>
          <p:cNvPicPr>
            <a:picLocks noChangeAspect="1"/>
          </p:cNvPicPr>
          <p:nvPr/>
        </p:nvPicPr>
        <p:blipFill>
          <a:blip r:embed="rId5"/>
          <a:stretch>
            <a:fillRect/>
          </a:stretch>
        </p:blipFill>
        <p:spPr>
          <a:xfrm>
            <a:off x="971600" y="2628117"/>
            <a:ext cx="357750" cy="357333"/>
          </a:xfrm>
          <a:prstGeom prst="rect">
            <a:avLst/>
          </a:prstGeom>
        </p:spPr>
      </p:pic>
      <p:pic>
        <p:nvPicPr>
          <p:cNvPr id="12" name="图片 11"/>
          <p:cNvPicPr>
            <a:picLocks noChangeAspect="1"/>
          </p:cNvPicPr>
          <p:nvPr/>
        </p:nvPicPr>
        <p:blipFill>
          <a:blip r:embed="rId5"/>
          <a:stretch>
            <a:fillRect/>
          </a:stretch>
        </p:blipFill>
        <p:spPr>
          <a:xfrm>
            <a:off x="4879481" y="2643758"/>
            <a:ext cx="357750" cy="357333"/>
          </a:xfrm>
          <a:prstGeom prst="rect">
            <a:avLst/>
          </a:prstGeom>
        </p:spPr>
      </p:pic>
      <p:sp>
        <p:nvSpPr>
          <p:cNvPr id="14" name="文本框 13"/>
          <p:cNvSpPr txBox="1"/>
          <p:nvPr/>
        </p:nvSpPr>
        <p:spPr>
          <a:xfrm>
            <a:off x="5580112" y="4430541"/>
            <a:ext cx="1656184" cy="338554"/>
          </a:xfrm>
          <a:prstGeom prst="rect">
            <a:avLst/>
          </a:prstGeom>
          <a:noFill/>
        </p:spPr>
        <p:txBody>
          <a:bodyPr wrap="square">
            <a:spAutoFit/>
          </a:bodyPr>
          <a:lstStyle/>
          <a:p>
            <a:r>
              <a:rPr lang="zh-CN" altLang="en-US" sz="1600" dirty="0" smtClean="0">
                <a:solidFill>
                  <a:srgbClr val="0070C0"/>
                </a:solidFill>
              </a:rPr>
              <a:t>钢丝绳</a:t>
            </a:r>
            <a:r>
              <a:rPr lang="zh-CN" altLang="en-US" sz="1600" dirty="0">
                <a:solidFill>
                  <a:srgbClr val="0070C0"/>
                </a:solidFill>
              </a:rPr>
              <a:t>更换记录</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6" name="矩形 5"/>
          <p:cNvSpPr/>
          <p:nvPr/>
        </p:nvSpPr>
        <p:spPr>
          <a:xfrm>
            <a:off x="467544" y="742119"/>
            <a:ext cx="8064896" cy="902596"/>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（十一）可能发生一氧化碳、砷化氢、氯气、硫化氢</a:t>
            </a:r>
            <a:r>
              <a:rPr lang="zh-CN" altLang="en-US" sz="1600" dirty="0" smtClean="0"/>
              <a:t>等</a:t>
            </a:r>
            <a:r>
              <a:rPr lang="en-US" altLang="zh-CN" sz="1600" dirty="0" smtClean="0"/>
              <a:t>4</a:t>
            </a:r>
            <a:r>
              <a:rPr lang="zh-CN" altLang="en-US" sz="1600" dirty="0" smtClean="0"/>
              <a:t>种</a:t>
            </a:r>
            <a:r>
              <a:rPr lang="zh-CN" altLang="en-US" sz="1600" dirty="0"/>
              <a:t>有毒气体泄漏、积聚的场所和部位未设置固定式气体浓度监测报警</a:t>
            </a:r>
            <a:r>
              <a:rPr lang="zh-CN" altLang="en-US" sz="1600" dirty="0" smtClean="0"/>
              <a:t>装置</a:t>
            </a:r>
            <a:r>
              <a:rPr lang="zh-CN" altLang="en-US" sz="1600" dirty="0"/>
              <a:t>，或者监测数据未</a:t>
            </a:r>
            <a:r>
              <a:rPr lang="zh-CN" altLang="en-US" sz="1600" dirty="0" smtClean="0"/>
              <a:t>接入</a:t>
            </a:r>
            <a:r>
              <a:rPr lang="en-US" altLang="zh-CN" sz="1600" dirty="0" smtClean="0"/>
              <a:t>24</a:t>
            </a:r>
            <a:r>
              <a:rPr lang="zh-CN" altLang="en-US" sz="1600" dirty="0" smtClean="0"/>
              <a:t>小时</a:t>
            </a:r>
            <a:r>
              <a:rPr lang="zh-CN" altLang="en-US" sz="1600" dirty="0"/>
              <a:t>有人值守场所，或者未对可能有</a:t>
            </a:r>
            <a:r>
              <a:rPr lang="zh-CN" altLang="en-US" sz="1600" dirty="0" smtClean="0"/>
              <a:t>砷化</a:t>
            </a:r>
            <a:r>
              <a:rPr lang="zh-CN" altLang="en-US" sz="1600" dirty="0"/>
              <a:t>氢气体的场所和部位采取同等效果的检测</a:t>
            </a:r>
            <a:r>
              <a:rPr lang="zh-CN" altLang="en-US" sz="1600" dirty="0" smtClean="0"/>
              <a:t>措施</a:t>
            </a:r>
            <a:endParaRPr lang="zh-CN" altLang="en-US" sz="1600" dirty="0"/>
          </a:p>
        </p:txBody>
      </p:sp>
      <p:sp>
        <p:nvSpPr>
          <p:cNvPr id="7" name="文本框 6"/>
          <p:cNvSpPr txBox="1"/>
          <p:nvPr/>
        </p:nvSpPr>
        <p:spPr>
          <a:xfrm>
            <a:off x="467544" y="1635646"/>
            <a:ext cx="8064896" cy="3252172"/>
          </a:xfrm>
          <a:prstGeom prst="rect">
            <a:avLst/>
          </a:prstGeom>
          <a:noFill/>
        </p:spPr>
        <p:txBody>
          <a:bodyPr wrap="square">
            <a:spAutoFit/>
          </a:bodyPr>
          <a:lstStyle/>
          <a:p>
            <a:pPr indent="406400" algn="just">
              <a:lnSpc>
                <a:spcPts val="2800"/>
              </a:lnSpc>
            </a:pPr>
            <a:r>
              <a:rPr lang="zh-CN" altLang="en-US" sz="1600" b="1" dirty="0">
                <a:solidFill>
                  <a:srgbClr val="002060"/>
                </a:solidFill>
                <a:latin typeface="+mn-ea"/>
                <a:cs typeface="Times New Roman" panose="02020603050405020304" charset="0"/>
              </a:rPr>
              <a:t>名词解释：</a:t>
            </a:r>
            <a:endParaRPr lang="en-US" altLang="zh-CN" sz="1600" b="1" dirty="0">
              <a:solidFill>
                <a:srgbClr val="002060"/>
              </a:solidFill>
              <a:latin typeface="+mn-ea"/>
              <a:cs typeface="Times New Roman" panose="02020603050405020304" charset="0"/>
            </a:endParaRPr>
          </a:p>
          <a:p>
            <a:pPr indent="406400" algn="just"/>
            <a:r>
              <a:rPr lang="zh-CN" altLang="en-US" sz="1400" dirty="0" smtClean="0">
                <a:latin typeface="+mn-ea"/>
              </a:rPr>
              <a:t>“</a:t>
            </a:r>
            <a:r>
              <a:rPr lang="zh-CN" altLang="en-US" sz="1400" b="1" dirty="0">
                <a:latin typeface="+mn-ea"/>
              </a:rPr>
              <a:t>可能发生一氧化碳气体泄漏、积聚的场所和部位</a:t>
            </a:r>
            <a:r>
              <a:rPr lang="zh-CN" altLang="en-US" sz="1400" dirty="0">
                <a:latin typeface="+mn-ea"/>
              </a:rPr>
              <a:t>”是指各种煤气发生设施附近；涉及煤气的各类地下室、加压站；使用煤气的热风炉、焙烧炉、干燥炉等；以焦碳（碳粉、煤粉）为燃料或还原剂的生产环节，如烟化炉、阳极炉等；高钛渣冶炼、镍火法冶炼、硅冶炼用的电炉、全密闭矿热炉的煤气净化、回收、储存、</a:t>
            </a:r>
            <a:r>
              <a:rPr lang="zh-CN" altLang="en-US" sz="1400" dirty="0" smtClean="0">
                <a:latin typeface="+mn-ea"/>
              </a:rPr>
              <a:t>输配</a:t>
            </a:r>
            <a:r>
              <a:rPr lang="zh-CN" altLang="en-US" sz="1400" dirty="0">
                <a:latin typeface="+mn-ea"/>
              </a:rPr>
              <a:t>与使用区域。</a:t>
            </a:r>
          </a:p>
          <a:p>
            <a:pPr indent="406400" algn="just"/>
            <a:r>
              <a:rPr lang="zh-CN" altLang="en-US" sz="1400" dirty="0" smtClean="0">
                <a:latin typeface="+mn-ea"/>
              </a:rPr>
              <a:t>“</a:t>
            </a:r>
            <a:r>
              <a:rPr lang="zh-CN" altLang="en-US" sz="1400" b="1" dirty="0">
                <a:latin typeface="+mn-ea"/>
              </a:rPr>
              <a:t>可能发生砷化氢气体泄漏、积聚的场所和部位</a:t>
            </a:r>
            <a:r>
              <a:rPr lang="zh-CN" altLang="en-US" sz="1400" dirty="0">
                <a:latin typeface="+mn-ea"/>
              </a:rPr>
              <a:t>”是指铅锌冶炼中的酸浸工序、净液工序、海绵镉工序、铟置换工序等；铜冶炼中的电解液净化工序、烟尘回收的铜电积工序；锡冶炼中的</a:t>
            </a:r>
            <a:r>
              <a:rPr lang="zh-CN" altLang="en-US" sz="1400" dirty="0" smtClean="0">
                <a:latin typeface="+mn-ea"/>
              </a:rPr>
              <a:t>除杂工序。</a:t>
            </a:r>
            <a:endParaRPr lang="zh-CN" altLang="en-US" sz="1400" dirty="0">
              <a:latin typeface="+mn-ea"/>
            </a:endParaRPr>
          </a:p>
          <a:p>
            <a:pPr indent="406400" algn="just"/>
            <a:r>
              <a:rPr lang="zh-CN" altLang="en-US" sz="1400" b="1" dirty="0" smtClean="0">
                <a:latin typeface="+mn-ea"/>
              </a:rPr>
              <a:t>可能</a:t>
            </a:r>
            <a:r>
              <a:rPr lang="zh-CN" altLang="en-US" sz="1400" b="1" dirty="0">
                <a:latin typeface="+mn-ea"/>
              </a:rPr>
              <a:t>发生氯气泄漏、积聚的场所和部位</a:t>
            </a:r>
            <a:r>
              <a:rPr lang="zh-CN" altLang="en-US" sz="1400" dirty="0">
                <a:latin typeface="+mn-ea"/>
              </a:rPr>
              <a:t>”是指贵金属生产的液氯储存、汽化间；氯化分金工序（分金釜、一次还原釜、二次还原釜等）及沉钯等工序；锗生产的液氯储存、汽化间；氯化</a:t>
            </a:r>
            <a:r>
              <a:rPr lang="zh-CN" altLang="en-US" sz="1400" dirty="0" smtClean="0">
                <a:latin typeface="+mn-ea"/>
              </a:rPr>
              <a:t>工序</a:t>
            </a:r>
            <a:r>
              <a:rPr lang="zh-CN" altLang="en-US" sz="1400" dirty="0">
                <a:latin typeface="+mn-ea"/>
              </a:rPr>
              <a:t>、精馏（复蒸）等工序；铅铋精炼工序中的液氯氯化精炼工艺（</a:t>
            </a:r>
            <a:r>
              <a:rPr lang="zh-CN" altLang="en-US" sz="1400" dirty="0" smtClean="0">
                <a:latin typeface="+mn-ea"/>
              </a:rPr>
              <a:t>如铋</a:t>
            </a:r>
            <a:r>
              <a:rPr lang="zh-CN" altLang="en-US" sz="1400" dirty="0">
                <a:latin typeface="+mn-ea"/>
              </a:rPr>
              <a:t>氯化精炼锅）。</a:t>
            </a:r>
          </a:p>
          <a:p>
            <a:pPr indent="406400" algn="just"/>
            <a:r>
              <a:rPr lang="zh-CN" altLang="en-US" sz="1400" dirty="0" smtClean="0">
                <a:latin typeface="+mn-ea"/>
              </a:rPr>
              <a:t>“</a:t>
            </a:r>
            <a:r>
              <a:rPr lang="zh-CN" altLang="en-US" sz="1400" b="1" dirty="0">
                <a:latin typeface="+mn-ea"/>
              </a:rPr>
              <a:t>可能发生硫化氢气体泄漏、积聚的场所和部位</a:t>
            </a:r>
            <a:r>
              <a:rPr lang="zh-CN" altLang="en-US" sz="1400" dirty="0">
                <a:latin typeface="+mn-ea"/>
              </a:rPr>
              <a:t>”是指采用硫化石膏法脱砷工艺污水处理系（如在废酸中加入硫化钠或硫氢化钠产生硫化氢、用水电解制氢并与硫磺反应生产硫化氢、甲醇裂解制氢并与硫磺反应生产硫化氢等）；硫化钠、硫氢化钠储存</a:t>
            </a:r>
            <a:r>
              <a:rPr lang="zh-CN" altLang="en-US" sz="1400" dirty="0" smtClean="0">
                <a:latin typeface="+mn-ea"/>
              </a:rPr>
              <a:t>地点</a:t>
            </a:r>
            <a:r>
              <a:rPr lang="zh-CN" altLang="en-US" sz="1400" dirty="0">
                <a:latin typeface="+mn-ea"/>
              </a:rPr>
              <a:t>（如硫化钠、硫氢化钠与酸同库储存或受潮产生硫化氢）。</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7" name="文本框 6"/>
          <p:cNvSpPr txBox="1"/>
          <p:nvPr/>
        </p:nvSpPr>
        <p:spPr>
          <a:xfrm>
            <a:off x="1667482" y="3756054"/>
            <a:ext cx="1656184" cy="830997"/>
          </a:xfrm>
          <a:prstGeom prst="rect">
            <a:avLst/>
          </a:prstGeom>
          <a:noFill/>
        </p:spPr>
        <p:txBody>
          <a:bodyPr wrap="square">
            <a:spAutoFit/>
          </a:bodyPr>
          <a:lstStyle/>
          <a:p>
            <a:r>
              <a:rPr lang="zh-CN" altLang="en-US" sz="1600" dirty="0">
                <a:solidFill>
                  <a:srgbClr val="0070C0"/>
                </a:solidFill>
              </a:rPr>
              <a:t>设置固定式浓度检测报警器，并有人值守岗位</a:t>
            </a:r>
          </a:p>
        </p:txBody>
      </p:sp>
      <p:sp>
        <p:nvSpPr>
          <p:cNvPr id="9" name="矩形 8"/>
          <p:cNvSpPr/>
          <p:nvPr/>
        </p:nvSpPr>
        <p:spPr>
          <a:xfrm>
            <a:off x="467544" y="742119"/>
            <a:ext cx="8064896" cy="902596"/>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（十一）可能发生一氧化碳、砷化氢、氯气、硫化氢</a:t>
            </a:r>
            <a:r>
              <a:rPr lang="zh-CN" altLang="en-US" sz="1600" dirty="0" smtClean="0"/>
              <a:t>等</a:t>
            </a:r>
            <a:r>
              <a:rPr lang="en-US" altLang="zh-CN" sz="1600" dirty="0" smtClean="0"/>
              <a:t>4</a:t>
            </a:r>
            <a:r>
              <a:rPr lang="zh-CN" altLang="en-US" sz="1600" dirty="0" smtClean="0"/>
              <a:t>种</a:t>
            </a:r>
            <a:r>
              <a:rPr lang="zh-CN" altLang="en-US" sz="1600" dirty="0"/>
              <a:t>有毒气体泄漏、积聚的场所和部位未设置固定式气体浓度监测报警</a:t>
            </a:r>
            <a:r>
              <a:rPr lang="zh-CN" altLang="en-US" sz="1600" dirty="0" smtClean="0"/>
              <a:t>装置</a:t>
            </a:r>
            <a:r>
              <a:rPr lang="zh-CN" altLang="en-US" sz="1600" dirty="0"/>
              <a:t>，或者监测数据未</a:t>
            </a:r>
            <a:r>
              <a:rPr lang="zh-CN" altLang="en-US" sz="1600" dirty="0" smtClean="0"/>
              <a:t>接入</a:t>
            </a:r>
            <a:r>
              <a:rPr lang="en-US" altLang="zh-CN" sz="1600" dirty="0" smtClean="0"/>
              <a:t>24</a:t>
            </a:r>
            <a:r>
              <a:rPr lang="zh-CN" altLang="en-US" sz="1600" dirty="0" smtClean="0"/>
              <a:t>小时</a:t>
            </a:r>
            <a:r>
              <a:rPr lang="zh-CN" altLang="en-US" sz="1600" dirty="0"/>
              <a:t>有人值守场所，或者未对可能有</a:t>
            </a:r>
            <a:r>
              <a:rPr lang="zh-CN" altLang="en-US" sz="1600" dirty="0" smtClean="0"/>
              <a:t>砷化</a:t>
            </a:r>
            <a:r>
              <a:rPr lang="zh-CN" altLang="en-US" sz="1600" dirty="0"/>
              <a:t>氢气体的场所和部位采取同等效果的检测</a:t>
            </a:r>
            <a:r>
              <a:rPr lang="zh-CN" altLang="en-US" sz="1600" dirty="0" smtClean="0"/>
              <a:t>措施</a:t>
            </a:r>
            <a:endParaRPr lang="zh-CN" altLang="en-US" sz="1600" dirty="0"/>
          </a:p>
        </p:txBody>
      </p:sp>
      <p:sp>
        <p:nvSpPr>
          <p:cNvPr id="10" name="文本框 9"/>
          <p:cNvSpPr txBox="1"/>
          <p:nvPr/>
        </p:nvSpPr>
        <p:spPr>
          <a:xfrm>
            <a:off x="467544" y="1644715"/>
            <a:ext cx="8064896" cy="1744067"/>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cs typeface="+mn-cs"/>
              </a:rPr>
              <a:t>（</a:t>
            </a:r>
            <a:r>
              <a:rPr lang="en-US" altLang="zh-CN" sz="1400" b="0" dirty="0">
                <a:solidFill>
                  <a:schemeClr val="tx1"/>
                </a:solidFill>
                <a:cs typeface="+mn-cs"/>
              </a:rPr>
              <a:t>1</a:t>
            </a:r>
            <a:r>
              <a:rPr lang="zh-CN" altLang="en-US" sz="1400" b="0" dirty="0">
                <a:solidFill>
                  <a:schemeClr val="tx1"/>
                </a:solidFill>
                <a:cs typeface="+mn-cs"/>
              </a:rPr>
              <a:t>）可能发生一氧化碳、砷化氢、氯气、硫化氢气体泄漏、积聚的场所和部位，未设置固定式气体浓度监测报警装置。</a:t>
            </a:r>
          </a:p>
          <a:p>
            <a:pPr>
              <a:lnSpc>
                <a:spcPct val="100000"/>
              </a:lnSpc>
            </a:pPr>
            <a:r>
              <a:rPr lang="zh-CN" altLang="en-US" sz="1400" b="0" dirty="0">
                <a:solidFill>
                  <a:schemeClr val="tx1"/>
                </a:solidFill>
                <a:cs typeface="+mn-cs"/>
              </a:rPr>
              <a:t>（</a:t>
            </a:r>
            <a:r>
              <a:rPr lang="en-US" altLang="zh-CN" sz="1400" b="0" dirty="0">
                <a:solidFill>
                  <a:schemeClr val="tx1"/>
                </a:solidFill>
                <a:cs typeface="+mn-cs"/>
              </a:rPr>
              <a:t>2</a:t>
            </a:r>
            <a:r>
              <a:rPr lang="zh-CN" altLang="en-US" sz="1400" b="0" dirty="0">
                <a:solidFill>
                  <a:schemeClr val="tx1"/>
                </a:solidFill>
                <a:cs typeface="+mn-cs"/>
              </a:rPr>
              <a:t>）本项明确的可能发生一氧化碳、砷化氢、氯气、</a:t>
            </a:r>
            <a:r>
              <a:rPr lang="zh-CN" altLang="en-US" sz="1400" b="0" dirty="0" smtClean="0">
                <a:solidFill>
                  <a:schemeClr val="tx1"/>
                </a:solidFill>
                <a:cs typeface="+mn-cs"/>
              </a:rPr>
              <a:t>硫化氢</a:t>
            </a:r>
            <a:r>
              <a:rPr lang="en-US" altLang="zh-CN" sz="1400" b="0" dirty="0" smtClean="0">
                <a:solidFill>
                  <a:schemeClr val="tx1"/>
                </a:solidFill>
                <a:cs typeface="+mn-cs"/>
              </a:rPr>
              <a:t>4</a:t>
            </a:r>
            <a:r>
              <a:rPr lang="zh-CN" altLang="en-US" sz="1400" b="0" dirty="0">
                <a:solidFill>
                  <a:schemeClr val="tx1"/>
                </a:solidFill>
                <a:cs typeface="+mn-cs"/>
              </a:rPr>
              <a:t>种气体泄漏、积聚场所和部位的固定式气体浓度监测报警装置</a:t>
            </a:r>
            <a:r>
              <a:rPr lang="zh-CN" altLang="en-US" sz="1400" b="0" dirty="0" smtClean="0">
                <a:solidFill>
                  <a:schemeClr val="tx1"/>
                </a:solidFill>
                <a:cs typeface="+mn-cs"/>
              </a:rPr>
              <a:t>实时数据</a:t>
            </a:r>
            <a:r>
              <a:rPr lang="zh-CN" altLang="en-US" sz="1400" b="0" dirty="0">
                <a:solidFill>
                  <a:schemeClr val="tx1"/>
                </a:solidFill>
                <a:cs typeface="+mn-cs"/>
              </a:rPr>
              <a:t>，未</a:t>
            </a:r>
            <a:r>
              <a:rPr lang="zh-CN" altLang="en-US" sz="1400" b="0" dirty="0" smtClean="0">
                <a:solidFill>
                  <a:schemeClr val="tx1"/>
                </a:solidFill>
                <a:cs typeface="+mn-cs"/>
              </a:rPr>
              <a:t>接入</a:t>
            </a:r>
            <a:r>
              <a:rPr lang="en-US" altLang="zh-CN" sz="1400" b="0" dirty="0" smtClean="0">
                <a:solidFill>
                  <a:schemeClr val="tx1"/>
                </a:solidFill>
                <a:cs typeface="+mn-cs"/>
              </a:rPr>
              <a:t>24</a:t>
            </a:r>
            <a:r>
              <a:rPr lang="zh-CN" altLang="en-US" sz="1400" b="0" dirty="0" smtClean="0">
                <a:solidFill>
                  <a:schemeClr val="tx1"/>
                </a:solidFill>
                <a:cs typeface="+mn-cs"/>
              </a:rPr>
              <a:t>小时</a:t>
            </a:r>
            <a:r>
              <a:rPr lang="zh-CN" altLang="en-US" sz="1400" b="0" dirty="0">
                <a:solidFill>
                  <a:schemeClr val="tx1"/>
                </a:solidFill>
                <a:cs typeface="+mn-cs"/>
              </a:rPr>
              <a:t>有人值守场所。</a:t>
            </a:r>
          </a:p>
          <a:p>
            <a:pPr>
              <a:lnSpc>
                <a:spcPct val="100000"/>
              </a:lnSpc>
            </a:pPr>
            <a:r>
              <a:rPr lang="zh-CN" altLang="en-US" sz="1400" dirty="0">
                <a:solidFill>
                  <a:schemeClr val="tx1"/>
                </a:solidFill>
                <a:cs typeface="+mn-cs"/>
              </a:rPr>
              <a:t>注</a:t>
            </a:r>
            <a:r>
              <a:rPr lang="zh-CN" altLang="en-US" sz="1400" b="0" dirty="0">
                <a:solidFill>
                  <a:schemeClr val="tx1"/>
                </a:solidFill>
                <a:cs typeface="+mn-cs"/>
              </a:rPr>
              <a:t>：</a:t>
            </a:r>
            <a:r>
              <a:rPr lang="zh-CN" altLang="en-US" sz="1400" b="0" dirty="0" smtClean="0">
                <a:solidFill>
                  <a:schemeClr val="tx1"/>
                </a:solidFill>
                <a:cs typeface="+mn-cs"/>
              </a:rPr>
              <a:t>非</a:t>
            </a:r>
            <a:r>
              <a:rPr lang="en-US" altLang="zh-CN" sz="1400" b="0" dirty="0" smtClean="0">
                <a:solidFill>
                  <a:schemeClr val="tx1"/>
                </a:solidFill>
                <a:cs typeface="+mn-cs"/>
              </a:rPr>
              <a:t>24</a:t>
            </a:r>
            <a:r>
              <a:rPr lang="zh-CN" altLang="en-US" sz="1400" b="0" dirty="0" smtClean="0">
                <a:solidFill>
                  <a:schemeClr val="tx1"/>
                </a:solidFill>
                <a:cs typeface="+mn-cs"/>
              </a:rPr>
              <a:t>小时</a:t>
            </a:r>
            <a:r>
              <a:rPr lang="zh-CN" altLang="en-US" sz="1400" b="0" dirty="0">
                <a:solidFill>
                  <a:schemeClr val="tx1"/>
                </a:solidFill>
                <a:cs typeface="+mn-cs"/>
              </a:rPr>
              <a:t>连续生产的企业，现场固定式气体浓度监测报警装置的实时数据，应当接入生产期间有人值守的场所。</a:t>
            </a:r>
          </a:p>
        </p:txBody>
      </p:sp>
      <p:pic>
        <p:nvPicPr>
          <p:cNvPr id="3" name="图片 2"/>
          <p:cNvPicPr>
            <a:picLocks noChangeAspect="1"/>
          </p:cNvPicPr>
          <p:nvPr/>
        </p:nvPicPr>
        <p:blipFill>
          <a:blip r:embed="rId3"/>
          <a:stretch>
            <a:fillRect/>
          </a:stretch>
        </p:blipFill>
        <p:spPr>
          <a:xfrm>
            <a:off x="3419872" y="3163436"/>
            <a:ext cx="1823811" cy="1800000"/>
          </a:xfrm>
          <a:prstGeom prst="rect">
            <a:avLst/>
          </a:prstGeom>
        </p:spPr>
      </p:pic>
      <p:pic>
        <p:nvPicPr>
          <p:cNvPr id="6" name="图片 5"/>
          <p:cNvPicPr>
            <a:picLocks noChangeAspect="1"/>
          </p:cNvPicPr>
          <p:nvPr/>
        </p:nvPicPr>
        <p:blipFill>
          <a:blip r:embed="rId4"/>
          <a:stretch>
            <a:fillRect/>
          </a:stretch>
        </p:blipFill>
        <p:spPr>
          <a:xfrm>
            <a:off x="5436096" y="3163436"/>
            <a:ext cx="2112014" cy="1800000"/>
          </a:xfrm>
          <a:prstGeom prst="rect">
            <a:avLst/>
          </a:prstGeom>
        </p:spPr>
      </p:pic>
      <p:pic>
        <p:nvPicPr>
          <p:cNvPr id="11" name="图片 10"/>
          <p:cNvPicPr>
            <a:picLocks noChangeAspect="1"/>
          </p:cNvPicPr>
          <p:nvPr/>
        </p:nvPicPr>
        <p:blipFill>
          <a:blip r:embed="rId5"/>
          <a:stretch>
            <a:fillRect/>
          </a:stretch>
        </p:blipFill>
        <p:spPr>
          <a:xfrm>
            <a:off x="3491880" y="3200970"/>
            <a:ext cx="357750" cy="357333"/>
          </a:xfrm>
          <a:prstGeom prst="rect">
            <a:avLst/>
          </a:prstGeom>
        </p:spPr>
      </p:pic>
      <p:pic>
        <p:nvPicPr>
          <p:cNvPr id="12" name="图片 11"/>
          <p:cNvPicPr>
            <a:picLocks noChangeAspect="1"/>
          </p:cNvPicPr>
          <p:nvPr/>
        </p:nvPicPr>
        <p:blipFill>
          <a:blip r:embed="rId5"/>
          <a:stretch>
            <a:fillRect/>
          </a:stretch>
        </p:blipFill>
        <p:spPr>
          <a:xfrm>
            <a:off x="5473303" y="3210115"/>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9" name="文本框 8"/>
          <p:cNvSpPr txBox="1"/>
          <p:nvPr/>
        </p:nvSpPr>
        <p:spPr>
          <a:xfrm>
            <a:off x="1785295" y="4465444"/>
            <a:ext cx="2256461" cy="338554"/>
          </a:xfrm>
          <a:prstGeom prst="rect">
            <a:avLst/>
          </a:prstGeom>
          <a:noFill/>
        </p:spPr>
        <p:txBody>
          <a:bodyPr wrap="square">
            <a:spAutoFit/>
          </a:bodyPr>
          <a:lstStyle/>
          <a:p>
            <a:r>
              <a:rPr lang="zh-CN" altLang="en-US" sz="1600" dirty="0">
                <a:solidFill>
                  <a:srgbClr val="0070C0"/>
                </a:solidFill>
              </a:rPr>
              <a:t>溴化汞（氯化汞）</a:t>
            </a:r>
            <a:r>
              <a:rPr lang="zh-CN" altLang="en-US" sz="1600" dirty="0" smtClean="0">
                <a:solidFill>
                  <a:srgbClr val="0070C0"/>
                </a:solidFill>
              </a:rPr>
              <a:t>试纸</a:t>
            </a:r>
            <a:endParaRPr lang="zh-CN" altLang="en-US" sz="1600" dirty="0">
              <a:solidFill>
                <a:srgbClr val="0070C0"/>
              </a:solidFill>
            </a:endParaRPr>
          </a:p>
        </p:txBody>
      </p:sp>
      <p:sp>
        <p:nvSpPr>
          <p:cNvPr id="10" name="矩形 9"/>
          <p:cNvSpPr/>
          <p:nvPr/>
        </p:nvSpPr>
        <p:spPr>
          <a:xfrm>
            <a:off x="467544" y="742119"/>
            <a:ext cx="8064896" cy="902596"/>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（十一）可能发生一氧化碳、砷化氢、氯气、硫化氢</a:t>
            </a:r>
            <a:r>
              <a:rPr lang="zh-CN" altLang="en-US" sz="1600" dirty="0" smtClean="0"/>
              <a:t>等</a:t>
            </a:r>
            <a:r>
              <a:rPr lang="en-US" altLang="zh-CN" sz="1600" dirty="0" smtClean="0"/>
              <a:t>4</a:t>
            </a:r>
            <a:r>
              <a:rPr lang="zh-CN" altLang="en-US" sz="1600" dirty="0" smtClean="0"/>
              <a:t>种</a:t>
            </a:r>
            <a:r>
              <a:rPr lang="zh-CN" altLang="en-US" sz="1600" dirty="0"/>
              <a:t>有毒气体泄漏、积聚的场所和部位未设置固定式气体浓度监测报警</a:t>
            </a:r>
            <a:r>
              <a:rPr lang="zh-CN" altLang="en-US" sz="1600" dirty="0" smtClean="0"/>
              <a:t>装置</a:t>
            </a:r>
            <a:r>
              <a:rPr lang="zh-CN" altLang="en-US" sz="1600" dirty="0"/>
              <a:t>，或者监测数据未</a:t>
            </a:r>
            <a:r>
              <a:rPr lang="zh-CN" altLang="en-US" sz="1600" dirty="0" smtClean="0"/>
              <a:t>接入</a:t>
            </a:r>
            <a:r>
              <a:rPr lang="en-US" altLang="zh-CN" sz="1600" dirty="0" smtClean="0"/>
              <a:t>24</a:t>
            </a:r>
            <a:r>
              <a:rPr lang="zh-CN" altLang="en-US" sz="1600" dirty="0" smtClean="0"/>
              <a:t>小时</a:t>
            </a:r>
            <a:r>
              <a:rPr lang="zh-CN" altLang="en-US" sz="1600" dirty="0"/>
              <a:t>有人值守场所，或者未对可能有</a:t>
            </a:r>
            <a:r>
              <a:rPr lang="zh-CN" altLang="en-US" sz="1600" dirty="0" smtClean="0"/>
              <a:t>砷化</a:t>
            </a:r>
            <a:r>
              <a:rPr lang="zh-CN" altLang="en-US" sz="1600" dirty="0"/>
              <a:t>氢气体的场所和部位采取同等效果的检测</a:t>
            </a:r>
            <a:r>
              <a:rPr lang="zh-CN" altLang="en-US" sz="1600" dirty="0" smtClean="0"/>
              <a:t>措施</a:t>
            </a:r>
            <a:endParaRPr lang="zh-CN" altLang="en-US" sz="1600" dirty="0"/>
          </a:p>
        </p:txBody>
      </p:sp>
      <p:sp>
        <p:nvSpPr>
          <p:cNvPr id="11" name="文本框 10"/>
          <p:cNvSpPr txBox="1"/>
          <p:nvPr/>
        </p:nvSpPr>
        <p:spPr>
          <a:xfrm>
            <a:off x="467544" y="1644715"/>
            <a:ext cx="8064896" cy="882293"/>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cs typeface="+mn-cs"/>
              </a:rPr>
              <a:t>（</a:t>
            </a:r>
            <a:r>
              <a:rPr lang="en-US" altLang="zh-CN" sz="1400" b="0" dirty="0">
                <a:solidFill>
                  <a:schemeClr val="tx1"/>
                </a:solidFill>
                <a:cs typeface="+mn-cs"/>
              </a:rPr>
              <a:t>3</a:t>
            </a:r>
            <a:r>
              <a:rPr lang="zh-CN" altLang="en-US" sz="1400" b="0" dirty="0">
                <a:solidFill>
                  <a:schemeClr val="tx1"/>
                </a:solidFill>
                <a:cs typeface="+mn-cs"/>
              </a:rPr>
              <a:t>）可能出现砷化氢气体泄漏、积聚且未设置固定式气体浓度监测报警装置的场所和部位，未使用溴化汞（氯化汞）试纸检测</a:t>
            </a:r>
            <a:r>
              <a:rPr lang="zh-CN" altLang="en-US" sz="1400" b="0" dirty="0" smtClean="0">
                <a:solidFill>
                  <a:schemeClr val="tx1"/>
                </a:solidFill>
                <a:cs typeface="+mn-cs"/>
              </a:rPr>
              <a:t>砷化</a:t>
            </a:r>
            <a:r>
              <a:rPr lang="zh-CN" altLang="en-US" sz="1400" b="0" dirty="0">
                <a:solidFill>
                  <a:schemeClr val="tx1"/>
                </a:solidFill>
                <a:cs typeface="+mn-cs"/>
              </a:rPr>
              <a:t>氢气体浓度。</a:t>
            </a:r>
          </a:p>
        </p:txBody>
      </p:sp>
      <p:pic>
        <p:nvPicPr>
          <p:cNvPr id="6" name="图片 5"/>
          <p:cNvPicPr>
            <a:picLocks noChangeAspect="1"/>
          </p:cNvPicPr>
          <p:nvPr/>
        </p:nvPicPr>
        <p:blipFill>
          <a:blip r:embed="rId3"/>
          <a:stretch>
            <a:fillRect/>
          </a:stretch>
        </p:blipFill>
        <p:spPr>
          <a:xfrm>
            <a:off x="1835696" y="2643758"/>
            <a:ext cx="2036270" cy="1800000"/>
          </a:xfrm>
          <a:prstGeom prst="rect">
            <a:avLst/>
          </a:prstGeom>
        </p:spPr>
      </p:pic>
      <p:pic>
        <p:nvPicPr>
          <p:cNvPr id="7" name="图片 6"/>
          <p:cNvPicPr>
            <a:picLocks noChangeAspect="1"/>
          </p:cNvPicPr>
          <p:nvPr/>
        </p:nvPicPr>
        <p:blipFill>
          <a:blip r:embed="rId4"/>
          <a:stretch>
            <a:fillRect/>
          </a:stretch>
        </p:blipFill>
        <p:spPr>
          <a:xfrm>
            <a:off x="4716016" y="2645604"/>
            <a:ext cx="2563811" cy="1800000"/>
          </a:xfrm>
          <a:prstGeom prst="rect">
            <a:avLst/>
          </a:prstGeom>
        </p:spPr>
      </p:pic>
      <p:pic>
        <p:nvPicPr>
          <p:cNvPr id="13" name="图片 12"/>
          <p:cNvPicPr>
            <a:picLocks noChangeAspect="1"/>
          </p:cNvPicPr>
          <p:nvPr/>
        </p:nvPicPr>
        <p:blipFill>
          <a:blip r:embed="rId5"/>
          <a:stretch>
            <a:fillRect/>
          </a:stretch>
        </p:blipFill>
        <p:spPr>
          <a:xfrm>
            <a:off x="4802488" y="2692973"/>
            <a:ext cx="357750" cy="357333"/>
          </a:xfrm>
          <a:prstGeom prst="rect">
            <a:avLst/>
          </a:prstGeom>
        </p:spPr>
      </p:pic>
      <p:pic>
        <p:nvPicPr>
          <p:cNvPr id="15" name="图片 14"/>
          <p:cNvPicPr>
            <a:picLocks noChangeAspect="1"/>
          </p:cNvPicPr>
          <p:nvPr/>
        </p:nvPicPr>
        <p:blipFill>
          <a:blip r:embed="rId5"/>
          <a:stretch>
            <a:fillRect/>
          </a:stretch>
        </p:blipFill>
        <p:spPr>
          <a:xfrm>
            <a:off x="1893810" y="2677746"/>
            <a:ext cx="357750" cy="357333"/>
          </a:xfrm>
          <a:prstGeom prst="rect">
            <a:avLst/>
          </a:prstGeom>
        </p:spPr>
      </p:pic>
      <p:sp>
        <p:nvSpPr>
          <p:cNvPr id="17" name="文本框 16"/>
          <p:cNvSpPr txBox="1"/>
          <p:nvPr/>
        </p:nvSpPr>
        <p:spPr>
          <a:xfrm>
            <a:off x="4644008" y="4465444"/>
            <a:ext cx="3504079" cy="338554"/>
          </a:xfrm>
          <a:prstGeom prst="rect">
            <a:avLst/>
          </a:prstGeom>
          <a:noFill/>
        </p:spPr>
        <p:txBody>
          <a:bodyPr wrap="square">
            <a:spAutoFit/>
          </a:bodyPr>
          <a:lstStyle/>
          <a:p>
            <a:r>
              <a:rPr lang="zh-CN" altLang="en-US" sz="1600" dirty="0" smtClean="0">
                <a:solidFill>
                  <a:srgbClr val="0070C0"/>
                </a:solidFill>
              </a:rPr>
              <a:t>溴化</a:t>
            </a:r>
            <a:r>
              <a:rPr lang="zh-CN" altLang="en-US" sz="1600" dirty="0">
                <a:solidFill>
                  <a:srgbClr val="0070C0"/>
                </a:solidFill>
              </a:rPr>
              <a:t>压力表汞（氯化汞）试纸比色卡</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10" name="矩形 9"/>
          <p:cNvSpPr/>
          <p:nvPr/>
        </p:nvSpPr>
        <p:spPr>
          <a:xfrm>
            <a:off x="467544" y="742119"/>
            <a:ext cx="8064896" cy="902596"/>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（十一）可能发生一氧化碳、砷化氢、氯气、硫化氢</a:t>
            </a:r>
            <a:r>
              <a:rPr lang="zh-CN" altLang="en-US" sz="1600" dirty="0" smtClean="0"/>
              <a:t>等</a:t>
            </a:r>
            <a:r>
              <a:rPr lang="en-US" altLang="zh-CN" sz="1600" dirty="0" smtClean="0"/>
              <a:t>4</a:t>
            </a:r>
            <a:r>
              <a:rPr lang="zh-CN" altLang="en-US" sz="1600" dirty="0" smtClean="0"/>
              <a:t>种</a:t>
            </a:r>
            <a:r>
              <a:rPr lang="zh-CN" altLang="en-US" sz="1600" dirty="0"/>
              <a:t>有毒气体泄漏、积聚的场所和部位未设置固定式气体浓度监测报警</a:t>
            </a:r>
            <a:r>
              <a:rPr lang="zh-CN" altLang="en-US" sz="1600" dirty="0" smtClean="0"/>
              <a:t>装置</a:t>
            </a:r>
            <a:r>
              <a:rPr lang="zh-CN" altLang="en-US" sz="1600" dirty="0"/>
              <a:t>，或者监测数据未</a:t>
            </a:r>
            <a:r>
              <a:rPr lang="zh-CN" altLang="en-US" sz="1600" dirty="0" smtClean="0"/>
              <a:t>接入</a:t>
            </a:r>
            <a:r>
              <a:rPr lang="en-US" altLang="zh-CN" sz="1600" dirty="0" smtClean="0"/>
              <a:t>24</a:t>
            </a:r>
            <a:r>
              <a:rPr lang="zh-CN" altLang="en-US" sz="1600" dirty="0" smtClean="0"/>
              <a:t>小时</a:t>
            </a:r>
            <a:r>
              <a:rPr lang="zh-CN" altLang="en-US" sz="1600" dirty="0"/>
              <a:t>有人值守场所，或者未对可能有</a:t>
            </a:r>
            <a:r>
              <a:rPr lang="zh-CN" altLang="en-US" sz="1600" dirty="0" smtClean="0"/>
              <a:t>砷化</a:t>
            </a:r>
            <a:r>
              <a:rPr lang="zh-CN" altLang="en-US" sz="1600" dirty="0"/>
              <a:t>氢气体的场所和部位采取同等效果的检测</a:t>
            </a:r>
            <a:r>
              <a:rPr lang="zh-CN" altLang="en-US" sz="1600" dirty="0" smtClean="0"/>
              <a:t>措施</a:t>
            </a:r>
            <a:endParaRPr lang="zh-CN" altLang="en-US" sz="1600" dirty="0"/>
          </a:p>
        </p:txBody>
      </p:sp>
      <p:sp>
        <p:nvSpPr>
          <p:cNvPr id="11" name="文本框 10"/>
          <p:cNvSpPr txBox="1"/>
          <p:nvPr/>
        </p:nvSpPr>
        <p:spPr>
          <a:xfrm>
            <a:off x="467544" y="1644715"/>
            <a:ext cx="8064896" cy="666849"/>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zh-CN" altLang="en-US" dirty="0"/>
              <a:t>不判定为重大危险源的情形：</a:t>
            </a:r>
          </a:p>
          <a:p>
            <a:pPr>
              <a:lnSpc>
                <a:spcPct val="100000"/>
              </a:lnSpc>
            </a:pPr>
            <a:r>
              <a:rPr lang="zh-CN" altLang="en-US" sz="1400" b="0" dirty="0" smtClean="0">
                <a:solidFill>
                  <a:schemeClr val="tx1"/>
                </a:solidFill>
                <a:cs typeface="+mn-cs"/>
              </a:rPr>
              <a:t>可能</a:t>
            </a:r>
            <a:r>
              <a:rPr lang="zh-CN" altLang="en-US" sz="1400" b="0" dirty="0">
                <a:solidFill>
                  <a:schemeClr val="tx1"/>
                </a:solidFill>
                <a:cs typeface="+mn-cs"/>
              </a:rPr>
              <a:t>发生砷化氢气体泄漏、积聚的场所和部位使用溴化汞（氯化汞）试纸检测砷化氢气体浓度。</a:t>
            </a: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12" name="矩形 11"/>
          <p:cNvSpPr/>
          <p:nvPr/>
        </p:nvSpPr>
        <p:spPr>
          <a:xfrm>
            <a:off x="467544" y="742119"/>
            <a:ext cx="8064896"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（十二）使用煤气（天然气）并强制送风的燃烧装置的燃气总管未设置压力监测报警装置，或者监测报警装置未与紧急</a:t>
            </a:r>
            <a:r>
              <a:rPr lang="zh-CN" altLang="en-US" sz="1600" dirty="0" smtClean="0"/>
              <a:t>自动切断装置联锁</a:t>
            </a:r>
            <a:endParaRPr lang="zh-CN" altLang="en-US" sz="1600" dirty="0"/>
          </a:p>
        </p:txBody>
      </p:sp>
      <p:sp>
        <p:nvSpPr>
          <p:cNvPr id="14" name="文本框 13"/>
          <p:cNvSpPr txBox="1"/>
          <p:nvPr/>
        </p:nvSpPr>
        <p:spPr>
          <a:xfrm>
            <a:off x="467544" y="1419622"/>
            <a:ext cx="8064896" cy="1097736"/>
          </a:xfrm>
          <a:prstGeom prst="rect">
            <a:avLst/>
          </a:prstGeom>
          <a:noFill/>
        </p:spPr>
        <p:txBody>
          <a:bodyPr wrap="square">
            <a:spAutoFit/>
          </a:bodyPr>
          <a:lstStyle/>
          <a:p>
            <a:pPr indent="406400" algn="just">
              <a:lnSpc>
                <a:spcPts val="2800"/>
              </a:lnSpc>
            </a:pPr>
            <a:r>
              <a:rPr lang="zh-CN" altLang="en-US" sz="1600" b="1" dirty="0">
                <a:solidFill>
                  <a:srgbClr val="002060"/>
                </a:solidFill>
                <a:latin typeface="+mn-ea"/>
                <a:cs typeface="Times New Roman" panose="02020603050405020304" charset="0"/>
              </a:rPr>
              <a:t>名词解释：</a:t>
            </a:r>
            <a:endParaRPr lang="en-US" altLang="zh-CN" sz="1600" b="1" dirty="0">
              <a:solidFill>
                <a:srgbClr val="002060"/>
              </a:solidFill>
              <a:latin typeface="+mn-ea"/>
              <a:cs typeface="Times New Roman" panose="02020603050405020304" charset="0"/>
            </a:endParaRPr>
          </a:p>
          <a:p>
            <a:pPr indent="360680"/>
            <a:r>
              <a:rPr lang="zh-CN" altLang="en-US" sz="1400" dirty="0"/>
              <a:t>“</a:t>
            </a:r>
            <a:r>
              <a:rPr lang="zh-CN" altLang="en-US" sz="1400" b="1" dirty="0"/>
              <a:t>使用煤气（天然气）并强制送风的燃烧装置</a:t>
            </a:r>
            <a:r>
              <a:rPr lang="zh-CN" altLang="en-US" sz="1400" dirty="0"/>
              <a:t>”，是指采用风机供给助燃空气的点火炉、回转窑、竖炉、竖窑、干燥窑、烟气炉，以及熔融金属罐（包、盆）烘烤器、冶炼炉、熔炼炉、精炼炉、保温炉、熔保炉，加热炉、退火炉、热处理炉等煤气（天然气）</a:t>
            </a:r>
            <a:r>
              <a:rPr lang="zh-CN" altLang="en-US" sz="1400" dirty="0" smtClean="0"/>
              <a:t>单体燃气</a:t>
            </a:r>
            <a:r>
              <a:rPr lang="zh-CN" altLang="en-US" sz="1400" dirty="0"/>
              <a:t>设备</a:t>
            </a:r>
            <a:r>
              <a:rPr lang="zh-CN" altLang="en-US" sz="1400" dirty="0" smtClean="0"/>
              <a:t>。</a:t>
            </a:r>
            <a:endParaRPr lang="zh-CN" altLang="en-US" sz="1400" dirty="0">
              <a:latin typeface="+mn-ea"/>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857880" y="123478"/>
            <a:ext cx="2850024"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zh-CN" altLang="en-US" sz="1800" b="1" dirty="0">
                <a:solidFill>
                  <a:schemeClr val="bg1"/>
                </a:solidFill>
                <a:latin typeface="+mn-lt"/>
                <a:ea typeface="+mn-ea"/>
                <a:cs typeface="+mn-ea"/>
                <a:sym typeface="+mn-lt"/>
              </a:rPr>
              <a:t> 有色企业重大事故隐患解读</a:t>
            </a:r>
          </a:p>
        </p:txBody>
      </p:sp>
      <p:sp>
        <p:nvSpPr>
          <p:cNvPr id="17" name="文本框 16"/>
          <p:cNvSpPr txBox="1"/>
          <p:nvPr/>
        </p:nvSpPr>
        <p:spPr>
          <a:xfrm>
            <a:off x="1087439" y="4465444"/>
            <a:ext cx="3046235" cy="338554"/>
          </a:xfrm>
          <a:prstGeom prst="rect">
            <a:avLst/>
          </a:prstGeom>
          <a:noFill/>
        </p:spPr>
        <p:txBody>
          <a:bodyPr wrap="square">
            <a:spAutoFit/>
          </a:bodyPr>
          <a:lstStyle/>
          <a:p>
            <a:r>
              <a:rPr lang="zh-CN" altLang="en-US" sz="1600" dirty="0">
                <a:solidFill>
                  <a:srgbClr val="0070C0"/>
                </a:solidFill>
              </a:rPr>
              <a:t>紧急自动切断装置与</a:t>
            </a:r>
            <a:r>
              <a:rPr lang="zh-CN" altLang="en-US" sz="1600" dirty="0" smtClean="0">
                <a:solidFill>
                  <a:srgbClr val="0070C0"/>
                </a:solidFill>
              </a:rPr>
              <a:t>压力表连锁</a:t>
            </a:r>
            <a:endParaRPr lang="zh-CN" altLang="en-US" sz="1600" dirty="0">
              <a:solidFill>
                <a:srgbClr val="0070C0"/>
              </a:solidFill>
            </a:endParaRPr>
          </a:p>
        </p:txBody>
      </p:sp>
      <p:sp>
        <p:nvSpPr>
          <p:cNvPr id="12" name="矩形 11"/>
          <p:cNvSpPr/>
          <p:nvPr/>
        </p:nvSpPr>
        <p:spPr>
          <a:xfrm>
            <a:off x="467544" y="742119"/>
            <a:ext cx="8064896" cy="677503"/>
          </a:xfrm>
          <a:prstGeom prst="rect">
            <a:avLst/>
          </a:prstGeom>
          <a:solidFill>
            <a:schemeClr val="accent1"/>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322" tIns="89322" rIns="89322" bIns="89322" numCol="1" spcCol="1270" anchor="t" anchorCtr="0">
            <a:noAutofit/>
          </a:bodyPr>
          <a:lstStyle/>
          <a:p>
            <a:r>
              <a:rPr lang="zh-CN" altLang="en-US" sz="1600" dirty="0"/>
              <a:t>（十二）使用煤气（天然气）并强制送风的燃烧装置的燃气总管未设置压力监测报警装置，或者监测报警装置未与紧急自动切断 装置</a:t>
            </a:r>
            <a:r>
              <a:rPr lang="zh-CN" altLang="en-US" sz="1600" dirty="0" smtClean="0"/>
              <a:t>联锁</a:t>
            </a:r>
            <a:endParaRPr lang="zh-CN" altLang="en-US" sz="1600" dirty="0"/>
          </a:p>
        </p:txBody>
      </p:sp>
      <p:sp>
        <p:nvSpPr>
          <p:cNvPr id="9" name="文本框 8"/>
          <p:cNvSpPr txBox="1"/>
          <p:nvPr/>
        </p:nvSpPr>
        <p:spPr>
          <a:xfrm>
            <a:off x="467544" y="1419622"/>
            <a:ext cx="8064896" cy="1313180"/>
          </a:xfrm>
          <a:prstGeom prst="rect">
            <a:avLst/>
          </a:prstGeom>
          <a:noFill/>
        </p:spPr>
        <p:txBody>
          <a:bodyPr wrap="square">
            <a:spAutoFit/>
          </a:bodyPr>
          <a:lstStyle>
            <a:defPPr>
              <a:defRPr lang="zh-CN"/>
            </a:defPPr>
            <a:lvl1pPr indent="406400" algn="just">
              <a:lnSpc>
                <a:spcPts val="2800"/>
              </a:lnSpc>
              <a:defRPr sz="1600" b="1">
                <a:solidFill>
                  <a:srgbClr val="002060"/>
                </a:solidFill>
                <a:latin typeface="+mn-ea"/>
                <a:cs typeface="Times New Roman" panose="02020603050405020304" charset="0"/>
              </a:defRPr>
            </a:lvl1pPr>
          </a:lstStyle>
          <a:p>
            <a:r>
              <a:rPr lang="en-US" altLang="zh-CN" dirty="0"/>
              <a:t>【</a:t>
            </a:r>
            <a:r>
              <a:rPr lang="zh-CN" altLang="en-US" dirty="0"/>
              <a:t>判定情形</a:t>
            </a:r>
            <a:r>
              <a:rPr lang="en-US" altLang="zh-CN" dirty="0"/>
              <a:t>】</a:t>
            </a:r>
            <a:endParaRPr lang="zh-CN" altLang="en-US" dirty="0"/>
          </a:p>
          <a:p>
            <a:pPr>
              <a:lnSpc>
                <a:spcPct val="100000"/>
              </a:lnSpc>
            </a:pPr>
            <a:r>
              <a:rPr lang="zh-CN" altLang="en-US" sz="1400" b="0" dirty="0">
                <a:solidFill>
                  <a:schemeClr val="tx1"/>
                </a:solidFill>
                <a:cs typeface="+mn-cs"/>
              </a:rPr>
              <a:t>（</a:t>
            </a:r>
            <a:r>
              <a:rPr lang="en-US" altLang="zh-CN" sz="1400" b="0" dirty="0">
                <a:solidFill>
                  <a:schemeClr val="tx1"/>
                </a:solidFill>
                <a:cs typeface="+mn-cs"/>
              </a:rPr>
              <a:t>1</a:t>
            </a:r>
            <a:r>
              <a:rPr lang="zh-CN" altLang="en-US" sz="1400" b="0" dirty="0">
                <a:solidFill>
                  <a:schemeClr val="tx1"/>
                </a:solidFill>
                <a:cs typeface="+mn-cs"/>
              </a:rPr>
              <a:t>）使用煤气（天然气）并采用强制送风燃烧装置的煤气（</a:t>
            </a:r>
            <a:r>
              <a:rPr lang="zh-CN" altLang="en-US" sz="1400" b="0" dirty="0" smtClean="0">
                <a:solidFill>
                  <a:schemeClr val="tx1"/>
                </a:solidFill>
                <a:cs typeface="+mn-cs"/>
              </a:rPr>
              <a:t>天然气</a:t>
            </a:r>
            <a:r>
              <a:rPr lang="zh-CN" altLang="en-US" sz="1400" b="0" dirty="0">
                <a:solidFill>
                  <a:schemeClr val="tx1"/>
                </a:solidFill>
                <a:cs typeface="+mn-cs"/>
              </a:rPr>
              <a:t>）入口总管道，未设置止回装置或者紧急自动切断装置。</a:t>
            </a:r>
          </a:p>
          <a:p>
            <a:pPr>
              <a:lnSpc>
                <a:spcPct val="100000"/>
              </a:lnSpc>
            </a:pPr>
            <a:r>
              <a:rPr lang="zh-CN" altLang="en-US" sz="1400" b="0" dirty="0">
                <a:solidFill>
                  <a:schemeClr val="tx1"/>
                </a:solidFill>
                <a:cs typeface="+mn-cs"/>
              </a:rPr>
              <a:t>（</a:t>
            </a:r>
            <a:r>
              <a:rPr lang="en-US" altLang="zh-CN" sz="1400" b="0" dirty="0">
                <a:solidFill>
                  <a:schemeClr val="tx1"/>
                </a:solidFill>
                <a:cs typeface="+mn-cs"/>
              </a:rPr>
              <a:t>2</a:t>
            </a:r>
            <a:r>
              <a:rPr lang="zh-CN" altLang="en-US" sz="1400" b="0" dirty="0">
                <a:solidFill>
                  <a:schemeClr val="tx1"/>
                </a:solidFill>
                <a:cs typeface="+mn-cs"/>
              </a:rPr>
              <a:t>）使用煤气（天然气）单体燃气设备的入口总管道紧急</a:t>
            </a:r>
            <a:r>
              <a:rPr lang="zh-CN" altLang="en-US" sz="1400" b="0" dirty="0" smtClean="0">
                <a:solidFill>
                  <a:schemeClr val="tx1"/>
                </a:solidFill>
                <a:cs typeface="+mn-cs"/>
              </a:rPr>
              <a:t>自动切断</a:t>
            </a:r>
            <a:r>
              <a:rPr lang="zh-CN" altLang="en-US" sz="1400" b="0" dirty="0">
                <a:solidFill>
                  <a:schemeClr val="tx1"/>
                </a:solidFill>
                <a:cs typeface="+mn-cs"/>
              </a:rPr>
              <a:t>装置，未与燃气入口总管道低压监测装置联锁。</a:t>
            </a:r>
          </a:p>
        </p:txBody>
      </p:sp>
      <p:pic>
        <p:nvPicPr>
          <p:cNvPr id="2" name="图片 1"/>
          <p:cNvPicPr>
            <a:picLocks noChangeAspect="1"/>
          </p:cNvPicPr>
          <p:nvPr/>
        </p:nvPicPr>
        <p:blipFill>
          <a:blip r:embed="rId3"/>
          <a:stretch>
            <a:fillRect/>
          </a:stretch>
        </p:blipFill>
        <p:spPr>
          <a:xfrm>
            <a:off x="1581275" y="2715966"/>
            <a:ext cx="2330715" cy="1800000"/>
          </a:xfrm>
          <a:prstGeom prst="rect">
            <a:avLst/>
          </a:prstGeom>
        </p:spPr>
      </p:pic>
      <p:pic>
        <p:nvPicPr>
          <p:cNvPr id="3" name="图片 2"/>
          <p:cNvPicPr>
            <a:picLocks noChangeAspect="1"/>
          </p:cNvPicPr>
          <p:nvPr/>
        </p:nvPicPr>
        <p:blipFill>
          <a:blip r:embed="rId4"/>
          <a:stretch>
            <a:fillRect/>
          </a:stretch>
        </p:blipFill>
        <p:spPr>
          <a:xfrm>
            <a:off x="4002000" y="2715966"/>
            <a:ext cx="1884548" cy="1800000"/>
          </a:xfrm>
          <a:prstGeom prst="rect">
            <a:avLst/>
          </a:prstGeom>
        </p:spPr>
      </p:pic>
      <p:pic>
        <p:nvPicPr>
          <p:cNvPr id="4" name="图片 3"/>
          <p:cNvPicPr>
            <a:picLocks noChangeAspect="1"/>
          </p:cNvPicPr>
          <p:nvPr/>
        </p:nvPicPr>
        <p:blipFill>
          <a:blip r:embed="rId5"/>
          <a:stretch>
            <a:fillRect/>
          </a:stretch>
        </p:blipFill>
        <p:spPr>
          <a:xfrm>
            <a:off x="6017010" y="2715966"/>
            <a:ext cx="2515430" cy="1800000"/>
          </a:xfrm>
          <a:prstGeom prst="rect">
            <a:avLst/>
          </a:prstGeom>
        </p:spPr>
      </p:pic>
      <p:sp>
        <p:nvSpPr>
          <p:cNvPr id="14" name="文本框 13"/>
          <p:cNvSpPr txBox="1"/>
          <p:nvPr/>
        </p:nvSpPr>
        <p:spPr>
          <a:xfrm>
            <a:off x="6671146" y="4465444"/>
            <a:ext cx="1207157" cy="338554"/>
          </a:xfrm>
          <a:prstGeom prst="rect">
            <a:avLst/>
          </a:prstGeom>
          <a:noFill/>
        </p:spPr>
        <p:txBody>
          <a:bodyPr wrap="square">
            <a:spAutoFit/>
          </a:bodyPr>
          <a:lstStyle/>
          <a:p>
            <a:r>
              <a:rPr lang="zh-CN" altLang="en-US" sz="1600" dirty="0" smtClean="0">
                <a:solidFill>
                  <a:srgbClr val="0070C0"/>
                </a:solidFill>
              </a:rPr>
              <a:t>设置</a:t>
            </a:r>
            <a:r>
              <a:rPr lang="zh-CN" altLang="en-US" sz="1600" dirty="0">
                <a:solidFill>
                  <a:srgbClr val="0070C0"/>
                </a:solidFill>
              </a:rPr>
              <a:t>压力表</a:t>
            </a:r>
          </a:p>
        </p:txBody>
      </p:sp>
      <p:sp>
        <p:nvSpPr>
          <p:cNvPr id="16" name="文本框 15"/>
          <p:cNvSpPr txBox="1"/>
          <p:nvPr/>
        </p:nvSpPr>
        <p:spPr>
          <a:xfrm>
            <a:off x="4182019" y="4465444"/>
            <a:ext cx="1656184" cy="338554"/>
          </a:xfrm>
          <a:prstGeom prst="rect">
            <a:avLst/>
          </a:prstGeom>
          <a:noFill/>
        </p:spPr>
        <p:txBody>
          <a:bodyPr wrap="square">
            <a:spAutoFit/>
          </a:bodyPr>
          <a:lstStyle/>
          <a:p>
            <a:r>
              <a:rPr lang="zh-CN" altLang="en-US" sz="1600" dirty="0" smtClean="0">
                <a:solidFill>
                  <a:srgbClr val="0070C0"/>
                </a:solidFill>
              </a:rPr>
              <a:t>设置</a:t>
            </a:r>
            <a:r>
              <a:rPr lang="zh-CN" altLang="en-US" sz="1600" dirty="0">
                <a:solidFill>
                  <a:srgbClr val="0070C0"/>
                </a:solidFill>
              </a:rPr>
              <a:t>紧急</a:t>
            </a:r>
            <a:r>
              <a:rPr lang="zh-CN" altLang="en-US" sz="1600" dirty="0" smtClean="0">
                <a:solidFill>
                  <a:srgbClr val="0070C0"/>
                </a:solidFill>
              </a:rPr>
              <a:t>切断阀</a:t>
            </a:r>
            <a:endParaRPr lang="zh-CN" altLang="en-US" sz="1600" dirty="0">
              <a:solidFill>
                <a:srgbClr val="0070C0"/>
              </a:solidFill>
            </a:endParaRPr>
          </a:p>
        </p:txBody>
      </p:sp>
      <p:pic>
        <p:nvPicPr>
          <p:cNvPr id="5" name="图片 4"/>
          <p:cNvPicPr>
            <a:picLocks noChangeAspect="1"/>
          </p:cNvPicPr>
          <p:nvPr/>
        </p:nvPicPr>
        <p:blipFill>
          <a:blip r:embed="rId6"/>
          <a:stretch>
            <a:fillRect/>
          </a:stretch>
        </p:blipFill>
        <p:spPr>
          <a:xfrm>
            <a:off x="6090284" y="2787345"/>
            <a:ext cx="357750" cy="357333"/>
          </a:xfrm>
          <a:prstGeom prst="rect">
            <a:avLst/>
          </a:prstGeom>
        </p:spPr>
      </p:pic>
      <p:pic>
        <p:nvPicPr>
          <p:cNvPr id="7" name="图片 6"/>
          <p:cNvPicPr>
            <a:picLocks noChangeAspect="1"/>
          </p:cNvPicPr>
          <p:nvPr/>
        </p:nvPicPr>
        <p:blipFill>
          <a:blip r:embed="rId6"/>
          <a:stretch>
            <a:fillRect/>
          </a:stretch>
        </p:blipFill>
        <p:spPr>
          <a:xfrm>
            <a:off x="4048076" y="2777317"/>
            <a:ext cx="357750" cy="357333"/>
          </a:xfrm>
          <a:prstGeom prst="rect">
            <a:avLst/>
          </a:prstGeom>
        </p:spPr>
      </p:pic>
      <p:pic>
        <p:nvPicPr>
          <p:cNvPr id="8" name="图片 7"/>
          <p:cNvPicPr>
            <a:picLocks noChangeAspect="1"/>
          </p:cNvPicPr>
          <p:nvPr/>
        </p:nvPicPr>
        <p:blipFill>
          <a:blip r:embed="rId6"/>
          <a:stretch>
            <a:fillRect/>
          </a:stretch>
        </p:blipFill>
        <p:spPr>
          <a:xfrm>
            <a:off x="1691680" y="2762232"/>
            <a:ext cx="357750" cy="357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2000">
        <p:random/>
      </p:transition>
    </mc:Choice>
    <mc:Fallback xmlns="">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1"/>
                                        </p:tgtEl>
                                        <p:attrNameLst>
                                          <p:attrName>ppt_y</p:attrName>
                                        </p:attrNameLst>
                                      </p:cBhvr>
                                      <p:tavLst>
                                        <p:tav tm="0">
                                          <p:val>
                                            <p:strVal val="#ppt_y"/>
                                          </p:val>
                                        </p:tav>
                                        <p:tav tm="100000">
                                          <p:val>
                                            <p:strVal val="#ppt_y"/>
                                          </p:val>
                                        </p:tav>
                                      </p:tavLst>
                                    </p:anim>
                                    <p:anim calcmode="lin" valueType="num">
                                      <p:cBhvr>
                                        <p:cTn id="9" dur="500" fill="hold"/>
                                        <p:tgtEl>
                                          <p:spTgt spid="3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1"/>
  <p:tag name="COMMONDATA" val="eyJoZGlkIjoiYTM4MGQxNmNjZmUwMTRkMDJlYjU5NjAyYmQ3Mzk2M2UifQ=="/>
</p:tagLst>
</file>

<file path=ppt/theme/theme1.xml><?xml version="1.0" encoding="utf-8"?>
<a:theme xmlns:a="http://schemas.openxmlformats.org/drawingml/2006/main" name="公众号：安环健资料库 出品">
  <a:themeElements>
    <a:clrScheme name="自定义 237">
      <a:dk1>
        <a:sysClr val="windowText" lastClr="000000"/>
      </a:dk1>
      <a:lt1>
        <a:sysClr val="window" lastClr="FFFFFF"/>
      </a:lt1>
      <a:dk2>
        <a:srgbClr val="1F497D"/>
      </a:dk2>
      <a:lt2>
        <a:srgbClr val="EEECE1"/>
      </a:lt2>
      <a:accent1>
        <a:srgbClr val="005DA2"/>
      </a:accent1>
      <a:accent2>
        <a:srgbClr val="C4C7CB"/>
      </a:accent2>
      <a:accent3>
        <a:srgbClr val="7F7F7F"/>
      </a:accent3>
      <a:accent4>
        <a:srgbClr val="7F7F7F"/>
      </a:accent4>
      <a:accent5>
        <a:srgbClr val="7F7F7F"/>
      </a:accent5>
      <a:accent6>
        <a:srgbClr val="7F7F7F"/>
      </a:accent6>
      <a:hlink>
        <a:srgbClr val="17365D"/>
      </a:hlink>
      <a:folHlink>
        <a:srgbClr val="548DD4"/>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20364</Words>
  <Application>Microsoft Office PowerPoint</Application>
  <PresentationFormat>全屏显示(16:9)</PresentationFormat>
  <Paragraphs>1328</Paragraphs>
  <Slides>183</Slides>
  <Notes>183</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183</vt:i4>
      </vt:variant>
    </vt:vector>
  </HeadingPairs>
  <TitlesOfParts>
    <vt:vector size="200" baseType="lpstr">
      <vt:lpstr>FZHei-B01</vt:lpstr>
      <vt:lpstr>方正黑体简体</vt:lpstr>
      <vt:lpstr>仿宋</vt:lpstr>
      <vt:lpstr>仿宋_GB2312</vt:lpstr>
      <vt:lpstr>华文中宋</vt:lpstr>
      <vt:lpstr>思源黑体旧字形</vt:lpstr>
      <vt:lpstr>宋体</vt:lpstr>
      <vt:lpstr>微软雅黑</vt:lpstr>
      <vt:lpstr>字魂105号-简雅黑</vt:lpstr>
      <vt:lpstr>字魂96号-虎啸手书</vt:lpstr>
      <vt:lpstr>Arial</vt:lpstr>
      <vt:lpstr>Arial Rounded MT Bold</vt:lpstr>
      <vt:lpstr>Bauhaus 93</vt:lpstr>
      <vt:lpstr>Calibri</vt:lpstr>
      <vt:lpstr>Times New Roman</vt:lpstr>
      <vt:lpstr>Wingdings</vt:lpstr>
      <vt:lpstr>公众号：安环健资料库 出品</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工贸企业重大事故隐患判定标准2023</dc:title>
  <dc:subject>判定标准解读</dc:subject>
  <dc:creator>海天一色</dc:creator>
  <dc:description>江苏省应急管理厅解读图鉴</dc:description>
  <cp:lastModifiedBy>lc</cp:lastModifiedBy>
  <cp:revision>416</cp:revision>
  <dcterms:created xsi:type="dcterms:W3CDTF">2015-12-11T17:46:00Z</dcterms:created>
  <dcterms:modified xsi:type="dcterms:W3CDTF">2026-04-26T06:12:07Z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62A9075D43D949619D85B5DECA4D7FFE_12</vt:lpwstr>
  </property>
  <property fmtid="{D5CDD505-2E9C-101B-9397-08002B2CF9AE}" pid="3" name="KSOProductBuildVer">
    <vt:lpwstr>2052-12.1.0.17147</vt:lpwstr>
  </property>
</Properties>
</file>